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4"/>
  </p:sldMasterIdLst>
  <p:notesMasterIdLst>
    <p:notesMasterId r:id="rId24"/>
  </p:notesMasterIdLst>
  <p:handoutMasterIdLst>
    <p:handoutMasterId r:id="rId25"/>
  </p:handoutMasterIdLst>
  <p:sldIdLst>
    <p:sldId id="368" r:id="rId5"/>
    <p:sldId id="1145" r:id="rId6"/>
    <p:sldId id="1336" r:id="rId7"/>
    <p:sldId id="258" r:id="rId8"/>
    <p:sldId id="261" r:id="rId9"/>
    <p:sldId id="1149" r:id="rId10"/>
    <p:sldId id="1178" r:id="rId11"/>
    <p:sldId id="1154" r:id="rId12"/>
    <p:sldId id="1171" r:id="rId13"/>
    <p:sldId id="1158" r:id="rId14"/>
    <p:sldId id="1222" r:id="rId15"/>
    <p:sldId id="1335" r:id="rId16"/>
    <p:sldId id="1334" r:id="rId17"/>
    <p:sldId id="1215" r:id="rId18"/>
    <p:sldId id="549" r:id="rId19"/>
    <p:sldId id="1212" r:id="rId20"/>
    <p:sldId id="1168" r:id="rId21"/>
    <p:sldId id="331" r:id="rId22"/>
    <p:sldId id="1144" r:id="rId2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Fialko" initials="DF" lastIdx="1" clrIdx="0">
    <p:extLst>
      <p:ext uri="{19B8F6BF-5375-455C-9EA6-DF929625EA0E}">
        <p15:presenceInfo xmlns:p15="http://schemas.microsoft.com/office/powerpoint/2012/main" userId="S::DFialko@councilsepa.org::a1f13b92-3362-4a86-a98d-a456f62a09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43"/>
    <a:srgbClr val="FF9900"/>
    <a:srgbClr val="FFDA65"/>
    <a:srgbClr val="F3FFF3"/>
    <a:srgbClr val="D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5254" autoAdjust="0"/>
  </p:normalViewPr>
  <p:slideViewPr>
    <p:cSldViewPr>
      <p:cViewPr varScale="1">
        <p:scale>
          <a:sx n="49" d="100"/>
          <a:sy n="49" d="100"/>
        </p:scale>
        <p:origin x="768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768"/>
    </p:cViewPr>
  </p:sorterViewPr>
  <p:notesViewPr>
    <p:cSldViewPr>
      <p:cViewPr varScale="1">
        <p:scale>
          <a:sx n="69" d="100"/>
          <a:sy n="69" d="100"/>
        </p:scale>
        <p:origin x="2469" y="45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8D9035-DCD4-4FB0-AC3B-C11E6BAEB5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A4ACC-C4FD-4001-B664-F5E6BB8B69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CEFEF-A362-4B93-8C94-24C3114E4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© The Council of Southeast Pennsylvania,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286B7-5D15-4585-B7C1-7889B53257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33BC82-7E78-4D0F-B216-427A26910B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412368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11:59:20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1356 24575,'1'-12'0,"1"0"0,1 2 0,0-2 0,1 0 0,0 1 0,1 1 0,1-1 0,-1 0 0,2 1 0,10-13 0,11-22 0,75-98 0,-85 115 0,30-35 0,3-5 0,60-83 0,-77 111 0,-25 31 0,0-2 0,0 2 0,12-22 0,-9 10 0,1 2 0,20-22 0,5-8 0,1-2 0,-21 28 0,-1 1 0,18-35 0,-25 40 0,1 1 0,1 0 0,19-19 0,-1-1 0,-21 27 0,1-1 0,-1 2 0,2-1 0,-1 1 0,17-9 0,21-17 0,-30 22 0,1 0 0,0 1 0,1 1 0,36-13 0,-25 9 0,-20 11 0,0-1 0,0 0 0,1 2 0,-1 0 0,1 0 0,0 0 0,12 1 0,89 4 0,-42 0 0,-38-2 0,0-2 0,0-1 0,56-10 0,-46 6 0,1 1 0,-1 2 0,1 2 0,53 5 0,8-2 0,34-3 0,158 2 0,-259 4 0,71 14 0,-77-12 0,0-1 0,1-1 0,45 1 0,-50-4 0,0 1 0,-1 1 0,1 1 0,27 9 0,36 6 0,-43-12 0,0 0 0,82 23 0,-17-2 0,-79-22 0,0 2 0,-1 1 0,0 2 0,36 17 0,-42-17 0,1-1 0,57 16 0,-55-18 0,1 1 0,42 20 0,-14-4 0,2-2 0,69 19 0,20 5 0,12 16 0,158 86 0,-214-96 0,1-1 0,97 66 0,-190-108 0,-1 1 0,0 0 0,-1 0 0,14 18 0,-14-16 0,0 0 0,1-1 0,22 18 0,99 62 0,-106-74 0,2-1 0,0-1 0,1-1 0,1-2 0,0 0 0,48 12 0,-31-10 0,0 3 0,58 30 0,-3-1 0,201 90 0,-200-88 0,66 30 0,-158-74 0,0 1 0,0 1 0,0 0 0,-1 0 0,12 13 0,25 17 0,264 137 0,-142-77 0,-10-4 0,-27-19 0,44 21 0,-28-12 0,-57-31 0,13 7 0,-64-37 0,58 38 0,-66-38 0,1-1 0,63 28 0,-38-23 0,-1 0 0,66 44 0,-100-54 0,-12-8 0,0 0 0,0-1 0,1-1 0,0 0 0,0 0 0,1-1 0,28 7 0,75 16 0,-82-18 0,0-2 0,1-2 0,0-1 0,54 3 0,-57-8 0,44 9 0,-45-5 0,50 1 0,-38-5 0,84-3 0,-113 0 0,0 1 0,-1-2 0,1-1 0,-1 1 0,1-2 0,14-6 0,-19 7 0,1 0 0,-1 1 0,1 0 0,0 1 0,0 0 0,22 0 0,80 3 0,-46 2 0,29-4 0,-29-1 0,135 14 0,-124-5 0,149-2 0,-9-2 0,-52 19 0,-119-14 0,1-1 0,68 1 0,26-9 0,126 2 0,-184 10 0,-58-6 0,54 2 0,-33-8 0,-25 0 0,-1 1 0,0 0 0,1 2 0,-1 1 0,0-1 0,0 3 0,24 7 0,-14-3 0,1 1 0,0-2 0,1-1 0,0-2 0,0 0 0,0-4 0,45 1 0,-12-1 0,-42 1 0,0-2 0,1 0 0,-1-2 0,28-4 0,-47 4 0,1 0 0,-1 0 0,0 0 0,0-2 0,-1 1 0,1 1 0,-1-2 0,1 1 0,-1-1 0,5-5 0,47-51 0,-45 45 0,0 1 0,26-21 0,-30 28 0,0 2 0,-1-1 0,0-1 0,0 0 0,0 0 0,-1-1 0,0 1 0,-1-1 0,8-14 0,94-154 0,-93 159 0,0 0 0,1 1 0,22-17 0,-17 15 0,28-32 0,-5 3 0,2 0 0,54-41 0,-44 39 0,-41 35 0,-1 0 0,0-1 0,14-24 0,-14 19 0,28-31 0,46-55 0,46-56 0,11-19 0,7-9 0,-143 177 0,0 1 0,-1-1 0,-1 0 0,0 0 0,7-27 0,-9 27 0,0 0 0,1 1 0,0-1 0,1 0 0,1 2 0,15-23 0,-8 15 0,-2 1 0,0-1 0,-1-1 0,-1 0 0,13-41 0,11-23 0,-7 13 0,-23 56 0,2-1 0,-1 1 0,2 1 0,0-1 0,14-20 0,145-164 0,-85 123 0,-57 55 0,-1-1 0,28-33 0,-28 29 0,0 2 0,36-30 0,-34 32 0,0-1 0,31-38 0,-45 50 0,0 0 0,1 1 0,0 0 0,0 1 0,1 1 0,1 0 0,0 0 0,0 1 0,0 1 0,27-9 0,-15 5 0,0-1 0,26-15 0,-44 21 0,1 1 0,0-1 0,1 1 0,-1 2 0,1-1 0,0 0 0,-1 1 0,1 1 0,17-2 0,11 1 0,48 4 0,-27 1 0,413-2 0,-443-3 0,55-8 0,-52 5 0,44-2 0,57 9 0,70-4 0,-119-9 0,-52 6 0,55-2 0,42 6 0,262 4 0,-323 0 0,0 4 0,92 20 0,-147-23 0,-1 1 0,0 1 0,0-1 0,-1 2 0,0 0 0,0 0 0,-1 0 0,0 1 0,10 10 0,23 17 0,-16-13 0,0 1 0,36 42 0,-44-43 0,1-2 0,1 1 0,1-2 0,41 29 0,133 85 0,-150-100 0,-20-10 0,-1-1 0,-1 3 0,-1 0 0,23 34 0,-30-38 0,89 132 0,-70-97 0,69 82 0,148 171 0,-241-294 0,0 0 0,-1 0 0,12 26 0,-2-3 0,15 24 0,-3 1 0,-3 1 0,38 133 0,-61-173 0,3 16 0,15 39 0,-14-51 0,7 43 0,-12-46 0,2 0 0,15 40 0,22 54 0,-31-79 0,37 76 0,-19-47 0,-22-47 0,1 2 0,15 20 0,-16-28 0,-1 1 0,-1 0 0,0 0 0,-1 1 0,5 31 0,3 10 0,-12-56 7,0 2-1,0-2 0,0 1 0,1-1 1,-1 1-1,1 0 0,0-2 1,0 2-1,1-1 0,-1-1 1,1 2-1,-1-2 0,1 0 0,0 1 1,0-1-1,0 1 0,0-2 1,9 3-1,-6-1-130,0-1 0,0 0 1,0 0-1,1-1 0,-1 0 0,0 0 1,1 0-1,-1-1 0,1 0 0,-1-1 1,11-1-1,-2-3-6702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6F5D9C-B682-43A2-9488-6F2CADA61E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4FCA2-16D5-4519-A018-752C9A0D71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8A55FA7-50DB-43CE-B0E6-1DD47085C9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51C092-3CE2-49C5-8CD3-3F1B1D0D3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95E84-B895-4991-B1BB-F2ECDEB1CD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© The Council of Southeast Pennsylvania,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E12DB-AE5F-466B-86BA-5B2206D1C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FC7315-6946-4102-A26B-4A3582C985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448696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>
            <a:extLst>
              <a:ext uri="{FF2B5EF4-FFF2-40B4-BE49-F238E27FC236}">
                <a16:creationId xmlns:a16="http://schemas.microsoft.com/office/drawing/2014/main" id="{3E77D50D-45BF-4D80-98C8-4098626C14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>
            <a:extLst>
              <a:ext uri="{FF2B5EF4-FFF2-40B4-BE49-F238E27FC236}">
                <a16:creationId xmlns:a16="http://schemas.microsoft.com/office/drawing/2014/main" id="{F8CDF73B-F52B-4CBB-BDA7-051A70939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4416425"/>
            <a:ext cx="65532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5892" name="Footer Placeholder 5">
            <a:extLst>
              <a:ext uri="{FF2B5EF4-FFF2-40B4-BE49-F238E27FC236}">
                <a16:creationId xmlns:a16="http://schemas.microsoft.com/office/drawing/2014/main" id="{972DB668-81AD-47D4-BB8E-3BD39834BD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505200" cy="46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dirty="0">
                <a:solidFill>
                  <a:srgbClr val="000000"/>
                </a:solidFill>
              </a:rPr>
              <a:t>The Council of Southeast Pennsylvania, Inc. ©</a:t>
            </a:r>
          </a:p>
        </p:txBody>
      </p:sp>
      <p:sp>
        <p:nvSpPr>
          <p:cNvPr id="165893" name="Date Placeholder 1">
            <a:extLst>
              <a:ext uri="{FF2B5EF4-FFF2-40B4-BE49-F238E27FC236}">
                <a16:creationId xmlns:a16="http://schemas.microsoft.com/office/drawing/2014/main" id="{EABB90A8-B077-48EC-8AA2-1965B727B8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fld id="{DF68F908-F00F-4FF8-BE7C-30F1A1D83224}" type="datetime1">
              <a:rPr lang="en-US" altLang="en-US" smtClean="0">
                <a:solidFill>
                  <a:srgbClr val="000000"/>
                </a:solidFill>
              </a:rPr>
              <a:pPr defTabSz="914400"/>
              <a:t>11/15/2023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65894" name="Header Placeholder 2">
            <a:extLst>
              <a:ext uri="{FF2B5EF4-FFF2-40B4-BE49-F238E27FC236}">
                <a16:creationId xmlns:a16="http://schemas.microsoft.com/office/drawing/2014/main" id="{55E93582-C52E-4CBB-B554-FDDC5738C6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dirty="0">
                <a:solidFill>
                  <a:srgbClr val="000000"/>
                </a:solidFill>
              </a:rPr>
              <a:t>SAP Maintenance</a:t>
            </a:r>
          </a:p>
        </p:txBody>
      </p:sp>
      <p:sp>
        <p:nvSpPr>
          <p:cNvPr id="165895" name="Slide Number Placeholder 1">
            <a:extLst>
              <a:ext uri="{FF2B5EF4-FFF2-40B4-BE49-F238E27FC236}">
                <a16:creationId xmlns:a16="http://schemas.microsoft.com/office/drawing/2014/main" id="{2750DFAF-F39F-4F7E-80F6-9FE6FBF397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fld id="{CC422679-37A6-4C60-A5BB-28B8EFC9160F}" type="slidenum">
              <a:rPr lang="en-US" altLang="en-US">
                <a:solidFill>
                  <a:srgbClr val="000000"/>
                </a:solidFill>
              </a:rPr>
              <a:pPr defTabSz="914400"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>
            <a:extLst>
              <a:ext uri="{FF2B5EF4-FFF2-40B4-BE49-F238E27FC236}">
                <a16:creationId xmlns:a16="http://schemas.microsoft.com/office/drawing/2014/main" id="{656D22AD-0156-465E-A6A0-A837EA4F4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>
            <a:extLst>
              <a:ext uri="{FF2B5EF4-FFF2-40B4-BE49-F238E27FC236}">
                <a16:creationId xmlns:a16="http://schemas.microsoft.com/office/drawing/2014/main" id="{B71C91D9-EAF7-4EF4-9038-B65C361A2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02756" name="Slide Number Placeholder 3">
            <a:extLst>
              <a:ext uri="{FF2B5EF4-FFF2-40B4-BE49-F238E27FC236}">
                <a16:creationId xmlns:a16="http://schemas.microsoft.com/office/drawing/2014/main" id="{BD2DBCE3-C3B1-4D42-8AC0-61A8941DE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478974-6F04-4EE2-9AB0-8C070C872D53}" type="slidenum">
              <a:rPr lang="en-US" altLang="en-US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4416425"/>
            <a:ext cx="65532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27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505200" cy="46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Council of Southeast Pennsylvania, Inc. ©</a:t>
            </a:r>
          </a:p>
        </p:txBody>
      </p:sp>
      <p:sp>
        <p:nvSpPr>
          <p:cNvPr id="26628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5A9A3F-67B0-4D8F-8D4D-F2011CB0F68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11/15/2023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SAP Maintenance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15751-E897-4A25-85A8-5746E26A0F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01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 per cent of smokers do it primarily to self-medicate emotional problems. They are using cigarettes as a form of antidepressant or tranquillizer, a drug of solace for negative emotions. </a:t>
            </a:r>
          </a:p>
          <a:p>
            <a:endParaRPr lang="en-US" dirty="0"/>
          </a:p>
          <a:p>
            <a:r>
              <a:rPr lang="en-US" dirty="0"/>
              <a:t>Three-quarters of people with a history of depression become depressed after quitting, compared with 30 per cent of people with no such history.</a:t>
            </a:r>
          </a:p>
          <a:p>
            <a:endParaRPr lang="en-US" dirty="0"/>
          </a:p>
          <a:p>
            <a:r>
              <a:rPr lang="en-US" dirty="0"/>
              <a:t>Months or years after giving up, we still crave nicotine because, as with Prozac or Valium, it improves our mood. </a:t>
            </a:r>
          </a:p>
          <a:p>
            <a:endParaRPr lang="en-US" dirty="0"/>
          </a:p>
          <a:p>
            <a:r>
              <a:rPr lang="en-US" dirty="0"/>
              <a:t>Nicotine has a profound beneficial effect on the emotional state of people who need that kind of help. Nicotine also improves concentration and performance on tasks that demand these.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293A1-6316-4958-8F80-847C4C892F5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3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 per cent of smokers do it primarily to self-medicate emotional problems. They are using cigarettes as a form of antidepressant or tranquillizer, a drug of solace for negative emotions. </a:t>
            </a:r>
          </a:p>
          <a:p>
            <a:endParaRPr lang="en-US" dirty="0"/>
          </a:p>
          <a:p>
            <a:r>
              <a:rPr lang="en-US" dirty="0"/>
              <a:t>Three-quarters of people with a history of depression become depressed after quitting, compared with 30 per cent of people with no such history.</a:t>
            </a:r>
          </a:p>
          <a:p>
            <a:endParaRPr lang="en-US" dirty="0"/>
          </a:p>
          <a:p>
            <a:r>
              <a:rPr lang="en-US" dirty="0"/>
              <a:t>Months or years after giving up, we still crave nicotine because, as with Prozac or Valium, it improves our mood. </a:t>
            </a:r>
          </a:p>
          <a:p>
            <a:endParaRPr lang="en-US" dirty="0"/>
          </a:p>
          <a:p>
            <a:r>
              <a:rPr lang="en-US" dirty="0"/>
              <a:t>Nicotine has a profound beneficial effect on the emotional state of people who need that kind of help. Nicotine also improves concentration and performance on tasks that demand these.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293A1-6316-4958-8F80-847C4C892F5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4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The Council of Southeast Pennsylvania,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C7315-6946-4102-A26B-4A3582C9856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71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265">
              <a:defRPr/>
            </a:pPr>
            <a:fld id="{C55293A1-6316-4958-8F80-847C4C892F5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265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457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alveolar epithelial cells (AEC II) – </a:t>
            </a:r>
            <a:r>
              <a:rPr lang="en-US" dirty="0" err="1"/>
              <a:t>Laymens</a:t>
            </a:r>
            <a:r>
              <a:rPr lang="en-US" dirty="0"/>
              <a:t> function is to repair damaged lungs (lung injury)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Junction sealing repairs lining of lungs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Council of Southeast Pennsylvania,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C7315-6946-4102-A26B-4A3582C9856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027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Nicotine withdrawal, such as strong cravings for a cigarette, anxiety, irritability, restlessness, difficulty concentrating, depressed mood, frustration, anger, increased hunger and difficulty sleeping. The fastest way to alleviate the withdrawal symptoms is to smoke a cigarette, which releases dopamine and activates the pleasure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293A1-6316-4958-8F80-847C4C892F5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0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293A1-6316-4958-8F80-847C4C892F5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6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Council of Southeast Pennsylvania,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C7315-6946-4102-A26B-4A3582C9856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607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87AA7C-37C4-A466-9C4F-86E617860628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928B0C-41A5-73C1-B539-4DF99AB72A23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05688C-2F63-7F9D-0503-7C2CA4C5222E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D1DE56-7D96-05B3-D39D-4A4C9507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E89311-160B-3C66-F317-B8E9359B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2020 The Council of Southeast Pennsylvania, Inc.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5AA8C8-BE9B-8358-D9A9-28FE13B5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429B-FA74-4B18-AE50-E1AF59C1B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6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C0B8-3EBB-CE61-3A67-F86780A1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7010F-C622-FAAB-5953-755F978D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2020 The Council of Southeast Pennsylvania, Inc.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3D976-B3BE-02B8-9303-CA9114B1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F73DD-2545-477C-99FD-86C85BE4CE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964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525422-6386-744F-53D1-F4E6DB1E6357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65E59E-32CE-6A0E-5D5E-39DDC1752225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F6979FA-9945-C2E4-45AB-0CEEDA44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D9697F2-A006-C271-B596-C4CFED9C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2020 The Council of Southeast Pennsylvania, Inc.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322377-188B-4695-7378-830445EA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CC6E-9A82-405B-9205-8A1E6C37BD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702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0" y="381000"/>
            <a:ext cx="782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B13FE-4E2D-A39E-76C6-E12C0FE08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61889-B55D-3FD6-E629-5A29555FD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6DD93-5581-DFD7-E242-1F6CEEE0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42FB90CE-26A5-4407-90DC-F77E94299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360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0CF01-884B-8261-B1E1-18EAAF9E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CE637-3475-8E43-B519-3202D940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2020 The Council of Southeast Pennsylvania, Inc.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364D9-75B0-D08C-CD49-0E2630DC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4BA7-1F02-4ED9-A70A-402CEEDA7B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22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5C9F60-FF66-C2CB-4CEC-42A3EC0B8A64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05B77E-7345-EF9E-1EA4-4EFC3154B927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A14DC1-01BE-312A-F176-87DD395FCD2A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074B64-2C19-3BA9-C661-57ED5C13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CC5F6E-9F03-CBA9-17A6-4D5D7A88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2020 The Council of Southeast Pennsylvania, Inc.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42027F-047C-6E9C-0CB5-0901A7F8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5B3B-8535-4B97-8E14-9C7995E22A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600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269A337-47B8-9E36-A9CE-C40CE95A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1ABE-818E-091A-BE12-1E23099A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5E76F-5229-D1B1-9B9B-2393A97F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79FDB-4FEF-4434-8D56-BBBE1D673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85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8370347-CCBC-4B6B-83A7-DC4749C0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01411A90-0F31-3DEB-B380-60F1444A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2020 The Council of Southeast Pennsylvania, Inc. 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95D1471E-9FB5-C47C-E376-D5CA6912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69EB-9C93-44AA-986D-9CE2437486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004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ACEE2-94E8-5897-F6EA-A9D74FFE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3DFAC-071A-C048-7601-E4198B21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2020 The Council of Southeast Pennsylvania, Inc.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0BCBC-7011-C1E2-9747-6BE4916C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398B-3567-4C21-8FE4-070B40856A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589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9F1B3-7E81-C4A9-3ED0-DAACD6E2DF33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5548EC-5206-7878-BC5E-F3A0C149D1C9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CC81ADB5-1195-4325-D527-90D0811D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CEE4703-2E35-800D-7AE1-46B9994F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(C) 2020 The Council of Southeast Pennsylvania, Inc. 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90D8566-F92B-87AF-FC53-CAD98487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3F92-754A-413D-95D5-A0392F0CF1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412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1D7129-B589-EB23-7909-DC1FE6575D58}"/>
              </a:ext>
            </a:extLst>
          </p:cNvPr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16E911-D17C-6CA2-97B6-2A0EA7FE4497}"/>
              </a:ext>
            </a:extLst>
          </p:cNvPr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162B158-93A8-F6DF-F5FF-65EEAF35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2F23DE7-D49A-5659-43CF-E1EFFC8B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(C) 2020 The Council of Southeast Pennsylvania, Inc. 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CBB920B-76C9-83AE-510E-BA76948C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08733B-6934-4B54-AD73-10F3F7F5BA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47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08C1F2-C564-FE48-B3EC-D68F015CE7F8}"/>
              </a:ext>
            </a:extLst>
          </p:cNvPr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0EFB7-42AF-6751-3F99-8B7FAC3E47B7}"/>
              </a:ext>
            </a:extLst>
          </p:cNvPr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35D99F8-2DBC-8D07-5E47-80C24F8C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85D2F5-BAD7-A80C-E738-323E46AF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3AB2BC5-20D6-BEF8-5003-9637D5F2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1AE3-61A8-4638-B8C7-0DB1D2C1E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AA0916-388B-ED0A-BC03-00619534CDE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CD11AF-7AE8-D213-DEB9-BD9FB2A6F25D}"/>
              </a:ext>
            </a:extLst>
          </p:cNvPr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9E614C-8834-1851-AC2C-404C3720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7" name="Text Placeholder 2">
            <a:extLst>
              <a:ext uri="{FF2B5EF4-FFF2-40B4-BE49-F238E27FC236}">
                <a16:creationId xmlns:a16="http://schemas.microsoft.com/office/drawing/2014/main" id="{3AD65F59-6C48-E6E2-2E5F-F2C9745F8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0CA2-06D5-D546-F911-3C4B9E1C3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30E51-D211-32A7-3E0E-D077EEAFA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AB32F-B860-FA42-AE59-5A3CF1E55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79F411-46D2-4055-95C1-B3B535306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76940F-6213-C3C2-FB3D-EBA556B0C0C1}"/>
              </a:ext>
            </a:extLst>
          </p:cNvPr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85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fialko@councilsepa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www.councilsepa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ews-medical.net/news/20190924/Vaping-destroys-lining-and-immune-cells-in-the-lung-says-study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49052A-035D-49F1-95E1-DFF3D86E1A4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45394" y="2514600"/>
            <a:ext cx="9701212" cy="162083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Nicotine, Vaping &amp; Smoking</a:t>
            </a:r>
            <a:br>
              <a:rPr lang="en-US" sz="4400" b="1" dirty="0"/>
            </a:br>
            <a:r>
              <a:rPr lang="en-US" sz="3600" b="1" dirty="0"/>
              <a:t>Understanding Health Risks For Adolescents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4400" dirty="0"/>
            </a:br>
            <a:endParaRPr lang="en-US" sz="2800" b="1" dirty="0"/>
          </a:p>
        </p:txBody>
      </p:sp>
      <p:pic>
        <p:nvPicPr>
          <p:cNvPr id="10957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860BA1-89A7-447D-A270-3441A6EB9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800" y="5149982"/>
            <a:ext cx="1513947" cy="7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AAB6FB-274B-4F11-820D-54FECE08EF01}"/>
              </a:ext>
            </a:extLst>
          </p:cNvPr>
          <p:cNvSpPr txBox="1"/>
          <p:nvPr/>
        </p:nvSpPr>
        <p:spPr>
          <a:xfrm>
            <a:off x="640152" y="5006486"/>
            <a:ext cx="52809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Presented by:</a:t>
            </a:r>
          </a:p>
          <a:p>
            <a:r>
              <a:rPr lang="en-US" sz="2000" dirty="0"/>
              <a:t>David Fialko, BS, NCTTS, ICPS</a:t>
            </a:r>
          </a:p>
          <a:p>
            <a:r>
              <a:rPr lang="en-US" sz="2000" dirty="0"/>
              <a:t>Nationally Certified Tobacco Treatment Specialist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CE679A-7A1E-6804-1398-0C62CAF28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201" y="5077029"/>
            <a:ext cx="807648" cy="945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7C54-DFE3-44ED-8A68-82F71FB1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88392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Transition From E-cigs (ENDS) to Tobacco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7D916-3E20-477A-8350-92AB28E78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031"/>
            <a:ext cx="10515600" cy="4351338"/>
          </a:xfrm>
        </p:spPr>
        <p:txBody>
          <a:bodyPr/>
          <a:lstStyle/>
          <a:p>
            <a:r>
              <a:rPr lang="en-US" dirty="0"/>
              <a:t>A study by the University of Pittsburgh Schools of the Health Sciences found that young adults who use e-cigarettes are more than four times as likely to begin smoking tobacco cigarettes within 18 months as their peers who do not vape.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A9C2FD4-4260-4CD0-9E66-FA6C1B5C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2023 The Council of Southeast Pennsylvania, Inc. </a:t>
            </a:r>
          </a:p>
        </p:txBody>
      </p:sp>
      <p:pic>
        <p:nvPicPr>
          <p:cNvPr id="2050" name="Picture 2" descr="Side Effects of Vaping Without Nicotine, Juice vs Weed vs CBD, M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24200"/>
            <a:ext cx="4492625" cy="2522714"/>
          </a:xfrm>
          <a:prstGeom prst="rect">
            <a:avLst/>
          </a:prstGeom>
          <a:noFill/>
        </p:spPr>
      </p:pic>
      <p:pic>
        <p:nvPicPr>
          <p:cNvPr id="2054" name="Picture 6" descr="It's Immoral To Jail People For Smoking Marijuana - Business Insi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124200"/>
            <a:ext cx="4321967" cy="25146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5715000" y="40386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3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9BC6-CBAA-46CB-B6FA-A5764870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“Puff”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18E39-DB57-4346-A1AD-F1ED9F8CE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Were banned for flavoring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They came back using synthetic Nicotine to skirt FDA deeming/regulations.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E072C-62C2-434D-B2BF-FC1A5E7F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2023 The Council of Southeast Pennsylvania, Inc.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CCF19-6B25-4F66-9CBD-E7B25757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350-EF22-429D-8B20-98ACC66609FC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03F2F-9283-4D61-BBDA-2A81CCE7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667000"/>
            <a:ext cx="6516414" cy="3543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AA0A6E-E7BF-E15D-36CB-24EAAF281BC1}"/>
              </a:ext>
            </a:extLst>
          </p:cNvPr>
          <p:cNvSpPr txBox="1"/>
          <p:nvPr/>
        </p:nvSpPr>
        <p:spPr>
          <a:xfrm>
            <a:off x="8069752" y="4191000"/>
            <a:ext cx="2486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 300 Puffs</a:t>
            </a:r>
          </a:p>
        </p:txBody>
      </p:sp>
    </p:spTree>
    <p:extLst>
      <p:ext uri="{BB962C8B-B14F-4D97-AF65-F5344CB8AC3E}">
        <p14:creationId xmlns:p14="http://schemas.microsoft.com/office/powerpoint/2010/main" val="384088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44C2-46E8-A156-3C6B-853EBE03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“Puffs”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A3C97-BFEA-B925-2853-70A846088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4495800"/>
            <a:ext cx="1984201" cy="815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$11.00 </a:t>
            </a:r>
          </a:p>
          <a:p>
            <a:pPr marL="0" indent="0">
              <a:buNone/>
            </a:pPr>
            <a:r>
              <a:rPr lang="en-US" dirty="0"/>
              <a:t>250 puffs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8B73B-BDB5-3834-DE50-50ACFCA51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2023 The Council of Southeast Pennsylvania, Inc.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E6806-7011-7526-65B0-29A036D3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350-EF22-429D-8B20-98ACC66609FC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E432D-9EEA-B9EC-50DD-E10D96A00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59" y="2056942"/>
            <a:ext cx="2324100" cy="2324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3B1CC-241F-E694-3F01-558E465F9DAB}"/>
              </a:ext>
            </a:extLst>
          </p:cNvPr>
          <p:cNvSpPr txBox="1"/>
          <p:nvPr/>
        </p:nvSpPr>
        <p:spPr>
          <a:xfrm>
            <a:off x="5129603" y="2742947"/>
            <a:ext cx="60978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number of puffs in a cigarette varies depending on the smoker and the cigarette, but studies show that the average number of puffs is 12.5 per cigarette12. This means that a pack of 20 cigarettes is equivalent to about 250 puffs.</a:t>
            </a:r>
          </a:p>
          <a:p>
            <a:endParaRPr lang="en-US" dirty="0"/>
          </a:p>
          <a:p>
            <a:r>
              <a:rPr lang="en-US" dirty="0"/>
              <a:t> Smokers usually take 8-12 puffs per cigarette, each lasting 2-3 seconds, and let the cigarette burn idly between puffs.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C7622-0386-18FA-5324-C696D317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350-EF22-429D-8B20-98ACC66609FC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B95B1-23B9-71BD-F40F-E72A004FF8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73288" y="-828675"/>
            <a:ext cx="10018712" cy="1752600"/>
          </a:xfrm>
        </p:spPr>
        <p:txBody>
          <a:bodyPr/>
          <a:lstStyle/>
          <a:p>
            <a:r>
              <a:rPr lang="en-US" dirty="0"/>
              <a:t>Hottest Sellers Amongst HS 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BB0E1-6803-7403-F450-BA09ED06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64127"/>
            <a:ext cx="3276600" cy="3738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82813A-CA28-55C8-89B7-81EFF72C7E25}"/>
              </a:ext>
            </a:extLst>
          </p:cNvPr>
          <p:cNvSpPr txBox="1"/>
          <p:nvPr/>
        </p:nvSpPr>
        <p:spPr>
          <a:xfrm>
            <a:off x="1968991" y="5442623"/>
            <a:ext cx="283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8000 puffs !  -  $17.00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D5A985-63FE-548B-8070-6ECA5FC3F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523" y="1384447"/>
            <a:ext cx="2486914" cy="3927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FD02BD-C0AD-0390-BD1B-5A3AD40424E1}"/>
              </a:ext>
            </a:extLst>
          </p:cNvPr>
          <p:cNvSpPr txBox="1"/>
          <p:nvPr/>
        </p:nvSpPr>
        <p:spPr>
          <a:xfrm>
            <a:off x="7543800" y="5393151"/>
            <a:ext cx="281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5000 puffs !  -  $17.00</a:t>
            </a:r>
          </a:p>
        </p:txBody>
      </p:sp>
    </p:spTree>
    <p:extLst>
      <p:ext uri="{BB962C8B-B14F-4D97-AF65-F5344CB8AC3E}">
        <p14:creationId xmlns:p14="http://schemas.microsoft.com/office/powerpoint/2010/main" val="130360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Vaporesso GTX One “Best For Beginners”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2023 The Council of Southeast Pennsylvania, Inc.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350-EF22-429D-8B20-98ACC66609FC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AA002-D31F-43A8-B5AB-6DE41347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94" y="185750"/>
            <a:ext cx="9777106" cy="61778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865A-1E06-4ECB-B84F-04736139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1455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Bebas Neue Bold"/>
              </a:rPr>
              <a:t>JUUL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5F6FC-43E2-4B8F-903C-0407DE4B3C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5747" y="1828800"/>
            <a:ext cx="6020505" cy="4509844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455F438-A585-751C-20D5-1F1B2748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7234" y="6459539"/>
            <a:ext cx="482176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(C) 2023 The Council of Southeast Pennsylvania, Inc. </a:t>
            </a:r>
          </a:p>
        </p:txBody>
      </p:sp>
    </p:spTree>
    <p:extLst>
      <p:ext uri="{BB962C8B-B14F-4D97-AF65-F5344CB8AC3E}">
        <p14:creationId xmlns:p14="http://schemas.microsoft.com/office/powerpoint/2010/main" val="412887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2020 The Council of Southeast Pennsylvania, Inc.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350-EF22-429D-8B20-98ACC66609FC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1026" name="Picture 2" descr="How to Fill Juul Pods with THC O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124200" cy="3124200"/>
          </a:xfrm>
          <a:prstGeom prst="rect">
            <a:avLst/>
          </a:prstGeom>
          <a:noFill/>
        </p:spPr>
      </p:pic>
      <p:pic>
        <p:nvPicPr>
          <p:cNvPr id="1028" name="Picture 4" descr="How to Fill Juul Pods with THC 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"/>
            <a:ext cx="3124200" cy="3124200"/>
          </a:xfrm>
          <a:prstGeom prst="rect">
            <a:avLst/>
          </a:prstGeom>
          <a:noFill/>
        </p:spPr>
      </p:pic>
      <p:pic>
        <p:nvPicPr>
          <p:cNvPr id="1030" name="Picture 6" descr="How to Fill Juul Pods with THC O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52400"/>
            <a:ext cx="3124200" cy="3124200"/>
          </a:xfrm>
          <a:prstGeom prst="rect">
            <a:avLst/>
          </a:prstGeom>
          <a:noFill/>
        </p:spPr>
      </p:pic>
      <p:pic>
        <p:nvPicPr>
          <p:cNvPr id="1032" name="Picture 8" descr="How to Fill Juul Pods with THC O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05200"/>
            <a:ext cx="3124200" cy="3124200"/>
          </a:xfrm>
          <a:prstGeom prst="rect">
            <a:avLst/>
          </a:prstGeom>
          <a:noFill/>
        </p:spPr>
      </p:pic>
      <p:pic>
        <p:nvPicPr>
          <p:cNvPr id="1034" name="Picture 10" descr="How to Fill Juul Pods with THC O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505200"/>
            <a:ext cx="3200400" cy="3200400"/>
          </a:xfrm>
          <a:prstGeom prst="rect">
            <a:avLst/>
          </a:prstGeom>
          <a:noFill/>
        </p:spPr>
      </p:pic>
      <p:sp>
        <p:nvSpPr>
          <p:cNvPr id="1036" name="AutoShape 12" descr="How to Fill Juul Pods with THC Oil | High Times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8" name="AutoShape 14" descr="How to Fill Juul Pods with THC Oil | High Times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0" name="AutoShape 16" descr="How to Fill Juul Pods with THC Oil | High Times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2" name="Picture 18" descr="How to Fill Juul Pods with THC Oil | High Tim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3581400"/>
            <a:ext cx="38100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5479BB-C0FB-48F4-907F-6CBE00AA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10515600" cy="132556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EB7AC-BA17-4290-B6D9-3848DA45F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5740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PA Free Quitline</a:t>
            </a:r>
          </a:p>
          <a:p>
            <a:r>
              <a:rPr lang="en-US" b="1" dirty="0"/>
              <a:t>1-800-QUIT-NOW (784-8669)                     </a:t>
            </a:r>
          </a:p>
          <a:p>
            <a:r>
              <a:rPr lang="en-US" b="1" dirty="0"/>
              <a:t>1-855-DEJELO-YA (335-3569)     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Text2Quit.com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Nicotine Anonymous </a:t>
            </a:r>
          </a:p>
          <a:p>
            <a:r>
              <a:rPr lang="en-US" b="1" dirty="0"/>
              <a:t>1-877-879-6422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DeterminedToQuit.com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B6AF1A1-E7A8-150D-0C75-5BEB1FBF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7234" y="6459539"/>
            <a:ext cx="482176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(C) 2023 The Council of Southeast Pennsylvania, Inc. </a:t>
            </a:r>
          </a:p>
        </p:txBody>
      </p:sp>
    </p:spTree>
    <p:extLst>
      <p:ext uri="{BB962C8B-B14F-4D97-AF65-F5344CB8AC3E}">
        <p14:creationId xmlns:p14="http://schemas.microsoft.com/office/powerpoint/2010/main" val="380786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5" descr="MPj04395360000[1]">
            <a:extLst>
              <a:ext uri="{FF2B5EF4-FFF2-40B4-BE49-F238E27FC236}">
                <a16:creationId xmlns:a16="http://schemas.microsoft.com/office/drawing/2014/main" id="{74F0C487-DB62-4DA7-A1AC-BC00ADBA8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8" name="Rectangle 2">
            <a:extLst>
              <a:ext uri="{FF2B5EF4-FFF2-40B4-BE49-F238E27FC236}">
                <a16:creationId xmlns:a16="http://schemas.microsoft.com/office/drawing/2014/main" id="{3EE1FF17-F733-4DD8-AE08-9DDBF5C32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en-US" sz="8000" dirty="0">
                <a:solidFill>
                  <a:schemeClr val="tx1"/>
                </a:solidFill>
              </a:rPr>
              <a:t>Questions &amp; Answers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9E868-AEF8-4AD7-BBA5-58439E1F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2023 The Council of Southeast Pennsylvania, Inc.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32850-ECFE-46D8-AB22-44B72C36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350-EF22-429D-8B20-98ACC66609FC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7E08CBF-EF39-4F25-8D23-1A96DDCD4E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606616"/>
            <a:ext cx="6654800" cy="505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600" b="1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David Fialko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BS, </a:t>
            </a:r>
            <a:r>
              <a:rPr lang="en-US" sz="2600" b="1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ICPS, NCTTS</a:t>
            </a:r>
            <a:b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Nationally Certified Tobacco Treatment Specialist </a:t>
            </a:r>
            <a:b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Council of Southeast Pennsylvania, Inc.</a:t>
            </a:r>
            <a:b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4459 W. Swamp Road</a:t>
            </a:r>
            <a:b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Doylestown, Pennsylvania 18902</a:t>
            </a:r>
            <a:b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Phone: (267) 817-7026</a:t>
            </a:r>
            <a:b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Dfialko@councilsepa.org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sz="2600" u="sng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600" u="sng" spc="-50" dirty="0">
                <a:solidFill>
                  <a:schemeClr val="tx1">
                    <a:lumMod val="85000"/>
                    <a:lumOff val="15000"/>
                  </a:schemeClr>
                </a:solidFill>
                <a:hlinkClick r:id="rId4" action="ppaction://hlinkfile"/>
              </a:rPr>
              <a:t>www.councilsepa.org</a:t>
            </a:r>
            <a:endParaRPr lang="en-US" sz="2600" spc="-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D62227-539D-4CCD-8F65-E1CCF9B56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56" y="2177893"/>
            <a:ext cx="3814856" cy="191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820B-65CD-4B35-B06F-D79319D6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76200"/>
            <a:ext cx="10058400" cy="1450757"/>
          </a:xfrm>
        </p:spPr>
        <p:txBody>
          <a:bodyPr/>
          <a:lstStyle/>
          <a:p>
            <a:r>
              <a:rPr lang="en-US" dirty="0"/>
              <a:t>Big Tobacco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3545-31ED-4E6A-9C85-D5AD15FB6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209801"/>
            <a:ext cx="11201400" cy="466724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 106 Billion Dollars expected profit for 2023</a:t>
            </a:r>
          </a:p>
          <a:p>
            <a:pPr marL="200025" lvl="1" indent="0">
              <a:buNone/>
            </a:pPr>
            <a:endParaRPr lang="en-US" sz="4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 Big Marijuana - 90 Billion expected profits for 2023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A9C2FD4-4260-4CD0-9E66-FA6C1B5C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2023 The Council of Southeast Pennsylvania, Inc. </a:t>
            </a:r>
          </a:p>
        </p:txBody>
      </p:sp>
    </p:spTree>
    <p:extLst>
      <p:ext uri="{BB962C8B-B14F-4D97-AF65-F5344CB8AC3E}">
        <p14:creationId xmlns:p14="http://schemas.microsoft.com/office/powerpoint/2010/main" val="349026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820B-65CD-4B35-B06F-D79319D6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76200"/>
            <a:ext cx="10058400" cy="1450757"/>
          </a:xfrm>
        </p:spPr>
        <p:txBody>
          <a:bodyPr/>
          <a:lstStyle/>
          <a:p>
            <a:r>
              <a:rPr lang="en-US" dirty="0"/>
              <a:t>Nicotine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3545-31ED-4E6A-9C85-D5AD15FB6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74852"/>
            <a:ext cx="10515600" cy="466724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80 percent of smokers do it primarily to self-medicate emotional problems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They are using cigarettes as a form of antidepressant or tranquillizer, a drug of solace for negative emotions.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Nicotine has a profound beneficial effect on the emotional state of people who could benefit from  psychotropic medication.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Nicotine also improves concentration and performance on tasks that demand these.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Counterproductive for individuals taking ADHD medication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Nicotine is a highly addictive substance, distributed quickly through the blood stream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Provides an increase in dopamine (Bodies “natural happy drug”)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A9C2FD4-4260-4CD0-9E66-FA6C1B5C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2023 The Council of Southeast Pennsylvania, Inc. </a:t>
            </a:r>
          </a:p>
        </p:txBody>
      </p:sp>
    </p:spTree>
    <p:extLst>
      <p:ext uri="{BB962C8B-B14F-4D97-AF65-F5344CB8AC3E}">
        <p14:creationId xmlns:p14="http://schemas.microsoft.com/office/powerpoint/2010/main" val="4334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8">
            <a:extLst>
              <a:ext uri="{FF2B5EF4-FFF2-40B4-BE49-F238E27FC236}">
                <a16:creationId xmlns:a16="http://schemas.microsoft.com/office/drawing/2014/main" id="{C6A65B76-1357-5D2E-C917-1FC4E8439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5146675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252DA-38BC-5AA5-7844-A26A17B3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Dopamine Production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87D37-98B3-A9BD-79C2-8470C647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1" y="6459539"/>
            <a:ext cx="3617913" cy="365125"/>
          </a:xfrm>
        </p:spPr>
        <p:txBody>
          <a:bodyPr/>
          <a:lstStyle/>
          <a:p>
            <a:pPr>
              <a:defRPr/>
            </a:pPr>
            <a:r>
              <a:rPr lang="en-US"/>
              <a:t>(C) 2020 The Council of Southeast Pennsylvania, Inc.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4185C-B53C-B15C-6DF7-93B8F742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A1345-AE8C-428C-B15B-56EA2DA5BAD6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C97754-65DD-7990-713C-E8FCAAC973CD}"/>
              </a:ext>
            </a:extLst>
          </p:cNvPr>
          <p:cNvCxnSpPr/>
          <p:nvPr/>
        </p:nvCxnSpPr>
        <p:spPr>
          <a:xfrm>
            <a:off x="3590926" y="4710113"/>
            <a:ext cx="535781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TextBox 14">
            <a:extLst>
              <a:ext uri="{FF2B5EF4-FFF2-40B4-BE49-F238E27FC236}">
                <a16:creationId xmlns:a16="http://schemas.microsoft.com/office/drawing/2014/main" id="{750AD7B7-2AAB-CC58-2E7A-DB94F9BCB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6" y="2065338"/>
            <a:ext cx="168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Euphoric “High”</a:t>
            </a:r>
          </a:p>
        </p:txBody>
      </p:sp>
      <p:sp>
        <p:nvSpPr>
          <p:cNvPr id="37896" name="TextBox 15">
            <a:extLst>
              <a:ext uri="{FF2B5EF4-FFF2-40B4-BE49-F238E27FC236}">
                <a16:creationId xmlns:a16="http://schemas.microsoft.com/office/drawing/2014/main" id="{1153D252-4EA2-F42C-3191-37511F4D5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1" y="3417888"/>
            <a:ext cx="785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Happy</a:t>
            </a:r>
          </a:p>
        </p:txBody>
      </p:sp>
      <p:sp useBgFill="1">
        <p:nvSpPr>
          <p:cNvPr id="37897" name="TextBox 16">
            <a:extLst>
              <a:ext uri="{FF2B5EF4-FFF2-40B4-BE49-F238E27FC236}">
                <a16:creationId xmlns:a16="http://schemas.microsoft.com/office/drawing/2014/main" id="{068B196A-0AE8-DBBF-FF06-2AC4BAA7D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5365750"/>
            <a:ext cx="2020888" cy="3683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Stressed / Unhappy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2D08A77-096E-2227-9443-F2A2BCF046FD}"/>
              </a:ext>
            </a:extLst>
          </p:cNvPr>
          <p:cNvSpPr/>
          <p:nvPr/>
        </p:nvSpPr>
        <p:spPr>
          <a:xfrm>
            <a:off x="4217988" y="4267201"/>
            <a:ext cx="374650" cy="481013"/>
          </a:xfrm>
          <a:custGeom>
            <a:avLst/>
            <a:gdLst>
              <a:gd name="connsiteX0" fmla="*/ 0 w 498566"/>
              <a:gd name="connsiteY0" fmla="*/ 655320 h 777240"/>
              <a:gd name="connsiteX1" fmla="*/ 209005 w 498566"/>
              <a:gd name="connsiteY1" fmla="*/ 2177 h 777240"/>
              <a:gd name="connsiteX2" fmla="*/ 457200 w 498566"/>
              <a:gd name="connsiteY2" fmla="*/ 668383 h 777240"/>
              <a:gd name="connsiteX3" fmla="*/ 457200 w 498566"/>
              <a:gd name="connsiteY3" fmla="*/ 655320 h 777240"/>
              <a:gd name="connsiteX4" fmla="*/ 470262 w 498566"/>
              <a:gd name="connsiteY4" fmla="*/ 642257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566" h="777240">
                <a:moveTo>
                  <a:pt x="0" y="655320"/>
                </a:moveTo>
                <a:cubicBezTo>
                  <a:pt x="66402" y="327660"/>
                  <a:pt x="132805" y="0"/>
                  <a:pt x="209005" y="2177"/>
                </a:cubicBezTo>
                <a:cubicBezTo>
                  <a:pt x="285205" y="4354"/>
                  <a:pt x="415834" y="559526"/>
                  <a:pt x="457200" y="668383"/>
                </a:cubicBezTo>
                <a:cubicBezTo>
                  <a:pt x="498566" y="777240"/>
                  <a:pt x="455023" y="659674"/>
                  <a:pt x="457200" y="655320"/>
                </a:cubicBezTo>
                <a:cubicBezTo>
                  <a:pt x="459377" y="650966"/>
                  <a:pt x="470262" y="642257"/>
                  <a:pt x="470262" y="642257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05BD97A-51B9-25D9-F2C8-95F0C2EF3E5E}"/>
              </a:ext>
            </a:extLst>
          </p:cNvPr>
          <p:cNvSpPr/>
          <p:nvPr/>
        </p:nvSpPr>
        <p:spPr>
          <a:xfrm>
            <a:off x="5516563" y="3951289"/>
            <a:ext cx="457200" cy="860425"/>
          </a:xfrm>
          <a:custGeom>
            <a:avLst/>
            <a:gdLst>
              <a:gd name="connsiteX0" fmla="*/ 0 w 498566"/>
              <a:gd name="connsiteY0" fmla="*/ 655320 h 777240"/>
              <a:gd name="connsiteX1" fmla="*/ 209005 w 498566"/>
              <a:gd name="connsiteY1" fmla="*/ 2177 h 777240"/>
              <a:gd name="connsiteX2" fmla="*/ 457200 w 498566"/>
              <a:gd name="connsiteY2" fmla="*/ 668383 h 777240"/>
              <a:gd name="connsiteX3" fmla="*/ 457200 w 498566"/>
              <a:gd name="connsiteY3" fmla="*/ 655320 h 777240"/>
              <a:gd name="connsiteX4" fmla="*/ 470262 w 498566"/>
              <a:gd name="connsiteY4" fmla="*/ 642257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566" h="777240">
                <a:moveTo>
                  <a:pt x="0" y="655320"/>
                </a:moveTo>
                <a:cubicBezTo>
                  <a:pt x="66402" y="327660"/>
                  <a:pt x="132805" y="0"/>
                  <a:pt x="209005" y="2177"/>
                </a:cubicBezTo>
                <a:cubicBezTo>
                  <a:pt x="285205" y="4354"/>
                  <a:pt x="415834" y="559526"/>
                  <a:pt x="457200" y="668383"/>
                </a:cubicBezTo>
                <a:cubicBezTo>
                  <a:pt x="498566" y="777240"/>
                  <a:pt x="455023" y="659674"/>
                  <a:pt x="457200" y="655320"/>
                </a:cubicBezTo>
                <a:cubicBezTo>
                  <a:pt x="459377" y="650966"/>
                  <a:pt x="470262" y="642257"/>
                  <a:pt x="470262" y="642257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DAAC90B-588C-AFC2-F492-F83B6B481F0F}"/>
              </a:ext>
            </a:extLst>
          </p:cNvPr>
          <p:cNvSpPr/>
          <p:nvPr/>
        </p:nvSpPr>
        <p:spPr>
          <a:xfrm>
            <a:off x="7132638" y="3348038"/>
            <a:ext cx="514350" cy="1485900"/>
          </a:xfrm>
          <a:custGeom>
            <a:avLst/>
            <a:gdLst>
              <a:gd name="connsiteX0" fmla="*/ 0 w 498566"/>
              <a:gd name="connsiteY0" fmla="*/ 655320 h 777240"/>
              <a:gd name="connsiteX1" fmla="*/ 209005 w 498566"/>
              <a:gd name="connsiteY1" fmla="*/ 2177 h 777240"/>
              <a:gd name="connsiteX2" fmla="*/ 457200 w 498566"/>
              <a:gd name="connsiteY2" fmla="*/ 668383 h 777240"/>
              <a:gd name="connsiteX3" fmla="*/ 457200 w 498566"/>
              <a:gd name="connsiteY3" fmla="*/ 655320 h 777240"/>
              <a:gd name="connsiteX4" fmla="*/ 470262 w 498566"/>
              <a:gd name="connsiteY4" fmla="*/ 642257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566" h="777240">
                <a:moveTo>
                  <a:pt x="0" y="655320"/>
                </a:moveTo>
                <a:cubicBezTo>
                  <a:pt x="66402" y="327660"/>
                  <a:pt x="132805" y="0"/>
                  <a:pt x="209005" y="2177"/>
                </a:cubicBezTo>
                <a:cubicBezTo>
                  <a:pt x="285205" y="4354"/>
                  <a:pt x="415834" y="559526"/>
                  <a:pt x="457200" y="668383"/>
                </a:cubicBezTo>
                <a:cubicBezTo>
                  <a:pt x="498566" y="777240"/>
                  <a:pt x="455023" y="659674"/>
                  <a:pt x="457200" y="655320"/>
                </a:cubicBezTo>
                <a:cubicBezTo>
                  <a:pt x="459377" y="650966"/>
                  <a:pt x="470262" y="642257"/>
                  <a:pt x="470262" y="642257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F9629-2159-5C2E-3050-5D9E1A64EF2E}"/>
              </a:ext>
            </a:extLst>
          </p:cNvPr>
          <p:cNvSpPr txBox="1"/>
          <p:nvPr/>
        </p:nvSpPr>
        <p:spPr>
          <a:xfrm>
            <a:off x="3695700" y="3486150"/>
            <a:ext cx="9715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00B050"/>
                </a:solidFill>
              </a:rPr>
              <a:t>Conversation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C3AEDC-67EB-96E1-F8A1-A4AD0C1732C3}"/>
              </a:ext>
            </a:extLst>
          </p:cNvPr>
          <p:cNvSpPr txBox="1"/>
          <p:nvPr/>
        </p:nvSpPr>
        <p:spPr>
          <a:xfrm>
            <a:off x="5295900" y="3028950"/>
            <a:ext cx="85725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00B050"/>
                </a:solidFill>
              </a:rPr>
              <a:t>Art,  Music, Good Grades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F03B64-70C1-E6FC-5D18-111C487D6C04}"/>
              </a:ext>
            </a:extLst>
          </p:cNvPr>
          <p:cNvSpPr txBox="1"/>
          <p:nvPr/>
        </p:nvSpPr>
        <p:spPr>
          <a:xfrm>
            <a:off x="6819900" y="2771776"/>
            <a:ext cx="1085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00B050"/>
                </a:solidFill>
              </a:rPr>
              <a:t>Sports, Physical Activities</a:t>
            </a:r>
          </a:p>
        </p:txBody>
      </p:sp>
      <p:sp>
        <p:nvSpPr>
          <p:cNvPr id="37904" name="TextBox 5">
            <a:extLst>
              <a:ext uri="{FF2B5EF4-FFF2-40B4-BE49-F238E27FC236}">
                <a16:creationId xmlns:a16="http://schemas.microsoft.com/office/drawing/2014/main" id="{B577A371-65EA-E7F4-AB1D-29DFD42AA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47434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Time </a:t>
            </a:r>
          </a:p>
        </p:txBody>
      </p:sp>
      <p:sp>
        <p:nvSpPr>
          <p:cNvPr id="37905" name="TextBox 15">
            <a:extLst>
              <a:ext uri="{FF2B5EF4-FFF2-40B4-BE49-F238E27FC236}">
                <a16:creationId xmlns:a16="http://schemas.microsoft.com/office/drawing/2014/main" id="{4CC3BFB3-51D7-7C27-ADD7-9B8692397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01" y="4505325"/>
            <a:ext cx="885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Neutral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A47031F-C70C-FB17-60A3-41E1AD7D610F}"/>
              </a:ext>
            </a:extLst>
          </p:cNvPr>
          <p:cNvSpPr/>
          <p:nvPr/>
        </p:nvSpPr>
        <p:spPr>
          <a:xfrm>
            <a:off x="2827338" y="3862389"/>
            <a:ext cx="214312" cy="566737"/>
          </a:xfrm>
          <a:prstGeom prst="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208F3B6-CF67-F12B-F18C-F0A55397CF8E}"/>
              </a:ext>
            </a:extLst>
          </p:cNvPr>
          <p:cNvSpPr/>
          <p:nvPr/>
        </p:nvSpPr>
        <p:spPr>
          <a:xfrm rot="10800000">
            <a:off x="2822576" y="2813050"/>
            <a:ext cx="212725" cy="566738"/>
          </a:xfrm>
          <a:prstGeom prst="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F60462-7493-1D1F-C2AE-4BFD4CF0751C}"/>
              </a:ext>
            </a:extLst>
          </p:cNvPr>
          <p:cNvCxnSpPr/>
          <p:nvPr/>
        </p:nvCxnSpPr>
        <p:spPr>
          <a:xfrm>
            <a:off x="8948738" y="4710113"/>
            <a:ext cx="1719262" cy="0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Arrow: Down 32">
            <a:extLst>
              <a:ext uri="{FF2B5EF4-FFF2-40B4-BE49-F238E27FC236}">
                <a16:creationId xmlns:a16="http://schemas.microsoft.com/office/drawing/2014/main" id="{E116B69B-BAE6-906D-1974-AD643CD581BA}"/>
              </a:ext>
            </a:extLst>
          </p:cNvPr>
          <p:cNvSpPr/>
          <p:nvPr/>
        </p:nvSpPr>
        <p:spPr>
          <a:xfrm>
            <a:off x="2803526" y="5895976"/>
            <a:ext cx="250825" cy="4222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5888D727-4D94-3250-6C07-980907B16C44}"/>
              </a:ext>
            </a:extLst>
          </p:cNvPr>
          <p:cNvSpPr/>
          <p:nvPr/>
        </p:nvSpPr>
        <p:spPr>
          <a:xfrm rot="10800000">
            <a:off x="2803526" y="4922838"/>
            <a:ext cx="250825" cy="4238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CF2E263-4BF7-05F7-EF6E-89A3F007475F}"/>
                  </a:ext>
                </a:extLst>
              </p14:cNvPr>
              <p14:cNvContentPartPr/>
              <p14:nvPr/>
            </p14:nvContentPartPr>
            <p14:xfrm>
              <a:off x="3590925" y="4263037"/>
              <a:ext cx="6999120" cy="1123523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CF2E263-4BF7-05F7-EF6E-89A3F00747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2925" y="4245038"/>
                <a:ext cx="7034760" cy="1159162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396153-2288-AE98-2D5A-DE4728499E3D}"/>
              </a:ext>
            </a:extLst>
          </p:cNvPr>
          <p:cNvCxnSpPr/>
          <p:nvPr/>
        </p:nvCxnSpPr>
        <p:spPr>
          <a:xfrm>
            <a:off x="3590926" y="5326063"/>
            <a:ext cx="7077075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reeform 8">
            <a:extLst>
              <a:ext uri="{FF2B5EF4-FFF2-40B4-BE49-F238E27FC236}">
                <a16:creationId xmlns:a16="http://schemas.microsoft.com/office/drawing/2014/main" id="{A641244B-9A35-1266-F5E7-358F92E08BEF}"/>
              </a:ext>
            </a:extLst>
          </p:cNvPr>
          <p:cNvSpPr/>
          <p:nvPr/>
        </p:nvSpPr>
        <p:spPr>
          <a:xfrm>
            <a:off x="4222750" y="4894263"/>
            <a:ext cx="452438" cy="481012"/>
          </a:xfrm>
          <a:custGeom>
            <a:avLst/>
            <a:gdLst>
              <a:gd name="connsiteX0" fmla="*/ 0 w 498566"/>
              <a:gd name="connsiteY0" fmla="*/ 655320 h 777240"/>
              <a:gd name="connsiteX1" fmla="*/ 209005 w 498566"/>
              <a:gd name="connsiteY1" fmla="*/ 2177 h 777240"/>
              <a:gd name="connsiteX2" fmla="*/ 457200 w 498566"/>
              <a:gd name="connsiteY2" fmla="*/ 668383 h 777240"/>
              <a:gd name="connsiteX3" fmla="*/ 457200 w 498566"/>
              <a:gd name="connsiteY3" fmla="*/ 655320 h 777240"/>
              <a:gd name="connsiteX4" fmla="*/ 470262 w 498566"/>
              <a:gd name="connsiteY4" fmla="*/ 642257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566" h="777240">
                <a:moveTo>
                  <a:pt x="0" y="655320"/>
                </a:moveTo>
                <a:cubicBezTo>
                  <a:pt x="66402" y="327660"/>
                  <a:pt x="132805" y="0"/>
                  <a:pt x="209005" y="2177"/>
                </a:cubicBezTo>
                <a:cubicBezTo>
                  <a:pt x="285205" y="4354"/>
                  <a:pt x="415834" y="559526"/>
                  <a:pt x="457200" y="668383"/>
                </a:cubicBezTo>
                <a:cubicBezTo>
                  <a:pt x="498566" y="777240"/>
                  <a:pt x="455023" y="659674"/>
                  <a:pt x="457200" y="655320"/>
                </a:cubicBezTo>
                <a:cubicBezTo>
                  <a:pt x="459377" y="650966"/>
                  <a:pt x="470262" y="642257"/>
                  <a:pt x="470262" y="642257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D8ED91A-3149-F3E0-7716-2B60D29343C6}"/>
              </a:ext>
            </a:extLst>
          </p:cNvPr>
          <p:cNvSpPr/>
          <p:nvPr/>
        </p:nvSpPr>
        <p:spPr>
          <a:xfrm>
            <a:off x="5568950" y="4543426"/>
            <a:ext cx="457200" cy="860425"/>
          </a:xfrm>
          <a:custGeom>
            <a:avLst/>
            <a:gdLst>
              <a:gd name="connsiteX0" fmla="*/ 0 w 498566"/>
              <a:gd name="connsiteY0" fmla="*/ 655320 h 777240"/>
              <a:gd name="connsiteX1" fmla="*/ 209005 w 498566"/>
              <a:gd name="connsiteY1" fmla="*/ 2177 h 777240"/>
              <a:gd name="connsiteX2" fmla="*/ 457200 w 498566"/>
              <a:gd name="connsiteY2" fmla="*/ 668383 h 777240"/>
              <a:gd name="connsiteX3" fmla="*/ 457200 w 498566"/>
              <a:gd name="connsiteY3" fmla="*/ 655320 h 777240"/>
              <a:gd name="connsiteX4" fmla="*/ 470262 w 498566"/>
              <a:gd name="connsiteY4" fmla="*/ 642257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566" h="777240">
                <a:moveTo>
                  <a:pt x="0" y="655320"/>
                </a:moveTo>
                <a:cubicBezTo>
                  <a:pt x="66402" y="327660"/>
                  <a:pt x="132805" y="0"/>
                  <a:pt x="209005" y="2177"/>
                </a:cubicBezTo>
                <a:cubicBezTo>
                  <a:pt x="285205" y="4354"/>
                  <a:pt x="415834" y="559526"/>
                  <a:pt x="457200" y="668383"/>
                </a:cubicBezTo>
                <a:cubicBezTo>
                  <a:pt x="498566" y="777240"/>
                  <a:pt x="455023" y="659674"/>
                  <a:pt x="457200" y="655320"/>
                </a:cubicBezTo>
                <a:cubicBezTo>
                  <a:pt x="459377" y="650966"/>
                  <a:pt x="470262" y="642257"/>
                  <a:pt x="470262" y="642257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C23ED00A-2083-11A1-894A-B260B5736495}"/>
              </a:ext>
            </a:extLst>
          </p:cNvPr>
          <p:cNvSpPr/>
          <p:nvPr/>
        </p:nvSpPr>
        <p:spPr>
          <a:xfrm>
            <a:off x="7127875" y="4019550"/>
            <a:ext cx="514350" cy="1485900"/>
          </a:xfrm>
          <a:custGeom>
            <a:avLst/>
            <a:gdLst>
              <a:gd name="connsiteX0" fmla="*/ 0 w 498566"/>
              <a:gd name="connsiteY0" fmla="*/ 655320 h 777240"/>
              <a:gd name="connsiteX1" fmla="*/ 209005 w 498566"/>
              <a:gd name="connsiteY1" fmla="*/ 2177 h 777240"/>
              <a:gd name="connsiteX2" fmla="*/ 457200 w 498566"/>
              <a:gd name="connsiteY2" fmla="*/ 668383 h 777240"/>
              <a:gd name="connsiteX3" fmla="*/ 457200 w 498566"/>
              <a:gd name="connsiteY3" fmla="*/ 655320 h 777240"/>
              <a:gd name="connsiteX4" fmla="*/ 470262 w 498566"/>
              <a:gd name="connsiteY4" fmla="*/ 642257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566" h="777240">
                <a:moveTo>
                  <a:pt x="0" y="655320"/>
                </a:moveTo>
                <a:cubicBezTo>
                  <a:pt x="66402" y="327660"/>
                  <a:pt x="132805" y="0"/>
                  <a:pt x="209005" y="2177"/>
                </a:cubicBezTo>
                <a:cubicBezTo>
                  <a:pt x="285205" y="4354"/>
                  <a:pt x="415834" y="559526"/>
                  <a:pt x="457200" y="668383"/>
                </a:cubicBezTo>
                <a:cubicBezTo>
                  <a:pt x="498566" y="777240"/>
                  <a:pt x="455023" y="659674"/>
                  <a:pt x="457200" y="655320"/>
                </a:cubicBezTo>
                <a:cubicBezTo>
                  <a:pt x="459377" y="650966"/>
                  <a:pt x="470262" y="642257"/>
                  <a:pt x="470262" y="642257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916" name="Picture 2">
            <a:extLst>
              <a:ext uri="{FF2B5EF4-FFF2-40B4-BE49-F238E27FC236}">
                <a16:creationId xmlns:a16="http://schemas.microsoft.com/office/drawing/2014/main" id="{9418F0CB-65EC-3913-7599-BFEE599C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325813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10018713" cy="1752599"/>
          </a:xfrm>
        </p:spPr>
        <p:txBody>
          <a:bodyPr/>
          <a:lstStyle/>
          <a:p>
            <a:r>
              <a:rPr lang="en-US" dirty="0"/>
              <a:t>Dopamine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905000"/>
            <a:ext cx="9220200" cy="4424207"/>
          </a:xfrm>
          <a:effectLst>
            <a:glow rad="1066800">
              <a:schemeClr val="accent4">
                <a:satMod val="175000"/>
                <a:alpha val="58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Natural</a:t>
            </a:r>
          </a:p>
          <a:p>
            <a:r>
              <a:rPr lang="en-US" dirty="0">
                <a:solidFill>
                  <a:srgbClr val="00B050"/>
                </a:solidFill>
              </a:rPr>
              <a:t>Conversation 5%</a:t>
            </a:r>
          </a:p>
          <a:p>
            <a:r>
              <a:rPr lang="en-US" dirty="0">
                <a:solidFill>
                  <a:srgbClr val="00B050"/>
                </a:solidFill>
              </a:rPr>
              <a:t>Art, Culture, Theatre 15%</a:t>
            </a:r>
          </a:p>
          <a:p>
            <a:r>
              <a:rPr lang="en-US" dirty="0">
                <a:solidFill>
                  <a:srgbClr val="00B050"/>
                </a:solidFill>
              </a:rPr>
              <a:t>Sports, Physical Exercise 25%</a:t>
            </a:r>
          </a:p>
          <a:p>
            <a:pPr>
              <a:buNone/>
            </a:pPr>
            <a:r>
              <a:rPr lang="en-US" dirty="0"/>
              <a:t>Unnatural</a:t>
            </a:r>
          </a:p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Nicotine 15 %</a:t>
            </a:r>
          </a:p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Alcohol 15% to </a:t>
            </a:r>
            <a:r>
              <a:rPr lang="en-US" b="1" dirty="0">
                <a:solidFill>
                  <a:srgbClr val="C00000"/>
                </a:solidFill>
              </a:rPr>
              <a:t>60%</a:t>
            </a:r>
          </a:p>
          <a:p>
            <a:r>
              <a:rPr lang="en-US" b="1" dirty="0">
                <a:solidFill>
                  <a:srgbClr val="C00000"/>
                </a:solidFill>
              </a:rPr>
              <a:t>Cannabis 100% to 150%</a:t>
            </a:r>
          </a:p>
          <a:p>
            <a:r>
              <a:rPr lang="en-US" b="1" dirty="0">
                <a:solidFill>
                  <a:srgbClr val="FF0000"/>
                </a:solidFill>
              </a:rPr>
              <a:t>Cocaine 300%</a:t>
            </a:r>
          </a:p>
          <a:p>
            <a:r>
              <a:rPr lang="en-US" b="1" dirty="0">
                <a:solidFill>
                  <a:srgbClr val="FF0000"/>
                </a:solidFill>
              </a:rPr>
              <a:t>Crack Cocaine 600%</a:t>
            </a:r>
          </a:p>
          <a:p>
            <a:r>
              <a:rPr lang="en-US" b="1" dirty="0">
                <a:solidFill>
                  <a:srgbClr val="FF0000"/>
                </a:solidFill>
              </a:rPr>
              <a:t>Methamphetamines 1000%</a:t>
            </a:r>
          </a:p>
          <a:p>
            <a:r>
              <a:rPr lang="en-US" b="1" dirty="0">
                <a:solidFill>
                  <a:srgbClr val="FF0000"/>
                </a:solidFill>
              </a:rPr>
              <a:t>Opioids 1400%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0F96F-2E90-A083-4AFC-5E5B7693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70841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cap="all" baseline="0" dirty="0">
                <a:latin typeface="+mn-lt"/>
                <a:ea typeface="+mn-ea"/>
                <a:cs typeface="+mn-cs"/>
              </a:rPr>
              <a:t>(C) </a:t>
            </a:r>
            <a:r>
              <a:rPr lang="en-US" sz="1200" kern="1200" cap="all" baseline="0" dirty="0">
                <a:latin typeface="+mn-lt"/>
                <a:ea typeface="+mn-ea"/>
                <a:cs typeface="+mn-cs"/>
              </a:rPr>
              <a:t>2023</a:t>
            </a:r>
            <a:r>
              <a:rPr lang="en-US" kern="1200" cap="all" baseline="0" dirty="0">
                <a:latin typeface="+mn-lt"/>
                <a:ea typeface="+mn-ea"/>
                <a:cs typeface="+mn-cs"/>
              </a:rPr>
              <a:t> The Council of Southeast Pennsylvania, Inc. </a:t>
            </a:r>
          </a:p>
        </p:txBody>
      </p:sp>
    </p:spTree>
    <p:extLst>
      <p:ext uri="{BB962C8B-B14F-4D97-AF65-F5344CB8AC3E}">
        <p14:creationId xmlns:p14="http://schemas.microsoft.com/office/powerpoint/2010/main" val="260812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B65A-539D-4B4B-BCDF-FFFF1327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Increased risk of </a:t>
            </a:r>
            <a:r>
              <a:rPr lang="en-US" sz="2400" dirty="0">
                <a:solidFill>
                  <a:srgbClr val="FF0000"/>
                </a:solidFill>
              </a:rPr>
              <a:t>cardiovascular, respiratory, </a:t>
            </a:r>
            <a:r>
              <a:rPr lang="en-US" sz="2400" dirty="0"/>
              <a:t>gastrointestinal disorders.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Decreased immune response </a:t>
            </a:r>
            <a:r>
              <a:rPr lang="en-US" sz="2400" dirty="0"/>
              <a:t>and it also poses ill impacts on the reproductive health.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Epigenetics!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Nicotine affects the cell proliferation, oxidative stress, </a:t>
            </a:r>
            <a:r>
              <a:rPr lang="en-US" sz="2400" b="1" dirty="0">
                <a:solidFill>
                  <a:srgbClr val="FF0000"/>
                </a:solidFill>
              </a:rPr>
              <a:t>apoptosis</a:t>
            </a:r>
            <a:r>
              <a:rPr lang="en-US" sz="2400" dirty="0"/>
              <a:t>, DNA mutation by various mechanisms which leads to cancer.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Affects the tumor proliferation and metastasis and causes resistance to chemo and radio therapeutic agents.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A9C2FD4-4260-4CD0-9E66-FA6C1B5C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2023 The Council of Southeast Pennsylvania, Inc.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55190DA-9C70-41BE-A9C5-5C7704429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2000"/>
            <a:ext cx="96947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Effect of Nicotine on Body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04C0AF-0E42-49D2-A6D2-D39E705DE1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7625">
            <a:solidFill>
              <a:srgbClr val="1A5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E401D4-7F7E-47F6-93D3-1362AAD2D52F}"/>
              </a:ext>
            </a:extLst>
          </p:cNvPr>
          <p:cNvSpPr/>
          <p:nvPr/>
        </p:nvSpPr>
        <p:spPr>
          <a:xfrm>
            <a:off x="457200" y="5791200"/>
            <a:ext cx="7446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Indian J Med Paediatr Oncol. 2015 Jan-Mar; 36(1): 24–31.</a:t>
            </a:r>
          </a:p>
          <a:p>
            <a:r>
              <a:rPr lang="en-US" sz="1200" dirty="0"/>
              <a:t>doi: 10.4103/0971-5851.151771</a:t>
            </a:r>
          </a:p>
        </p:txBody>
      </p:sp>
    </p:spTree>
    <p:extLst>
      <p:ext uri="{BB962C8B-B14F-4D97-AF65-F5344CB8AC3E}">
        <p14:creationId xmlns:p14="http://schemas.microsoft.com/office/powerpoint/2010/main" val="319233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235FA-0121-654D-DA35-FFCF4C9C5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043475"/>
            <a:ext cx="5329751" cy="51792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8A379-1F1A-41E9-BF3F-A1291E0D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2023 The Council of Southeast Pennsylvania, Inc.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3B908-ECA2-4638-8834-45F8775D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350-EF22-429D-8B20-98ACC66609FC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E57D80-1FDD-47BF-ADBB-6393B71D4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8800" y="-443663"/>
            <a:ext cx="10058400" cy="1449388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>
                <a:cs typeface="Arial" panose="020B0604020202020204" pitchFamily="34" charset="0"/>
              </a:rPr>
              <a:t>Effect of “Vaping” on The Lungs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D0EAB-A3DF-448E-8E35-29DD82E04D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5434" y="1721269"/>
            <a:ext cx="5943600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Macrophages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Alveolar macrophages are the cleaner of the lungs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Clearing air space of infectious, toxic and or allergic particles that have evaded the mechanical defenses of the respiratory tract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Two macrophages found in your lungs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One that fights viruses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One that prevents tissue damage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These are what protect the lungs and body from viruses overtaking the lungs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62152-5A58-B246-B706-992759C1F6EC}"/>
              </a:ext>
            </a:extLst>
          </p:cNvPr>
          <p:cNvSpPr txBox="1"/>
          <p:nvPr/>
        </p:nvSpPr>
        <p:spPr>
          <a:xfrm>
            <a:off x="990600" y="533400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https://www.news-medical.net/news/20190924/Vaping-destroys-lining-and-immune-cells-in-the-lung-says-study.aspx</a:t>
            </a:r>
            <a:r>
              <a:rPr lang="en-US" sz="1200" dirty="0"/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A798CF-62E4-9290-2AC4-454DD57269C9}"/>
              </a:ext>
            </a:extLst>
          </p:cNvPr>
          <p:cNvSpPr/>
          <p:nvPr/>
        </p:nvSpPr>
        <p:spPr>
          <a:xfrm>
            <a:off x="6934200" y="1461407"/>
            <a:ext cx="2514600" cy="4343400"/>
          </a:xfrm>
          <a:prstGeom prst="ellipse">
            <a:avLst/>
          </a:prstGeom>
          <a:solidFill>
            <a:srgbClr val="92D050">
              <a:alpha val="1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2711E1-B6DA-918F-5913-A64281B46C5D}"/>
              </a:ext>
            </a:extLst>
          </p:cNvPr>
          <p:cNvSpPr/>
          <p:nvPr/>
        </p:nvSpPr>
        <p:spPr>
          <a:xfrm>
            <a:off x="9488480" y="1452265"/>
            <a:ext cx="2514600" cy="4343400"/>
          </a:xfrm>
          <a:prstGeom prst="ellipse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365D98-0FED-406F-AA3C-B6F31EC3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81000"/>
            <a:ext cx="10515600" cy="1325563"/>
          </a:xfrm>
        </p:spPr>
        <p:txBody>
          <a:bodyPr/>
          <a:lstStyle/>
          <a:p>
            <a:r>
              <a:rPr lang="en-US" dirty="0"/>
              <a:t>Nicotine Vs. Caffeine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3D2D-8DD4-449F-8A76-FF9B8E218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Caffeine: </a:t>
            </a:r>
            <a:r>
              <a:rPr lang="en-US" sz="2400" dirty="0"/>
              <a:t>A stimulant that works by blocking the receptor for adenosine, a neurotransmitter that causes relaxation!</a:t>
            </a:r>
          </a:p>
          <a:p>
            <a:pPr lvl="1"/>
            <a:r>
              <a:rPr lang="en-US" b="1" dirty="0"/>
              <a:t>Does Not </a:t>
            </a:r>
            <a:r>
              <a:rPr lang="en-US" dirty="0"/>
              <a:t>increase</a:t>
            </a:r>
            <a:r>
              <a:rPr lang="en-US" b="1" dirty="0"/>
              <a:t> </a:t>
            </a:r>
            <a:r>
              <a:rPr lang="en-US" dirty="0"/>
              <a:t>dopamine, does not increase risks of heart disease or cancer, does not effect epigenetics</a:t>
            </a:r>
          </a:p>
          <a:p>
            <a:pPr lvl="1"/>
            <a:r>
              <a:rPr lang="en-US" b="1" dirty="0"/>
              <a:t>Is Not</a:t>
            </a:r>
            <a:r>
              <a:rPr lang="en-US" dirty="0"/>
              <a:t>: A tumor enhancer a cardio-toxic chemical, </a:t>
            </a:r>
          </a:p>
          <a:p>
            <a:r>
              <a:rPr lang="en-US" b="1" dirty="0"/>
              <a:t>Nicotine: </a:t>
            </a:r>
            <a:r>
              <a:rPr lang="en-US" sz="2400" dirty="0"/>
              <a:t>A stimulant which increases the release of multiple different neurotransmitters.</a:t>
            </a:r>
          </a:p>
          <a:p>
            <a:pPr lvl="1"/>
            <a:r>
              <a:rPr lang="en-US" dirty="0"/>
              <a:t>Increases the release of Dopamine, Norepinephrine, Acetylcholine</a:t>
            </a:r>
          </a:p>
          <a:p>
            <a:pPr lvl="1"/>
            <a:r>
              <a:rPr lang="en-US" dirty="0"/>
              <a:t>Nicotine (Acetylcholine) receptors change into a state that is more easily activated, thereby providing a memory for nicotine exposure.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A9C2FD4-4260-4CD0-9E66-FA6C1B5C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2023 The Council of Southeast Pennsylvania, Inc.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230B6D-87AE-41C8-9053-A35C5744F403}"/>
              </a:ext>
            </a:extLst>
          </p:cNvPr>
          <p:cNvSpPr/>
          <p:nvPr/>
        </p:nvSpPr>
        <p:spPr>
          <a:xfrm>
            <a:off x="685800" y="57912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J Neurosci. 2005 Jun 8; 25(23): 5563–5572.</a:t>
            </a:r>
          </a:p>
          <a:p>
            <a:r>
              <a:rPr lang="en-US" sz="1200" dirty="0"/>
              <a:t>doi: 10.1523/JNEUROSCI.5240-04.2005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E16BB-2EB0-4D4F-890B-649D930829F4}"/>
              </a:ext>
            </a:extLst>
          </p:cNvPr>
          <p:cNvSpPr/>
          <p:nvPr/>
        </p:nvSpPr>
        <p:spPr>
          <a:xfrm>
            <a:off x="5638800" y="5791200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Caffeine increases striatal dopamine D2/D3 receptor availability in the human brainN D Volkow,1,* G-J Wang,1 J Logan,2 D Alexoff,2 J S Fowler,2 P K Thanos,2 C Wong,1 V Casado,3 S Ferre,4 and D Tomasi1</a:t>
            </a:r>
          </a:p>
        </p:txBody>
      </p:sp>
    </p:spTree>
    <p:extLst>
      <p:ext uri="{BB962C8B-B14F-4D97-AF65-F5344CB8AC3E}">
        <p14:creationId xmlns:p14="http://schemas.microsoft.com/office/powerpoint/2010/main" val="323832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2023 The Council of Southeast Pennsylvania, Inc.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350-EF22-429D-8B20-98ACC66609FC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A7376EF-51C2-4093-9189-40FDAE3E9093}"/>
              </a:ext>
            </a:extLst>
          </p:cNvPr>
          <p:cNvSpPr txBox="1">
            <a:spLocks/>
          </p:cNvSpPr>
          <p:nvPr/>
        </p:nvSpPr>
        <p:spPr bwMode="auto">
          <a:xfrm>
            <a:off x="609600" y="2057400"/>
            <a:ext cx="1019860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54864" tIns="9144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319088"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Nicotine raises pulse &amp; heart rate. Brain EEG becomes same as when people are agitated.</a:t>
            </a:r>
          </a:p>
          <a:p>
            <a:pPr marL="438150" indent="-319088">
              <a:buFont typeface="Wingdings" pitchFamily="2" charset="2"/>
              <a:buChar char="§"/>
            </a:pPr>
            <a:endParaRPr lang="en-US" altLang="en-US" sz="8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438150" indent="-319088"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Nicotine has a half life of 2 hours. Students who smoke </a:t>
            </a:r>
            <a:r>
              <a:rPr lang="en-US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may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have more challenges learning and trouble concentrating due to </a:t>
            </a:r>
            <a:r>
              <a:rPr lang="en-US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withdrawal symptoms.</a:t>
            </a:r>
          </a:p>
          <a:p>
            <a:pPr marL="438150" indent="-319088">
              <a:buFont typeface="Wingdings" pitchFamily="2" charset="2"/>
              <a:buChar char="§"/>
            </a:pPr>
            <a:endParaRPr lang="en-US" altLang="en-US" sz="8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438150" indent="-319088"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Youth report withdrawal symptoms with lower amount of consumption than adults, even as low as 5 cigarettes per week.</a:t>
            </a:r>
          </a:p>
          <a:p>
            <a:pPr marL="438150" indent="-319088">
              <a:buFont typeface="Wingdings" pitchFamily="2" charset="2"/>
              <a:buChar char="§"/>
            </a:pPr>
            <a:endParaRPr lang="en-US" altLang="en-US" sz="8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438150" indent="-319088"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Smoking actually contributes to problems; withdrawal causes stress, anxiety.</a:t>
            </a:r>
          </a:p>
          <a:p>
            <a:pPr marL="438150" indent="-319088"/>
            <a:endParaRPr lang="en-US" altLang="en-US" sz="2400" dirty="0">
              <a:solidFill>
                <a:srgbClr val="2448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3BED35D-A858-43A0-A12F-04DC2A1BD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85800"/>
            <a:ext cx="7010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Effect of Nicotine on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819D6E7ECFA04EA6A09FA6A0513A58" ma:contentTypeVersion="7" ma:contentTypeDescription="Create a new document." ma:contentTypeScope="" ma:versionID="d685644bdecc168e74e5ac6a30f3c639">
  <xsd:schema xmlns:xsd="http://www.w3.org/2001/XMLSchema" xmlns:xs="http://www.w3.org/2001/XMLSchema" xmlns:p="http://schemas.microsoft.com/office/2006/metadata/properties" xmlns:ns3="e8c84a68-2c10-44a4-8d2e-33b84eabdae8" xmlns:ns4="8580ac94-2bf1-41bb-be2f-5039141dede2" targetNamespace="http://schemas.microsoft.com/office/2006/metadata/properties" ma:root="true" ma:fieldsID="f8dfc02db062872b8b147f99db8cd5d9" ns3:_="" ns4:_="">
    <xsd:import namespace="e8c84a68-2c10-44a4-8d2e-33b84eabdae8"/>
    <xsd:import namespace="8580ac94-2bf1-41bb-be2f-5039141ded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84a68-2c10-44a4-8d2e-33b84eabda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0ac94-2bf1-41bb-be2f-5039141ded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35B0BB-7ACC-4D50-BB57-3CCEB65A50A2}">
  <ds:schemaRefs>
    <ds:schemaRef ds:uri="e8c84a68-2c10-44a4-8d2e-33b84eabdae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580ac94-2bf1-41bb-be2f-5039141dede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89084E-F415-4B73-8461-274D77FC75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84a68-2c10-44a4-8d2e-33b84eabdae8"/>
    <ds:schemaRef ds:uri="8580ac94-2bf1-41bb-be2f-5039141ded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0EFEB8-D6D2-4B3E-83DF-5AB0C8E2F3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12045</TotalTime>
  <Words>1459</Words>
  <Application>Microsoft Office PowerPoint</Application>
  <PresentationFormat>Widescreen</PresentationFormat>
  <Paragraphs>169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Bebas Neue Bold</vt:lpstr>
      <vt:lpstr>Calibri</vt:lpstr>
      <vt:lpstr>Calibri Light</vt:lpstr>
      <vt:lpstr>Times New Roman</vt:lpstr>
      <vt:lpstr>Wingdings</vt:lpstr>
      <vt:lpstr>Retrospect</vt:lpstr>
      <vt:lpstr>Nicotine, Vaping &amp; Smoking Understanding Health Risks For Adolescents   </vt:lpstr>
      <vt:lpstr>Big Tobacco</vt:lpstr>
      <vt:lpstr>Nicotine</vt:lpstr>
      <vt:lpstr>Dopamine Production </vt:lpstr>
      <vt:lpstr>Dopamine Levels</vt:lpstr>
      <vt:lpstr>PowerPoint Presentation</vt:lpstr>
      <vt:lpstr>Effect of “Vaping” on The Lungs</vt:lpstr>
      <vt:lpstr>Nicotine Vs. Caffeine</vt:lpstr>
      <vt:lpstr>PowerPoint Presentation</vt:lpstr>
      <vt:lpstr>Transition From E-cigs (ENDS) to Tobacco Products</vt:lpstr>
      <vt:lpstr>“Puff” Bars</vt:lpstr>
      <vt:lpstr>Understanding “Puffs”</vt:lpstr>
      <vt:lpstr>Hottest Sellers Amongst HS Age</vt:lpstr>
      <vt:lpstr>Vaporesso GTX One “Best For Beginners”</vt:lpstr>
      <vt:lpstr>JUUL</vt:lpstr>
      <vt:lpstr>PowerPoint Presentation</vt:lpstr>
      <vt:lpstr>Resources</vt:lpstr>
      <vt:lpstr>Questions &amp; Answers </vt:lpstr>
      <vt:lpstr>David Fialko BS, ICPS, NCTTS Nationally Certified Tobacco Treatment Specialist   The Council of Southeast Pennsylvania, Inc. 4459 W. Swamp Road Doylestown, Pennsylvania 18902  Phone: (267) 817-7026  Dfialko@councilsepa.org   www.councilsepa.org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Illicit Drug &amp; Cannabis Use</dc:title>
  <dc:creator>Dave</dc:creator>
  <cp:lastModifiedBy>SIDORSKI, DAWN</cp:lastModifiedBy>
  <cp:revision>85</cp:revision>
  <cp:lastPrinted>2021-08-26T16:47:04Z</cp:lastPrinted>
  <dcterms:created xsi:type="dcterms:W3CDTF">2020-04-29T12:53:33Z</dcterms:created>
  <dcterms:modified xsi:type="dcterms:W3CDTF">2023-11-15T16:24:06Z</dcterms:modified>
</cp:coreProperties>
</file>