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Brixton Sans" panose="020B0604020202020204" charset="0"/>
      <p:regular r:id="rId20"/>
    </p:embeddedFont>
    <p:embeddedFont>
      <p:font typeface="Handyman" panose="020B0604020202020204" charset="0"/>
      <p:regular r:id="rId21"/>
    </p:embeddedFont>
    <p:embeddedFont>
      <p:font typeface="Poppins Light" panose="00000400000000000000" pitchFamily="2" charset="0"/>
      <p:regular r:id="rId22"/>
      <p:italic r:id="rId23"/>
    </p:embeddedFont>
    <p:embeddedFont>
      <p:font typeface="Poppins Light 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9133" autoAdjust="0"/>
  </p:normalViewPr>
  <p:slideViewPr>
    <p:cSldViewPr>
      <p:cViewPr varScale="1">
        <p:scale>
          <a:sx n="25" d="100"/>
          <a:sy n="25" d="100"/>
        </p:scale>
        <p:origin x="174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Seniors &amp; Senior Families! Please follow along these slides to assist you with the college application process. It is vital that you follow these slides in order to ensure that you complete the necessary steps correctly.</a:t>
            </a:r>
          </a:p>
          <a:p>
            <a:endParaRPr lang="en-US"/>
          </a:p>
          <a:p>
            <a:r>
              <a:rPr lang="en-US"/>
              <a:t>Do not skip ahead!!!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Video that explains requesting teacher letter of rec. in Naviance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6th step - Counselor rec. (if necessary)</a:t>
            </a:r>
          </a:p>
          <a:p>
            <a:endParaRPr lang="en-US"/>
          </a:p>
          <a:p>
            <a:r>
              <a:rPr lang="en-US"/>
              <a:t>If you do not need a letter from your counselor, do not request one.  Requesting a letter will delay all of your documents from being sent because of the time it takes to craft a letter.  Yes, we craft every letter from scratch (no ChatGPT or form letters).​</a:t>
            </a:r>
          </a:p>
          <a:p>
            <a:endParaRPr lang="en-US"/>
          </a:p>
          <a:p>
            <a:r>
              <a:rPr lang="en-US"/>
              <a:t>​</a:t>
            </a:r>
          </a:p>
          <a:p>
            <a:r>
              <a:rPr lang="en-US"/>
              <a:t>Do NOT request letters through Common App.  CB South faculty will only honor and submit documents directly through Naviance.​</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Colleges will contact you directly by email if they would like you to submit your first marking period grades.  Email your counselor if you would like them to be sent.​</a:t>
            </a:r>
          </a:p>
          <a:p>
            <a:endParaRPr lang="en-US"/>
          </a:p>
          <a:p>
            <a:r>
              <a:rPr lang="en-US"/>
              <a:t>​</a:t>
            </a:r>
          </a:p>
          <a:p>
            <a:endParaRPr lang="en-US"/>
          </a:p>
          <a:p>
            <a:r>
              <a:rPr lang="en-US"/>
              <a:t>CHECK YOUR EMAIL FREQUENTLY!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Keep holidays in mind, they do not count as “school days”.​</a:t>
            </a:r>
          </a:p>
          <a:p>
            <a:endParaRPr lang="en-US"/>
          </a:p>
          <a:p>
            <a:r>
              <a:rPr lang="en-US"/>
              <a:t>​</a:t>
            </a:r>
          </a:p>
          <a:p>
            <a:r>
              <a:rPr lang="en-US"/>
              <a:t>Do not be the person who submits a request on December 23rd and expects a deadline of January 1st to be met!​</a:t>
            </a:r>
          </a:p>
          <a:p>
            <a:endParaRPr lang="en-US"/>
          </a:p>
          <a:p>
            <a:r>
              <a:rPr lang="en-US"/>
              <a:t>​</a:t>
            </a:r>
          </a:p>
          <a:p>
            <a:r>
              <a:rPr lang="en-US"/>
              <a:t>It also takes colleges some time to download and post your documents to your file; this is not an instantaneous process so do not panic if your account looks to be incomplete.  It can take WEEKS!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Quick Guide and/or a more detailed application process document​</a:t>
            </a:r>
          </a:p>
          <a:p>
            <a:endParaRPr lang="en-US"/>
          </a:p>
          <a:p>
            <a:r>
              <a:rPr lang="en-US"/>
              <a:t>​</a:t>
            </a:r>
          </a:p>
          <a:p>
            <a:endParaRPr lang="en-US"/>
          </a:p>
          <a:p>
            <a:r>
              <a:rPr lang="en-US"/>
              <a:t>FAQ’s contain essential info to help you fill out your applications.  Do not go out of order!​</a:t>
            </a:r>
          </a:p>
          <a:p>
            <a:endParaRPr lang="en-US"/>
          </a:p>
          <a:p>
            <a:r>
              <a:rPr lang="en-US"/>
              <a:t>​</a:t>
            </a:r>
          </a:p>
          <a:p>
            <a:r>
              <a:rPr lang="en-US"/>
              <a:t>Make an appointment with your counselor if you have questions or just need information confirmed.​</a:t>
            </a:r>
          </a:p>
          <a:p>
            <a:r>
              <a:rPr lang="en-US"/>
              <a:t>​</a:t>
            </a:r>
          </a:p>
          <a:p>
            <a:endParaRPr lang="en-US"/>
          </a:p>
          <a:p>
            <a:r>
              <a:rPr lang="en-US"/>
              <a:t>Do not feel behind.  ​</a:t>
            </a:r>
          </a:p>
          <a:p>
            <a:endParaRPr lang="en-US"/>
          </a:p>
          <a:p>
            <a:r>
              <a:rPr lang="en-US"/>
              <a:t>​</a:t>
            </a:r>
          </a:p>
          <a:p>
            <a:r>
              <a:rPr lang="en-US"/>
              <a:t>Take time to reflect on this process- what is best for you and your family?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1st step of the process is to fill out an RRA form. Requires a student and parent signature</a:t>
            </a:r>
          </a:p>
          <a:p>
            <a:endParaRPr lang="en-US"/>
          </a:p>
          <a:p>
            <a:r>
              <a:rPr lang="en-US"/>
              <a:t>You only have to fill out RRA once – drop off on 1st floor Student Services Office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Step 2 - submit your applications! If you apply to a school that requires you to self-report your grades, please see below. There are 2 potential ways to “self report”​</a:t>
            </a:r>
          </a:p>
          <a:p>
            <a:endParaRPr lang="en-US" dirty="0"/>
          </a:p>
          <a:p>
            <a:r>
              <a:rPr lang="en-US" dirty="0"/>
              <a:t>    1) Some schools will want it through the Common App; if that is the case it will open as an option for you within your account.​</a:t>
            </a:r>
          </a:p>
          <a:p>
            <a:endParaRPr lang="en-US" dirty="0"/>
          </a:p>
          <a:p>
            <a:r>
              <a:rPr lang="en-US" dirty="0"/>
              <a:t>   2) Some schools will have you complete the “Self-Reported Academic Record” (SRAR).  PSU is one of those schools.  You will receive an email from the college asking you to set up an account with them and when you login there will be directions on how to complete your application.  This is where you may be directed to complete the SRAR.  The good news is, if you apply to several schools requiring this you do not have to do it repeatedly.  This documentation can be shared and you will be guided through this by the colleges directions.​</a:t>
            </a:r>
          </a:p>
          <a:p>
            <a:endParaRPr lang="en-US" dirty="0"/>
          </a:p>
          <a:p>
            <a:r>
              <a:rPr lang="en-US" dirty="0"/>
              <a:t>Add courses as a “full year course” rather than a “marking period” or “semester”.  If you do it by semester or marking period, it will ask you for individual marking period grades in addition to the “final course grade”.  Indicating “full year course” is just an easier way to approach the self report and gets the college what they need:  the course and the grade you earned!​</a:t>
            </a:r>
          </a:p>
          <a:p>
            <a:r>
              <a:rPr lang="en-US" dirty="0"/>
              <a:t>​</a:t>
            </a:r>
          </a:p>
          <a:p>
            <a:r>
              <a:rPr lang="en-US" dirty="0"/>
              <a:t>***Please make sure to list self-reporting schools in "Colleges I'm Applying To" on Naviance!! (Otherwise, your final transcript will not be sent)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3rd step is to match your common app with your Naviance account. Then, make sure to fill out the FERPA waiver - see next slide for more details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Yes, submitting FERPA waiver is necessary!</a:t>
            </a:r>
          </a:p>
          <a:p>
            <a:endParaRPr lang="en-US"/>
          </a:p>
          <a:p>
            <a:r>
              <a:rPr lang="en-US"/>
              <a:t>Teachers and counselors are not permitted to give letters of recommendation directly to students; all are sent directly to the college(s) or scholarship organization.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4th step is to request transcripts. Please read all info to ensure that you do this correctly.</a:t>
            </a:r>
          </a:p>
          <a:p>
            <a:r>
              <a:rPr lang="en-US"/>
              <a:t>  </a:t>
            </a:r>
          </a:p>
          <a:p>
            <a:r>
              <a:rPr lang="en-US"/>
              <a:t>  Applying to the college essentially “opens” a file at that college.  All subsequent documents will then be matched with that account upon arrival.​</a:t>
            </a:r>
          </a:p>
          <a:p>
            <a:endParaRPr lang="en-US"/>
          </a:p>
          <a:p>
            <a:r>
              <a:rPr lang="en-US"/>
              <a:t>    If you run into a glitch, chances are you may have gone out of order in the process.​</a:t>
            </a:r>
          </a:p>
          <a:p>
            <a:endParaRPr lang="en-US"/>
          </a:p>
          <a:p>
            <a:r>
              <a:rPr lang="en-US"/>
              <a:t>    You can verify in Naviance if your documents have been sent by South.​</a:t>
            </a:r>
          </a:p>
          <a:p>
            <a:endParaRPr lang="en-US"/>
          </a:p>
          <a:p>
            <a:r>
              <a:rPr lang="en-US"/>
              <a:t>    Check your individual college portals to see if documents have been processed by the school.​</a:t>
            </a:r>
          </a:p>
          <a:p>
            <a:endParaRPr lang="en-US"/>
          </a:p>
          <a:p>
            <a:r>
              <a:rPr lang="en-US"/>
              <a:t>    AFTER applying, add these schools into Naviance.  This enables you to start requesting transcripts and recommendation letters.  Please do not enter a school unless you're applying to it.​</a:t>
            </a:r>
          </a:p>
          <a:p>
            <a:r>
              <a:rPr lang="en-US"/>
              <a:t>​</a:t>
            </a:r>
          </a:p>
          <a:p>
            <a:endParaRPr lang="en-US"/>
          </a:p>
          <a:p>
            <a:r>
              <a:rPr lang="en-US"/>
              <a:t>CHECK YOUR EMAIL FREQUENTLY!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Video that explains how to request transcripts in Naviance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explains the additional documents that we send to colleges when you request transcripts are sent.</a:t>
            </a:r>
          </a:p>
          <a:p>
            <a:endParaRPr lang="en-US"/>
          </a:p>
          <a:p>
            <a:r>
              <a:rPr lang="en-US"/>
              <a:t>    Not sent by CB South:  Standardized test scores (SAT, ACT, AP, Keystones, PSSA etc), attendance, IEP or 504, discipline records, report cards.​</a:t>
            </a:r>
          </a:p>
          <a:p>
            <a:endParaRPr lang="en-US"/>
          </a:p>
          <a:p>
            <a:r>
              <a:rPr lang="en-US"/>
              <a:t>​</a:t>
            </a:r>
          </a:p>
          <a:p>
            <a:endParaRPr lang="en-US"/>
          </a:p>
          <a:p>
            <a:r>
              <a:rPr lang="en-US"/>
              <a:t>    The School Profile is sent by CB South—it has information about South such as graduation and college stats.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5th step - teacher letters of rec.</a:t>
            </a:r>
          </a:p>
          <a:p>
            <a:endParaRPr lang="en-US"/>
          </a:p>
          <a:p>
            <a:r>
              <a:rPr lang="en-US"/>
              <a:t>Every letter request to a teacher needs to begin with an in-person request.  Then follow the online process to use Naviance; do not request faculty letters through the Common App.​</a:t>
            </a:r>
          </a:p>
          <a:p>
            <a:endParaRPr lang="en-US"/>
          </a:p>
          <a:p>
            <a:r>
              <a:rPr lang="en-US"/>
              <a:t>​Please honor the 3 week (15 school day) window for teachers and counselors to write on your behalf.  Yours is not the ONLY letter we will be writing but we certainly want to give your letter the attention it deserves.  We write every letter from scratch- We do not use A.I. and we certainly due not use templates.​</a:t>
            </a:r>
          </a:p>
          <a:p>
            <a:endParaRPr lang="en-US"/>
          </a:p>
          <a:p>
            <a:r>
              <a:rPr lang="en-US"/>
              <a:t>    Work ahead to meet deadlines.​</a:t>
            </a:r>
          </a:p>
          <a:p>
            <a:endParaRPr lang="en-US"/>
          </a:p>
          <a:p>
            <a:r>
              <a:rPr lang="en-US"/>
              <a:t>    Request teachers school by school.  Only request a recommendation if you really know you need one.  ​</a:t>
            </a:r>
          </a:p>
          <a:p>
            <a:endParaRPr lang="en-US"/>
          </a:p>
          <a:p>
            <a:r>
              <a:rPr lang="en-US"/>
              <a:t>    If you have someone from outside of our school writing a recommendation letter, they can submit through Common App, but all CB South staff will only submit through Naviance.​</a:t>
            </a:r>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9.jpe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92.sv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88.svg"/><Relationship Id="rId11" Type="http://schemas.openxmlformats.org/officeDocument/2006/relationships/image" Target="../media/image91.png"/><Relationship Id="rId5" Type="http://schemas.openxmlformats.org/officeDocument/2006/relationships/image" Target="../media/image87.png"/><Relationship Id="rId10" Type="http://schemas.openxmlformats.org/officeDocument/2006/relationships/image" Target="../media/image90.svg"/><Relationship Id="rId4" Type="http://schemas.openxmlformats.org/officeDocument/2006/relationships/notesSlide" Target="../notesSlides/notesSlide10.xml"/><Relationship Id="rId9" Type="http://schemas.openxmlformats.org/officeDocument/2006/relationships/image" Target="../media/image89.png"/></Relationships>
</file>

<file path=ppt/slides/_rels/slide11.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18" Type="http://schemas.openxmlformats.org/officeDocument/2006/relationships/image" Target="../media/image113.svg"/><Relationship Id="rId3" Type="http://schemas.openxmlformats.org/officeDocument/2006/relationships/image" Target="../media/image100.png"/><Relationship Id="rId7" Type="http://schemas.openxmlformats.org/officeDocument/2006/relationships/image" Target="../media/image102.png"/><Relationship Id="rId12" Type="http://schemas.openxmlformats.org/officeDocument/2006/relationships/image" Target="../media/image107.svg"/><Relationship Id="rId17" Type="http://schemas.openxmlformats.org/officeDocument/2006/relationships/image" Target="../media/image112.png"/><Relationship Id="rId2" Type="http://schemas.openxmlformats.org/officeDocument/2006/relationships/notesSlide" Target="../notesSlides/notesSlide11.xml"/><Relationship Id="rId16" Type="http://schemas.openxmlformats.org/officeDocument/2006/relationships/image" Target="../media/image111.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06.png"/><Relationship Id="rId5" Type="http://schemas.openxmlformats.org/officeDocument/2006/relationships/image" Target="../media/image3.png"/><Relationship Id="rId15" Type="http://schemas.openxmlformats.org/officeDocument/2006/relationships/image" Target="../media/image110.png"/><Relationship Id="rId10" Type="http://schemas.openxmlformats.org/officeDocument/2006/relationships/image" Target="../media/image105.svg"/><Relationship Id="rId4" Type="http://schemas.openxmlformats.org/officeDocument/2006/relationships/image" Target="../media/image101.svg"/><Relationship Id="rId9" Type="http://schemas.openxmlformats.org/officeDocument/2006/relationships/image" Target="../media/image104.png"/><Relationship Id="rId14" Type="http://schemas.openxmlformats.org/officeDocument/2006/relationships/image" Target="../media/image109.sv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92.svg"/><Relationship Id="rId4" Type="http://schemas.openxmlformats.org/officeDocument/2006/relationships/image" Target="../media/image91.png"/></Relationships>
</file>

<file path=ppt/slides/_rels/slide13.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22.png"/><Relationship Id="rId18" Type="http://schemas.openxmlformats.org/officeDocument/2006/relationships/image" Target="../media/image127.svg"/><Relationship Id="rId3"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21.svg"/><Relationship Id="rId17" Type="http://schemas.openxmlformats.org/officeDocument/2006/relationships/image" Target="../media/image126.png"/><Relationship Id="rId2" Type="http://schemas.openxmlformats.org/officeDocument/2006/relationships/notesSlide" Target="../notesSlides/notesSlide12.xml"/><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117.svg"/><Relationship Id="rId11" Type="http://schemas.openxmlformats.org/officeDocument/2006/relationships/image" Target="../media/image120.png"/><Relationship Id="rId5" Type="http://schemas.openxmlformats.org/officeDocument/2006/relationships/image" Target="../media/image116.png"/><Relationship Id="rId15" Type="http://schemas.openxmlformats.org/officeDocument/2006/relationships/image" Target="../media/image124.png"/><Relationship Id="rId10" Type="http://schemas.openxmlformats.org/officeDocument/2006/relationships/image" Target="../media/image119.svg"/><Relationship Id="rId4" Type="http://schemas.openxmlformats.org/officeDocument/2006/relationships/image" Target="../media/image115.svg"/><Relationship Id="rId9" Type="http://schemas.openxmlformats.org/officeDocument/2006/relationships/image" Target="../media/image118.png"/><Relationship Id="rId14" Type="http://schemas.openxmlformats.org/officeDocument/2006/relationships/image" Target="../media/image123.svg"/></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28.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1.svg"/><Relationship Id="rId5" Type="http://schemas.openxmlformats.org/officeDocument/2006/relationships/image" Target="../media/image130.png"/><Relationship Id="rId10" Type="http://schemas.openxmlformats.org/officeDocument/2006/relationships/image" Target="../media/image133.svg"/><Relationship Id="rId4" Type="http://schemas.openxmlformats.org/officeDocument/2006/relationships/image" Target="../media/image129.svg"/><Relationship Id="rId9" Type="http://schemas.openxmlformats.org/officeDocument/2006/relationships/image" Target="../media/image132.png"/></Relationships>
</file>

<file path=ppt/slides/_rels/slide15.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svg"/><Relationship Id="rId3" Type="http://schemas.openxmlformats.org/officeDocument/2006/relationships/image" Target="../media/image115.svg"/><Relationship Id="rId7" Type="http://schemas.openxmlformats.org/officeDocument/2006/relationships/image" Target="../media/image101.svg"/><Relationship Id="rId12" Type="http://schemas.openxmlformats.org/officeDocument/2006/relationships/image" Target="../media/image122.png"/><Relationship Id="rId17" Type="http://schemas.openxmlformats.org/officeDocument/2006/relationships/image" Target="../media/image127.svg"/><Relationship Id="rId2" Type="http://schemas.openxmlformats.org/officeDocument/2006/relationships/image" Target="../media/image114.png"/><Relationship Id="rId16"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21.svg"/><Relationship Id="rId5" Type="http://schemas.openxmlformats.org/officeDocument/2006/relationships/image" Target="../media/image117.svg"/><Relationship Id="rId15" Type="http://schemas.openxmlformats.org/officeDocument/2006/relationships/image" Target="../media/image125.svg"/><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119.svg"/><Relationship Id="rId14" Type="http://schemas.openxmlformats.org/officeDocument/2006/relationships/image" Target="../media/image1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21.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34.png"/><Relationship Id="rId4" Type="http://schemas.openxmlformats.org/officeDocument/2006/relationships/image" Target="../media/image115.svg"/></Relationships>
</file>

<file path=ppt/slides/_rels/slide17.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svg"/><Relationship Id="rId18" Type="http://schemas.openxmlformats.org/officeDocument/2006/relationships/image" Target="../media/image151.png"/><Relationship Id="rId3" Type="http://schemas.openxmlformats.org/officeDocument/2006/relationships/image" Target="../media/image136.svg"/><Relationship Id="rId21" Type="http://schemas.openxmlformats.org/officeDocument/2006/relationships/image" Target="../media/image154.svg"/><Relationship Id="rId7" Type="http://schemas.openxmlformats.org/officeDocument/2006/relationships/image" Target="../media/image140.svg"/><Relationship Id="rId12" Type="http://schemas.openxmlformats.org/officeDocument/2006/relationships/image" Target="../media/image145.png"/><Relationship Id="rId17" Type="http://schemas.openxmlformats.org/officeDocument/2006/relationships/image" Target="../media/image150.svg"/><Relationship Id="rId2" Type="http://schemas.openxmlformats.org/officeDocument/2006/relationships/image" Target="../media/image135.png"/><Relationship Id="rId16" Type="http://schemas.openxmlformats.org/officeDocument/2006/relationships/image" Target="../media/image149.png"/><Relationship Id="rId20"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44.svg"/><Relationship Id="rId5" Type="http://schemas.openxmlformats.org/officeDocument/2006/relationships/image" Target="../media/image138.svg"/><Relationship Id="rId15" Type="http://schemas.openxmlformats.org/officeDocument/2006/relationships/image" Target="../media/image148.svg"/><Relationship Id="rId10" Type="http://schemas.openxmlformats.org/officeDocument/2006/relationships/image" Target="../media/image143.png"/><Relationship Id="rId19" Type="http://schemas.openxmlformats.org/officeDocument/2006/relationships/image" Target="../media/image152.svg"/><Relationship Id="rId4" Type="http://schemas.openxmlformats.org/officeDocument/2006/relationships/image" Target="../media/image137.png"/><Relationship Id="rId9" Type="http://schemas.openxmlformats.org/officeDocument/2006/relationships/image" Target="../media/image142.svg"/><Relationship Id="rId14" Type="http://schemas.openxmlformats.org/officeDocument/2006/relationships/image" Target="../media/image147.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2.png"/><Relationship Id="rId2" Type="http://schemas.openxmlformats.org/officeDocument/2006/relationships/notesSlide" Target="../notesSlides/notesSlide3.xml"/><Relationship Id="rId16" Type="http://schemas.openxmlformats.org/officeDocument/2006/relationships/image" Target="../media/image22.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21.png"/><Relationship Id="rId10" Type="http://schemas.openxmlformats.org/officeDocument/2006/relationships/image" Target="../media/image47.svg"/><Relationship Id="rId19" Type="http://schemas.openxmlformats.org/officeDocument/2006/relationships/image" Target="../media/image54.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4.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2.png"/><Relationship Id="rId2" Type="http://schemas.openxmlformats.org/officeDocument/2006/relationships/notesSlide" Target="../notesSlides/notesSlide4.xml"/><Relationship Id="rId16" Type="http://schemas.openxmlformats.org/officeDocument/2006/relationships/image" Target="../media/image22.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21.png"/><Relationship Id="rId10" Type="http://schemas.openxmlformats.org/officeDocument/2006/relationships/image" Target="../media/image47.svg"/><Relationship Id="rId19" Type="http://schemas.openxmlformats.org/officeDocument/2006/relationships/image" Target="../media/image54.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18" Type="http://schemas.openxmlformats.org/officeDocument/2006/relationships/image" Target="../media/image53.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17" Type="http://schemas.openxmlformats.org/officeDocument/2006/relationships/image" Target="../media/image52.png"/><Relationship Id="rId2" Type="http://schemas.openxmlformats.org/officeDocument/2006/relationships/notesSlide" Target="../notesSlides/notesSlide5.xml"/><Relationship Id="rId16" Type="http://schemas.openxmlformats.org/officeDocument/2006/relationships/image" Target="../media/image22.svg"/><Relationship Id="rId20"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21.png"/><Relationship Id="rId10" Type="http://schemas.openxmlformats.org/officeDocument/2006/relationships/image" Target="../media/image47.svg"/><Relationship Id="rId19" Type="http://schemas.openxmlformats.org/officeDocument/2006/relationships/image" Target="../media/image54.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slides/_rels/slide6.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40.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6.xml"/><Relationship Id="rId16" Type="http://schemas.openxmlformats.org/officeDocument/2006/relationships/image" Target="../media/image67.sv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41.svg"/><Relationship Id="rId9" Type="http://schemas.openxmlformats.org/officeDocument/2006/relationships/image" Target="../media/image60.png"/><Relationship Id="rId14" Type="http://schemas.openxmlformats.org/officeDocument/2006/relationships/image" Target="../media/image65.svg"/></Relationships>
</file>

<file path=ppt/slides/_rels/slide7.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68.jpeg"/><Relationship Id="rId2" Type="http://schemas.microsoft.com/office/2007/relationships/media" Target="../media/media1.mp4"/><Relationship Id="rId16" Type="http://schemas.openxmlformats.org/officeDocument/2006/relationships/image" Target="../media/image67.svg"/><Relationship Id="rId1" Type="http://schemas.openxmlformats.org/officeDocument/2006/relationships/video" Target="NULL" TargetMode="External"/><Relationship Id="rId6" Type="http://schemas.openxmlformats.org/officeDocument/2006/relationships/image" Target="../media/image41.svg"/><Relationship Id="rId11" Type="http://schemas.openxmlformats.org/officeDocument/2006/relationships/image" Target="../media/image62.png"/><Relationship Id="rId5" Type="http://schemas.openxmlformats.org/officeDocument/2006/relationships/image" Target="../media/image40.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notesSlide" Target="../notesSlides/notesSlide7.xml"/><Relationship Id="rId9" Type="http://schemas.openxmlformats.org/officeDocument/2006/relationships/image" Target="../media/image60.png"/><Relationship Id="rId14" Type="http://schemas.openxmlformats.org/officeDocument/2006/relationships/image" Target="../media/image65.svg"/></Relationships>
</file>

<file path=ppt/slides/_rels/slide8.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 Type="http://schemas.openxmlformats.org/officeDocument/2006/relationships/notesSlide" Target="../notesSlides/notesSlide8.xml"/><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s>
</file>

<file path=ppt/slides/_rels/slide9.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image" Target="../media/image94.svg"/><Relationship Id="rId2" Type="http://schemas.openxmlformats.org/officeDocument/2006/relationships/notesSlide" Target="../notesSlides/notesSlide9.xml"/><Relationship Id="rId16" Type="http://schemas.openxmlformats.org/officeDocument/2006/relationships/image" Target="../media/image98.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3.png"/><Relationship Id="rId5" Type="http://schemas.openxmlformats.org/officeDocument/2006/relationships/image" Target="../media/image3.png"/><Relationship Id="rId15" Type="http://schemas.openxmlformats.org/officeDocument/2006/relationships/image" Target="../media/image97.png"/><Relationship Id="rId10" Type="http://schemas.openxmlformats.org/officeDocument/2006/relationships/image" Target="../media/image92.svg"/><Relationship Id="rId4" Type="http://schemas.openxmlformats.org/officeDocument/2006/relationships/image" Target="../media/image88.svg"/><Relationship Id="rId9" Type="http://schemas.openxmlformats.org/officeDocument/2006/relationships/image" Target="../media/image91.png"/><Relationship Id="rId14" Type="http://schemas.openxmlformats.org/officeDocument/2006/relationships/image" Target="../media/image9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2822969" y="4839336"/>
            <a:ext cx="12642062" cy="2623228"/>
          </a:xfrm>
          <a:custGeom>
            <a:avLst/>
            <a:gdLst/>
            <a:ahLst/>
            <a:cxnLst/>
            <a:rect l="l" t="t" r="r" b="b"/>
            <a:pathLst>
              <a:path w="12642062" h="2623228">
                <a:moveTo>
                  <a:pt x="0" y="0"/>
                </a:moveTo>
                <a:lnTo>
                  <a:pt x="12642062" y="0"/>
                </a:lnTo>
                <a:lnTo>
                  <a:pt x="12642062" y="2623228"/>
                </a:lnTo>
                <a:lnTo>
                  <a:pt x="0" y="26232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2966727" y="2784560"/>
            <a:ext cx="12354546" cy="1188846"/>
          </a:xfrm>
          <a:prstGeom prst="rect">
            <a:avLst/>
          </a:prstGeom>
        </p:spPr>
        <p:txBody>
          <a:bodyPr lIns="0" tIns="0" rIns="0" bIns="0" rtlCol="0" anchor="t">
            <a:spAutoFit/>
          </a:bodyPr>
          <a:lstStyle/>
          <a:p>
            <a:pPr algn="ctr">
              <a:lnSpc>
                <a:spcPts val="8623"/>
              </a:lnSpc>
            </a:pPr>
            <a:r>
              <a:rPr lang="en-US" sz="8799">
                <a:solidFill>
                  <a:srgbClr val="030249"/>
                </a:solidFill>
                <a:latin typeface="Brixton Sans"/>
                <a:ea typeface="Brixton Sans"/>
                <a:cs typeface="Brixton Sans"/>
                <a:sym typeface="Brixton Sans"/>
              </a:rPr>
              <a:t>Central Bucks HS South</a:t>
            </a:r>
          </a:p>
        </p:txBody>
      </p:sp>
      <p:sp>
        <p:nvSpPr>
          <p:cNvPr id="4" name="Freeform 4"/>
          <p:cNvSpPr/>
          <p:nvPr/>
        </p:nvSpPr>
        <p:spPr>
          <a:xfrm rot="1476918">
            <a:off x="14469114" y="-2865658"/>
            <a:ext cx="6118446" cy="5776833"/>
          </a:xfrm>
          <a:custGeom>
            <a:avLst/>
            <a:gdLst/>
            <a:ahLst/>
            <a:cxnLst/>
            <a:rect l="l" t="t" r="r" b="b"/>
            <a:pathLst>
              <a:path w="6118446" h="5776833">
                <a:moveTo>
                  <a:pt x="0" y="0"/>
                </a:moveTo>
                <a:lnTo>
                  <a:pt x="6118446" y="0"/>
                </a:lnTo>
                <a:lnTo>
                  <a:pt x="6118446" y="5776833"/>
                </a:lnTo>
                <a:lnTo>
                  <a:pt x="0" y="57768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303129">
            <a:off x="15472145" y="342438"/>
            <a:ext cx="2054855" cy="3475442"/>
          </a:xfrm>
          <a:custGeom>
            <a:avLst/>
            <a:gdLst/>
            <a:ahLst/>
            <a:cxnLst/>
            <a:rect l="l" t="t" r="r" b="b"/>
            <a:pathLst>
              <a:path w="2054855" h="3475442">
                <a:moveTo>
                  <a:pt x="0" y="0"/>
                </a:moveTo>
                <a:lnTo>
                  <a:pt x="2054855" y="0"/>
                </a:lnTo>
                <a:lnTo>
                  <a:pt x="2054855" y="3475441"/>
                </a:lnTo>
                <a:lnTo>
                  <a:pt x="0" y="34754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9781251">
            <a:off x="-426126" y="6563697"/>
            <a:ext cx="3441002" cy="4114800"/>
          </a:xfrm>
          <a:custGeom>
            <a:avLst/>
            <a:gdLst/>
            <a:ahLst/>
            <a:cxnLst/>
            <a:rect l="l" t="t" r="r" b="b"/>
            <a:pathLst>
              <a:path w="3441002" h="4114800">
                <a:moveTo>
                  <a:pt x="0" y="0"/>
                </a:moveTo>
                <a:lnTo>
                  <a:pt x="3441002" y="0"/>
                </a:lnTo>
                <a:lnTo>
                  <a:pt x="344100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1251049">
            <a:off x="824142" y="7310982"/>
            <a:ext cx="3180309" cy="2373306"/>
          </a:xfrm>
          <a:custGeom>
            <a:avLst/>
            <a:gdLst/>
            <a:ahLst/>
            <a:cxnLst/>
            <a:rect l="l" t="t" r="r" b="b"/>
            <a:pathLst>
              <a:path w="3180309" h="2373306">
                <a:moveTo>
                  <a:pt x="0" y="0"/>
                </a:moveTo>
                <a:lnTo>
                  <a:pt x="3180310" y="0"/>
                </a:lnTo>
                <a:lnTo>
                  <a:pt x="3180310" y="2373306"/>
                </a:lnTo>
                <a:lnTo>
                  <a:pt x="0" y="23733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3084742" y="7066625"/>
            <a:ext cx="4204138" cy="4114800"/>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16499573" y="6184334"/>
            <a:ext cx="2566740" cy="1725789"/>
          </a:xfrm>
          <a:custGeom>
            <a:avLst/>
            <a:gdLst/>
            <a:ahLst/>
            <a:cxnLst/>
            <a:rect l="l" t="t" r="r" b="b"/>
            <a:pathLst>
              <a:path w="2566740" h="1725789">
                <a:moveTo>
                  <a:pt x="0" y="0"/>
                </a:moveTo>
                <a:lnTo>
                  <a:pt x="2566740" y="0"/>
                </a:lnTo>
                <a:lnTo>
                  <a:pt x="2566740" y="1725789"/>
                </a:lnTo>
                <a:lnTo>
                  <a:pt x="0" y="17257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3544027" y="8743831"/>
            <a:ext cx="1036914" cy="676822"/>
          </a:xfrm>
          <a:custGeom>
            <a:avLst/>
            <a:gdLst/>
            <a:ahLst/>
            <a:cxnLst/>
            <a:rect l="l" t="t" r="r" b="b"/>
            <a:pathLst>
              <a:path w="1036914" h="676822">
                <a:moveTo>
                  <a:pt x="0" y="0"/>
                </a:moveTo>
                <a:lnTo>
                  <a:pt x="1036914" y="0"/>
                </a:lnTo>
                <a:lnTo>
                  <a:pt x="1036914" y="676822"/>
                </a:lnTo>
                <a:lnTo>
                  <a:pt x="0" y="67682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1" name="Freeform 11"/>
          <p:cNvSpPr/>
          <p:nvPr/>
        </p:nvSpPr>
        <p:spPr>
          <a:xfrm>
            <a:off x="10713323" y="1182500"/>
            <a:ext cx="1029307" cy="593255"/>
          </a:xfrm>
          <a:custGeom>
            <a:avLst/>
            <a:gdLst/>
            <a:ahLst/>
            <a:cxnLst/>
            <a:rect l="l" t="t" r="r" b="b"/>
            <a:pathLst>
              <a:path w="1029307" h="593255">
                <a:moveTo>
                  <a:pt x="0" y="0"/>
                </a:moveTo>
                <a:lnTo>
                  <a:pt x="1029306" y="0"/>
                </a:lnTo>
                <a:lnTo>
                  <a:pt x="1029306" y="593255"/>
                </a:lnTo>
                <a:lnTo>
                  <a:pt x="0" y="59325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2" name="Freeform 12"/>
          <p:cNvSpPr/>
          <p:nvPr/>
        </p:nvSpPr>
        <p:spPr>
          <a:xfrm>
            <a:off x="4427551" y="-529262"/>
            <a:ext cx="2493052" cy="1736070"/>
          </a:xfrm>
          <a:custGeom>
            <a:avLst/>
            <a:gdLst/>
            <a:ahLst/>
            <a:cxnLst/>
            <a:rect l="l" t="t" r="r" b="b"/>
            <a:pathLst>
              <a:path w="2493052" h="1736070">
                <a:moveTo>
                  <a:pt x="0" y="0"/>
                </a:moveTo>
                <a:lnTo>
                  <a:pt x="2493052" y="0"/>
                </a:lnTo>
                <a:lnTo>
                  <a:pt x="2493052" y="1736071"/>
                </a:lnTo>
                <a:lnTo>
                  <a:pt x="0" y="173607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3" name="Freeform 13"/>
          <p:cNvSpPr/>
          <p:nvPr/>
        </p:nvSpPr>
        <p:spPr>
          <a:xfrm>
            <a:off x="4572944" y="8835224"/>
            <a:ext cx="801024" cy="846153"/>
          </a:xfrm>
          <a:custGeom>
            <a:avLst/>
            <a:gdLst/>
            <a:ahLst/>
            <a:cxnLst/>
            <a:rect l="l" t="t" r="r" b="b"/>
            <a:pathLst>
              <a:path w="801024" h="846153">
                <a:moveTo>
                  <a:pt x="0" y="0"/>
                </a:moveTo>
                <a:lnTo>
                  <a:pt x="801024" y="0"/>
                </a:lnTo>
                <a:lnTo>
                  <a:pt x="801024" y="846152"/>
                </a:lnTo>
                <a:lnTo>
                  <a:pt x="0" y="84615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4" name="Freeform 14"/>
          <p:cNvSpPr/>
          <p:nvPr/>
        </p:nvSpPr>
        <p:spPr>
          <a:xfrm>
            <a:off x="5849510" y="1586690"/>
            <a:ext cx="809881" cy="809881"/>
          </a:xfrm>
          <a:custGeom>
            <a:avLst/>
            <a:gdLst/>
            <a:ahLst/>
            <a:cxnLst/>
            <a:rect l="l" t="t" r="r" b="b"/>
            <a:pathLst>
              <a:path w="809881" h="809881">
                <a:moveTo>
                  <a:pt x="0" y="0"/>
                </a:moveTo>
                <a:lnTo>
                  <a:pt x="809881" y="0"/>
                </a:lnTo>
                <a:lnTo>
                  <a:pt x="809881" y="809881"/>
                </a:lnTo>
                <a:lnTo>
                  <a:pt x="0" y="80988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5" name="Freeform 15"/>
          <p:cNvSpPr/>
          <p:nvPr/>
        </p:nvSpPr>
        <p:spPr>
          <a:xfrm>
            <a:off x="-2316399" y="22759"/>
            <a:ext cx="4075366" cy="4114800"/>
          </a:xfrm>
          <a:custGeom>
            <a:avLst/>
            <a:gdLst/>
            <a:ahLst/>
            <a:cxnLst/>
            <a:rect l="l" t="t" r="r" b="b"/>
            <a:pathLst>
              <a:path w="4075366" h="4114800">
                <a:moveTo>
                  <a:pt x="0" y="0"/>
                </a:moveTo>
                <a:lnTo>
                  <a:pt x="4075367" y="0"/>
                </a:lnTo>
                <a:lnTo>
                  <a:pt x="4075367"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16" name="TextBox 16"/>
          <p:cNvSpPr txBox="1"/>
          <p:nvPr/>
        </p:nvSpPr>
        <p:spPr>
          <a:xfrm>
            <a:off x="3827595" y="5064886"/>
            <a:ext cx="10632810" cy="1982343"/>
          </a:xfrm>
          <a:prstGeom prst="rect">
            <a:avLst/>
          </a:prstGeom>
        </p:spPr>
        <p:txBody>
          <a:bodyPr lIns="0" tIns="0" rIns="0" bIns="0" rtlCol="0" anchor="t">
            <a:spAutoFit/>
          </a:bodyPr>
          <a:lstStyle/>
          <a:p>
            <a:pPr algn="ctr">
              <a:lnSpc>
                <a:spcPts val="7056"/>
              </a:lnSpc>
            </a:pPr>
            <a:r>
              <a:rPr lang="en-US" sz="7200">
                <a:solidFill>
                  <a:srgbClr val="F5F5F5"/>
                </a:solidFill>
                <a:latin typeface="Handyman"/>
                <a:ea typeface="Handyman"/>
                <a:cs typeface="Handyman"/>
                <a:sym typeface="Handyman"/>
              </a:rPr>
              <a:t>Post-Secondary Planning &amp; The Application Process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2438643">
            <a:off x="7609534" y="6380993"/>
            <a:ext cx="2367725" cy="4114800"/>
          </a:xfrm>
          <a:custGeom>
            <a:avLst/>
            <a:gdLst/>
            <a:ahLst/>
            <a:cxnLst/>
            <a:rect l="l" t="t" r="r" b="b"/>
            <a:pathLst>
              <a:path w="2367725" h="4114800">
                <a:moveTo>
                  <a:pt x="0" y="0"/>
                </a:moveTo>
                <a:lnTo>
                  <a:pt x="2367724" y="0"/>
                </a:lnTo>
                <a:lnTo>
                  <a:pt x="236772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6376339">
            <a:off x="-1785637" y="6752685"/>
            <a:ext cx="6118446" cy="5776833"/>
          </a:xfrm>
          <a:custGeom>
            <a:avLst/>
            <a:gdLst/>
            <a:ahLst/>
            <a:cxnLst/>
            <a:rect l="l" t="t" r="r" b="b"/>
            <a:pathLst>
              <a:path w="6118446" h="5776833">
                <a:moveTo>
                  <a:pt x="0" y="0"/>
                </a:moveTo>
                <a:lnTo>
                  <a:pt x="6118446" y="0"/>
                </a:lnTo>
                <a:lnTo>
                  <a:pt x="6118446" y="5776833"/>
                </a:lnTo>
                <a:lnTo>
                  <a:pt x="0" y="57768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14342933" y="1202603"/>
            <a:ext cx="6451570" cy="5024160"/>
          </a:xfrm>
          <a:custGeom>
            <a:avLst/>
            <a:gdLst/>
            <a:ahLst/>
            <a:cxnLst/>
            <a:rect l="l" t="t" r="r" b="b"/>
            <a:pathLst>
              <a:path w="6451570" h="5024160">
                <a:moveTo>
                  <a:pt x="0" y="0"/>
                </a:moveTo>
                <a:lnTo>
                  <a:pt x="6451570" y="0"/>
                </a:lnTo>
                <a:lnTo>
                  <a:pt x="6451570" y="5024160"/>
                </a:lnTo>
                <a:lnTo>
                  <a:pt x="0" y="50241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5" name="Group 5"/>
          <p:cNvGrpSpPr/>
          <p:nvPr/>
        </p:nvGrpSpPr>
        <p:grpSpPr>
          <a:xfrm>
            <a:off x="1462110" y="2915637"/>
            <a:ext cx="15362803" cy="5967360"/>
            <a:chOff x="0" y="0"/>
            <a:chExt cx="20483738" cy="7956479"/>
          </a:xfrm>
        </p:grpSpPr>
        <p:grpSp>
          <p:nvGrpSpPr>
            <p:cNvPr id="6" name="Group 6"/>
            <p:cNvGrpSpPr/>
            <p:nvPr/>
          </p:nvGrpSpPr>
          <p:grpSpPr>
            <a:xfrm>
              <a:off x="0" y="2922874"/>
              <a:ext cx="20483738" cy="5033605"/>
              <a:chOff x="0" y="0"/>
              <a:chExt cx="11192077" cy="2750304"/>
            </a:xfrm>
          </p:grpSpPr>
          <p:sp>
            <p:nvSpPr>
              <p:cNvPr id="7" name="Freeform 7"/>
              <p:cNvSpPr/>
              <p:nvPr/>
            </p:nvSpPr>
            <p:spPr>
              <a:xfrm>
                <a:off x="0" y="0"/>
                <a:ext cx="11192077" cy="2750304"/>
              </a:xfrm>
              <a:custGeom>
                <a:avLst/>
                <a:gdLst/>
                <a:ahLst/>
                <a:cxnLst/>
                <a:rect l="l" t="t" r="r" b="b"/>
                <a:pathLst>
                  <a:path w="11192077" h="2750304">
                    <a:moveTo>
                      <a:pt x="34320" y="0"/>
                    </a:moveTo>
                    <a:lnTo>
                      <a:pt x="11157757" y="0"/>
                    </a:lnTo>
                    <a:cubicBezTo>
                      <a:pt x="11166859" y="0"/>
                      <a:pt x="11175589" y="3616"/>
                      <a:pt x="11182025" y="10052"/>
                    </a:cubicBezTo>
                    <a:cubicBezTo>
                      <a:pt x="11188461" y="16489"/>
                      <a:pt x="11192077" y="25218"/>
                      <a:pt x="11192077" y="34320"/>
                    </a:cubicBezTo>
                    <a:lnTo>
                      <a:pt x="11192077" y="2715983"/>
                    </a:lnTo>
                    <a:cubicBezTo>
                      <a:pt x="11192077" y="2734938"/>
                      <a:pt x="11176712" y="2750304"/>
                      <a:pt x="11157757" y="2750304"/>
                    </a:cubicBezTo>
                    <a:lnTo>
                      <a:pt x="34320" y="2750304"/>
                    </a:lnTo>
                    <a:cubicBezTo>
                      <a:pt x="15366" y="2750304"/>
                      <a:pt x="0" y="2734938"/>
                      <a:pt x="0" y="2715983"/>
                    </a:cubicBezTo>
                    <a:lnTo>
                      <a:pt x="0" y="34320"/>
                    </a:lnTo>
                    <a:cubicBezTo>
                      <a:pt x="0" y="15366"/>
                      <a:pt x="15366" y="0"/>
                      <a:pt x="34320" y="0"/>
                    </a:cubicBezTo>
                    <a:close/>
                  </a:path>
                </a:pathLst>
              </a:custGeom>
              <a:solidFill>
                <a:srgbClr val="F06569"/>
              </a:solidFill>
              <a:ln w="76200" cap="rnd">
                <a:solidFill>
                  <a:srgbClr val="030249"/>
                </a:solidFill>
                <a:prstDash val="solid"/>
                <a:round/>
              </a:ln>
            </p:spPr>
            <p:txBody>
              <a:bodyPr/>
              <a:lstStyle/>
              <a:p>
                <a:endParaRPr lang="en-US"/>
              </a:p>
            </p:txBody>
          </p:sp>
          <p:sp>
            <p:nvSpPr>
              <p:cNvPr id="8" name="TextBox 8"/>
              <p:cNvSpPr txBox="1"/>
              <p:nvPr/>
            </p:nvSpPr>
            <p:spPr>
              <a:xfrm>
                <a:off x="0" y="-38100"/>
                <a:ext cx="11192077" cy="278840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0"/>
              <a:ext cx="20483738" cy="7187072"/>
              <a:chOff x="0" y="0"/>
              <a:chExt cx="11192077" cy="3926933"/>
            </a:xfrm>
          </p:grpSpPr>
          <p:sp>
            <p:nvSpPr>
              <p:cNvPr id="10" name="Freeform 10"/>
              <p:cNvSpPr/>
              <p:nvPr/>
            </p:nvSpPr>
            <p:spPr>
              <a:xfrm>
                <a:off x="0" y="0"/>
                <a:ext cx="11192077" cy="3926933"/>
              </a:xfrm>
              <a:custGeom>
                <a:avLst/>
                <a:gdLst/>
                <a:ahLst/>
                <a:cxnLst/>
                <a:rect l="l" t="t" r="r" b="b"/>
                <a:pathLst>
                  <a:path w="11192077" h="3926933">
                    <a:moveTo>
                      <a:pt x="34320" y="0"/>
                    </a:moveTo>
                    <a:lnTo>
                      <a:pt x="11157757" y="0"/>
                    </a:lnTo>
                    <a:cubicBezTo>
                      <a:pt x="11166859" y="0"/>
                      <a:pt x="11175589" y="3616"/>
                      <a:pt x="11182025" y="10052"/>
                    </a:cubicBezTo>
                    <a:cubicBezTo>
                      <a:pt x="11188461" y="16489"/>
                      <a:pt x="11192077" y="25218"/>
                      <a:pt x="11192077" y="34320"/>
                    </a:cubicBezTo>
                    <a:lnTo>
                      <a:pt x="11192077" y="3892612"/>
                    </a:lnTo>
                    <a:cubicBezTo>
                      <a:pt x="11192077" y="3911567"/>
                      <a:pt x="11176712" y="3926933"/>
                      <a:pt x="11157757" y="3926933"/>
                    </a:cubicBezTo>
                    <a:lnTo>
                      <a:pt x="34320" y="3926933"/>
                    </a:lnTo>
                    <a:cubicBezTo>
                      <a:pt x="15366" y="3926933"/>
                      <a:pt x="0" y="3911567"/>
                      <a:pt x="0" y="3892612"/>
                    </a:cubicBezTo>
                    <a:lnTo>
                      <a:pt x="0" y="34320"/>
                    </a:lnTo>
                    <a:cubicBezTo>
                      <a:pt x="0" y="15366"/>
                      <a:pt x="15366" y="0"/>
                      <a:pt x="34320" y="0"/>
                    </a:cubicBezTo>
                    <a:close/>
                  </a:path>
                </a:pathLst>
              </a:custGeom>
              <a:solidFill>
                <a:srgbClr val="F5F5F5"/>
              </a:solidFill>
              <a:ln w="76200" cap="rnd">
                <a:solidFill>
                  <a:srgbClr val="030249"/>
                </a:solidFill>
                <a:prstDash val="solid"/>
                <a:round/>
              </a:ln>
            </p:spPr>
            <p:txBody>
              <a:bodyPr/>
              <a:lstStyle/>
              <a:p>
                <a:endParaRPr lang="en-US"/>
              </a:p>
            </p:txBody>
          </p:sp>
          <p:sp>
            <p:nvSpPr>
              <p:cNvPr id="11" name="TextBox 11"/>
              <p:cNvSpPr txBox="1"/>
              <p:nvPr/>
            </p:nvSpPr>
            <p:spPr>
              <a:xfrm>
                <a:off x="0" y="-38100"/>
                <a:ext cx="11192077" cy="3965033"/>
              </a:xfrm>
              <a:prstGeom prst="rect">
                <a:avLst/>
              </a:prstGeom>
            </p:spPr>
            <p:txBody>
              <a:bodyPr lIns="50800" tIns="50800" rIns="50800" bIns="50800" rtlCol="0" anchor="ctr"/>
              <a:lstStyle/>
              <a:p>
                <a:pPr algn="ctr">
                  <a:lnSpc>
                    <a:spcPts val="2659"/>
                  </a:lnSpc>
                </a:pPr>
                <a:endParaRPr/>
              </a:p>
            </p:txBody>
          </p:sp>
        </p:grpSp>
      </p:grpSp>
      <p:sp>
        <p:nvSpPr>
          <p:cNvPr id="12" name="Freeform 12"/>
          <p:cNvSpPr/>
          <p:nvPr/>
        </p:nvSpPr>
        <p:spPr>
          <a:xfrm>
            <a:off x="-490634" y="-1623789"/>
            <a:ext cx="3528441" cy="4114800"/>
          </a:xfrm>
          <a:custGeom>
            <a:avLst/>
            <a:gdLst/>
            <a:ahLst/>
            <a:cxnLst/>
            <a:rect l="l" t="t" r="r" b="b"/>
            <a:pathLst>
              <a:path w="3528441" h="4114800">
                <a:moveTo>
                  <a:pt x="0" y="0"/>
                </a:moveTo>
                <a:lnTo>
                  <a:pt x="3528441" y="0"/>
                </a:lnTo>
                <a:lnTo>
                  <a:pt x="352844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3" name="Picture 13">
            <a:hlinkClick r:id="" action="ppaction://media"/>
          </p:cNvPr>
          <p:cNvPicPr>
            <a:picLocks noChangeAspect="1"/>
          </p:cNvPicPr>
          <p:nvPr>
            <a:videoFile r:link="rId1"/>
            <p:extLst>
              <p:ext uri="{DAA4B4D4-6D71-4841-9C94-3DE7FCFB9230}">
                <p14:media xmlns:p14="http://schemas.microsoft.com/office/powerpoint/2010/main" r:embed="rId2">
                  <p14:trim end="72277.959"/>
                </p14:media>
              </p:ext>
            </p:extLst>
          </p:nvPr>
        </p:nvPicPr>
        <p:blipFill>
          <a:blip r:embed="rId13"/>
          <a:srcRect/>
          <a:stretch>
            <a:fillRect/>
          </a:stretch>
        </p:blipFill>
        <p:spPr>
          <a:xfrm>
            <a:off x="403943" y="1100616"/>
            <a:ext cx="17317738" cy="8540486"/>
          </a:xfrm>
          <a:prstGeom prst="rect">
            <a:avLst/>
          </a:prstGeom>
        </p:spPr>
      </p:pic>
      <p:sp>
        <p:nvSpPr>
          <p:cNvPr id="14" name="TextBox 14"/>
          <p:cNvSpPr txBox="1"/>
          <p:nvPr/>
        </p:nvSpPr>
        <p:spPr>
          <a:xfrm>
            <a:off x="2739506" y="-114300"/>
            <a:ext cx="13196986" cy="1214916"/>
          </a:xfrm>
          <a:prstGeom prst="rect">
            <a:avLst/>
          </a:prstGeom>
        </p:spPr>
        <p:txBody>
          <a:bodyPr lIns="0" tIns="0" rIns="0" bIns="0" rtlCol="0" anchor="t">
            <a:spAutoFit/>
          </a:bodyPr>
          <a:lstStyle/>
          <a:p>
            <a:pPr algn="ctr">
              <a:lnSpc>
                <a:spcPts val="9558"/>
              </a:lnSpc>
            </a:pPr>
            <a:r>
              <a:rPr lang="en-US" sz="7241">
                <a:solidFill>
                  <a:srgbClr val="030249"/>
                </a:solidFill>
                <a:latin typeface="Brixton Sans"/>
                <a:ea typeface="Brixton Sans"/>
                <a:cs typeface="Brixton Sans"/>
                <a:sym typeface="Brixton Sans"/>
              </a:rPr>
              <a:t>Step 5: Teacher Recommendations</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1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8718704">
            <a:off x="182290" y="6030450"/>
            <a:ext cx="5617474" cy="411480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6376339">
            <a:off x="-1169224" y="-1184879"/>
            <a:ext cx="6118446" cy="5776833"/>
          </a:xfrm>
          <a:custGeom>
            <a:avLst/>
            <a:gdLst/>
            <a:ahLst/>
            <a:cxnLst/>
            <a:rect l="l" t="t" r="r" b="b"/>
            <a:pathLst>
              <a:path w="6118446" h="5776833">
                <a:moveTo>
                  <a:pt x="0" y="0"/>
                </a:moveTo>
                <a:lnTo>
                  <a:pt x="6118446" y="0"/>
                </a:lnTo>
                <a:lnTo>
                  <a:pt x="6118446" y="5776833"/>
                </a:lnTo>
                <a:lnTo>
                  <a:pt x="0" y="57768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5400000">
            <a:off x="12567986" y="4561104"/>
            <a:ext cx="5841471" cy="7006262"/>
          </a:xfrm>
          <a:custGeom>
            <a:avLst/>
            <a:gdLst/>
            <a:ahLst/>
            <a:cxnLst/>
            <a:rect l="l" t="t" r="r" b="b"/>
            <a:pathLst>
              <a:path w="5841471" h="7006262">
                <a:moveTo>
                  <a:pt x="0" y="0"/>
                </a:moveTo>
                <a:lnTo>
                  <a:pt x="5841471" y="0"/>
                </a:lnTo>
                <a:lnTo>
                  <a:pt x="5841471" y="7006262"/>
                </a:lnTo>
                <a:lnTo>
                  <a:pt x="0" y="70062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 name="Group 5"/>
          <p:cNvGrpSpPr/>
          <p:nvPr/>
        </p:nvGrpSpPr>
        <p:grpSpPr>
          <a:xfrm>
            <a:off x="1479541" y="1404912"/>
            <a:ext cx="15328919" cy="7477176"/>
            <a:chOff x="0" y="0"/>
            <a:chExt cx="20438558" cy="9969567"/>
          </a:xfrm>
        </p:grpSpPr>
        <p:grpSp>
          <p:nvGrpSpPr>
            <p:cNvPr id="6" name="Group 6"/>
            <p:cNvGrpSpPr/>
            <p:nvPr/>
          </p:nvGrpSpPr>
          <p:grpSpPr>
            <a:xfrm>
              <a:off x="0" y="5040351"/>
              <a:ext cx="20438558" cy="4929217"/>
              <a:chOff x="0" y="0"/>
              <a:chExt cx="12878142" cy="3105853"/>
            </a:xfrm>
          </p:grpSpPr>
          <p:sp>
            <p:nvSpPr>
              <p:cNvPr id="7" name="Freeform 7"/>
              <p:cNvSpPr/>
              <p:nvPr/>
            </p:nvSpPr>
            <p:spPr>
              <a:xfrm>
                <a:off x="0" y="0"/>
                <a:ext cx="12878143" cy="3105853"/>
              </a:xfrm>
              <a:custGeom>
                <a:avLst/>
                <a:gdLst/>
                <a:ahLst/>
                <a:cxnLst/>
                <a:rect l="l" t="t" r="r" b="b"/>
                <a:pathLst>
                  <a:path w="12878143" h="3105853">
                    <a:moveTo>
                      <a:pt x="32828" y="0"/>
                    </a:moveTo>
                    <a:lnTo>
                      <a:pt x="12845314" y="0"/>
                    </a:lnTo>
                    <a:cubicBezTo>
                      <a:pt x="12863445" y="0"/>
                      <a:pt x="12878143" y="14698"/>
                      <a:pt x="12878143" y="32828"/>
                    </a:cubicBezTo>
                    <a:lnTo>
                      <a:pt x="12878143" y="3073024"/>
                    </a:lnTo>
                    <a:cubicBezTo>
                      <a:pt x="12878143" y="3091155"/>
                      <a:pt x="12863445" y="3105853"/>
                      <a:pt x="12845314" y="3105853"/>
                    </a:cubicBezTo>
                    <a:lnTo>
                      <a:pt x="32828" y="3105853"/>
                    </a:lnTo>
                    <a:cubicBezTo>
                      <a:pt x="14698" y="3105853"/>
                      <a:pt x="0" y="3091155"/>
                      <a:pt x="0" y="3073024"/>
                    </a:cubicBezTo>
                    <a:lnTo>
                      <a:pt x="0" y="32828"/>
                    </a:lnTo>
                    <a:cubicBezTo>
                      <a:pt x="0" y="14698"/>
                      <a:pt x="14698" y="0"/>
                      <a:pt x="32828" y="0"/>
                    </a:cubicBezTo>
                    <a:close/>
                  </a:path>
                </a:pathLst>
              </a:custGeom>
              <a:solidFill>
                <a:srgbClr val="F06569"/>
              </a:solidFill>
              <a:ln w="76200" cap="rnd">
                <a:solidFill>
                  <a:srgbClr val="030249"/>
                </a:solidFill>
                <a:prstDash val="solid"/>
                <a:round/>
              </a:ln>
            </p:spPr>
            <p:txBody>
              <a:bodyPr/>
              <a:lstStyle/>
              <a:p>
                <a:endParaRPr lang="en-US"/>
              </a:p>
            </p:txBody>
          </p:sp>
          <p:sp>
            <p:nvSpPr>
              <p:cNvPr id="8" name="TextBox 8"/>
              <p:cNvSpPr txBox="1"/>
              <p:nvPr/>
            </p:nvSpPr>
            <p:spPr>
              <a:xfrm>
                <a:off x="0" y="-38100"/>
                <a:ext cx="12878142" cy="314395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0"/>
              <a:ext cx="20438558" cy="9183456"/>
              <a:chOff x="0" y="0"/>
              <a:chExt cx="12878142" cy="5786409"/>
            </a:xfrm>
          </p:grpSpPr>
          <p:sp>
            <p:nvSpPr>
              <p:cNvPr id="10" name="Freeform 10"/>
              <p:cNvSpPr/>
              <p:nvPr/>
            </p:nvSpPr>
            <p:spPr>
              <a:xfrm>
                <a:off x="0" y="0"/>
                <a:ext cx="12878143" cy="5786409"/>
              </a:xfrm>
              <a:custGeom>
                <a:avLst/>
                <a:gdLst/>
                <a:ahLst/>
                <a:cxnLst/>
                <a:rect l="l" t="t" r="r" b="b"/>
                <a:pathLst>
                  <a:path w="12878143" h="5786409">
                    <a:moveTo>
                      <a:pt x="32828" y="0"/>
                    </a:moveTo>
                    <a:lnTo>
                      <a:pt x="12845314" y="0"/>
                    </a:lnTo>
                    <a:cubicBezTo>
                      <a:pt x="12863445" y="0"/>
                      <a:pt x="12878143" y="14698"/>
                      <a:pt x="12878143" y="32828"/>
                    </a:cubicBezTo>
                    <a:lnTo>
                      <a:pt x="12878143" y="5753580"/>
                    </a:lnTo>
                    <a:cubicBezTo>
                      <a:pt x="12878143" y="5771711"/>
                      <a:pt x="12863445" y="5786409"/>
                      <a:pt x="12845314" y="5786409"/>
                    </a:cubicBezTo>
                    <a:lnTo>
                      <a:pt x="32828" y="5786409"/>
                    </a:lnTo>
                    <a:cubicBezTo>
                      <a:pt x="14698" y="5786409"/>
                      <a:pt x="0" y="5771711"/>
                      <a:pt x="0" y="5753580"/>
                    </a:cubicBezTo>
                    <a:lnTo>
                      <a:pt x="0" y="32828"/>
                    </a:lnTo>
                    <a:cubicBezTo>
                      <a:pt x="0" y="14698"/>
                      <a:pt x="14698" y="0"/>
                      <a:pt x="32828" y="0"/>
                    </a:cubicBezTo>
                    <a:close/>
                  </a:path>
                </a:pathLst>
              </a:custGeom>
              <a:solidFill>
                <a:srgbClr val="F5F5F5"/>
              </a:solidFill>
              <a:ln w="76200" cap="rnd">
                <a:solidFill>
                  <a:srgbClr val="030249"/>
                </a:solidFill>
                <a:prstDash val="solid"/>
                <a:round/>
              </a:ln>
            </p:spPr>
            <p:txBody>
              <a:bodyPr/>
              <a:lstStyle/>
              <a:p>
                <a:endParaRPr lang="en-US"/>
              </a:p>
            </p:txBody>
          </p:sp>
          <p:sp>
            <p:nvSpPr>
              <p:cNvPr id="11" name="TextBox 11"/>
              <p:cNvSpPr txBox="1"/>
              <p:nvPr/>
            </p:nvSpPr>
            <p:spPr>
              <a:xfrm>
                <a:off x="0" y="-38100"/>
                <a:ext cx="12878142" cy="5824509"/>
              </a:xfrm>
              <a:prstGeom prst="rect">
                <a:avLst/>
              </a:prstGeom>
            </p:spPr>
            <p:txBody>
              <a:bodyPr lIns="50800" tIns="50800" rIns="50800" bIns="50800" rtlCol="0" anchor="ctr"/>
              <a:lstStyle/>
              <a:p>
                <a:pPr algn="ctr">
                  <a:lnSpc>
                    <a:spcPts val="2659"/>
                  </a:lnSpc>
                </a:pPr>
                <a:endParaRPr/>
              </a:p>
            </p:txBody>
          </p:sp>
        </p:grpSp>
      </p:grpSp>
      <p:sp>
        <p:nvSpPr>
          <p:cNvPr id="12" name="Freeform 12"/>
          <p:cNvSpPr/>
          <p:nvPr/>
        </p:nvSpPr>
        <p:spPr>
          <a:xfrm rot="3630986">
            <a:off x="17367313" y="-1330291"/>
            <a:ext cx="1841373" cy="4114800"/>
          </a:xfrm>
          <a:custGeom>
            <a:avLst/>
            <a:gdLst/>
            <a:ahLst/>
            <a:cxnLst/>
            <a:rect l="l" t="t" r="r" b="b"/>
            <a:pathLst>
              <a:path w="1841373" h="4114800">
                <a:moveTo>
                  <a:pt x="0" y="0"/>
                </a:moveTo>
                <a:lnTo>
                  <a:pt x="1841373" y="0"/>
                </a:lnTo>
                <a:lnTo>
                  <a:pt x="184137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7870893" y="-110718"/>
            <a:ext cx="2343953" cy="1459111"/>
          </a:xfrm>
          <a:custGeom>
            <a:avLst/>
            <a:gdLst/>
            <a:ahLst/>
            <a:cxnLst/>
            <a:rect l="l" t="t" r="r" b="b"/>
            <a:pathLst>
              <a:path w="2343953" h="1459111">
                <a:moveTo>
                  <a:pt x="0" y="0"/>
                </a:moveTo>
                <a:lnTo>
                  <a:pt x="2343953" y="0"/>
                </a:lnTo>
                <a:lnTo>
                  <a:pt x="2343953" y="1459111"/>
                </a:lnTo>
                <a:lnTo>
                  <a:pt x="0" y="14591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353806" y="-110718"/>
            <a:ext cx="2765011" cy="2543810"/>
          </a:xfrm>
          <a:custGeom>
            <a:avLst/>
            <a:gdLst/>
            <a:ahLst/>
            <a:cxnLst/>
            <a:rect l="l" t="t" r="r" b="b"/>
            <a:pathLst>
              <a:path w="2765011" h="2543810">
                <a:moveTo>
                  <a:pt x="0" y="0"/>
                </a:moveTo>
                <a:lnTo>
                  <a:pt x="2765012" y="0"/>
                </a:lnTo>
                <a:lnTo>
                  <a:pt x="2765012" y="2543811"/>
                </a:lnTo>
                <a:lnTo>
                  <a:pt x="0" y="254381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rot="-5698567">
            <a:off x="-1890168" y="6362672"/>
            <a:ext cx="3780336" cy="3756709"/>
          </a:xfrm>
          <a:custGeom>
            <a:avLst/>
            <a:gdLst/>
            <a:ahLst/>
            <a:cxnLst/>
            <a:rect l="l" t="t" r="r" b="b"/>
            <a:pathLst>
              <a:path w="3780336" h="3756709">
                <a:moveTo>
                  <a:pt x="0" y="0"/>
                </a:moveTo>
                <a:lnTo>
                  <a:pt x="3780336" y="0"/>
                </a:lnTo>
                <a:lnTo>
                  <a:pt x="3780336" y="3756709"/>
                </a:lnTo>
                <a:lnTo>
                  <a:pt x="0" y="375670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a:off x="14996489" y="153165"/>
            <a:ext cx="2485586" cy="1147889"/>
          </a:xfrm>
          <a:custGeom>
            <a:avLst/>
            <a:gdLst/>
            <a:ahLst/>
            <a:cxnLst/>
            <a:rect l="l" t="t" r="r" b="b"/>
            <a:pathLst>
              <a:path w="2485586" h="1147889">
                <a:moveTo>
                  <a:pt x="0" y="0"/>
                </a:moveTo>
                <a:lnTo>
                  <a:pt x="2485586" y="0"/>
                </a:lnTo>
                <a:lnTo>
                  <a:pt x="2485586" y="1147889"/>
                </a:lnTo>
                <a:lnTo>
                  <a:pt x="0" y="11478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TextBox 17"/>
          <p:cNvSpPr txBox="1"/>
          <p:nvPr/>
        </p:nvSpPr>
        <p:spPr>
          <a:xfrm>
            <a:off x="1979616" y="1741142"/>
            <a:ext cx="14126508" cy="1260075"/>
          </a:xfrm>
          <a:prstGeom prst="rect">
            <a:avLst/>
          </a:prstGeom>
        </p:spPr>
        <p:txBody>
          <a:bodyPr lIns="0" tIns="0" rIns="0" bIns="0" rtlCol="0" anchor="t">
            <a:spAutoFit/>
          </a:bodyPr>
          <a:lstStyle/>
          <a:p>
            <a:pPr algn="l">
              <a:lnSpc>
                <a:spcPts val="9846"/>
              </a:lnSpc>
            </a:pPr>
            <a:r>
              <a:rPr lang="en-US" sz="7459">
                <a:solidFill>
                  <a:srgbClr val="030249"/>
                </a:solidFill>
                <a:latin typeface="Brixton Sans"/>
                <a:ea typeface="Brixton Sans"/>
                <a:cs typeface="Brixton Sans"/>
                <a:sym typeface="Brixton Sans"/>
              </a:rPr>
              <a:t>Step 6: Counselor Recommendation</a:t>
            </a:r>
          </a:p>
        </p:txBody>
      </p:sp>
      <p:sp>
        <p:nvSpPr>
          <p:cNvPr id="18" name="TextBox 18"/>
          <p:cNvSpPr txBox="1"/>
          <p:nvPr/>
        </p:nvSpPr>
        <p:spPr>
          <a:xfrm>
            <a:off x="1479541" y="3053381"/>
            <a:ext cx="15328919" cy="4725670"/>
          </a:xfrm>
          <a:prstGeom prst="rect">
            <a:avLst/>
          </a:prstGeom>
        </p:spPr>
        <p:txBody>
          <a:bodyPr lIns="0" tIns="0" rIns="0" bIns="0" rtlCol="0" anchor="t">
            <a:spAutoFit/>
          </a:bodyPr>
          <a:lstStyle/>
          <a:p>
            <a:pPr marL="798828" lvl="1" indent="-399414" algn="l">
              <a:lnSpc>
                <a:spcPts val="5179"/>
              </a:lnSpc>
              <a:buFont typeface="Arial"/>
              <a:buChar char="•"/>
            </a:pPr>
            <a:r>
              <a:rPr lang="en-US" sz="3699">
                <a:solidFill>
                  <a:srgbClr val="030249"/>
                </a:solidFill>
                <a:latin typeface="Poppins Light"/>
                <a:ea typeface="Poppins Light"/>
                <a:cs typeface="Poppins Light"/>
                <a:sym typeface="Poppins Light"/>
              </a:rPr>
              <a:t>Determine if the college needs a counselor recommendation.​</a:t>
            </a:r>
          </a:p>
          <a:p>
            <a:pPr marL="798828" lvl="1" indent="-399414" algn="l">
              <a:lnSpc>
                <a:spcPts val="5179"/>
              </a:lnSpc>
              <a:buFont typeface="Arial"/>
              <a:buChar char="•"/>
            </a:pPr>
            <a:r>
              <a:rPr lang="en-US" sz="3699">
                <a:solidFill>
                  <a:srgbClr val="030249"/>
                </a:solidFill>
                <a:latin typeface="Poppins Light"/>
                <a:ea typeface="Poppins Light"/>
                <a:cs typeface="Poppins Light"/>
                <a:sym typeface="Poppins Light"/>
              </a:rPr>
              <a:t>Counselor SURVEY in Naviance must be completed PRIOR to entering which schools it needs to be sent to.​</a:t>
            </a:r>
          </a:p>
          <a:p>
            <a:pPr marL="798828" lvl="1" indent="-399414" algn="l">
              <a:lnSpc>
                <a:spcPts val="5179"/>
              </a:lnSpc>
              <a:buFont typeface="Arial"/>
              <a:buChar char="•"/>
            </a:pPr>
            <a:r>
              <a:rPr lang="en-US" sz="3699">
                <a:solidFill>
                  <a:srgbClr val="030249"/>
                </a:solidFill>
                <a:latin typeface="Poppins Light"/>
                <a:ea typeface="Poppins Light"/>
                <a:cs typeface="Poppins Light"/>
                <a:sym typeface="Poppins Light"/>
              </a:rPr>
              <a:t>Request must be made in Naviance NOT on Common App.  ​</a:t>
            </a:r>
          </a:p>
          <a:p>
            <a:pPr marL="798828" lvl="1" indent="-399414" algn="l">
              <a:lnSpc>
                <a:spcPts val="5179"/>
              </a:lnSpc>
              <a:buFont typeface="Arial"/>
              <a:buChar char="•"/>
            </a:pPr>
            <a:r>
              <a:rPr lang="en-US" sz="3699">
                <a:solidFill>
                  <a:srgbClr val="030249"/>
                </a:solidFill>
                <a:latin typeface="Poppins Light"/>
                <a:ea typeface="Poppins Light"/>
                <a:cs typeface="Poppins Light"/>
                <a:sym typeface="Poppins Light"/>
              </a:rPr>
              <a:t>Allow 15 school days for records/recommendation to be processed.​</a:t>
            </a:r>
          </a:p>
          <a:p>
            <a:pPr algn="l">
              <a:lnSpc>
                <a:spcPts val="5179"/>
              </a:lnSpc>
            </a:pPr>
            <a:endParaRPr lang="en-US" sz="3699">
              <a:solidFill>
                <a:srgbClr val="030249"/>
              </a:solidFill>
              <a:latin typeface="Poppins Light"/>
              <a:ea typeface="Poppins Light"/>
              <a:cs typeface="Poppins Light"/>
              <a:sym typeface="Poppi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Hand Drawn Abstract Shape"/>
          <p:cNvSpPr/>
          <p:nvPr/>
        </p:nvSpPr>
        <p:spPr>
          <a:xfrm rot="6376339">
            <a:off x="-1785637" y="6752685"/>
            <a:ext cx="6118446" cy="5776833"/>
          </a:xfrm>
          <a:custGeom>
            <a:avLst/>
            <a:gdLst/>
            <a:ahLst/>
            <a:cxnLst/>
            <a:rect l="l" t="t" r="r" b="b"/>
            <a:pathLst>
              <a:path w="6118446" h="5776833">
                <a:moveTo>
                  <a:pt x="0" y="0"/>
                </a:moveTo>
                <a:lnTo>
                  <a:pt x="6118446" y="0"/>
                </a:lnTo>
                <a:lnTo>
                  <a:pt x="6118446" y="5776833"/>
                </a:lnTo>
                <a:lnTo>
                  <a:pt x="0" y="5776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descr="Hand Drawn Abstract Shape"/>
          <p:cNvSpPr/>
          <p:nvPr/>
        </p:nvSpPr>
        <p:spPr>
          <a:xfrm>
            <a:off x="-490634" y="-1623789"/>
            <a:ext cx="3528441" cy="4114800"/>
          </a:xfrm>
          <a:custGeom>
            <a:avLst/>
            <a:gdLst/>
            <a:ahLst/>
            <a:cxnLst/>
            <a:rect l="l" t="t" r="r" b="b"/>
            <a:pathLst>
              <a:path w="3528441" h="4114800">
                <a:moveTo>
                  <a:pt x="0" y="0"/>
                </a:moveTo>
                <a:lnTo>
                  <a:pt x="3528441" y="0"/>
                </a:lnTo>
                <a:lnTo>
                  <a:pt x="35284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065226" y="4581525"/>
            <a:ext cx="12157547" cy="1247775"/>
          </a:xfrm>
          <a:prstGeom prst="rect">
            <a:avLst/>
          </a:prstGeom>
        </p:spPr>
        <p:txBody>
          <a:bodyPr lIns="0" tIns="0" rIns="0" bIns="0" rtlCol="0" anchor="t">
            <a:spAutoFit/>
          </a:bodyPr>
          <a:lstStyle/>
          <a:p>
            <a:pPr marL="0" lvl="0" indent="0" algn="ctr">
              <a:lnSpc>
                <a:spcPts val="9000"/>
              </a:lnSpc>
              <a:spcBef>
                <a:spcPct val="0"/>
              </a:spcBef>
            </a:pPr>
            <a:r>
              <a:rPr lang="en-US" sz="9000" u="none">
                <a:solidFill>
                  <a:srgbClr val="030249"/>
                </a:solidFill>
                <a:latin typeface="Brixton Sans"/>
                <a:ea typeface="Brixton Sans"/>
                <a:cs typeface="Brixton Sans"/>
                <a:sym typeface="Brixton Sans"/>
              </a:rPr>
              <a:t>Additional Considerations</a:t>
            </a:r>
          </a:p>
        </p:txBody>
      </p:sp>
      <p:sp>
        <p:nvSpPr>
          <p:cNvPr id="5" name="Freeform 5"/>
          <p:cNvSpPr/>
          <p:nvPr/>
        </p:nvSpPr>
        <p:spPr>
          <a:xfrm rot="-5400000">
            <a:off x="12567986" y="4561104"/>
            <a:ext cx="5841471" cy="7006262"/>
          </a:xfrm>
          <a:custGeom>
            <a:avLst/>
            <a:gdLst/>
            <a:ahLst/>
            <a:cxnLst/>
            <a:rect l="l" t="t" r="r" b="b"/>
            <a:pathLst>
              <a:path w="5841471" h="7006262">
                <a:moveTo>
                  <a:pt x="0" y="0"/>
                </a:moveTo>
                <a:lnTo>
                  <a:pt x="5841471" y="0"/>
                </a:lnTo>
                <a:lnTo>
                  <a:pt x="5841471" y="7006262"/>
                </a:lnTo>
                <a:lnTo>
                  <a:pt x="0" y="70062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533100" y="6604625"/>
            <a:ext cx="6886695" cy="4114800"/>
          </a:xfrm>
          <a:custGeom>
            <a:avLst/>
            <a:gdLst/>
            <a:ahLst/>
            <a:cxnLst/>
            <a:rect l="l" t="t" r="r" b="b"/>
            <a:pathLst>
              <a:path w="6886695" h="4114800">
                <a:moveTo>
                  <a:pt x="0" y="0"/>
                </a:moveTo>
                <a:lnTo>
                  <a:pt x="6886694" y="0"/>
                </a:lnTo>
                <a:lnTo>
                  <a:pt x="68866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4558494" y="-552816"/>
            <a:ext cx="4750130" cy="4114800"/>
          </a:xfrm>
          <a:custGeom>
            <a:avLst/>
            <a:gdLst/>
            <a:ahLst/>
            <a:cxnLst/>
            <a:rect l="l" t="t" r="r" b="b"/>
            <a:pathLst>
              <a:path w="4750130" h="4114800">
                <a:moveTo>
                  <a:pt x="0" y="0"/>
                </a:moveTo>
                <a:lnTo>
                  <a:pt x="4750129" y="0"/>
                </a:lnTo>
                <a:lnTo>
                  <a:pt x="475012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8718704">
            <a:off x="13770837" y="7200900"/>
            <a:ext cx="5617474" cy="4114800"/>
          </a:xfrm>
          <a:custGeom>
            <a:avLst/>
            <a:gdLst/>
            <a:ahLst/>
            <a:cxnLst/>
            <a:rect l="l" t="t" r="r" b="b"/>
            <a:pathLst>
              <a:path w="5617474" h="4114800">
                <a:moveTo>
                  <a:pt x="0" y="0"/>
                </a:moveTo>
                <a:lnTo>
                  <a:pt x="5617475" y="0"/>
                </a:lnTo>
                <a:lnTo>
                  <a:pt x="56174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 name="Group 5"/>
          <p:cNvGrpSpPr/>
          <p:nvPr/>
        </p:nvGrpSpPr>
        <p:grpSpPr>
          <a:xfrm>
            <a:off x="1237667" y="1646313"/>
            <a:ext cx="15462522" cy="7378266"/>
            <a:chOff x="0" y="0"/>
            <a:chExt cx="20616696" cy="9837689"/>
          </a:xfrm>
        </p:grpSpPr>
        <p:grpSp>
          <p:nvGrpSpPr>
            <p:cNvPr id="6" name="Group 6"/>
            <p:cNvGrpSpPr/>
            <p:nvPr/>
          </p:nvGrpSpPr>
          <p:grpSpPr>
            <a:xfrm>
              <a:off x="0" y="3187080"/>
              <a:ext cx="20616696" cy="6650608"/>
              <a:chOff x="0" y="0"/>
              <a:chExt cx="9504736" cy="3066072"/>
            </a:xfrm>
          </p:grpSpPr>
          <p:sp>
            <p:nvSpPr>
              <p:cNvPr id="7" name="Freeform 7"/>
              <p:cNvSpPr/>
              <p:nvPr/>
            </p:nvSpPr>
            <p:spPr>
              <a:xfrm>
                <a:off x="0" y="0"/>
                <a:ext cx="9504736" cy="3066072"/>
              </a:xfrm>
              <a:custGeom>
                <a:avLst/>
                <a:gdLst/>
                <a:ahLst/>
                <a:cxnLst/>
                <a:rect l="l" t="t" r="r" b="b"/>
                <a:pathLst>
                  <a:path w="9504736" h="3066072">
                    <a:moveTo>
                      <a:pt x="63746" y="0"/>
                    </a:moveTo>
                    <a:lnTo>
                      <a:pt x="9440990" y="0"/>
                    </a:lnTo>
                    <a:cubicBezTo>
                      <a:pt x="9457896" y="0"/>
                      <a:pt x="9474111" y="6716"/>
                      <a:pt x="9486065" y="18671"/>
                    </a:cubicBezTo>
                    <a:cubicBezTo>
                      <a:pt x="9498020" y="30626"/>
                      <a:pt x="9504736" y="46840"/>
                      <a:pt x="9504736" y="63746"/>
                    </a:cubicBezTo>
                    <a:lnTo>
                      <a:pt x="9504736" y="3002326"/>
                    </a:lnTo>
                    <a:cubicBezTo>
                      <a:pt x="9504736" y="3037532"/>
                      <a:pt x="9476196" y="3066072"/>
                      <a:pt x="9440990" y="3066072"/>
                    </a:cubicBezTo>
                    <a:lnTo>
                      <a:pt x="63746" y="3066072"/>
                    </a:lnTo>
                    <a:cubicBezTo>
                      <a:pt x="28540" y="3066072"/>
                      <a:pt x="0" y="3037532"/>
                      <a:pt x="0" y="3002326"/>
                    </a:cubicBezTo>
                    <a:lnTo>
                      <a:pt x="0" y="63746"/>
                    </a:lnTo>
                    <a:cubicBezTo>
                      <a:pt x="0" y="28540"/>
                      <a:pt x="28540" y="0"/>
                      <a:pt x="63746" y="0"/>
                    </a:cubicBezTo>
                    <a:close/>
                  </a:path>
                </a:pathLst>
              </a:custGeom>
              <a:solidFill>
                <a:srgbClr val="F06569"/>
              </a:solidFill>
              <a:ln w="76200" cap="rnd">
                <a:solidFill>
                  <a:srgbClr val="030249"/>
                </a:solidFill>
                <a:prstDash val="solid"/>
                <a:round/>
              </a:ln>
            </p:spPr>
            <p:txBody>
              <a:bodyPr/>
              <a:lstStyle/>
              <a:p>
                <a:endParaRPr lang="en-US"/>
              </a:p>
            </p:txBody>
          </p:sp>
          <p:sp>
            <p:nvSpPr>
              <p:cNvPr id="8" name="TextBox 8"/>
              <p:cNvSpPr txBox="1"/>
              <p:nvPr/>
            </p:nvSpPr>
            <p:spPr>
              <a:xfrm>
                <a:off x="0" y="-38100"/>
                <a:ext cx="9504736" cy="3104172"/>
              </a:xfrm>
              <a:prstGeom prst="rect">
                <a:avLst/>
              </a:prstGeom>
            </p:spPr>
            <p:txBody>
              <a:bodyPr lIns="50800" tIns="50800" rIns="50800" bIns="50800" rtlCol="0" anchor="ctr"/>
              <a:lstStyle/>
              <a:p>
                <a:pPr algn="ctr">
                  <a:lnSpc>
                    <a:spcPts val="2660"/>
                  </a:lnSpc>
                </a:pPr>
                <a:endParaRPr/>
              </a:p>
            </p:txBody>
          </p:sp>
        </p:grpSp>
        <p:grpSp>
          <p:nvGrpSpPr>
            <p:cNvPr id="9" name="Group 9"/>
            <p:cNvGrpSpPr/>
            <p:nvPr/>
          </p:nvGrpSpPr>
          <p:grpSpPr>
            <a:xfrm>
              <a:off x="0" y="0"/>
              <a:ext cx="20616696" cy="8956442"/>
              <a:chOff x="0" y="0"/>
              <a:chExt cx="9504736" cy="4129111"/>
            </a:xfrm>
          </p:grpSpPr>
          <p:sp>
            <p:nvSpPr>
              <p:cNvPr id="10" name="Freeform 10"/>
              <p:cNvSpPr/>
              <p:nvPr/>
            </p:nvSpPr>
            <p:spPr>
              <a:xfrm>
                <a:off x="0" y="0"/>
                <a:ext cx="9504736" cy="4129111"/>
              </a:xfrm>
              <a:custGeom>
                <a:avLst/>
                <a:gdLst/>
                <a:ahLst/>
                <a:cxnLst/>
                <a:rect l="l" t="t" r="r" b="b"/>
                <a:pathLst>
                  <a:path w="9504736" h="4129111">
                    <a:moveTo>
                      <a:pt x="63746" y="0"/>
                    </a:moveTo>
                    <a:lnTo>
                      <a:pt x="9440990" y="0"/>
                    </a:lnTo>
                    <a:cubicBezTo>
                      <a:pt x="9457896" y="0"/>
                      <a:pt x="9474111" y="6716"/>
                      <a:pt x="9486065" y="18671"/>
                    </a:cubicBezTo>
                    <a:cubicBezTo>
                      <a:pt x="9498020" y="30626"/>
                      <a:pt x="9504736" y="46840"/>
                      <a:pt x="9504736" y="63746"/>
                    </a:cubicBezTo>
                    <a:lnTo>
                      <a:pt x="9504736" y="4065365"/>
                    </a:lnTo>
                    <a:cubicBezTo>
                      <a:pt x="9504736" y="4100571"/>
                      <a:pt x="9476196" y="4129111"/>
                      <a:pt x="9440990" y="4129111"/>
                    </a:cubicBezTo>
                    <a:lnTo>
                      <a:pt x="63746" y="4129111"/>
                    </a:lnTo>
                    <a:cubicBezTo>
                      <a:pt x="46840" y="4129111"/>
                      <a:pt x="30626" y="4122395"/>
                      <a:pt x="18671" y="4110440"/>
                    </a:cubicBezTo>
                    <a:cubicBezTo>
                      <a:pt x="6716" y="4098485"/>
                      <a:pt x="0" y="4082271"/>
                      <a:pt x="0" y="4065365"/>
                    </a:cubicBezTo>
                    <a:lnTo>
                      <a:pt x="0" y="63746"/>
                    </a:lnTo>
                    <a:cubicBezTo>
                      <a:pt x="0" y="28540"/>
                      <a:pt x="28540" y="0"/>
                      <a:pt x="63746" y="0"/>
                    </a:cubicBezTo>
                    <a:close/>
                  </a:path>
                </a:pathLst>
              </a:custGeom>
              <a:solidFill>
                <a:srgbClr val="F5F5F5"/>
              </a:solidFill>
              <a:ln w="76200" cap="rnd">
                <a:solidFill>
                  <a:srgbClr val="030249"/>
                </a:solidFill>
                <a:prstDash val="solid"/>
                <a:round/>
              </a:ln>
            </p:spPr>
            <p:txBody>
              <a:bodyPr/>
              <a:lstStyle/>
              <a:p>
                <a:endParaRPr lang="en-US"/>
              </a:p>
            </p:txBody>
          </p:sp>
          <p:sp>
            <p:nvSpPr>
              <p:cNvPr id="11" name="TextBox 11"/>
              <p:cNvSpPr txBox="1"/>
              <p:nvPr/>
            </p:nvSpPr>
            <p:spPr>
              <a:xfrm>
                <a:off x="0" y="-38100"/>
                <a:ext cx="9504736" cy="4167211"/>
              </a:xfrm>
              <a:prstGeom prst="rect">
                <a:avLst/>
              </a:prstGeom>
            </p:spPr>
            <p:txBody>
              <a:bodyPr lIns="50800" tIns="50800" rIns="50800" bIns="50800" rtlCol="0" anchor="ctr"/>
              <a:lstStyle/>
              <a:p>
                <a:pPr algn="ctr">
                  <a:lnSpc>
                    <a:spcPts val="2660"/>
                  </a:lnSpc>
                </a:pPr>
                <a:endParaRPr/>
              </a:p>
            </p:txBody>
          </p:sp>
        </p:grpSp>
      </p:grpSp>
      <p:sp>
        <p:nvSpPr>
          <p:cNvPr id="12" name="Freeform 12"/>
          <p:cNvSpPr/>
          <p:nvPr/>
        </p:nvSpPr>
        <p:spPr>
          <a:xfrm>
            <a:off x="15577330" y="-1028700"/>
            <a:ext cx="3379280" cy="4114800"/>
          </a:xfrm>
          <a:custGeom>
            <a:avLst/>
            <a:gdLst/>
            <a:ahLst/>
            <a:cxnLst/>
            <a:rect l="l" t="t" r="r" b="b"/>
            <a:pathLst>
              <a:path w="3379280" h="4114800">
                <a:moveTo>
                  <a:pt x="0" y="0"/>
                </a:moveTo>
                <a:lnTo>
                  <a:pt x="3379280" y="0"/>
                </a:lnTo>
                <a:lnTo>
                  <a:pt x="337928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028700" y="835593"/>
            <a:ext cx="1672580" cy="1547136"/>
          </a:xfrm>
          <a:custGeom>
            <a:avLst/>
            <a:gdLst/>
            <a:ahLst/>
            <a:cxnLst/>
            <a:rect l="l" t="t" r="r" b="b"/>
            <a:pathLst>
              <a:path w="1672580" h="1547136">
                <a:moveTo>
                  <a:pt x="0" y="0"/>
                </a:moveTo>
                <a:lnTo>
                  <a:pt x="1672580" y="0"/>
                </a:lnTo>
                <a:lnTo>
                  <a:pt x="1672580" y="1547137"/>
                </a:lnTo>
                <a:lnTo>
                  <a:pt x="0" y="15471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14857821" y="729388"/>
            <a:ext cx="2401479" cy="3306683"/>
          </a:xfrm>
          <a:custGeom>
            <a:avLst/>
            <a:gdLst/>
            <a:ahLst/>
            <a:cxnLst/>
            <a:rect l="l" t="t" r="r" b="b"/>
            <a:pathLst>
              <a:path w="2401479" h="3306683">
                <a:moveTo>
                  <a:pt x="0" y="0"/>
                </a:moveTo>
                <a:lnTo>
                  <a:pt x="2401479" y="0"/>
                </a:lnTo>
                <a:lnTo>
                  <a:pt x="2401479" y="3306683"/>
                </a:lnTo>
                <a:lnTo>
                  <a:pt x="0" y="33066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rot="581629" flipH="1">
            <a:off x="-1147723" y="6985123"/>
            <a:ext cx="3011505" cy="2751763"/>
          </a:xfrm>
          <a:custGeom>
            <a:avLst/>
            <a:gdLst/>
            <a:ahLst/>
            <a:cxnLst/>
            <a:rect l="l" t="t" r="r" b="b"/>
            <a:pathLst>
              <a:path w="3011505" h="2751763">
                <a:moveTo>
                  <a:pt x="3011505" y="0"/>
                </a:moveTo>
                <a:lnTo>
                  <a:pt x="0" y="0"/>
                </a:lnTo>
                <a:lnTo>
                  <a:pt x="0" y="2751763"/>
                </a:lnTo>
                <a:lnTo>
                  <a:pt x="3011505" y="2751763"/>
                </a:lnTo>
                <a:lnTo>
                  <a:pt x="3011505"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Freeform 16"/>
          <p:cNvSpPr/>
          <p:nvPr/>
        </p:nvSpPr>
        <p:spPr>
          <a:xfrm>
            <a:off x="15362861" y="7253697"/>
            <a:ext cx="979967" cy="1107308"/>
          </a:xfrm>
          <a:custGeom>
            <a:avLst/>
            <a:gdLst/>
            <a:ahLst/>
            <a:cxnLst/>
            <a:rect l="l" t="t" r="r" b="b"/>
            <a:pathLst>
              <a:path w="979967" h="1107308">
                <a:moveTo>
                  <a:pt x="0" y="0"/>
                </a:moveTo>
                <a:lnTo>
                  <a:pt x="979967" y="0"/>
                </a:lnTo>
                <a:lnTo>
                  <a:pt x="979967" y="1107308"/>
                </a:lnTo>
                <a:lnTo>
                  <a:pt x="0" y="11073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7" name="TextBox 17"/>
          <p:cNvSpPr txBox="1"/>
          <p:nvPr/>
        </p:nvSpPr>
        <p:spPr>
          <a:xfrm>
            <a:off x="2710670" y="1958975"/>
            <a:ext cx="12866660" cy="2292350"/>
          </a:xfrm>
          <a:prstGeom prst="rect">
            <a:avLst/>
          </a:prstGeom>
        </p:spPr>
        <p:txBody>
          <a:bodyPr lIns="0" tIns="0" rIns="0" bIns="0" rtlCol="0" anchor="t">
            <a:spAutoFit/>
          </a:bodyPr>
          <a:lstStyle/>
          <a:p>
            <a:pPr algn="ctr">
              <a:lnSpc>
                <a:spcPts val="8800"/>
              </a:lnSpc>
            </a:pPr>
            <a:r>
              <a:rPr lang="en-US" sz="8000">
                <a:solidFill>
                  <a:srgbClr val="030249"/>
                </a:solidFill>
                <a:latin typeface="Brixton Sans"/>
                <a:ea typeface="Brixton Sans"/>
                <a:cs typeface="Brixton Sans"/>
                <a:sym typeface="Brixton Sans"/>
              </a:rPr>
              <a:t>1st Marking Period &amp; </a:t>
            </a:r>
          </a:p>
          <a:p>
            <a:pPr algn="ctr">
              <a:lnSpc>
                <a:spcPts val="8800"/>
              </a:lnSpc>
            </a:pPr>
            <a:r>
              <a:rPr lang="en-US" sz="8000">
                <a:solidFill>
                  <a:srgbClr val="030249"/>
                </a:solidFill>
                <a:latin typeface="Brixton Sans"/>
                <a:ea typeface="Brixton Sans"/>
                <a:cs typeface="Brixton Sans"/>
                <a:sym typeface="Brixton Sans"/>
              </a:rPr>
              <a:t>Mid-Year Grades</a:t>
            </a:r>
          </a:p>
        </p:txBody>
      </p:sp>
      <p:sp>
        <p:nvSpPr>
          <p:cNvPr id="18" name="TextBox 18"/>
          <p:cNvSpPr txBox="1"/>
          <p:nvPr/>
        </p:nvSpPr>
        <p:spPr>
          <a:xfrm>
            <a:off x="1371722" y="4327912"/>
            <a:ext cx="15194412" cy="2567269"/>
          </a:xfrm>
          <a:prstGeom prst="rect">
            <a:avLst/>
          </a:prstGeom>
        </p:spPr>
        <p:txBody>
          <a:bodyPr lIns="0" tIns="0" rIns="0" bIns="0" rtlCol="0" anchor="t">
            <a:spAutoFit/>
          </a:bodyPr>
          <a:lstStyle/>
          <a:p>
            <a:pPr marL="766754" lvl="1" indent="-383377" algn="l">
              <a:lnSpc>
                <a:spcPts val="4972"/>
              </a:lnSpc>
              <a:buFont typeface="Arial"/>
              <a:buChar char="•"/>
            </a:pPr>
            <a:r>
              <a:rPr lang="en-US" sz="3551">
                <a:solidFill>
                  <a:srgbClr val="030249"/>
                </a:solidFill>
                <a:latin typeface="Poppins Light"/>
                <a:ea typeface="Poppins Light"/>
                <a:cs typeface="Poppins Light"/>
                <a:sym typeface="Poppins Light"/>
              </a:rPr>
              <a:t>First marking period grades sent </a:t>
            </a:r>
            <a:r>
              <a:rPr lang="en-US" sz="3551" u="sng">
                <a:solidFill>
                  <a:srgbClr val="030249"/>
                </a:solidFill>
                <a:latin typeface="Poppins Light Bold"/>
                <a:ea typeface="Poppins Light Bold"/>
                <a:cs typeface="Poppins Light Bold"/>
                <a:sym typeface="Poppins Light Bold"/>
              </a:rPr>
              <a:t>upon request​</a:t>
            </a:r>
            <a:r>
              <a:rPr lang="en-US" sz="3551">
                <a:solidFill>
                  <a:srgbClr val="030249"/>
                </a:solidFill>
                <a:latin typeface="Poppins Light Bold"/>
                <a:ea typeface="Poppins Light Bold"/>
                <a:cs typeface="Poppins Light Bold"/>
                <a:sym typeface="Poppins Light Bold"/>
              </a:rPr>
              <a:t> </a:t>
            </a:r>
            <a:r>
              <a:rPr lang="en-US" sz="3551">
                <a:solidFill>
                  <a:srgbClr val="030249"/>
                </a:solidFill>
                <a:latin typeface="Poppins Light"/>
                <a:ea typeface="Poppins Light"/>
                <a:cs typeface="Poppins Light"/>
                <a:sym typeface="Poppins Light"/>
              </a:rPr>
              <a:t>(mid-November)</a:t>
            </a:r>
          </a:p>
          <a:p>
            <a:pPr marL="766754" lvl="1" indent="-383377" algn="l">
              <a:lnSpc>
                <a:spcPts val="4972"/>
              </a:lnSpc>
              <a:buFont typeface="Arial"/>
              <a:buChar char="•"/>
            </a:pPr>
            <a:r>
              <a:rPr lang="en-US" sz="3551">
                <a:solidFill>
                  <a:srgbClr val="030249"/>
                </a:solidFill>
                <a:latin typeface="Poppins Light"/>
                <a:ea typeface="Poppins Light"/>
                <a:cs typeface="Poppins Light"/>
                <a:sym typeface="Poppins Light"/>
              </a:rPr>
              <a:t>Mid-year grades </a:t>
            </a:r>
            <a:r>
              <a:rPr lang="en-US" sz="3551" u="sng">
                <a:solidFill>
                  <a:srgbClr val="030249"/>
                </a:solidFill>
                <a:latin typeface="Poppins Light Bold"/>
                <a:ea typeface="Poppins Light Bold"/>
                <a:cs typeface="Poppins Light Bold"/>
                <a:sym typeface="Poppins Light Bold"/>
              </a:rPr>
              <a:t>automatically sent</a:t>
            </a:r>
            <a:r>
              <a:rPr lang="en-US" sz="3551">
                <a:solidFill>
                  <a:srgbClr val="030249"/>
                </a:solidFill>
                <a:latin typeface="Poppins Light"/>
                <a:ea typeface="Poppins Light"/>
                <a:cs typeface="Poppins Light"/>
                <a:sym typeface="Poppins Light"/>
              </a:rPr>
              <a:t> to each school to which a student applied (first week in February)</a:t>
            </a:r>
          </a:p>
          <a:p>
            <a:pPr algn="l">
              <a:lnSpc>
                <a:spcPts val="4972"/>
              </a:lnSpc>
            </a:pPr>
            <a:endParaRPr lang="en-US" sz="3551">
              <a:solidFill>
                <a:srgbClr val="030249"/>
              </a:solidFill>
              <a:latin typeface="Poppins Light"/>
              <a:ea typeface="Poppins Light"/>
              <a:cs typeface="Poppins Light"/>
              <a:sym typeface="Poppins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1210101" y="2107021"/>
            <a:ext cx="7315200" cy="2185416"/>
          </a:xfrm>
          <a:custGeom>
            <a:avLst/>
            <a:gdLst/>
            <a:ahLst/>
            <a:cxnLst/>
            <a:rect l="l" t="t" r="r" b="b"/>
            <a:pathLst>
              <a:path w="7315200" h="2185416">
                <a:moveTo>
                  <a:pt x="0" y="0"/>
                </a:moveTo>
                <a:lnTo>
                  <a:pt x="7315200" y="0"/>
                </a:lnTo>
                <a:lnTo>
                  <a:pt x="7315200" y="2185416"/>
                </a:lnTo>
                <a:lnTo>
                  <a:pt x="0" y="2185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5485571">
            <a:off x="-1475542" y="6098209"/>
            <a:ext cx="5617474" cy="4114800"/>
          </a:xfrm>
          <a:custGeom>
            <a:avLst/>
            <a:gdLst/>
            <a:ahLst/>
            <a:cxnLst/>
            <a:rect l="l" t="t" r="r" b="b"/>
            <a:pathLst>
              <a:path w="5617474" h="4114800">
                <a:moveTo>
                  <a:pt x="0" y="0"/>
                </a:moveTo>
                <a:lnTo>
                  <a:pt x="5617475" y="0"/>
                </a:lnTo>
                <a:lnTo>
                  <a:pt x="561747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1969501">
            <a:off x="14285695" y="2403356"/>
            <a:ext cx="5617474" cy="4114800"/>
          </a:xfrm>
          <a:custGeom>
            <a:avLst/>
            <a:gdLst/>
            <a:ahLst/>
            <a:cxnLst/>
            <a:rect l="l" t="t" r="r" b="b"/>
            <a:pathLst>
              <a:path w="5617474" h="4114800">
                <a:moveTo>
                  <a:pt x="0" y="0"/>
                </a:moveTo>
                <a:lnTo>
                  <a:pt x="5617475" y="0"/>
                </a:lnTo>
                <a:lnTo>
                  <a:pt x="56174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 name="Group 5"/>
          <p:cNvGrpSpPr/>
          <p:nvPr/>
        </p:nvGrpSpPr>
        <p:grpSpPr>
          <a:xfrm>
            <a:off x="1903203" y="2135599"/>
            <a:ext cx="14481595" cy="7875215"/>
            <a:chOff x="0" y="0"/>
            <a:chExt cx="19308793" cy="10500287"/>
          </a:xfrm>
        </p:grpSpPr>
        <p:grpSp>
          <p:nvGrpSpPr>
            <p:cNvPr id="6" name="Group 6"/>
            <p:cNvGrpSpPr/>
            <p:nvPr/>
          </p:nvGrpSpPr>
          <p:grpSpPr>
            <a:xfrm>
              <a:off x="0" y="5308668"/>
              <a:ext cx="19308793" cy="5191618"/>
              <a:chOff x="0" y="0"/>
              <a:chExt cx="16900082" cy="4543980"/>
            </a:xfrm>
          </p:grpSpPr>
          <p:sp>
            <p:nvSpPr>
              <p:cNvPr id="7" name="Freeform 7"/>
              <p:cNvSpPr/>
              <p:nvPr/>
            </p:nvSpPr>
            <p:spPr>
              <a:xfrm>
                <a:off x="0" y="0"/>
                <a:ext cx="16900082" cy="4543980"/>
              </a:xfrm>
              <a:custGeom>
                <a:avLst/>
                <a:gdLst/>
                <a:ahLst/>
                <a:cxnLst/>
                <a:rect l="l" t="t" r="r" b="b"/>
                <a:pathLst>
                  <a:path w="16900082" h="4543980">
                    <a:moveTo>
                      <a:pt x="34749" y="0"/>
                    </a:moveTo>
                    <a:lnTo>
                      <a:pt x="16865332" y="0"/>
                    </a:lnTo>
                    <a:cubicBezTo>
                      <a:pt x="16874548" y="0"/>
                      <a:pt x="16883387" y="3661"/>
                      <a:pt x="16889904" y="10178"/>
                    </a:cubicBezTo>
                    <a:cubicBezTo>
                      <a:pt x="16896421" y="16695"/>
                      <a:pt x="16900082" y="25533"/>
                      <a:pt x="16900082" y="34749"/>
                    </a:cubicBezTo>
                    <a:lnTo>
                      <a:pt x="16900082" y="4509231"/>
                    </a:lnTo>
                    <a:cubicBezTo>
                      <a:pt x="16900082" y="4518447"/>
                      <a:pt x="16896421" y="4527286"/>
                      <a:pt x="16889904" y="4533803"/>
                    </a:cubicBezTo>
                    <a:cubicBezTo>
                      <a:pt x="16883387" y="4540319"/>
                      <a:pt x="16874548" y="4543980"/>
                      <a:pt x="16865332" y="4543980"/>
                    </a:cubicBezTo>
                    <a:lnTo>
                      <a:pt x="34749" y="4543980"/>
                    </a:lnTo>
                    <a:cubicBezTo>
                      <a:pt x="25533" y="4543980"/>
                      <a:pt x="16695" y="4540319"/>
                      <a:pt x="10178" y="4533803"/>
                    </a:cubicBezTo>
                    <a:cubicBezTo>
                      <a:pt x="3661" y="4527286"/>
                      <a:pt x="0" y="4518447"/>
                      <a:pt x="0" y="4509231"/>
                    </a:cubicBezTo>
                    <a:lnTo>
                      <a:pt x="0" y="34749"/>
                    </a:lnTo>
                    <a:cubicBezTo>
                      <a:pt x="0" y="25533"/>
                      <a:pt x="3661" y="16695"/>
                      <a:pt x="10178" y="10178"/>
                    </a:cubicBezTo>
                    <a:cubicBezTo>
                      <a:pt x="16695" y="3661"/>
                      <a:pt x="25533" y="0"/>
                      <a:pt x="34749" y="0"/>
                    </a:cubicBezTo>
                    <a:close/>
                  </a:path>
                </a:pathLst>
              </a:custGeom>
              <a:solidFill>
                <a:srgbClr val="F06569"/>
              </a:solidFill>
              <a:ln w="76200" cap="rnd">
                <a:solidFill>
                  <a:srgbClr val="030249"/>
                </a:solidFill>
                <a:prstDash val="solid"/>
                <a:round/>
              </a:ln>
            </p:spPr>
            <p:txBody>
              <a:bodyPr/>
              <a:lstStyle/>
              <a:p>
                <a:endParaRPr lang="en-US"/>
              </a:p>
            </p:txBody>
          </p:sp>
          <p:sp>
            <p:nvSpPr>
              <p:cNvPr id="8" name="TextBox 8"/>
              <p:cNvSpPr txBox="1"/>
              <p:nvPr/>
            </p:nvSpPr>
            <p:spPr>
              <a:xfrm>
                <a:off x="0" y="-38100"/>
                <a:ext cx="16900082" cy="458208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0"/>
              <a:ext cx="19308793" cy="9672327"/>
              <a:chOff x="0" y="0"/>
              <a:chExt cx="16900082" cy="8465735"/>
            </a:xfrm>
          </p:grpSpPr>
          <p:sp>
            <p:nvSpPr>
              <p:cNvPr id="10" name="Freeform 10"/>
              <p:cNvSpPr/>
              <p:nvPr/>
            </p:nvSpPr>
            <p:spPr>
              <a:xfrm>
                <a:off x="0" y="0"/>
                <a:ext cx="16900082" cy="8465735"/>
              </a:xfrm>
              <a:custGeom>
                <a:avLst/>
                <a:gdLst/>
                <a:ahLst/>
                <a:cxnLst/>
                <a:rect l="l" t="t" r="r" b="b"/>
                <a:pathLst>
                  <a:path w="16900082" h="8465735">
                    <a:moveTo>
                      <a:pt x="34749" y="0"/>
                    </a:moveTo>
                    <a:lnTo>
                      <a:pt x="16865332" y="0"/>
                    </a:lnTo>
                    <a:cubicBezTo>
                      <a:pt x="16874548" y="0"/>
                      <a:pt x="16883387" y="3661"/>
                      <a:pt x="16889904" y="10178"/>
                    </a:cubicBezTo>
                    <a:cubicBezTo>
                      <a:pt x="16896421" y="16695"/>
                      <a:pt x="16900082" y="25533"/>
                      <a:pt x="16900082" y="34749"/>
                    </a:cubicBezTo>
                    <a:lnTo>
                      <a:pt x="16900082" y="8430986"/>
                    </a:lnTo>
                    <a:cubicBezTo>
                      <a:pt x="16900082" y="8450177"/>
                      <a:pt x="16884524" y="8465735"/>
                      <a:pt x="16865332" y="8465735"/>
                    </a:cubicBezTo>
                    <a:lnTo>
                      <a:pt x="34749" y="8465735"/>
                    </a:lnTo>
                    <a:cubicBezTo>
                      <a:pt x="25533" y="8465735"/>
                      <a:pt x="16695" y="8462074"/>
                      <a:pt x="10178" y="8455558"/>
                    </a:cubicBezTo>
                    <a:cubicBezTo>
                      <a:pt x="3661" y="8449041"/>
                      <a:pt x="0" y="8440202"/>
                      <a:pt x="0" y="8430986"/>
                    </a:cubicBezTo>
                    <a:lnTo>
                      <a:pt x="0" y="34749"/>
                    </a:lnTo>
                    <a:cubicBezTo>
                      <a:pt x="0" y="25533"/>
                      <a:pt x="3661" y="16695"/>
                      <a:pt x="10178" y="10178"/>
                    </a:cubicBezTo>
                    <a:cubicBezTo>
                      <a:pt x="16695" y="3661"/>
                      <a:pt x="25533" y="0"/>
                      <a:pt x="34749" y="0"/>
                    </a:cubicBezTo>
                    <a:close/>
                  </a:path>
                </a:pathLst>
              </a:custGeom>
              <a:solidFill>
                <a:srgbClr val="F5F5F5"/>
              </a:solidFill>
              <a:ln w="76200" cap="rnd">
                <a:solidFill>
                  <a:srgbClr val="030249"/>
                </a:solidFill>
                <a:prstDash val="solid"/>
                <a:round/>
              </a:ln>
            </p:spPr>
            <p:txBody>
              <a:bodyPr/>
              <a:lstStyle/>
              <a:p>
                <a:endParaRPr lang="en-US"/>
              </a:p>
            </p:txBody>
          </p:sp>
          <p:sp>
            <p:nvSpPr>
              <p:cNvPr id="11" name="TextBox 11"/>
              <p:cNvSpPr txBox="1"/>
              <p:nvPr/>
            </p:nvSpPr>
            <p:spPr>
              <a:xfrm>
                <a:off x="0" y="-38100"/>
                <a:ext cx="16900082" cy="8503835"/>
              </a:xfrm>
              <a:prstGeom prst="rect">
                <a:avLst/>
              </a:prstGeom>
            </p:spPr>
            <p:txBody>
              <a:bodyPr lIns="50800" tIns="50800" rIns="50800" bIns="50800" rtlCol="0" anchor="ctr"/>
              <a:lstStyle/>
              <a:p>
                <a:pPr algn="ctr">
                  <a:lnSpc>
                    <a:spcPts val="2659"/>
                  </a:lnSpc>
                </a:pPr>
                <a:endParaRPr/>
              </a:p>
            </p:txBody>
          </p:sp>
        </p:grpSp>
      </p:grpSp>
      <p:sp>
        <p:nvSpPr>
          <p:cNvPr id="12" name="Freeform 12"/>
          <p:cNvSpPr/>
          <p:nvPr/>
        </p:nvSpPr>
        <p:spPr>
          <a:xfrm>
            <a:off x="905113" y="6589735"/>
            <a:ext cx="1542386" cy="3131749"/>
          </a:xfrm>
          <a:custGeom>
            <a:avLst/>
            <a:gdLst/>
            <a:ahLst/>
            <a:cxnLst/>
            <a:rect l="l" t="t" r="r" b="b"/>
            <a:pathLst>
              <a:path w="1542386" h="3131749">
                <a:moveTo>
                  <a:pt x="0" y="0"/>
                </a:moveTo>
                <a:lnTo>
                  <a:pt x="1542386" y="0"/>
                </a:lnTo>
                <a:lnTo>
                  <a:pt x="1542386" y="3131749"/>
                </a:lnTo>
                <a:lnTo>
                  <a:pt x="0" y="31317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1676306" y="814161"/>
            <a:ext cx="15418126" cy="1292860"/>
          </a:xfrm>
          <a:prstGeom prst="rect">
            <a:avLst/>
          </a:prstGeom>
        </p:spPr>
        <p:txBody>
          <a:bodyPr lIns="0" tIns="0" rIns="0" bIns="0" rtlCol="0" anchor="t">
            <a:spAutoFit/>
          </a:bodyPr>
          <a:lstStyle/>
          <a:p>
            <a:pPr algn="ctr">
              <a:lnSpc>
                <a:spcPts val="9679"/>
              </a:lnSpc>
            </a:pPr>
            <a:r>
              <a:rPr lang="en-US" sz="8799">
                <a:solidFill>
                  <a:srgbClr val="030249"/>
                </a:solidFill>
                <a:latin typeface="Brixton Sans"/>
                <a:ea typeface="Brixton Sans"/>
                <a:cs typeface="Brixton Sans"/>
                <a:sym typeface="Brixton Sans"/>
              </a:rPr>
              <a:t>Prepare ahead for deadlines!</a:t>
            </a:r>
          </a:p>
        </p:txBody>
      </p:sp>
      <p:sp>
        <p:nvSpPr>
          <p:cNvPr id="14" name="TextBox 14"/>
          <p:cNvSpPr txBox="1"/>
          <p:nvPr/>
        </p:nvSpPr>
        <p:spPr>
          <a:xfrm>
            <a:off x="2428466" y="1944985"/>
            <a:ext cx="13431068" cy="7036956"/>
          </a:xfrm>
          <a:prstGeom prst="rect">
            <a:avLst/>
          </a:prstGeom>
        </p:spPr>
        <p:txBody>
          <a:bodyPr lIns="0" tIns="0" rIns="0" bIns="0" rtlCol="0" anchor="t">
            <a:spAutoFit/>
          </a:bodyPr>
          <a:lstStyle/>
          <a:p>
            <a:pPr algn="ctr">
              <a:lnSpc>
                <a:spcPts val="4311"/>
              </a:lnSpc>
            </a:pPr>
            <a:r>
              <a:rPr lang="en-US" sz="3079">
                <a:solidFill>
                  <a:srgbClr val="030249"/>
                </a:solidFill>
                <a:latin typeface="Poppins Light"/>
                <a:ea typeface="Poppins Light"/>
                <a:cs typeface="Poppins Light"/>
                <a:sym typeface="Poppins Light"/>
              </a:rPr>
              <a:t>​</a:t>
            </a:r>
          </a:p>
          <a:p>
            <a:pPr algn="ctr">
              <a:lnSpc>
                <a:spcPts val="4311"/>
              </a:lnSpc>
            </a:pPr>
            <a:r>
              <a:rPr lang="en-US" sz="3079">
                <a:solidFill>
                  <a:srgbClr val="030249"/>
                </a:solidFill>
                <a:latin typeface="Poppins Light"/>
                <a:ea typeface="Poppins Light"/>
                <a:cs typeface="Poppins Light"/>
                <a:sym typeface="Poppins Light"/>
              </a:rPr>
              <a:t>Students must allow 15 school days for school records to be sent, so mind your deadlines!</a:t>
            </a:r>
          </a:p>
          <a:p>
            <a:pPr algn="ctr">
              <a:lnSpc>
                <a:spcPts val="4311"/>
              </a:lnSpc>
            </a:pPr>
            <a:r>
              <a:rPr lang="en-US" sz="3079" u="sng">
                <a:solidFill>
                  <a:srgbClr val="030249"/>
                </a:solidFill>
                <a:latin typeface="Poppins Light"/>
                <a:ea typeface="Poppins Light"/>
                <a:cs typeface="Poppins Light"/>
                <a:sym typeface="Poppins Light"/>
              </a:rPr>
              <a:t>Application Deadline</a:t>
            </a:r>
            <a:r>
              <a:rPr lang="en-US" sz="3079">
                <a:solidFill>
                  <a:srgbClr val="030249"/>
                </a:solidFill>
                <a:latin typeface="Poppins Light"/>
                <a:ea typeface="Poppins Light"/>
                <a:cs typeface="Poppins Light"/>
                <a:sym typeface="Poppins Light"/>
              </a:rPr>
              <a:t>              </a:t>
            </a:r>
            <a:r>
              <a:rPr lang="en-US" sz="3079" u="sng">
                <a:solidFill>
                  <a:srgbClr val="030249"/>
                </a:solidFill>
                <a:latin typeface="Poppins Light"/>
                <a:ea typeface="Poppins Light"/>
                <a:cs typeface="Poppins Light"/>
                <a:sym typeface="Poppins Light"/>
              </a:rPr>
              <a:t>CB South Request Deadline</a:t>
            </a:r>
          </a:p>
          <a:p>
            <a:pPr algn="ctr">
              <a:lnSpc>
                <a:spcPts val="4311"/>
              </a:lnSpc>
            </a:pPr>
            <a:r>
              <a:rPr lang="en-US" sz="3079">
                <a:solidFill>
                  <a:srgbClr val="030249"/>
                </a:solidFill>
                <a:latin typeface="Poppins Light"/>
                <a:ea typeface="Poppins Light"/>
                <a:cs typeface="Poppins Light"/>
                <a:sym typeface="Poppins Light"/>
              </a:rPr>
              <a:t>October 15 ........................................... September 20</a:t>
            </a:r>
          </a:p>
          <a:p>
            <a:pPr algn="ctr">
              <a:lnSpc>
                <a:spcPts val="4311"/>
              </a:lnSpc>
            </a:pPr>
            <a:r>
              <a:rPr lang="en-US" sz="3079">
                <a:solidFill>
                  <a:srgbClr val="030249"/>
                </a:solidFill>
                <a:latin typeface="Poppins Light"/>
                <a:ea typeface="Poppins Light"/>
                <a:cs typeface="Poppins Light"/>
                <a:sym typeface="Poppins Light"/>
              </a:rPr>
              <a:t>November 1 ................................................. October 10</a:t>
            </a:r>
          </a:p>
          <a:p>
            <a:pPr algn="ctr">
              <a:lnSpc>
                <a:spcPts val="4311"/>
              </a:lnSpc>
            </a:pPr>
            <a:r>
              <a:rPr lang="en-US" sz="3079">
                <a:solidFill>
                  <a:srgbClr val="030249"/>
                </a:solidFill>
                <a:latin typeface="Poppins Light"/>
                <a:ea typeface="Poppins Light"/>
                <a:cs typeface="Poppins Light"/>
                <a:sym typeface="Poppins Light"/>
              </a:rPr>
              <a:t>November 15 ................................................. October 23</a:t>
            </a:r>
          </a:p>
          <a:p>
            <a:pPr algn="ctr">
              <a:lnSpc>
                <a:spcPts val="4311"/>
              </a:lnSpc>
            </a:pPr>
            <a:r>
              <a:rPr lang="en-US" sz="3079">
                <a:solidFill>
                  <a:srgbClr val="030249"/>
                </a:solidFill>
                <a:latin typeface="Poppins Light"/>
                <a:ea typeface="Poppins Light"/>
                <a:cs typeface="Poppins Light"/>
                <a:sym typeface="Poppins Light"/>
              </a:rPr>
              <a:t>December 1 ............................................... November 6</a:t>
            </a:r>
          </a:p>
          <a:p>
            <a:pPr algn="ctr">
              <a:lnSpc>
                <a:spcPts val="4311"/>
              </a:lnSpc>
            </a:pPr>
            <a:r>
              <a:rPr lang="en-US" sz="3079">
                <a:solidFill>
                  <a:srgbClr val="030249"/>
                </a:solidFill>
                <a:latin typeface="Poppins Light"/>
                <a:ea typeface="Poppins Light"/>
                <a:cs typeface="Poppins Light"/>
                <a:sym typeface="Poppins Light"/>
              </a:rPr>
              <a:t>January 1 ................................................... December 2</a:t>
            </a:r>
          </a:p>
          <a:p>
            <a:pPr algn="ctr">
              <a:lnSpc>
                <a:spcPts val="4311"/>
              </a:lnSpc>
            </a:pPr>
            <a:r>
              <a:rPr lang="en-US" sz="3079">
                <a:solidFill>
                  <a:srgbClr val="030249"/>
                </a:solidFill>
                <a:latin typeface="Poppins Light"/>
                <a:ea typeface="Poppins Light"/>
                <a:cs typeface="Poppins Light"/>
                <a:sym typeface="Poppins Light"/>
              </a:rPr>
              <a:t>January 15 .............................................. December 13</a:t>
            </a:r>
          </a:p>
          <a:p>
            <a:pPr algn="ctr">
              <a:lnSpc>
                <a:spcPts val="4311"/>
              </a:lnSpc>
            </a:pPr>
            <a:r>
              <a:rPr lang="en-US" sz="3079">
                <a:solidFill>
                  <a:srgbClr val="030249"/>
                </a:solidFill>
                <a:latin typeface="Poppins Light"/>
                <a:ea typeface="Poppins Light"/>
                <a:cs typeface="Poppins Light"/>
                <a:sym typeface="Poppins Light"/>
              </a:rPr>
              <a:t>February 1 .................................................. January 10</a:t>
            </a:r>
          </a:p>
          <a:p>
            <a:pPr algn="ctr">
              <a:lnSpc>
                <a:spcPts val="4311"/>
              </a:lnSpc>
            </a:pPr>
            <a:r>
              <a:rPr lang="en-US" sz="3079">
                <a:solidFill>
                  <a:srgbClr val="030249"/>
                </a:solidFill>
                <a:latin typeface="Poppins Light"/>
                <a:ea typeface="Poppins Light"/>
                <a:cs typeface="Poppins Light"/>
                <a:sym typeface="Poppins Light"/>
              </a:rPr>
              <a:t>February 15 ................................................. January 24</a:t>
            </a:r>
          </a:p>
          <a:p>
            <a:pPr algn="ctr">
              <a:lnSpc>
                <a:spcPts val="4311"/>
              </a:lnSpc>
            </a:pPr>
            <a:r>
              <a:rPr lang="en-US" sz="3079">
                <a:solidFill>
                  <a:srgbClr val="030249"/>
                </a:solidFill>
                <a:latin typeface="Poppins Light"/>
                <a:ea typeface="Poppins Light"/>
                <a:cs typeface="Poppins Light"/>
                <a:sym typeface="Poppins Light"/>
              </a:rPr>
              <a:t>March 1 .....................................................February 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533100" y="6604625"/>
            <a:ext cx="6886695" cy="4114800"/>
          </a:xfrm>
          <a:custGeom>
            <a:avLst/>
            <a:gdLst/>
            <a:ahLst/>
            <a:cxnLst/>
            <a:rect l="l" t="t" r="r" b="b"/>
            <a:pathLst>
              <a:path w="6886695" h="4114800">
                <a:moveTo>
                  <a:pt x="0" y="0"/>
                </a:moveTo>
                <a:lnTo>
                  <a:pt x="6886694" y="0"/>
                </a:lnTo>
                <a:lnTo>
                  <a:pt x="688669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558494" y="-552816"/>
            <a:ext cx="4750130" cy="4114800"/>
          </a:xfrm>
          <a:custGeom>
            <a:avLst/>
            <a:gdLst/>
            <a:ahLst/>
            <a:cxnLst/>
            <a:rect l="l" t="t" r="r" b="b"/>
            <a:pathLst>
              <a:path w="4750130" h="4114800">
                <a:moveTo>
                  <a:pt x="0" y="0"/>
                </a:moveTo>
                <a:lnTo>
                  <a:pt x="4750129" y="0"/>
                </a:lnTo>
                <a:lnTo>
                  <a:pt x="47501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718704">
            <a:off x="13770837" y="7200900"/>
            <a:ext cx="5617474" cy="4114800"/>
          </a:xfrm>
          <a:custGeom>
            <a:avLst/>
            <a:gdLst/>
            <a:ahLst/>
            <a:cxnLst/>
            <a:rect l="l" t="t" r="r" b="b"/>
            <a:pathLst>
              <a:path w="5617474" h="4114800">
                <a:moveTo>
                  <a:pt x="0" y="0"/>
                </a:moveTo>
                <a:lnTo>
                  <a:pt x="5617475" y="0"/>
                </a:lnTo>
                <a:lnTo>
                  <a:pt x="561747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1251107" y="2339808"/>
            <a:ext cx="15462522" cy="5607384"/>
            <a:chOff x="0" y="0"/>
            <a:chExt cx="20616696" cy="7476512"/>
          </a:xfrm>
        </p:grpSpPr>
        <p:grpSp>
          <p:nvGrpSpPr>
            <p:cNvPr id="6" name="Group 6"/>
            <p:cNvGrpSpPr/>
            <p:nvPr/>
          </p:nvGrpSpPr>
          <p:grpSpPr>
            <a:xfrm>
              <a:off x="0" y="2422139"/>
              <a:ext cx="20616696" cy="5054374"/>
              <a:chOff x="0" y="0"/>
              <a:chExt cx="9504736" cy="2330174"/>
            </a:xfrm>
          </p:grpSpPr>
          <p:sp>
            <p:nvSpPr>
              <p:cNvPr id="7" name="Freeform 7"/>
              <p:cNvSpPr/>
              <p:nvPr/>
            </p:nvSpPr>
            <p:spPr>
              <a:xfrm>
                <a:off x="0" y="0"/>
                <a:ext cx="9504736" cy="2330174"/>
              </a:xfrm>
              <a:custGeom>
                <a:avLst/>
                <a:gdLst/>
                <a:ahLst/>
                <a:cxnLst/>
                <a:rect l="l" t="t" r="r" b="b"/>
                <a:pathLst>
                  <a:path w="9504736" h="2330174">
                    <a:moveTo>
                      <a:pt x="63746" y="0"/>
                    </a:moveTo>
                    <a:lnTo>
                      <a:pt x="9440990" y="0"/>
                    </a:lnTo>
                    <a:cubicBezTo>
                      <a:pt x="9457896" y="0"/>
                      <a:pt x="9474111" y="6716"/>
                      <a:pt x="9486065" y="18671"/>
                    </a:cubicBezTo>
                    <a:cubicBezTo>
                      <a:pt x="9498020" y="30626"/>
                      <a:pt x="9504736" y="46840"/>
                      <a:pt x="9504736" y="63746"/>
                    </a:cubicBezTo>
                    <a:lnTo>
                      <a:pt x="9504736" y="2266428"/>
                    </a:lnTo>
                    <a:cubicBezTo>
                      <a:pt x="9504736" y="2301634"/>
                      <a:pt x="9476196" y="2330174"/>
                      <a:pt x="9440990" y="2330174"/>
                    </a:cubicBezTo>
                    <a:lnTo>
                      <a:pt x="63746" y="2330174"/>
                    </a:lnTo>
                    <a:cubicBezTo>
                      <a:pt x="46840" y="2330174"/>
                      <a:pt x="30626" y="2323458"/>
                      <a:pt x="18671" y="2311503"/>
                    </a:cubicBezTo>
                    <a:cubicBezTo>
                      <a:pt x="6716" y="2299548"/>
                      <a:pt x="0" y="2283334"/>
                      <a:pt x="0" y="2266428"/>
                    </a:cubicBezTo>
                    <a:lnTo>
                      <a:pt x="0" y="63746"/>
                    </a:lnTo>
                    <a:cubicBezTo>
                      <a:pt x="0" y="28540"/>
                      <a:pt x="28540" y="0"/>
                      <a:pt x="63746" y="0"/>
                    </a:cubicBezTo>
                    <a:close/>
                  </a:path>
                </a:pathLst>
              </a:custGeom>
              <a:solidFill>
                <a:srgbClr val="F06569"/>
              </a:solidFill>
              <a:ln w="76200" cap="rnd">
                <a:solidFill>
                  <a:srgbClr val="030249"/>
                </a:solidFill>
                <a:prstDash val="solid"/>
                <a:round/>
              </a:ln>
            </p:spPr>
            <p:txBody>
              <a:bodyPr/>
              <a:lstStyle/>
              <a:p>
                <a:endParaRPr lang="en-US"/>
              </a:p>
            </p:txBody>
          </p:sp>
          <p:sp>
            <p:nvSpPr>
              <p:cNvPr id="8" name="TextBox 8"/>
              <p:cNvSpPr txBox="1"/>
              <p:nvPr/>
            </p:nvSpPr>
            <p:spPr>
              <a:xfrm>
                <a:off x="0" y="-38100"/>
                <a:ext cx="9504736" cy="2368274"/>
              </a:xfrm>
              <a:prstGeom prst="rect">
                <a:avLst/>
              </a:prstGeom>
            </p:spPr>
            <p:txBody>
              <a:bodyPr lIns="50800" tIns="50800" rIns="50800" bIns="50800" rtlCol="0" anchor="ctr"/>
              <a:lstStyle/>
              <a:p>
                <a:pPr algn="ctr">
                  <a:lnSpc>
                    <a:spcPts val="2660"/>
                  </a:lnSpc>
                </a:pPr>
                <a:endParaRPr/>
              </a:p>
            </p:txBody>
          </p:sp>
        </p:grpSp>
        <p:grpSp>
          <p:nvGrpSpPr>
            <p:cNvPr id="9" name="Group 9"/>
            <p:cNvGrpSpPr/>
            <p:nvPr/>
          </p:nvGrpSpPr>
          <p:grpSpPr>
            <a:xfrm>
              <a:off x="0" y="0"/>
              <a:ext cx="20616696" cy="6806777"/>
              <a:chOff x="0" y="0"/>
              <a:chExt cx="9504736" cy="3138069"/>
            </a:xfrm>
          </p:grpSpPr>
          <p:sp>
            <p:nvSpPr>
              <p:cNvPr id="10" name="Freeform 10"/>
              <p:cNvSpPr/>
              <p:nvPr/>
            </p:nvSpPr>
            <p:spPr>
              <a:xfrm>
                <a:off x="0" y="0"/>
                <a:ext cx="9504736" cy="3138069"/>
              </a:xfrm>
              <a:custGeom>
                <a:avLst/>
                <a:gdLst/>
                <a:ahLst/>
                <a:cxnLst/>
                <a:rect l="l" t="t" r="r" b="b"/>
                <a:pathLst>
                  <a:path w="9504736" h="3138069">
                    <a:moveTo>
                      <a:pt x="63746" y="0"/>
                    </a:moveTo>
                    <a:lnTo>
                      <a:pt x="9440990" y="0"/>
                    </a:lnTo>
                    <a:cubicBezTo>
                      <a:pt x="9457896" y="0"/>
                      <a:pt x="9474111" y="6716"/>
                      <a:pt x="9486065" y="18671"/>
                    </a:cubicBezTo>
                    <a:cubicBezTo>
                      <a:pt x="9498020" y="30626"/>
                      <a:pt x="9504736" y="46840"/>
                      <a:pt x="9504736" y="63746"/>
                    </a:cubicBezTo>
                    <a:lnTo>
                      <a:pt x="9504736" y="3074323"/>
                    </a:lnTo>
                    <a:cubicBezTo>
                      <a:pt x="9504736" y="3109529"/>
                      <a:pt x="9476196" y="3138069"/>
                      <a:pt x="9440990" y="3138069"/>
                    </a:cubicBezTo>
                    <a:lnTo>
                      <a:pt x="63746" y="3138069"/>
                    </a:lnTo>
                    <a:cubicBezTo>
                      <a:pt x="46840" y="3138069"/>
                      <a:pt x="30626" y="3131353"/>
                      <a:pt x="18671" y="3119399"/>
                    </a:cubicBezTo>
                    <a:cubicBezTo>
                      <a:pt x="6716" y="3107444"/>
                      <a:pt x="0" y="3091230"/>
                      <a:pt x="0" y="3074323"/>
                    </a:cubicBezTo>
                    <a:lnTo>
                      <a:pt x="0" y="63746"/>
                    </a:lnTo>
                    <a:cubicBezTo>
                      <a:pt x="0" y="28540"/>
                      <a:pt x="28540" y="0"/>
                      <a:pt x="63746" y="0"/>
                    </a:cubicBezTo>
                    <a:close/>
                  </a:path>
                </a:pathLst>
              </a:custGeom>
              <a:solidFill>
                <a:srgbClr val="F5F5F5"/>
              </a:solidFill>
              <a:ln w="76200" cap="rnd">
                <a:solidFill>
                  <a:srgbClr val="030249"/>
                </a:solidFill>
                <a:prstDash val="solid"/>
                <a:round/>
              </a:ln>
            </p:spPr>
            <p:txBody>
              <a:bodyPr/>
              <a:lstStyle/>
              <a:p>
                <a:endParaRPr lang="en-US"/>
              </a:p>
            </p:txBody>
          </p:sp>
          <p:sp>
            <p:nvSpPr>
              <p:cNvPr id="11" name="TextBox 11"/>
              <p:cNvSpPr txBox="1"/>
              <p:nvPr/>
            </p:nvSpPr>
            <p:spPr>
              <a:xfrm>
                <a:off x="0" y="-38100"/>
                <a:ext cx="9504736" cy="3176169"/>
              </a:xfrm>
              <a:prstGeom prst="rect">
                <a:avLst/>
              </a:prstGeom>
            </p:spPr>
            <p:txBody>
              <a:bodyPr lIns="50800" tIns="50800" rIns="50800" bIns="50800" rtlCol="0" anchor="ctr"/>
              <a:lstStyle/>
              <a:p>
                <a:pPr algn="ctr">
                  <a:lnSpc>
                    <a:spcPts val="2660"/>
                  </a:lnSpc>
                </a:pPr>
                <a:endParaRPr/>
              </a:p>
            </p:txBody>
          </p:sp>
        </p:grpSp>
      </p:grpSp>
      <p:sp>
        <p:nvSpPr>
          <p:cNvPr id="12" name="Freeform 12"/>
          <p:cNvSpPr/>
          <p:nvPr/>
        </p:nvSpPr>
        <p:spPr>
          <a:xfrm>
            <a:off x="15577330" y="-1028700"/>
            <a:ext cx="3379280" cy="4114800"/>
          </a:xfrm>
          <a:custGeom>
            <a:avLst/>
            <a:gdLst/>
            <a:ahLst/>
            <a:cxnLst/>
            <a:rect l="l" t="t" r="r" b="b"/>
            <a:pathLst>
              <a:path w="3379280" h="4114800">
                <a:moveTo>
                  <a:pt x="0" y="0"/>
                </a:moveTo>
                <a:lnTo>
                  <a:pt x="3379280" y="0"/>
                </a:lnTo>
                <a:lnTo>
                  <a:pt x="33792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1028700" y="835593"/>
            <a:ext cx="1672580" cy="1547136"/>
          </a:xfrm>
          <a:custGeom>
            <a:avLst/>
            <a:gdLst/>
            <a:ahLst/>
            <a:cxnLst/>
            <a:rect l="l" t="t" r="r" b="b"/>
            <a:pathLst>
              <a:path w="1672580" h="1547136">
                <a:moveTo>
                  <a:pt x="0" y="0"/>
                </a:moveTo>
                <a:lnTo>
                  <a:pt x="1672580" y="0"/>
                </a:lnTo>
                <a:lnTo>
                  <a:pt x="1672580" y="1547137"/>
                </a:lnTo>
                <a:lnTo>
                  <a:pt x="0" y="15471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4857821" y="729388"/>
            <a:ext cx="2401479" cy="3306683"/>
          </a:xfrm>
          <a:custGeom>
            <a:avLst/>
            <a:gdLst/>
            <a:ahLst/>
            <a:cxnLst/>
            <a:rect l="l" t="t" r="r" b="b"/>
            <a:pathLst>
              <a:path w="2401479" h="3306683">
                <a:moveTo>
                  <a:pt x="0" y="0"/>
                </a:moveTo>
                <a:lnTo>
                  <a:pt x="2401479" y="0"/>
                </a:lnTo>
                <a:lnTo>
                  <a:pt x="2401479" y="3306683"/>
                </a:lnTo>
                <a:lnTo>
                  <a:pt x="0" y="33066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rot="581629" flipH="1">
            <a:off x="-1147723" y="6985123"/>
            <a:ext cx="3011505" cy="2751763"/>
          </a:xfrm>
          <a:custGeom>
            <a:avLst/>
            <a:gdLst/>
            <a:ahLst/>
            <a:cxnLst/>
            <a:rect l="l" t="t" r="r" b="b"/>
            <a:pathLst>
              <a:path w="3011505" h="2751763">
                <a:moveTo>
                  <a:pt x="3011505" y="0"/>
                </a:moveTo>
                <a:lnTo>
                  <a:pt x="0" y="0"/>
                </a:lnTo>
                <a:lnTo>
                  <a:pt x="0" y="2751763"/>
                </a:lnTo>
                <a:lnTo>
                  <a:pt x="3011505" y="2751763"/>
                </a:lnTo>
                <a:lnTo>
                  <a:pt x="3011505"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p:cNvSpPr/>
          <p:nvPr/>
        </p:nvSpPr>
        <p:spPr>
          <a:xfrm>
            <a:off x="15362861" y="7253697"/>
            <a:ext cx="979967" cy="1107308"/>
          </a:xfrm>
          <a:custGeom>
            <a:avLst/>
            <a:gdLst/>
            <a:ahLst/>
            <a:cxnLst/>
            <a:rect l="l" t="t" r="r" b="b"/>
            <a:pathLst>
              <a:path w="979967" h="1107308">
                <a:moveTo>
                  <a:pt x="0" y="0"/>
                </a:moveTo>
                <a:lnTo>
                  <a:pt x="979967" y="0"/>
                </a:lnTo>
                <a:lnTo>
                  <a:pt x="979967" y="1107308"/>
                </a:lnTo>
                <a:lnTo>
                  <a:pt x="0" y="11073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7" name="TextBox 17"/>
          <p:cNvSpPr txBox="1"/>
          <p:nvPr/>
        </p:nvSpPr>
        <p:spPr>
          <a:xfrm>
            <a:off x="2549038" y="2516187"/>
            <a:ext cx="12866660" cy="1177925"/>
          </a:xfrm>
          <a:prstGeom prst="rect">
            <a:avLst/>
          </a:prstGeom>
        </p:spPr>
        <p:txBody>
          <a:bodyPr lIns="0" tIns="0" rIns="0" bIns="0" rtlCol="0" anchor="t">
            <a:spAutoFit/>
          </a:bodyPr>
          <a:lstStyle/>
          <a:p>
            <a:pPr algn="ctr">
              <a:lnSpc>
                <a:spcPts val="8800"/>
              </a:lnSpc>
            </a:pPr>
            <a:r>
              <a:rPr lang="en-US" sz="8000">
                <a:solidFill>
                  <a:srgbClr val="030249"/>
                </a:solidFill>
                <a:latin typeface="Brixton Sans"/>
                <a:ea typeface="Brixton Sans"/>
                <a:cs typeface="Brixton Sans"/>
                <a:sym typeface="Brixton Sans"/>
              </a:rPr>
              <a:t>Scholarships</a:t>
            </a:r>
          </a:p>
        </p:txBody>
      </p:sp>
      <p:sp>
        <p:nvSpPr>
          <p:cNvPr id="18" name="TextBox 18"/>
          <p:cNvSpPr txBox="1"/>
          <p:nvPr/>
        </p:nvSpPr>
        <p:spPr>
          <a:xfrm>
            <a:off x="1385162" y="3807478"/>
            <a:ext cx="15194412" cy="2605369"/>
          </a:xfrm>
          <a:prstGeom prst="rect">
            <a:avLst/>
          </a:prstGeom>
        </p:spPr>
        <p:txBody>
          <a:bodyPr lIns="0" tIns="0" rIns="0" bIns="0" rtlCol="0" anchor="t">
            <a:spAutoFit/>
          </a:bodyPr>
          <a:lstStyle/>
          <a:p>
            <a:pPr marL="766754" lvl="1" indent="-383377" algn="l">
              <a:lnSpc>
                <a:spcPts val="4972"/>
              </a:lnSpc>
              <a:buFont typeface="Arial"/>
              <a:buChar char="•"/>
            </a:pPr>
            <a:r>
              <a:rPr lang="en-US" sz="3551">
                <a:solidFill>
                  <a:srgbClr val="030249"/>
                </a:solidFill>
                <a:latin typeface="Poppins Light"/>
                <a:ea typeface="Poppins Light"/>
                <a:cs typeface="Poppins Light"/>
                <a:sym typeface="Poppins Light"/>
              </a:rPr>
              <a:t>In Naviance, check for updates regularly</a:t>
            </a:r>
          </a:p>
          <a:p>
            <a:pPr marL="766754" lvl="1" indent="-383377" algn="l">
              <a:lnSpc>
                <a:spcPts val="4972"/>
              </a:lnSpc>
              <a:buFont typeface="Arial"/>
              <a:buChar char="•"/>
            </a:pPr>
            <a:r>
              <a:rPr lang="en-US" sz="3551">
                <a:solidFill>
                  <a:srgbClr val="030249"/>
                </a:solidFill>
                <a:latin typeface="Poppins Light"/>
                <a:ea typeface="Poppins Light"/>
                <a:cs typeface="Poppins Light"/>
                <a:sym typeface="Poppins Light"/>
              </a:rPr>
              <a:t>Winter through spring is scholarship season</a:t>
            </a:r>
          </a:p>
          <a:p>
            <a:pPr marL="766754" lvl="1" indent="-383377" algn="l">
              <a:lnSpc>
                <a:spcPts val="4972"/>
              </a:lnSpc>
              <a:buFont typeface="Arial"/>
              <a:buChar char="•"/>
            </a:pPr>
            <a:r>
              <a:rPr lang="en-US" sz="3551">
                <a:solidFill>
                  <a:srgbClr val="030249"/>
                </a:solidFill>
                <a:latin typeface="Poppins Light"/>
                <a:ea typeface="Poppins Light"/>
                <a:cs typeface="Poppins Light"/>
                <a:sym typeface="Poppins Light"/>
              </a:rPr>
              <a:t>Check college websites for additional funding opportunities</a:t>
            </a:r>
          </a:p>
          <a:p>
            <a:pPr algn="l">
              <a:lnSpc>
                <a:spcPts val="4972"/>
              </a:lnSpc>
            </a:pPr>
            <a:endParaRPr lang="en-US" sz="3551">
              <a:solidFill>
                <a:srgbClr val="030249"/>
              </a:solidFill>
              <a:latin typeface="Poppins Light"/>
              <a:ea typeface="Poppins Light"/>
              <a:cs typeface="Poppins Light"/>
              <a:sym typeface="Poppins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240616" y="3309808"/>
            <a:ext cx="5521489" cy="3299090"/>
          </a:xfrm>
          <a:custGeom>
            <a:avLst/>
            <a:gdLst/>
            <a:ahLst/>
            <a:cxnLst/>
            <a:rect l="l" t="t" r="r" b="b"/>
            <a:pathLst>
              <a:path w="5521489" h="3299090">
                <a:moveTo>
                  <a:pt x="0" y="0"/>
                </a:moveTo>
                <a:lnTo>
                  <a:pt x="5521489" y="0"/>
                </a:lnTo>
                <a:lnTo>
                  <a:pt x="5521489" y="3299089"/>
                </a:lnTo>
                <a:lnTo>
                  <a:pt x="0" y="3299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3055776" y="0"/>
            <a:ext cx="15232224" cy="10287000"/>
          </a:xfrm>
          <a:custGeom>
            <a:avLst/>
            <a:gdLst/>
            <a:ahLst/>
            <a:cxnLst/>
            <a:rect l="l" t="t" r="r" b="b"/>
            <a:pathLst>
              <a:path w="15232224" h="10287000">
                <a:moveTo>
                  <a:pt x="0" y="0"/>
                </a:moveTo>
                <a:lnTo>
                  <a:pt x="15232224" y="0"/>
                </a:lnTo>
                <a:lnTo>
                  <a:pt x="15232224" y="10287000"/>
                </a:lnTo>
                <a:lnTo>
                  <a:pt x="0" y="10287000"/>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858378" y="4465772"/>
            <a:ext cx="5015224" cy="933831"/>
          </a:xfrm>
          <a:prstGeom prst="rect">
            <a:avLst/>
          </a:prstGeom>
        </p:spPr>
        <p:txBody>
          <a:bodyPr lIns="0" tIns="0" rIns="0" bIns="0" rtlCol="0" anchor="t">
            <a:spAutoFit/>
          </a:bodyPr>
          <a:lstStyle/>
          <a:p>
            <a:pPr algn="ctr">
              <a:lnSpc>
                <a:spcPts val="7392"/>
              </a:lnSpc>
            </a:pPr>
            <a:r>
              <a:rPr lang="en-US" sz="5600">
                <a:solidFill>
                  <a:srgbClr val="030249"/>
                </a:solidFill>
                <a:latin typeface="Brixton Sans"/>
                <a:ea typeface="Brixton Sans"/>
                <a:cs typeface="Brixton Sans"/>
                <a:sym typeface="Brixton Sans"/>
              </a:rPr>
              <a:t>Resources</a:t>
            </a:r>
          </a:p>
        </p:txBody>
      </p:sp>
      <p:sp>
        <p:nvSpPr>
          <p:cNvPr id="5" name="Freeform 5"/>
          <p:cNvSpPr/>
          <p:nvPr/>
        </p:nvSpPr>
        <p:spPr>
          <a:xfrm>
            <a:off x="847549" y="2536239"/>
            <a:ext cx="1672580" cy="1547136"/>
          </a:xfrm>
          <a:custGeom>
            <a:avLst/>
            <a:gdLst/>
            <a:ahLst/>
            <a:cxnLst/>
            <a:rect l="l" t="t" r="r" b="b"/>
            <a:pathLst>
              <a:path w="1672580" h="1547136">
                <a:moveTo>
                  <a:pt x="0" y="0"/>
                </a:moveTo>
                <a:lnTo>
                  <a:pt x="1672580" y="0"/>
                </a:lnTo>
                <a:lnTo>
                  <a:pt x="1672580" y="1547137"/>
                </a:lnTo>
                <a:lnTo>
                  <a:pt x="0" y="1547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680985" y="7103895"/>
            <a:ext cx="5156631" cy="6366211"/>
          </a:xfrm>
          <a:custGeom>
            <a:avLst/>
            <a:gdLst/>
            <a:ahLst/>
            <a:cxnLst/>
            <a:rect l="l" t="t" r="r" b="b"/>
            <a:pathLst>
              <a:path w="5156631" h="6366211">
                <a:moveTo>
                  <a:pt x="0" y="0"/>
                </a:moveTo>
                <a:lnTo>
                  <a:pt x="5156630" y="0"/>
                </a:lnTo>
                <a:lnTo>
                  <a:pt x="5156630" y="6366210"/>
                </a:lnTo>
                <a:lnTo>
                  <a:pt x="0" y="63662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4045959" y="-3555787"/>
            <a:ext cx="6451570" cy="5024160"/>
          </a:xfrm>
          <a:custGeom>
            <a:avLst/>
            <a:gdLst/>
            <a:ahLst/>
            <a:cxnLst/>
            <a:rect l="l" t="t" r="r" b="b"/>
            <a:pathLst>
              <a:path w="6451570" h="5024160">
                <a:moveTo>
                  <a:pt x="0" y="0"/>
                </a:moveTo>
                <a:lnTo>
                  <a:pt x="6451570" y="0"/>
                </a:lnTo>
                <a:lnTo>
                  <a:pt x="6451570" y="5024160"/>
                </a:lnTo>
                <a:lnTo>
                  <a:pt x="0" y="5024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6943726">
            <a:off x="-433956" y="7392631"/>
            <a:ext cx="3528441" cy="4114800"/>
          </a:xfrm>
          <a:custGeom>
            <a:avLst/>
            <a:gdLst/>
            <a:ahLst/>
            <a:cxnLst/>
            <a:rect l="l" t="t" r="r" b="b"/>
            <a:pathLst>
              <a:path w="3528441" h="4114800">
                <a:moveTo>
                  <a:pt x="0" y="0"/>
                </a:moveTo>
                <a:lnTo>
                  <a:pt x="3528441" y="0"/>
                </a:lnTo>
                <a:lnTo>
                  <a:pt x="35284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359714">
            <a:off x="879584" y="5793413"/>
            <a:ext cx="2637573" cy="3528526"/>
          </a:xfrm>
          <a:custGeom>
            <a:avLst/>
            <a:gdLst/>
            <a:ahLst/>
            <a:cxnLst/>
            <a:rect l="l" t="t" r="r" b="b"/>
            <a:pathLst>
              <a:path w="2637573" h="3528526">
                <a:moveTo>
                  <a:pt x="0" y="0"/>
                </a:moveTo>
                <a:lnTo>
                  <a:pt x="2637573" y="0"/>
                </a:lnTo>
                <a:lnTo>
                  <a:pt x="2637573" y="3528525"/>
                </a:lnTo>
                <a:lnTo>
                  <a:pt x="0" y="35285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4203807" y="419348"/>
            <a:ext cx="3551045" cy="3005072"/>
          </a:xfrm>
          <a:custGeom>
            <a:avLst/>
            <a:gdLst/>
            <a:ahLst/>
            <a:cxnLst/>
            <a:rect l="l" t="t" r="r" b="b"/>
            <a:pathLst>
              <a:path w="3551045" h="3005072">
                <a:moveTo>
                  <a:pt x="0" y="0"/>
                </a:moveTo>
                <a:lnTo>
                  <a:pt x="3551045" y="0"/>
                </a:lnTo>
                <a:lnTo>
                  <a:pt x="3551045" y="3005072"/>
                </a:lnTo>
                <a:lnTo>
                  <a:pt x="0" y="30050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5120406" y="7165635"/>
            <a:ext cx="2151338" cy="2092665"/>
          </a:xfrm>
          <a:custGeom>
            <a:avLst/>
            <a:gdLst/>
            <a:ahLst/>
            <a:cxnLst/>
            <a:rect l="l" t="t" r="r" b="b"/>
            <a:pathLst>
              <a:path w="2151338" h="2092665">
                <a:moveTo>
                  <a:pt x="0" y="0"/>
                </a:moveTo>
                <a:lnTo>
                  <a:pt x="2151338" y="0"/>
                </a:lnTo>
                <a:lnTo>
                  <a:pt x="2151338" y="2092665"/>
                </a:lnTo>
                <a:lnTo>
                  <a:pt x="0" y="20926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1028700" y="1056934"/>
            <a:ext cx="2665514" cy="2692439"/>
          </a:xfrm>
          <a:custGeom>
            <a:avLst/>
            <a:gdLst/>
            <a:ahLst/>
            <a:cxnLst/>
            <a:rect l="l" t="t" r="r" b="b"/>
            <a:pathLst>
              <a:path w="2665514" h="2692439">
                <a:moveTo>
                  <a:pt x="0" y="0"/>
                </a:moveTo>
                <a:lnTo>
                  <a:pt x="2665514" y="0"/>
                </a:lnTo>
                <a:lnTo>
                  <a:pt x="2665514" y="2692439"/>
                </a:lnTo>
                <a:lnTo>
                  <a:pt x="0" y="26924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Freeform 9"/>
          <p:cNvSpPr/>
          <p:nvPr/>
        </p:nvSpPr>
        <p:spPr>
          <a:xfrm rot="-643407">
            <a:off x="7225288" y="8705527"/>
            <a:ext cx="4442663" cy="2676705"/>
          </a:xfrm>
          <a:custGeom>
            <a:avLst/>
            <a:gdLst/>
            <a:ahLst/>
            <a:cxnLst/>
            <a:rect l="l" t="t" r="r" b="b"/>
            <a:pathLst>
              <a:path w="4442663" h="2676705">
                <a:moveTo>
                  <a:pt x="0" y="0"/>
                </a:moveTo>
                <a:lnTo>
                  <a:pt x="4442663" y="0"/>
                </a:lnTo>
                <a:lnTo>
                  <a:pt x="4442663" y="2676705"/>
                </a:lnTo>
                <a:lnTo>
                  <a:pt x="0" y="26767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0" name="Freeform 10"/>
          <p:cNvSpPr/>
          <p:nvPr/>
        </p:nvSpPr>
        <p:spPr>
          <a:xfrm>
            <a:off x="7537264" y="7815973"/>
            <a:ext cx="1405894" cy="1472140"/>
          </a:xfrm>
          <a:custGeom>
            <a:avLst/>
            <a:gdLst/>
            <a:ahLst/>
            <a:cxnLst/>
            <a:rect l="l" t="t" r="r" b="b"/>
            <a:pathLst>
              <a:path w="1405894" h="1472140">
                <a:moveTo>
                  <a:pt x="0" y="0"/>
                </a:moveTo>
                <a:lnTo>
                  <a:pt x="1405894" y="0"/>
                </a:lnTo>
                <a:lnTo>
                  <a:pt x="1405894" y="1472140"/>
                </a:lnTo>
                <a:lnTo>
                  <a:pt x="0" y="147214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1" name="Freeform 11"/>
          <p:cNvSpPr/>
          <p:nvPr/>
        </p:nvSpPr>
        <p:spPr>
          <a:xfrm>
            <a:off x="7838536" y="-491144"/>
            <a:ext cx="3628736" cy="1959517"/>
          </a:xfrm>
          <a:custGeom>
            <a:avLst/>
            <a:gdLst/>
            <a:ahLst/>
            <a:cxnLst/>
            <a:rect l="l" t="t" r="r" b="b"/>
            <a:pathLst>
              <a:path w="3628736" h="1959517">
                <a:moveTo>
                  <a:pt x="0" y="0"/>
                </a:moveTo>
                <a:lnTo>
                  <a:pt x="3628737" y="0"/>
                </a:lnTo>
                <a:lnTo>
                  <a:pt x="3628737" y="1959517"/>
                </a:lnTo>
                <a:lnTo>
                  <a:pt x="0" y="195951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2" name="TextBox 12"/>
          <p:cNvSpPr txBox="1"/>
          <p:nvPr/>
        </p:nvSpPr>
        <p:spPr>
          <a:xfrm>
            <a:off x="6456267" y="3147205"/>
            <a:ext cx="5980706" cy="3820371"/>
          </a:xfrm>
          <a:prstGeom prst="rect">
            <a:avLst/>
          </a:prstGeom>
        </p:spPr>
        <p:txBody>
          <a:bodyPr lIns="0" tIns="0" rIns="0" bIns="0" rtlCol="0" anchor="t">
            <a:spAutoFit/>
          </a:bodyPr>
          <a:lstStyle/>
          <a:p>
            <a:pPr algn="ctr">
              <a:lnSpc>
                <a:spcPts val="14492"/>
              </a:lnSpc>
            </a:pPr>
            <a:r>
              <a:rPr lang="en-US" sz="14207">
                <a:solidFill>
                  <a:srgbClr val="030249"/>
                </a:solidFill>
                <a:latin typeface="Brixton Sans"/>
                <a:ea typeface="Brixton Sans"/>
                <a:cs typeface="Brixton Sans"/>
                <a:sym typeface="Brixton Sans"/>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9116471">
            <a:off x="14601027" y="6759479"/>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6242179">
            <a:off x="-1321361" y="-771525"/>
            <a:ext cx="4342797" cy="4114800"/>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3908271">
            <a:off x="15368361" y="1179691"/>
            <a:ext cx="3781878" cy="2542807"/>
          </a:xfrm>
          <a:custGeom>
            <a:avLst/>
            <a:gdLst/>
            <a:ahLst/>
            <a:cxnLst/>
            <a:rect l="l" t="t" r="r" b="b"/>
            <a:pathLst>
              <a:path w="3781878" h="2542807">
                <a:moveTo>
                  <a:pt x="0" y="0"/>
                </a:moveTo>
                <a:lnTo>
                  <a:pt x="3781878" y="0"/>
                </a:lnTo>
                <a:lnTo>
                  <a:pt x="3781878" y="2542806"/>
                </a:lnTo>
                <a:lnTo>
                  <a:pt x="0" y="25428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3372653" y="6020019"/>
            <a:ext cx="1341527" cy="1636009"/>
          </a:xfrm>
          <a:custGeom>
            <a:avLst/>
            <a:gdLst/>
            <a:ahLst/>
            <a:cxnLst/>
            <a:rect l="l" t="t" r="r" b="b"/>
            <a:pathLst>
              <a:path w="1341527" h="1636009">
                <a:moveTo>
                  <a:pt x="0" y="0"/>
                </a:moveTo>
                <a:lnTo>
                  <a:pt x="1341527" y="0"/>
                </a:lnTo>
                <a:lnTo>
                  <a:pt x="1341527" y="1636008"/>
                </a:lnTo>
                <a:lnTo>
                  <a:pt x="0" y="16360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6" name="Group 6"/>
          <p:cNvGrpSpPr/>
          <p:nvPr/>
        </p:nvGrpSpPr>
        <p:grpSpPr>
          <a:xfrm rot="-251949">
            <a:off x="1121357" y="1784520"/>
            <a:ext cx="8307133" cy="7715250"/>
            <a:chOff x="0" y="0"/>
            <a:chExt cx="11076178" cy="10287000"/>
          </a:xfrm>
        </p:grpSpPr>
        <p:sp>
          <p:nvSpPr>
            <p:cNvPr id="7" name="Freeform 7"/>
            <p:cNvSpPr/>
            <p:nvPr/>
          </p:nvSpPr>
          <p:spPr>
            <a:xfrm>
              <a:off x="0" y="0"/>
              <a:ext cx="11076178" cy="10287000"/>
            </a:xfrm>
            <a:custGeom>
              <a:avLst/>
              <a:gdLst/>
              <a:ahLst/>
              <a:cxnLst/>
              <a:rect l="l" t="t" r="r" b="b"/>
              <a:pathLst>
                <a:path w="11076178" h="10287000">
                  <a:moveTo>
                    <a:pt x="0" y="0"/>
                  </a:moveTo>
                  <a:lnTo>
                    <a:pt x="11076178" y="0"/>
                  </a:lnTo>
                  <a:lnTo>
                    <a:pt x="11076178" y="10287000"/>
                  </a:lnTo>
                  <a:lnTo>
                    <a:pt x="0" y="102870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1722201" y="1638818"/>
              <a:ext cx="7396546" cy="7346323"/>
            </a:xfrm>
            <a:prstGeom prst="rect">
              <a:avLst/>
            </a:prstGeom>
          </p:spPr>
          <p:txBody>
            <a:bodyPr lIns="0" tIns="0" rIns="0" bIns="0" rtlCol="0" anchor="t">
              <a:spAutoFit/>
            </a:bodyPr>
            <a:lstStyle/>
            <a:p>
              <a:pPr algn="ctr">
                <a:lnSpc>
                  <a:spcPts val="8703"/>
                </a:lnSpc>
              </a:pPr>
              <a:r>
                <a:rPr lang="en-US" sz="6593">
                  <a:solidFill>
                    <a:srgbClr val="F5F5F5"/>
                  </a:solidFill>
                  <a:latin typeface="Brixton Sans"/>
                  <a:ea typeface="Brixton Sans"/>
                  <a:cs typeface="Brixton Sans"/>
                  <a:sym typeface="Brixton Sans"/>
                </a:rPr>
                <a:t>Step 1: Pick up RRA- Release of Records Authorization Form</a:t>
              </a:r>
            </a:p>
          </p:txBody>
        </p:sp>
      </p:grpSp>
      <p:sp>
        <p:nvSpPr>
          <p:cNvPr id="9" name="Freeform 9"/>
          <p:cNvSpPr/>
          <p:nvPr/>
        </p:nvSpPr>
        <p:spPr>
          <a:xfrm rot="-3284262">
            <a:off x="-1941671" y="7553761"/>
            <a:ext cx="3883342" cy="4114800"/>
          </a:xfrm>
          <a:custGeom>
            <a:avLst/>
            <a:gdLst/>
            <a:ahLst/>
            <a:cxnLst/>
            <a:rect l="l" t="t" r="r" b="b"/>
            <a:pathLst>
              <a:path w="3883342" h="4114800">
                <a:moveTo>
                  <a:pt x="0" y="0"/>
                </a:moveTo>
                <a:lnTo>
                  <a:pt x="3883342" y="0"/>
                </a:lnTo>
                <a:lnTo>
                  <a:pt x="38833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9533429" y="0"/>
            <a:ext cx="8754571" cy="10287000"/>
          </a:xfrm>
          <a:custGeom>
            <a:avLst/>
            <a:gdLst/>
            <a:ahLst/>
            <a:cxnLst/>
            <a:rect l="l" t="t" r="r" b="b"/>
            <a:pathLst>
              <a:path w="8754571" h="10287000">
                <a:moveTo>
                  <a:pt x="0" y="0"/>
                </a:moveTo>
                <a:lnTo>
                  <a:pt x="8754571" y="0"/>
                </a:lnTo>
                <a:lnTo>
                  <a:pt x="8754571" y="10287000"/>
                </a:lnTo>
                <a:lnTo>
                  <a:pt x="0" y="10287000"/>
                </a:lnTo>
                <a:lnTo>
                  <a:pt x="0" y="0"/>
                </a:lnTo>
                <a:close/>
              </a:path>
            </a:pathLst>
          </a:custGeom>
          <a:blipFill>
            <a:blip r:embed="rId15"/>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2700000">
            <a:off x="13505028" y="-1433970"/>
            <a:ext cx="5617474" cy="4114800"/>
          </a:xfrm>
          <a:custGeom>
            <a:avLst/>
            <a:gdLst/>
            <a:ahLst/>
            <a:cxnLst/>
            <a:rect l="l" t="t" r="r" b="b"/>
            <a:pathLst>
              <a:path w="5617474" h="4114800">
                <a:moveTo>
                  <a:pt x="0" y="0"/>
                </a:moveTo>
                <a:lnTo>
                  <a:pt x="5617475" y="0"/>
                </a:lnTo>
                <a:lnTo>
                  <a:pt x="56174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570043" y="1801623"/>
            <a:ext cx="15689257" cy="8301773"/>
            <a:chOff x="0" y="0"/>
            <a:chExt cx="4493237" cy="2377540"/>
          </a:xfrm>
        </p:grpSpPr>
        <p:sp>
          <p:nvSpPr>
            <p:cNvPr id="4" name="Freeform 4"/>
            <p:cNvSpPr/>
            <p:nvPr/>
          </p:nvSpPr>
          <p:spPr>
            <a:xfrm>
              <a:off x="0" y="0"/>
              <a:ext cx="4493237" cy="2377540"/>
            </a:xfrm>
            <a:custGeom>
              <a:avLst/>
              <a:gdLst/>
              <a:ahLst/>
              <a:cxnLst/>
              <a:rect l="l" t="t" r="r" b="b"/>
              <a:pathLst>
                <a:path w="4493237" h="2377540">
                  <a:moveTo>
                    <a:pt x="32074" y="0"/>
                  </a:moveTo>
                  <a:lnTo>
                    <a:pt x="4461162" y="0"/>
                  </a:lnTo>
                  <a:cubicBezTo>
                    <a:pt x="4469669" y="0"/>
                    <a:pt x="4477827" y="3379"/>
                    <a:pt x="4483842" y="9394"/>
                  </a:cubicBezTo>
                  <a:cubicBezTo>
                    <a:pt x="4489857" y="15410"/>
                    <a:pt x="4493237" y="23568"/>
                    <a:pt x="4493237" y="32074"/>
                  </a:cubicBezTo>
                  <a:lnTo>
                    <a:pt x="4493237" y="2345465"/>
                  </a:lnTo>
                  <a:cubicBezTo>
                    <a:pt x="4493237" y="2353972"/>
                    <a:pt x="4489857" y="2362130"/>
                    <a:pt x="4483842" y="2368145"/>
                  </a:cubicBezTo>
                  <a:cubicBezTo>
                    <a:pt x="4477827" y="2374160"/>
                    <a:pt x="4469669" y="2377540"/>
                    <a:pt x="4461162" y="2377540"/>
                  </a:cubicBezTo>
                  <a:lnTo>
                    <a:pt x="32074" y="2377540"/>
                  </a:lnTo>
                  <a:cubicBezTo>
                    <a:pt x="14360" y="2377540"/>
                    <a:pt x="0" y="2363179"/>
                    <a:pt x="0" y="2345465"/>
                  </a:cubicBezTo>
                  <a:lnTo>
                    <a:pt x="0" y="32074"/>
                  </a:lnTo>
                  <a:cubicBezTo>
                    <a:pt x="0" y="14360"/>
                    <a:pt x="14360" y="0"/>
                    <a:pt x="32074" y="0"/>
                  </a:cubicBezTo>
                  <a:close/>
                </a:path>
              </a:pathLst>
            </a:custGeom>
            <a:solidFill>
              <a:srgbClr val="F06569"/>
            </a:solidFill>
            <a:ln w="76200" cap="rnd">
              <a:solidFill>
                <a:srgbClr val="030249"/>
              </a:solidFill>
              <a:prstDash val="solid"/>
              <a:round/>
            </a:ln>
          </p:spPr>
          <p:txBody>
            <a:bodyPr/>
            <a:lstStyle/>
            <a:p>
              <a:endParaRPr lang="en-US"/>
            </a:p>
          </p:txBody>
        </p:sp>
        <p:sp>
          <p:nvSpPr>
            <p:cNvPr id="5" name="TextBox 5"/>
            <p:cNvSpPr txBox="1"/>
            <p:nvPr/>
          </p:nvSpPr>
          <p:spPr>
            <a:xfrm>
              <a:off x="0" y="-38100"/>
              <a:ext cx="4493237" cy="241564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0043" y="623430"/>
            <a:ext cx="15689257" cy="8955122"/>
            <a:chOff x="0" y="0"/>
            <a:chExt cx="4493237" cy="2564652"/>
          </a:xfrm>
        </p:grpSpPr>
        <p:sp>
          <p:nvSpPr>
            <p:cNvPr id="7" name="Freeform 7"/>
            <p:cNvSpPr/>
            <p:nvPr/>
          </p:nvSpPr>
          <p:spPr>
            <a:xfrm>
              <a:off x="0" y="0"/>
              <a:ext cx="4493237" cy="2564652"/>
            </a:xfrm>
            <a:custGeom>
              <a:avLst/>
              <a:gdLst/>
              <a:ahLst/>
              <a:cxnLst/>
              <a:rect l="l" t="t" r="r" b="b"/>
              <a:pathLst>
                <a:path w="4493237" h="2564652">
                  <a:moveTo>
                    <a:pt x="32074" y="0"/>
                  </a:moveTo>
                  <a:lnTo>
                    <a:pt x="4461162" y="0"/>
                  </a:lnTo>
                  <a:cubicBezTo>
                    <a:pt x="4469669" y="0"/>
                    <a:pt x="4477827" y="3379"/>
                    <a:pt x="4483842" y="9394"/>
                  </a:cubicBezTo>
                  <a:cubicBezTo>
                    <a:pt x="4489857" y="15410"/>
                    <a:pt x="4493237" y="23568"/>
                    <a:pt x="4493237" y="32074"/>
                  </a:cubicBezTo>
                  <a:lnTo>
                    <a:pt x="4493237" y="2532578"/>
                  </a:lnTo>
                  <a:cubicBezTo>
                    <a:pt x="4493237" y="2550292"/>
                    <a:pt x="4478876" y="2564652"/>
                    <a:pt x="4461162" y="2564652"/>
                  </a:cubicBezTo>
                  <a:lnTo>
                    <a:pt x="32074" y="2564652"/>
                  </a:lnTo>
                  <a:cubicBezTo>
                    <a:pt x="23568" y="2564652"/>
                    <a:pt x="15410" y="2561273"/>
                    <a:pt x="9394" y="2555258"/>
                  </a:cubicBezTo>
                  <a:cubicBezTo>
                    <a:pt x="3379" y="2549242"/>
                    <a:pt x="0" y="2541084"/>
                    <a:pt x="0" y="2532578"/>
                  </a:cubicBezTo>
                  <a:lnTo>
                    <a:pt x="0" y="32074"/>
                  </a:lnTo>
                  <a:cubicBezTo>
                    <a:pt x="0" y="14360"/>
                    <a:pt x="14360" y="0"/>
                    <a:pt x="32074" y="0"/>
                  </a:cubicBezTo>
                  <a:close/>
                </a:path>
              </a:pathLst>
            </a:custGeom>
            <a:solidFill>
              <a:srgbClr val="F5F5F5"/>
            </a:solidFill>
            <a:ln w="76200" cap="rnd">
              <a:solidFill>
                <a:srgbClr val="030249"/>
              </a:solidFill>
              <a:prstDash val="solid"/>
              <a:round/>
            </a:ln>
          </p:spPr>
          <p:txBody>
            <a:bodyPr/>
            <a:lstStyle/>
            <a:p>
              <a:endParaRPr lang="en-US"/>
            </a:p>
          </p:txBody>
        </p:sp>
        <p:sp>
          <p:nvSpPr>
            <p:cNvPr id="8" name="TextBox 8"/>
            <p:cNvSpPr txBox="1"/>
            <p:nvPr/>
          </p:nvSpPr>
          <p:spPr>
            <a:xfrm>
              <a:off x="0" y="-38100"/>
              <a:ext cx="4493237" cy="2602752"/>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2700000">
            <a:off x="-2328896" y="7521153"/>
            <a:ext cx="5523221" cy="4114800"/>
          </a:xfrm>
          <a:custGeom>
            <a:avLst/>
            <a:gdLst/>
            <a:ahLst/>
            <a:cxnLst/>
            <a:rect l="l" t="t" r="r" b="b"/>
            <a:pathLst>
              <a:path w="5523221" h="4114800">
                <a:moveTo>
                  <a:pt x="0" y="0"/>
                </a:moveTo>
                <a:lnTo>
                  <a:pt x="5523222" y="0"/>
                </a:lnTo>
                <a:lnTo>
                  <a:pt x="55232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346333">
            <a:off x="-145224" y="6262602"/>
            <a:ext cx="3309641" cy="3713482"/>
          </a:xfrm>
          <a:custGeom>
            <a:avLst/>
            <a:gdLst/>
            <a:ahLst/>
            <a:cxnLst/>
            <a:rect l="l" t="t" r="r" b="b"/>
            <a:pathLst>
              <a:path w="3309641" h="3713482">
                <a:moveTo>
                  <a:pt x="0" y="0"/>
                </a:moveTo>
                <a:lnTo>
                  <a:pt x="3309641" y="0"/>
                </a:lnTo>
                <a:lnTo>
                  <a:pt x="3309641" y="3713482"/>
                </a:lnTo>
                <a:lnTo>
                  <a:pt x="0" y="37134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6313765" y="-252483"/>
            <a:ext cx="2949761" cy="2054106"/>
          </a:xfrm>
          <a:custGeom>
            <a:avLst/>
            <a:gdLst/>
            <a:ahLst/>
            <a:cxnLst/>
            <a:rect l="l" t="t" r="r" b="b"/>
            <a:pathLst>
              <a:path w="2949761" h="2054106">
                <a:moveTo>
                  <a:pt x="0" y="0"/>
                </a:moveTo>
                <a:lnTo>
                  <a:pt x="2949761" y="0"/>
                </a:lnTo>
                <a:lnTo>
                  <a:pt x="2949761" y="2054106"/>
                </a:lnTo>
                <a:lnTo>
                  <a:pt x="0" y="20541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9144000" y="9098234"/>
            <a:ext cx="1082686" cy="960638"/>
          </a:xfrm>
          <a:custGeom>
            <a:avLst/>
            <a:gdLst/>
            <a:ahLst/>
            <a:cxnLst/>
            <a:rect l="l" t="t" r="r" b="b"/>
            <a:pathLst>
              <a:path w="1082686" h="960638">
                <a:moveTo>
                  <a:pt x="0" y="0"/>
                </a:moveTo>
                <a:lnTo>
                  <a:pt x="1082686" y="0"/>
                </a:lnTo>
                <a:lnTo>
                  <a:pt x="1082686" y="960637"/>
                </a:lnTo>
                <a:lnTo>
                  <a:pt x="0" y="9606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15872859" y="7993020"/>
            <a:ext cx="2456944" cy="2530560"/>
          </a:xfrm>
          <a:custGeom>
            <a:avLst/>
            <a:gdLst/>
            <a:ahLst/>
            <a:cxnLst/>
            <a:rect l="l" t="t" r="r" b="b"/>
            <a:pathLst>
              <a:path w="2456944" h="2530560">
                <a:moveTo>
                  <a:pt x="0" y="0"/>
                </a:moveTo>
                <a:lnTo>
                  <a:pt x="2456944" y="0"/>
                </a:lnTo>
                <a:lnTo>
                  <a:pt x="2456944" y="2530560"/>
                </a:lnTo>
                <a:lnTo>
                  <a:pt x="0" y="25305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16230561" y="4865813"/>
            <a:ext cx="1028739" cy="1086696"/>
          </a:xfrm>
          <a:custGeom>
            <a:avLst/>
            <a:gdLst/>
            <a:ahLst/>
            <a:cxnLst/>
            <a:rect l="l" t="t" r="r" b="b"/>
            <a:pathLst>
              <a:path w="1028739" h="1086696">
                <a:moveTo>
                  <a:pt x="0" y="0"/>
                </a:moveTo>
                <a:lnTo>
                  <a:pt x="1028739" y="0"/>
                </a:lnTo>
                <a:lnTo>
                  <a:pt x="1028739" y="1086697"/>
                </a:lnTo>
                <a:lnTo>
                  <a:pt x="0" y="10866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620651" y="5100992"/>
            <a:ext cx="699498" cy="708651"/>
          </a:xfrm>
          <a:custGeom>
            <a:avLst/>
            <a:gdLst/>
            <a:ahLst/>
            <a:cxnLst/>
            <a:rect l="l" t="t" r="r" b="b"/>
            <a:pathLst>
              <a:path w="699498" h="708651">
                <a:moveTo>
                  <a:pt x="0" y="0"/>
                </a:moveTo>
                <a:lnTo>
                  <a:pt x="699498" y="0"/>
                </a:lnTo>
                <a:lnTo>
                  <a:pt x="699498" y="708651"/>
                </a:lnTo>
                <a:lnTo>
                  <a:pt x="0" y="7086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6" name="Freeform 16"/>
          <p:cNvSpPr/>
          <p:nvPr/>
        </p:nvSpPr>
        <p:spPr>
          <a:xfrm rot="-2297885">
            <a:off x="-1823560" y="2085081"/>
            <a:ext cx="4512550" cy="1077371"/>
          </a:xfrm>
          <a:custGeom>
            <a:avLst/>
            <a:gdLst/>
            <a:ahLst/>
            <a:cxnLst/>
            <a:rect l="l" t="t" r="r" b="b"/>
            <a:pathLst>
              <a:path w="4512550" h="1077371">
                <a:moveTo>
                  <a:pt x="0" y="0"/>
                </a:moveTo>
                <a:lnTo>
                  <a:pt x="4512550" y="0"/>
                </a:lnTo>
                <a:lnTo>
                  <a:pt x="4512550" y="1077371"/>
                </a:lnTo>
                <a:lnTo>
                  <a:pt x="0" y="107737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TextBox 17"/>
          <p:cNvSpPr txBox="1"/>
          <p:nvPr/>
        </p:nvSpPr>
        <p:spPr>
          <a:xfrm>
            <a:off x="2320149" y="707424"/>
            <a:ext cx="13235916" cy="2131314"/>
          </a:xfrm>
          <a:prstGeom prst="rect">
            <a:avLst/>
          </a:prstGeom>
        </p:spPr>
        <p:txBody>
          <a:bodyPr lIns="0" tIns="0" rIns="0" bIns="0" rtlCol="0" anchor="t">
            <a:spAutoFit/>
          </a:bodyPr>
          <a:lstStyle/>
          <a:p>
            <a:pPr algn="l">
              <a:lnSpc>
                <a:spcPts val="8447"/>
              </a:lnSpc>
            </a:pPr>
            <a:r>
              <a:rPr lang="en-US" sz="6399">
                <a:solidFill>
                  <a:srgbClr val="030249"/>
                </a:solidFill>
                <a:latin typeface="Brixton Sans"/>
                <a:ea typeface="Brixton Sans"/>
                <a:cs typeface="Brixton Sans"/>
                <a:sym typeface="Brixton Sans"/>
              </a:rPr>
              <a:t>Step 2: Submit College Applications/Self-Reporting Grades</a:t>
            </a:r>
          </a:p>
        </p:txBody>
      </p:sp>
      <p:sp>
        <p:nvSpPr>
          <p:cNvPr id="18" name="TextBox 18"/>
          <p:cNvSpPr txBox="1"/>
          <p:nvPr/>
        </p:nvSpPr>
        <p:spPr>
          <a:xfrm>
            <a:off x="1620651" y="2724599"/>
            <a:ext cx="15480680" cy="6557010"/>
          </a:xfrm>
          <a:prstGeom prst="rect">
            <a:avLst/>
          </a:prstGeom>
        </p:spPr>
        <p:txBody>
          <a:bodyPr lIns="0" tIns="0" rIns="0" bIns="0" rtlCol="0" anchor="t">
            <a:spAutoFit/>
          </a:bodyPr>
          <a:lstStyle/>
          <a:p>
            <a:pPr marL="777240" lvl="1" indent="-388620" algn="l">
              <a:lnSpc>
                <a:spcPts val="5040"/>
              </a:lnSpc>
              <a:buFont typeface="Arial"/>
              <a:buChar char="•"/>
            </a:pPr>
            <a:r>
              <a:rPr lang="en-US" sz="3600">
                <a:solidFill>
                  <a:srgbClr val="030249"/>
                </a:solidFill>
                <a:latin typeface="Poppins Light"/>
                <a:ea typeface="Poppins Light"/>
                <a:cs typeface="Poppins Light"/>
                <a:sym typeface="Poppins Light"/>
              </a:rPr>
              <a:t>Submit applications (includes essays, personal statements, fees)</a:t>
            </a:r>
          </a:p>
          <a:p>
            <a:pPr marL="777240" lvl="1" indent="-388620" algn="l">
              <a:lnSpc>
                <a:spcPts val="5040"/>
              </a:lnSpc>
              <a:buFont typeface="Arial"/>
              <a:buChar char="•"/>
            </a:pPr>
            <a:r>
              <a:rPr lang="en-US" sz="3600">
                <a:solidFill>
                  <a:srgbClr val="030249"/>
                </a:solidFill>
                <a:latin typeface="Poppins Light"/>
                <a:ea typeface="Poppins Light"/>
                <a:cs typeface="Poppins Light"/>
                <a:sym typeface="Poppins Light"/>
              </a:rPr>
              <a:t>If self-reported grades are required:</a:t>
            </a:r>
          </a:p>
          <a:p>
            <a:pPr marL="1554480" lvl="2" indent="-518160" algn="l">
              <a:lnSpc>
                <a:spcPts val="5040"/>
              </a:lnSpc>
              <a:buFont typeface="Arial"/>
              <a:buChar char="⚬"/>
            </a:pPr>
            <a:r>
              <a:rPr lang="en-US" sz="3600">
                <a:solidFill>
                  <a:srgbClr val="030249"/>
                </a:solidFill>
                <a:latin typeface="Poppins Light"/>
                <a:ea typeface="Poppins Light"/>
                <a:cs typeface="Poppins Light"/>
                <a:sym typeface="Poppins Light"/>
              </a:rPr>
              <a:t>Start date is </a:t>
            </a:r>
            <a:r>
              <a:rPr lang="en-US" sz="3600" u="sng">
                <a:solidFill>
                  <a:srgbClr val="030249"/>
                </a:solidFill>
                <a:latin typeface="Poppins Light"/>
                <a:ea typeface="Poppins Light"/>
                <a:cs typeface="Poppins Light"/>
                <a:sym typeface="Poppins Light"/>
              </a:rPr>
              <a:t>9th grade</a:t>
            </a:r>
            <a:r>
              <a:rPr lang="en-US" sz="3600">
                <a:solidFill>
                  <a:srgbClr val="030249"/>
                </a:solidFill>
                <a:latin typeface="Poppins Light"/>
                <a:ea typeface="Poppins Light"/>
                <a:cs typeface="Poppins Light"/>
                <a:sym typeface="Poppins Light"/>
              </a:rPr>
              <a:t> </a:t>
            </a:r>
          </a:p>
          <a:p>
            <a:pPr marL="1554480" lvl="2" indent="-518160" algn="l">
              <a:lnSpc>
                <a:spcPts val="5040"/>
              </a:lnSpc>
              <a:buFont typeface="Arial"/>
              <a:buChar char="⚬"/>
            </a:pPr>
            <a:r>
              <a:rPr lang="en-US" sz="3600">
                <a:solidFill>
                  <a:srgbClr val="030249"/>
                </a:solidFill>
                <a:latin typeface="Poppins Light"/>
                <a:ea typeface="Poppins Light"/>
                <a:cs typeface="Poppins Light"/>
                <a:sym typeface="Poppins Light"/>
              </a:rPr>
              <a:t>Students can access their unofficial transcript in IC. </a:t>
            </a:r>
          </a:p>
          <a:p>
            <a:pPr marL="1554480" lvl="2" indent="-518160" algn="l">
              <a:lnSpc>
                <a:spcPts val="5040"/>
              </a:lnSpc>
              <a:buFont typeface="Arial"/>
              <a:buChar char="⚬"/>
            </a:pPr>
            <a:r>
              <a:rPr lang="en-US" sz="3600">
                <a:solidFill>
                  <a:srgbClr val="030249"/>
                </a:solidFill>
                <a:latin typeface="Poppins Light"/>
                <a:ea typeface="Poppins Light"/>
                <a:cs typeface="Poppins Light"/>
                <a:sym typeface="Poppins Light"/>
              </a:rPr>
              <a:t>Even if a school is self-reporting (UPITT, PSU, Rutgers, USC) you MUST add them to your “colleges I’m applying to” list in Naviance.</a:t>
            </a:r>
          </a:p>
          <a:p>
            <a:pPr marL="1554480" lvl="2" indent="-518160" algn="l">
              <a:lnSpc>
                <a:spcPts val="5040"/>
              </a:lnSpc>
              <a:buFont typeface="Arial"/>
              <a:buChar char="⚬"/>
            </a:pPr>
            <a:r>
              <a:rPr lang="en-US" sz="3600">
                <a:solidFill>
                  <a:srgbClr val="030249"/>
                </a:solidFill>
                <a:latin typeface="Poppins Light"/>
                <a:ea typeface="Poppins Light"/>
                <a:cs typeface="Poppins Light"/>
                <a:sym typeface="Poppins Light"/>
              </a:rPr>
              <a:t>Our advice is to enter courses as "YEARLY" so you only have to enter final course grade and credit. We do not have past individual MP grades in IC.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2700000">
            <a:off x="13505028" y="-1433970"/>
            <a:ext cx="5617474" cy="4114800"/>
          </a:xfrm>
          <a:custGeom>
            <a:avLst/>
            <a:gdLst/>
            <a:ahLst/>
            <a:cxnLst/>
            <a:rect l="l" t="t" r="r" b="b"/>
            <a:pathLst>
              <a:path w="5617474" h="4114800">
                <a:moveTo>
                  <a:pt x="0" y="0"/>
                </a:moveTo>
                <a:lnTo>
                  <a:pt x="5617475" y="0"/>
                </a:lnTo>
                <a:lnTo>
                  <a:pt x="56174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570043" y="1801623"/>
            <a:ext cx="15689257" cy="7402241"/>
            <a:chOff x="0" y="0"/>
            <a:chExt cx="4493237" cy="2119923"/>
          </a:xfrm>
        </p:grpSpPr>
        <p:sp>
          <p:nvSpPr>
            <p:cNvPr id="4" name="Freeform 4"/>
            <p:cNvSpPr/>
            <p:nvPr/>
          </p:nvSpPr>
          <p:spPr>
            <a:xfrm>
              <a:off x="0" y="0"/>
              <a:ext cx="4493237" cy="2119923"/>
            </a:xfrm>
            <a:custGeom>
              <a:avLst/>
              <a:gdLst/>
              <a:ahLst/>
              <a:cxnLst/>
              <a:rect l="l" t="t" r="r" b="b"/>
              <a:pathLst>
                <a:path w="4493237" h="2119923">
                  <a:moveTo>
                    <a:pt x="32074" y="0"/>
                  </a:moveTo>
                  <a:lnTo>
                    <a:pt x="4461162" y="0"/>
                  </a:lnTo>
                  <a:cubicBezTo>
                    <a:pt x="4469669" y="0"/>
                    <a:pt x="4477827" y="3379"/>
                    <a:pt x="4483842" y="9394"/>
                  </a:cubicBezTo>
                  <a:cubicBezTo>
                    <a:pt x="4489857" y="15410"/>
                    <a:pt x="4493237" y="23568"/>
                    <a:pt x="4493237" y="32074"/>
                  </a:cubicBezTo>
                  <a:lnTo>
                    <a:pt x="4493237" y="2087849"/>
                  </a:lnTo>
                  <a:cubicBezTo>
                    <a:pt x="4493237" y="2105563"/>
                    <a:pt x="4478876" y="2119923"/>
                    <a:pt x="4461162" y="2119923"/>
                  </a:cubicBezTo>
                  <a:lnTo>
                    <a:pt x="32074" y="2119923"/>
                  </a:lnTo>
                  <a:cubicBezTo>
                    <a:pt x="23568" y="2119923"/>
                    <a:pt x="15410" y="2116544"/>
                    <a:pt x="9394" y="2110529"/>
                  </a:cubicBezTo>
                  <a:cubicBezTo>
                    <a:pt x="3379" y="2104514"/>
                    <a:pt x="0" y="2096355"/>
                    <a:pt x="0" y="2087849"/>
                  </a:cubicBezTo>
                  <a:lnTo>
                    <a:pt x="0" y="32074"/>
                  </a:lnTo>
                  <a:cubicBezTo>
                    <a:pt x="0" y="14360"/>
                    <a:pt x="14360" y="0"/>
                    <a:pt x="32074" y="0"/>
                  </a:cubicBezTo>
                  <a:close/>
                </a:path>
              </a:pathLst>
            </a:custGeom>
            <a:solidFill>
              <a:srgbClr val="F06569"/>
            </a:solidFill>
            <a:ln w="76200" cap="rnd">
              <a:solidFill>
                <a:srgbClr val="030249"/>
              </a:solidFill>
              <a:prstDash val="solid"/>
              <a:round/>
            </a:ln>
          </p:spPr>
          <p:txBody>
            <a:bodyPr/>
            <a:lstStyle/>
            <a:p>
              <a:endParaRPr lang="en-US"/>
            </a:p>
          </p:txBody>
        </p:sp>
        <p:sp>
          <p:nvSpPr>
            <p:cNvPr id="5" name="TextBox 5"/>
            <p:cNvSpPr txBox="1"/>
            <p:nvPr/>
          </p:nvSpPr>
          <p:spPr>
            <a:xfrm>
              <a:off x="0" y="-38100"/>
              <a:ext cx="4493237" cy="215802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335" y="1801623"/>
            <a:ext cx="15689257" cy="6771805"/>
            <a:chOff x="0" y="0"/>
            <a:chExt cx="4493237" cy="1939373"/>
          </a:xfrm>
        </p:grpSpPr>
        <p:sp>
          <p:nvSpPr>
            <p:cNvPr id="7" name="Freeform 7"/>
            <p:cNvSpPr/>
            <p:nvPr/>
          </p:nvSpPr>
          <p:spPr>
            <a:xfrm>
              <a:off x="0" y="0"/>
              <a:ext cx="4493237" cy="1939373"/>
            </a:xfrm>
            <a:custGeom>
              <a:avLst/>
              <a:gdLst/>
              <a:ahLst/>
              <a:cxnLst/>
              <a:rect l="l" t="t" r="r" b="b"/>
              <a:pathLst>
                <a:path w="4493237" h="1939373">
                  <a:moveTo>
                    <a:pt x="32074" y="0"/>
                  </a:moveTo>
                  <a:lnTo>
                    <a:pt x="4461162" y="0"/>
                  </a:lnTo>
                  <a:cubicBezTo>
                    <a:pt x="4469669" y="0"/>
                    <a:pt x="4477827" y="3379"/>
                    <a:pt x="4483842" y="9394"/>
                  </a:cubicBezTo>
                  <a:cubicBezTo>
                    <a:pt x="4489857" y="15410"/>
                    <a:pt x="4493237" y="23568"/>
                    <a:pt x="4493237" y="32074"/>
                  </a:cubicBezTo>
                  <a:lnTo>
                    <a:pt x="4493237" y="1907299"/>
                  </a:lnTo>
                  <a:cubicBezTo>
                    <a:pt x="4493237" y="1925013"/>
                    <a:pt x="4478876" y="1939373"/>
                    <a:pt x="4461162" y="1939373"/>
                  </a:cubicBezTo>
                  <a:lnTo>
                    <a:pt x="32074" y="1939373"/>
                  </a:lnTo>
                  <a:cubicBezTo>
                    <a:pt x="14360" y="1939373"/>
                    <a:pt x="0" y="1925013"/>
                    <a:pt x="0" y="1907299"/>
                  </a:cubicBezTo>
                  <a:lnTo>
                    <a:pt x="0" y="32074"/>
                  </a:lnTo>
                  <a:cubicBezTo>
                    <a:pt x="0" y="14360"/>
                    <a:pt x="14360" y="0"/>
                    <a:pt x="32074" y="0"/>
                  </a:cubicBezTo>
                  <a:close/>
                </a:path>
              </a:pathLst>
            </a:custGeom>
            <a:solidFill>
              <a:srgbClr val="F5F5F5"/>
            </a:solidFill>
            <a:ln w="76200" cap="rnd">
              <a:solidFill>
                <a:srgbClr val="030249"/>
              </a:solidFill>
              <a:prstDash val="solid"/>
              <a:round/>
            </a:ln>
          </p:spPr>
          <p:txBody>
            <a:bodyPr/>
            <a:lstStyle/>
            <a:p>
              <a:endParaRPr lang="en-US"/>
            </a:p>
          </p:txBody>
        </p:sp>
        <p:sp>
          <p:nvSpPr>
            <p:cNvPr id="8" name="TextBox 8"/>
            <p:cNvSpPr txBox="1"/>
            <p:nvPr/>
          </p:nvSpPr>
          <p:spPr>
            <a:xfrm>
              <a:off x="0" y="-38100"/>
              <a:ext cx="4493237" cy="197747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2700000">
            <a:off x="-2328896" y="7521153"/>
            <a:ext cx="5523221" cy="4114800"/>
          </a:xfrm>
          <a:custGeom>
            <a:avLst/>
            <a:gdLst/>
            <a:ahLst/>
            <a:cxnLst/>
            <a:rect l="l" t="t" r="r" b="b"/>
            <a:pathLst>
              <a:path w="5523221" h="4114800">
                <a:moveTo>
                  <a:pt x="0" y="0"/>
                </a:moveTo>
                <a:lnTo>
                  <a:pt x="5523222" y="0"/>
                </a:lnTo>
                <a:lnTo>
                  <a:pt x="55232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346333">
            <a:off x="-145224" y="6262602"/>
            <a:ext cx="3309641" cy="3713482"/>
          </a:xfrm>
          <a:custGeom>
            <a:avLst/>
            <a:gdLst/>
            <a:ahLst/>
            <a:cxnLst/>
            <a:rect l="l" t="t" r="r" b="b"/>
            <a:pathLst>
              <a:path w="3309641" h="3713482">
                <a:moveTo>
                  <a:pt x="0" y="0"/>
                </a:moveTo>
                <a:lnTo>
                  <a:pt x="3309641" y="0"/>
                </a:lnTo>
                <a:lnTo>
                  <a:pt x="3309641" y="3713482"/>
                </a:lnTo>
                <a:lnTo>
                  <a:pt x="0" y="37134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5338239" y="0"/>
            <a:ext cx="2949761" cy="2054106"/>
          </a:xfrm>
          <a:custGeom>
            <a:avLst/>
            <a:gdLst/>
            <a:ahLst/>
            <a:cxnLst/>
            <a:rect l="l" t="t" r="r" b="b"/>
            <a:pathLst>
              <a:path w="2949761" h="2054106">
                <a:moveTo>
                  <a:pt x="0" y="0"/>
                </a:moveTo>
                <a:lnTo>
                  <a:pt x="2949761" y="0"/>
                </a:lnTo>
                <a:lnTo>
                  <a:pt x="2949761" y="2054106"/>
                </a:lnTo>
                <a:lnTo>
                  <a:pt x="0" y="20541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28700" y="4625834"/>
            <a:ext cx="1082686" cy="960638"/>
          </a:xfrm>
          <a:custGeom>
            <a:avLst/>
            <a:gdLst/>
            <a:ahLst/>
            <a:cxnLst/>
            <a:rect l="l" t="t" r="r" b="b"/>
            <a:pathLst>
              <a:path w="1082686" h="960638">
                <a:moveTo>
                  <a:pt x="0" y="0"/>
                </a:moveTo>
                <a:lnTo>
                  <a:pt x="1082686" y="0"/>
                </a:lnTo>
                <a:lnTo>
                  <a:pt x="1082686" y="960637"/>
                </a:lnTo>
                <a:lnTo>
                  <a:pt x="0" y="9606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15556065" y="7938584"/>
            <a:ext cx="2456944" cy="2530560"/>
          </a:xfrm>
          <a:custGeom>
            <a:avLst/>
            <a:gdLst/>
            <a:ahLst/>
            <a:cxnLst/>
            <a:rect l="l" t="t" r="r" b="b"/>
            <a:pathLst>
              <a:path w="2456944" h="2530560">
                <a:moveTo>
                  <a:pt x="0" y="0"/>
                </a:moveTo>
                <a:lnTo>
                  <a:pt x="2456944" y="0"/>
                </a:lnTo>
                <a:lnTo>
                  <a:pt x="2456944" y="2530560"/>
                </a:lnTo>
                <a:lnTo>
                  <a:pt x="0" y="25305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14309500" y="6851887"/>
            <a:ext cx="1028739" cy="1086696"/>
          </a:xfrm>
          <a:custGeom>
            <a:avLst/>
            <a:gdLst/>
            <a:ahLst/>
            <a:cxnLst/>
            <a:rect l="l" t="t" r="r" b="b"/>
            <a:pathLst>
              <a:path w="1028739" h="1086696">
                <a:moveTo>
                  <a:pt x="0" y="0"/>
                </a:moveTo>
                <a:lnTo>
                  <a:pt x="1028739" y="0"/>
                </a:lnTo>
                <a:lnTo>
                  <a:pt x="1028739" y="1086697"/>
                </a:lnTo>
                <a:lnTo>
                  <a:pt x="0" y="10866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6313765" y="5232146"/>
            <a:ext cx="699498" cy="708651"/>
          </a:xfrm>
          <a:custGeom>
            <a:avLst/>
            <a:gdLst/>
            <a:ahLst/>
            <a:cxnLst/>
            <a:rect l="l" t="t" r="r" b="b"/>
            <a:pathLst>
              <a:path w="699498" h="708651">
                <a:moveTo>
                  <a:pt x="0" y="0"/>
                </a:moveTo>
                <a:lnTo>
                  <a:pt x="699499" y="0"/>
                </a:lnTo>
                <a:lnTo>
                  <a:pt x="699499" y="708651"/>
                </a:lnTo>
                <a:lnTo>
                  <a:pt x="0" y="7086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6" name="Freeform 16"/>
          <p:cNvSpPr/>
          <p:nvPr/>
        </p:nvSpPr>
        <p:spPr>
          <a:xfrm rot="-2297885">
            <a:off x="-1403806" y="2085081"/>
            <a:ext cx="4512550" cy="1077371"/>
          </a:xfrm>
          <a:custGeom>
            <a:avLst/>
            <a:gdLst/>
            <a:ahLst/>
            <a:cxnLst/>
            <a:rect l="l" t="t" r="r" b="b"/>
            <a:pathLst>
              <a:path w="4512550" h="1077371">
                <a:moveTo>
                  <a:pt x="0" y="0"/>
                </a:moveTo>
                <a:lnTo>
                  <a:pt x="4512550" y="0"/>
                </a:lnTo>
                <a:lnTo>
                  <a:pt x="4512550" y="1077371"/>
                </a:lnTo>
                <a:lnTo>
                  <a:pt x="0" y="107737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TextBox 17"/>
          <p:cNvSpPr txBox="1"/>
          <p:nvPr/>
        </p:nvSpPr>
        <p:spPr>
          <a:xfrm>
            <a:off x="2631496" y="1958856"/>
            <a:ext cx="14032019" cy="2131314"/>
          </a:xfrm>
          <a:prstGeom prst="rect">
            <a:avLst/>
          </a:prstGeom>
        </p:spPr>
        <p:txBody>
          <a:bodyPr lIns="0" tIns="0" rIns="0" bIns="0" rtlCol="0" anchor="t">
            <a:spAutoFit/>
          </a:bodyPr>
          <a:lstStyle/>
          <a:p>
            <a:pPr algn="l">
              <a:lnSpc>
                <a:spcPts val="8447"/>
              </a:lnSpc>
            </a:pPr>
            <a:r>
              <a:rPr lang="en-US" sz="6399">
                <a:solidFill>
                  <a:srgbClr val="030249"/>
                </a:solidFill>
                <a:latin typeface="Brixton Sans"/>
                <a:ea typeface="Brixton Sans"/>
                <a:cs typeface="Brixton Sans"/>
                <a:sym typeface="Brixton Sans"/>
              </a:rPr>
              <a:t>Step 3: Matching Common App &amp; Naviance / FERPA Waiver</a:t>
            </a:r>
          </a:p>
        </p:txBody>
      </p:sp>
      <p:sp>
        <p:nvSpPr>
          <p:cNvPr id="18" name="TextBox 18"/>
          <p:cNvSpPr txBox="1"/>
          <p:nvPr/>
        </p:nvSpPr>
        <p:spPr>
          <a:xfrm>
            <a:off x="1734304" y="4265002"/>
            <a:ext cx="15531288" cy="2936875"/>
          </a:xfrm>
          <a:prstGeom prst="rect">
            <a:avLst/>
          </a:prstGeom>
        </p:spPr>
        <p:txBody>
          <a:bodyPr lIns="0" tIns="0" rIns="0" bIns="0" rtlCol="0" anchor="t">
            <a:spAutoFit/>
          </a:bodyPr>
          <a:lstStyle/>
          <a:p>
            <a:pPr marL="863598" lvl="1" indent="-431799" algn="l">
              <a:lnSpc>
                <a:spcPts val="5599"/>
              </a:lnSpc>
              <a:buFont typeface="Arial"/>
              <a:buChar char="•"/>
            </a:pPr>
            <a:r>
              <a:rPr lang="en-US" sz="3999">
                <a:solidFill>
                  <a:srgbClr val="030249"/>
                </a:solidFill>
                <a:latin typeface="Poppins Light"/>
                <a:ea typeface="Poppins Light"/>
                <a:cs typeface="Poppins Light"/>
                <a:sym typeface="Poppins Light"/>
              </a:rPr>
              <a:t>If using Common Application:</a:t>
            </a:r>
          </a:p>
          <a:p>
            <a:pPr marL="1727196" lvl="2" indent="-575732" algn="l">
              <a:lnSpc>
                <a:spcPts val="5599"/>
              </a:lnSpc>
              <a:buFont typeface="Arial"/>
              <a:buChar char="⚬"/>
            </a:pPr>
            <a:r>
              <a:rPr lang="en-US" sz="3999">
                <a:solidFill>
                  <a:srgbClr val="030249"/>
                </a:solidFill>
                <a:latin typeface="Poppins Light"/>
                <a:ea typeface="Poppins Light"/>
                <a:cs typeface="Poppins Light"/>
                <a:sym typeface="Poppins Light"/>
              </a:rPr>
              <a:t>Match Naviance and Common Application</a:t>
            </a:r>
          </a:p>
          <a:p>
            <a:pPr marL="1727196" lvl="2" indent="-575732" algn="l">
              <a:lnSpc>
                <a:spcPts val="5599"/>
              </a:lnSpc>
              <a:buFont typeface="Arial"/>
              <a:buChar char="⚬"/>
            </a:pPr>
            <a:r>
              <a:rPr lang="en-US" sz="3999">
                <a:solidFill>
                  <a:srgbClr val="030249"/>
                </a:solidFill>
                <a:latin typeface="Poppins Light"/>
                <a:ea typeface="Poppins Light"/>
                <a:cs typeface="Poppins Light"/>
                <a:sym typeface="Poppins Light"/>
              </a:rPr>
              <a:t>Complete FERPA waiver in Common Application</a:t>
            </a:r>
          </a:p>
          <a:p>
            <a:pPr algn="l">
              <a:lnSpc>
                <a:spcPts val="5599"/>
              </a:lnSpc>
            </a:pPr>
            <a:endParaRPr lang="en-US" sz="3999">
              <a:solidFill>
                <a:srgbClr val="030249"/>
              </a:solidFill>
              <a:latin typeface="Poppins Light"/>
              <a:ea typeface="Poppins Light"/>
              <a:cs typeface="Poppins Light"/>
              <a:sym typeface="Poppins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2700000">
            <a:off x="13505028" y="-1433970"/>
            <a:ext cx="5617474" cy="4114800"/>
          </a:xfrm>
          <a:custGeom>
            <a:avLst/>
            <a:gdLst/>
            <a:ahLst/>
            <a:cxnLst/>
            <a:rect l="l" t="t" r="r" b="b"/>
            <a:pathLst>
              <a:path w="5617474" h="4114800">
                <a:moveTo>
                  <a:pt x="0" y="0"/>
                </a:moveTo>
                <a:lnTo>
                  <a:pt x="5617475" y="0"/>
                </a:lnTo>
                <a:lnTo>
                  <a:pt x="56174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570043" y="2364585"/>
            <a:ext cx="15214494" cy="7213967"/>
            <a:chOff x="0" y="0"/>
            <a:chExt cx="4357270" cy="2066004"/>
          </a:xfrm>
        </p:grpSpPr>
        <p:sp>
          <p:nvSpPr>
            <p:cNvPr id="4" name="Freeform 4"/>
            <p:cNvSpPr/>
            <p:nvPr/>
          </p:nvSpPr>
          <p:spPr>
            <a:xfrm>
              <a:off x="0" y="0"/>
              <a:ext cx="4357270" cy="2066004"/>
            </a:xfrm>
            <a:custGeom>
              <a:avLst/>
              <a:gdLst/>
              <a:ahLst/>
              <a:cxnLst/>
              <a:rect l="l" t="t" r="r" b="b"/>
              <a:pathLst>
                <a:path w="4357270" h="2066004">
                  <a:moveTo>
                    <a:pt x="33075" y="0"/>
                  </a:moveTo>
                  <a:lnTo>
                    <a:pt x="4324194" y="0"/>
                  </a:lnTo>
                  <a:cubicBezTo>
                    <a:pt x="4332967" y="0"/>
                    <a:pt x="4341379" y="3485"/>
                    <a:pt x="4347582" y="9688"/>
                  </a:cubicBezTo>
                  <a:cubicBezTo>
                    <a:pt x="4353785" y="15890"/>
                    <a:pt x="4357270" y="24303"/>
                    <a:pt x="4357270" y="33075"/>
                  </a:cubicBezTo>
                  <a:lnTo>
                    <a:pt x="4357270" y="2032928"/>
                  </a:lnTo>
                  <a:cubicBezTo>
                    <a:pt x="4357270" y="2041701"/>
                    <a:pt x="4353785" y="2050113"/>
                    <a:pt x="4347582" y="2056316"/>
                  </a:cubicBezTo>
                  <a:cubicBezTo>
                    <a:pt x="4341379" y="2062519"/>
                    <a:pt x="4332967" y="2066004"/>
                    <a:pt x="4324194" y="2066004"/>
                  </a:cubicBezTo>
                  <a:lnTo>
                    <a:pt x="33075" y="2066004"/>
                  </a:lnTo>
                  <a:cubicBezTo>
                    <a:pt x="24303" y="2066004"/>
                    <a:pt x="15890" y="2062519"/>
                    <a:pt x="9688" y="2056316"/>
                  </a:cubicBezTo>
                  <a:cubicBezTo>
                    <a:pt x="3485" y="2050113"/>
                    <a:pt x="0" y="2041701"/>
                    <a:pt x="0" y="2032928"/>
                  </a:cubicBezTo>
                  <a:lnTo>
                    <a:pt x="0" y="33075"/>
                  </a:lnTo>
                  <a:cubicBezTo>
                    <a:pt x="0" y="24303"/>
                    <a:pt x="3485" y="15890"/>
                    <a:pt x="9688" y="9688"/>
                  </a:cubicBezTo>
                  <a:cubicBezTo>
                    <a:pt x="15890" y="3485"/>
                    <a:pt x="24303" y="0"/>
                    <a:pt x="33075" y="0"/>
                  </a:cubicBezTo>
                  <a:close/>
                </a:path>
              </a:pathLst>
            </a:custGeom>
            <a:solidFill>
              <a:srgbClr val="F06569"/>
            </a:solidFill>
            <a:ln w="76200" cap="rnd">
              <a:solidFill>
                <a:srgbClr val="030249"/>
              </a:solidFill>
              <a:prstDash val="solid"/>
              <a:round/>
            </a:ln>
          </p:spPr>
          <p:txBody>
            <a:bodyPr/>
            <a:lstStyle/>
            <a:p>
              <a:endParaRPr lang="en-US"/>
            </a:p>
          </p:txBody>
        </p:sp>
        <p:sp>
          <p:nvSpPr>
            <p:cNvPr id="5" name="TextBox 5"/>
            <p:cNvSpPr txBox="1"/>
            <p:nvPr/>
          </p:nvSpPr>
          <p:spPr>
            <a:xfrm>
              <a:off x="0" y="-38100"/>
              <a:ext cx="4357270" cy="2104104"/>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09597" y="600067"/>
            <a:ext cx="15274940" cy="8207720"/>
            <a:chOff x="0" y="0"/>
            <a:chExt cx="4374581" cy="2350604"/>
          </a:xfrm>
        </p:grpSpPr>
        <p:sp>
          <p:nvSpPr>
            <p:cNvPr id="7" name="Freeform 7"/>
            <p:cNvSpPr/>
            <p:nvPr/>
          </p:nvSpPr>
          <p:spPr>
            <a:xfrm>
              <a:off x="0" y="0"/>
              <a:ext cx="4374581" cy="2350604"/>
            </a:xfrm>
            <a:custGeom>
              <a:avLst/>
              <a:gdLst/>
              <a:ahLst/>
              <a:cxnLst/>
              <a:rect l="l" t="t" r="r" b="b"/>
              <a:pathLst>
                <a:path w="4374581" h="2350604">
                  <a:moveTo>
                    <a:pt x="32944" y="0"/>
                  </a:moveTo>
                  <a:lnTo>
                    <a:pt x="4341636" y="0"/>
                  </a:lnTo>
                  <a:cubicBezTo>
                    <a:pt x="4359831" y="0"/>
                    <a:pt x="4374581" y="14750"/>
                    <a:pt x="4374581" y="32944"/>
                  </a:cubicBezTo>
                  <a:lnTo>
                    <a:pt x="4374581" y="2317660"/>
                  </a:lnTo>
                  <a:cubicBezTo>
                    <a:pt x="4374581" y="2335854"/>
                    <a:pt x="4359831" y="2350604"/>
                    <a:pt x="4341636" y="2350604"/>
                  </a:cubicBezTo>
                  <a:lnTo>
                    <a:pt x="32944" y="2350604"/>
                  </a:lnTo>
                  <a:cubicBezTo>
                    <a:pt x="14750" y="2350604"/>
                    <a:pt x="0" y="2335854"/>
                    <a:pt x="0" y="2317660"/>
                  </a:cubicBezTo>
                  <a:lnTo>
                    <a:pt x="0" y="32944"/>
                  </a:lnTo>
                  <a:cubicBezTo>
                    <a:pt x="0" y="14750"/>
                    <a:pt x="14750" y="0"/>
                    <a:pt x="32944" y="0"/>
                  </a:cubicBezTo>
                  <a:close/>
                </a:path>
              </a:pathLst>
            </a:custGeom>
            <a:solidFill>
              <a:srgbClr val="F5F5F5"/>
            </a:solidFill>
            <a:ln w="76200" cap="rnd">
              <a:solidFill>
                <a:srgbClr val="030249"/>
              </a:solidFill>
              <a:prstDash val="solid"/>
              <a:round/>
            </a:ln>
          </p:spPr>
          <p:txBody>
            <a:bodyPr/>
            <a:lstStyle/>
            <a:p>
              <a:endParaRPr lang="en-US"/>
            </a:p>
          </p:txBody>
        </p:sp>
        <p:sp>
          <p:nvSpPr>
            <p:cNvPr id="8" name="TextBox 8"/>
            <p:cNvSpPr txBox="1"/>
            <p:nvPr/>
          </p:nvSpPr>
          <p:spPr>
            <a:xfrm>
              <a:off x="0" y="-38100"/>
              <a:ext cx="4374581" cy="238870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2700000">
            <a:off x="-2328896" y="7521153"/>
            <a:ext cx="5523221" cy="4114800"/>
          </a:xfrm>
          <a:custGeom>
            <a:avLst/>
            <a:gdLst/>
            <a:ahLst/>
            <a:cxnLst/>
            <a:rect l="l" t="t" r="r" b="b"/>
            <a:pathLst>
              <a:path w="5523221" h="4114800">
                <a:moveTo>
                  <a:pt x="0" y="0"/>
                </a:moveTo>
                <a:lnTo>
                  <a:pt x="5523222" y="0"/>
                </a:lnTo>
                <a:lnTo>
                  <a:pt x="552322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1346333">
            <a:off x="-145224" y="6262602"/>
            <a:ext cx="3309641" cy="3713482"/>
          </a:xfrm>
          <a:custGeom>
            <a:avLst/>
            <a:gdLst/>
            <a:ahLst/>
            <a:cxnLst/>
            <a:rect l="l" t="t" r="r" b="b"/>
            <a:pathLst>
              <a:path w="3309641" h="3713482">
                <a:moveTo>
                  <a:pt x="0" y="0"/>
                </a:moveTo>
                <a:lnTo>
                  <a:pt x="3309641" y="0"/>
                </a:lnTo>
                <a:lnTo>
                  <a:pt x="3309641" y="3713482"/>
                </a:lnTo>
                <a:lnTo>
                  <a:pt x="0" y="37134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6313765" y="-224379"/>
            <a:ext cx="2949761" cy="2054106"/>
          </a:xfrm>
          <a:custGeom>
            <a:avLst/>
            <a:gdLst/>
            <a:ahLst/>
            <a:cxnLst/>
            <a:rect l="l" t="t" r="r" b="b"/>
            <a:pathLst>
              <a:path w="2949761" h="2054106">
                <a:moveTo>
                  <a:pt x="0" y="0"/>
                </a:moveTo>
                <a:lnTo>
                  <a:pt x="2949761" y="0"/>
                </a:lnTo>
                <a:lnTo>
                  <a:pt x="2949761" y="2054106"/>
                </a:lnTo>
                <a:lnTo>
                  <a:pt x="0" y="20541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28700" y="4625834"/>
            <a:ext cx="1082686" cy="960638"/>
          </a:xfrm>
          <a:custGeom>
            <a:avLst/>
            <a:gdLst/>
            <a:ahLst/>
            <a:cxnLst/>
            <a:rect l="l" t="t" r="r" b="b"/>
            <a:pathLst>
              <a:path w="1082686" h="960638">
                <a:moveTo>
                  <a:pt x="0" y="0"/>
                </a:moveTo>
                <a:lnTo>
                  <a:pt x="1082686" y="0"/>
                </a:lnTo>
                <a:lnTo>
                  <a:pt x="1082686" y="960637"/>
                </a:lnTo>
                <a:lnTo>
                  <a:pt x="0" y="9606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a:off x="15556065" y="7938584"/>
            <a:ext cx="2456944" cy="2530560"/>
          </a:xfrm>
          <a:custGeom>
            <a:avLst/>
            <a:gdLst/>
            <a:ahLst/>
            <a:cxnLst/>
            <a:rect l="l" t="t" r="r" b="b"/>
            <a:pathLst>
              <a:path w="2456944" h="2530560">
                <a:moveTo>
                  <a:pt x="0" y="0"/>
                </a:moveTo>
                <a:lnTo>
                  <a:pt x="2456944" y="0"/>
                </a:lnTo>
                <a:lnTo>
                  <a:pt x="2456944" y="2530560"/>
                </a:lnTo>
                <a:lnTo>
                  <a:pt x="0" y="25305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15041696" y="7395235"/>
            <a:ext cx="1028739" cy="1086696"/>
          </a:xfrm>
          <a:custGeom>
            <a:avLst/>
            <a:gdLst/>
            <a:ahLst/>
            <a:cxnLst/>
            <a:rect l="l" t="t" r="r" b="b"/>
            <a:pathLst>
              <a:path w="1028739" h="1086696">
                <a:moveTo>
                  <a:pt x="0" y="0"/>
                </a:moveTo>
                <a:lnTo>
                  <a:pt x="1028739" y="0"/>
                </a:lnTo>
                <a:lnTo>
                  <a:pt x="1028739" y="1086697"/>
                </a:lnTo>
                <a:lnTo>
                  <a:pt x="0" y="10866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6909551" y="6686584"/>
            <a:ext cx="699498" cy="708651"/>
          </a:xfrm>
          <a:custGeom>
            <a:avLst/>
            <a:gdLst/>
            <a:ahLst/>
            <a:cxnLst/>
            <a:rect l="l" t="t" r="r" b="b"/>
            <a:pathLst>
              <a:path w="699498" h="708651">
                <a:moveTo>
                  <a:pt x="0" y="0"/>
                </a:moveTo>
                <a:lnTo>
                  <a:pt x="699498" y="0"/>
                </a:lnTo>
                <a:lnTo>
                  <a:pt x="699498" y="708651"/>
                </a:lnTo>
                <a:lnTo>
                  <a:pt x="0" y="7086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6" name="Freeform 16"/>
          <p:cNvSpPr/>
          <p:nvPr/>
        </p:nvSpPr>
        <p:spPr>
          <a:xfrm rot="-2297885">
            <a:off x="-1403806" y="2085081"/>
            <a:ext cx="4512550" cy="1077371"/>
          </a:xfrm>
          <a:custGeom>
            <a:avLst/>
            <a:gdLst/>
            <a:ahLst/>
            <a:cxnLst/>
            <a:rect l="l" t="t" r="r" b="b"/>
            <a:pathLst>
              <a:path w="4512550" h="1077371">
                <a:moveTo>
                  <a:pt x="0" y="0"/>
                </a:moveTo>
                <a:lnTo>
                  <a:pt x="4512550" y="0"/>
                </a:lnTo>
                <a:lnTo>
                  <a:pt x="4512550" y="1077371"/>
                </a:lnTo>
                <a:lnTo>
                  <a:pt x="0" y="107737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TextBox 17"/>
          <p:cNvSpPr txBox="1"/>
          <p:nvPr/>
        </p:nvSpPr>
        <p:spPr>
          <a:xfrm>
            <a:off x="3285861" y="1299513"/>
            <a:ext cx="12270204" cy="908970"/>
          </a:xfrm>
          <a:prstGeom prst="rect">
            <a:avLst/>
          </a:prstGeom>
        </p:spPr>
        <p:txBody>
          <a:bodyPr lIns="0" tIns="0" rIns="0" bIns="0" rtlCol="0" anchor="t">
            <a:spAutoFit/>
          </a:bodyPr>
          <a:lstStyle/>
          <a:p>
            <a:pPr algn="l">
              <a:lnSpc>
                <a:spcPts val="7070"/>
              </a:lnSpc>
            </a:pPr>
            <a:r>
              <a:rPr lang="en-US" sz="5356">
                <a:solidFill>
                  <a:srgbClr val="030249"/>
                </a:solidFill>
                <a:latin typeface="Brixton Sans"/>
                <a:ea typeface="Brixton Sans"/>
                <a:cs typeface="Brixton Sans"/>
                <a:sym typeface="Brixton Sans"/>
              </a:rPr>
              <a:t>What’s the FERPA waiver in Common App?</a:t>
            </a:r>
          </a:p>
        </p:txBody>
      </p:sp>
      <p:sp>
        <p:nvSpPr>
          <p:cNvPr id="18" name="TextBox 18"/>
          <p:cNvSpPr txBox="1"/>
          <p:nvPr/>
        </p:nvSpPr>
        <p:spPr>
          <a:xfrm>
            <a:off x="3347220" y="2151333"/>
            <a:ext cx="11660139" cy="7049174"/>
          </a:xfrm>
          <a:prstGeom prst="rect">
            <a:avLst/>
          </a:prstGeom>
        </p:spPr>
        <p:txBody>
          <a:bodyPr lIns="0" tIns="0" rIns="0" bIns="0" rtlCol="0" anchor="t">
            <a:spAutoFit/>
          </a:bodyPr>
          <a:lstStyle/>
          <a:p>
            <a:pPr algn="ctr">
              <a:lnSpc>
                <a:spcPts val="4592"/>
              </a:lnSpc>
            </a:pPr>
            <a:r>
              <a:rPr lang="en-US" sz="3280" dirty="0">
                <a:solidFill>
                  <a:srgbClr val="030249"/>
                </a:solidFill>
                <a:latin typeface="Poppins Light"/>
                <a:ea typeface="Poppins Light"/>
                <a:cs typeface="Poppins Light"/>
                <a:sym typeface="Poppins Light"/>
              </a:rPr>
              <a:t>Common App will ask if you want to ​</a:t>
            </a:r>
          </a:p>
          <a:p>
            <a:pPr algn="ctr">
              <a:lnSpc>
                <a:spcPts val="4592"/>
              </a:lnSpc>
            </a:pPr>
            <a:r>
              <a:rPr lang="en-US" sz="3280" dirty="0">
                <a:solidFill>
                  <a:srgbClr val="030249"/>
                </a:solidFill>
                <a:latin typeface="Poppins Light"/>
                <a:ea typeface="Poppins Light"/>
                <a:cs typeface="Poppins Light"/>
                <a:sym typeface="Poppins Light"/>
              </a:rPr>
              <a:t>“waive your FERPA rights” ​</a:t>
            </a:r>
          </a:p>
          <a:p>
            <a:pPr algn="ctr">
              <a:lnSpc>
                <a:spcPts val="4592"/>
              </a:lnSpc>
            </a:pPr>
            <a:r>
              <a:rPr lang="en-US" sz="3280" dirty="0">
                <a:solidFill>
                  <a:srgbClr val="030249"/>
                </a:solidFill>
                <a:latin typeface="Poppins Light"/>
                <a:ea typeface="Poppins Light"/>
                <a:cs typeface="Poppins Light"/>
                <a:sym typeface="Poppins Light"/>
              </a:rPr>
              <a:t>​</a:t>
            </a:r>
          </a:p>
          <a:p>
            <a:pPr algn="ctr">
              <a:lnSpc>
                <a:spcPts val="4592"/>
              </a:lnSpc>
            </a:pPr>
            <a:r>
              <a:rPr lang="en-US" sz="3280" dirty="0">
                <a:solidFill>
                  <a:srgbClr val="030249"/>
                </a:solidFill>
                <a:latin typeface="Poppins Light Bold"/>
                <a:ea typeface="Poppins Light Bold"/>
                <a:cs typeface="Poppins Light Bold"/>
                <a:sym typeface="Poppins Light Bold"/>
              </a:rPr>
              <a:t>Why would you want to do that?</a:t>
            </a:r>
            <a:r>
              <a:rPr lang="en-US" sz="3280" dirty="0">
                <a:solidFill>
                  <a:srgbClr val="030249"/>
                </a:solidFill>
                <a:latin typeface="Poppins Light"/>
                <a:ea typeface="Poppins Light"/>
                <a:cs typeface="Poppins Light"/>
                <a:sym typeface="Poppins Light"/>
              </a:rPr>
              <a:t>​</a:t>
            </a:r>
          </a:p>
          <a:p>
            <a:pPr algn="ctr">
              <a:lnSpc>
                <a:spcPts val="4592"/>
              </a:lnSpc>
            </a:pPr>
            <a:r>
              <a:rPr lang="en-US" sz="3280" dirty="0">
                <a:solidFill>
                  <a:srgbClr val="030249"/>
                </a:solidFill>
                <a:latin typeface="Poppins Light"/>
                <a:ea typeface="Poppins Light"/>
                <a:cs typeface="Poppins Light"/>
                <a:sym typeface="Poppins Light"/>
              </a:rPr>
              <a:t>​</a:t>
            </a:r>
          </a:p>
          <a:p>
            <a:pPr algn="ctr">
              <a:lnSpc>
                <a:spcPts val="4592"/>
              </a:lnSpc>
            </a:pPr>
            <a:r>
              <a:rPr lang="en-US" sz="3280" dirty="0">
                <a:solidFill>
                  <a:srgbClr val="030249"/>
                </a:solidFill>
                <a:latin typeface="Poppins Light"/>
                <a:ea typeface="Poppins Light"/>
                <a:cs typeface="Poppins Light"/>
                <a:sym typeface="Poppins Light"/>
              </a:rPr>
              <a:t>Waiving your right lets colleges know that you do not intend to read your recommendations, which helps reassure colleges that the letters are candid and truthful.​</a:t>
            </a:r>
          </a:p>
          <a:p>
            <a:pPr algn="ctr">
              <a:lnSpc>
                <a:spcPts val="4592"/>
              </a:lnSpc>
            </a:pPr>
            <a:r>
              <a:rPr lang="en-US" sz="3280" dirty="0">
                <a:solidFill>
                  <a:srgbClr val="030249"/>
                </a:solidFill>
                <a:latin typeface="Poppins Light"/>
                <a:ea typeface="Poppins Light"/>
                <a:cs typeface="Poppins Light"/>
                <a:sym typeface="Poppins Light"/>
              </a:rPr>
              <a:t>***Some recommenders may refuse to write a letter for you unless you waive your rights</a:t>
            </a:r>
            <a:r>
              <a:rPr lang="en-US" sz="3280" i="1" dirty="0">
                <a:solidFill>
                  <a:srgbClr val="030249"/>
                </a:solidFill>
                <a:latin typeface="Poppins Light"/>
                <a:ea typeface="Poppins Light"/>
                <a:cs typeface="Poppins Light"/>
                <a:sym typeface="Poppins Light"/>
              </a:rPr>
              <a:t>. </a:t>
            </a:r>
          </a:p>
          <a:p>
            <a:pPr algn="ctr">
              <a:lnSpc>
                <a:spcPts val="4592"/>
              </a:lnSpc>
            </a:pPr>
            <a:endParaRPr lang="en-US" sz="3280" i="1" dirty="0">
              <a:solidFill>
                <a:srgbClr val="030249"/>
              </a:solidFill>
              <a:latin typeface="Poppins Light"/>
              <a:ea typeface="Poppins Light"/>
              <a:cs typeface="Poppins Light"/>
              <a:sym typeface="Poppi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8718704">
            <a:off x="-2007276" y="1909206"/>
            <a:ext cx="5617474" cy="411480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0083008">
            <a:off x="-359513" y="1867592"/>
            <a:ext cx="2776426" cy="2589017"/>
          </a:xfrm>
          <a:custGeom>
            <a:avLst/>
            <a:gdLst/>
            <a:ahLst/>
            <a:cxnLst/>
            <a:rect l="l" t="t" r="r" b="b"/>
            <a:pathLst>
              <a:path w="2776426" h="2589017">
                <a:moveTo>
                  <a:pt x="0" y="0"/>
                </a:moveTo>
                <a:lnTo>
                  <a:pt x="2776426" y="0"/>
                </a:lnTo>
                <a:lnTo>
                  <a:pt x="2776426" y="2589018"/>
                </a:lnTo>
                <a:lnTo>
                  <a:pt x="0" y="2589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1112982" y="2071189"/>
            <a:ext cx="16062036" cy="7549688"/>
            <a:chOff x="0" y="0"/>
            <a:chExt cx="21416049" cy="10066251"/>
          </a:xfrm>
        </p:grpSpPr>
        <p:grpSp>
          <p:nvGrpSpPr>
            <p:cNvPr id="5" name="Group 5"/>
            <p:cNvGrpSpPr/>
            <p:nvPr/>
          </p:nvGrpSpPr>
          <p:grpSpPr>
            <a:xfrm>
              <a:off x="0" y="2179207"/>
              <a:ext cx="21416049" cy="7887044"/>
              <a:chOff x="0" y="0"/>
              <a:chExt cx="8059460" cy="2968116"/>
            </a:xfrm>
          </p:grpSpPr>
          <p:sp>
            <p:nvSpPr>
              <p:cNvPr id="6" name="Freeform 6"/>
              <p:cNvSpPr/>
              <p:nvPr/>
            </p:nvSpPr>
            <p:spPr>
              <a:xfrm>
                <a:off x="0" y="0"/>
                <a:ext cx="8059460" cy="2968116"/>
              </a:xfrm>
              <a:custGeom>
                <a:avLst/>
                <a:gdLst/>
                <a:ahLst/>
                <a:cxnLst/>
                <a:rect l="l" t="t" r="r" b="b"/>
                <a:pathLst>
                  <a:path w="8059460" h="2968116">
                    <a:moveTo>
                      <a:pt x="33145" y="0"/>
                    </a:moveTo>
                    <a:lnTo>
                      <a:pt x="8026316" y="0"/>
                    </a:lnTo>
                    <a:cubicBezTo>
                      <a:pt x="8044621" y="0"/>
                      <a:pt x="8059460" y="14839"/>
                      <a:pt x="8059460" y="33145"/>
                    </a:cubicBezTo>
                    <a:lnTo>
                      <a:pt x="8059460" y="2934971"/>
                    </a:lnTo>
                    <a:cubicBezTo>
                      <a:pt x="8059460" y="2943762"/>
                      <a:pt x="8055968" y="2952192"/>
                      <a:pt x="8049752" y="2958408"/>
                    </a:cubicBezTo>
                    <a:cubicBezTo>
                      <a:pt x="8043536" y="2964624"/>
                      <a:pt x="8035106" y="2968116"/>
                      <a:pt x="8026316" y="2968116"/>
                    </a:cubicBezTo>
                    <a:lnTo>
                      <a:pt x="33145" y="2968116"/>
                    </a:lnTo>
                    <a:cubicBezTo>
                      <a:pt x="24354" y="2968116"/>
                      <a:pt x="15924" y="2964624"/>
                      <a:pt x="9708" y="2958408"/>
                    </a:cubicBezTo>
                    <a:cubicBezTo>
                      <a:pt x="3492" y="2952192"/>
                      <a:pt x="0" y="2943762"/>
                      <a:pt x="0" y="2934971"/>
                    </a:cubicBezTo>
                    <a:lnTo>
                      <a:pt x="0" y="33145"/>
                    </a:lnTo>
                    <a:cubicBezTo>
                      <a:pt x="0" y="24354"/>
                      <a:pt x="3492" y="15924"/>
                      <a:pt x="9708" y="9708"/>
                    </a:cubicBezTo>
                    <a:cubicBezTo>
                      <a:pt x="15924" y="3492"/>
                      <a:pt x="24354" y="0"/>
                      <a:pt x="33145" y="0"/>
                    </a:cubicBezTo>
                    <a:close/>
                  </a:path>
                </a:pathLst>
              </a:custGeom>
              <a:solidFill>
                <a:srgbClr val="98B0EE"/>
              </a:solidFill>
              <a:ln w="76200" cap="rnd">
                <a:solidFill>
                  <a:srgbClr val="030249"/>
                </a:solidFill>
                <a:prstDash val="solid"/>
                <a:round/>
              </a:ln>
            </p:spPr>
            <p:txBody>
              <a:bodyPr/>
              <a:lstStyle/>
              <a:p>
                <a:endParaRPr lang="en-US"/>
              </a:p>
            </p:txBody>
          </p:sp>
          <p:sp>
            <p:nvSpPr>
              <p:cNvPr id="7" name="TextBox 7"/>
              <p:cNvSpPr txBox="1"/>
              <p:nvPr/>
            </p:nvSpPr>
            <p:spPr>
              <a:xfrm>
                <a:off x="0" y="-38100"/>
                <a:ext cx="8059460" cy="3006216"/>
              </a:xfrm>
              <a:prstGeom prst="rect">
                <a:avLst/>
              </a:prstGeom>
            </p:spPr>
            <p:txBody>
              <a:bodyPr lIns="50800" tIns="50800" rIns="50800" bIns="50800" rtlCol="0" anchor="ctr"/>
              <a:lstStyle/>
              <a:p>
                <a:pPr algn="ctr">
                  <a:lnSpc>
                    <a:spcPts val="2660"/>
                  </a:lnSpc>
                </a:pPr>
                <a:endParaRPr/>
              </a:p>
            </p:txBody>
          </p:sp>
        </p:grpSp>
        <p:grpSp>
          <p:nvGrpSpPr>
            <p:cNvPr id="8" name="Group 8"/>
            <p:cNvGrpSpPr/>
            <p:nvPr/>
          </p:nvGrpSpPr>
          <p:grpSpPr>
            <a:xfrm>
              <a:off x="0" y="0"/>
              <a:ext cx="21416049" cy="9507197"/>
              <a:chOff x="0" y="0"/>
              <a:chExt cx="8059460" cy="3577825"/>
            </a:xfrm>
          </p:grpSpPr>
          <p:sp>
            <p:nvSpPr>
              <p:cNvPr id="9" name="Freeform 9"/>
              <p:cNvSpPr/>
              <p:nvPr/>
            </p:nvSpPr>
            <p:spPr>
              <a:xfrm>
                <a:off x="0" y="0"/>
                <a:ext cx="8059460" cy="3577825"/>
              </a:xfrm>
              <a:custGeom>
                <a:avLst/>
                <a:gdLst/>
                <a:ahLst/>
                <a:cxnLst/>
                <a:rect l="l" t="t" r="r" b="b"/>
                <a:pathLst>
                  <a:path w="8059460" h="3577825">
                    <a:moveTo>
                      <a:pt x="33145" y="0"/>
                    </a:moveTo>
                    <a:lnTo>
                      <a:pt x="8026316" y="0"/>
                    </a:lnTo>
                    <a:cubicBezTo>
                      <a:pt x="8044621" y="0"/>
                      <a:pt x="8059460" y="14839"/>
                      <a:pt x="8059460" y="33145"/>
                    </a:cubicBezTo>
                    <a:lnTo>
                      <a:pt x="8059460" y="3544681"/>
                    </a:lnTo>
                    <a:cubicBezTo>
                      <a:pt x="8059460" y="3553471"/>
                      <a:pt x="8055968" y="3561901"/>
                      <a:pt x="8049752" y="3568117"/>
                    </a:cubicBezTo>
                    <a:cubicBezTo>
                      <a:pt x="8043536" y="3574333"/>
                      <a:pt x="8035106" y="3577825"/>
                      <a:pt x="8026316" y="3577825"/>
                    </a:cubicBezTo>
                    <a:lnTo>
                      <a:pt x="33145" y="3577825"/>
                    </a:lnTo>
                    <a:cubicBezTo>
                      <a:pt x="24354" y="3577825"/>
                      <a:pt x="15924" y="3574333"/>
                      <a:pt x="9708" y="3568117"/>
                    </a:cubicBezTo>
                    <a:cubicBezTo>
                      <a:pt x="3492" y="3561901"/>
                      <a:pt x="0" y="3553471"/>
                      <a:pt x="0" y="3544681"/>
                    </a:cubicBezTo>
                    <a:lnTo>
                      <a:pt x="0" y="33145"/>
                    </a:lnTo>
                    <a:cubicBezTo>
                      <a:pt x="0" y="24354"/>
                      <a:pt x="3492" y="15924"/>
                      <a:pt x="9708" y="9708"/>
                    </a:cubicBezTo>
                    <a:cubicBezTo>
                      <a:pt x="15924" y="3492"/>
                      <a:pt x="24354" y="0"/>
                      <a:pt x="33145" y="0"/>
                    </a:cubicBezTo>
                    <a:close/>
                  </a:path>
                </a:pathLst>
              </a:custGeom>
              <a:solidFill>
                <a:srgbClr val="F5F5F5"/>
              </a:solidFill>
              <a:ln w="76200" cap="rnd">
                <a:solidFill>
                  <a:srgbClr val="030249"/>
                </a:solidFill>
                <a:prstDash val="solid"/>
                <a:round/>
              </a:ln>
            </p:spPr>
            <p:txBody>
              <a:bodyPr/>
              <a:lstStyle/>
              <a:p>
                <a:endParaRPr lang="en-US"/>
              </a:p>
            </p:txBody>
          </p:sp>
          <p:sp>
            <p:nvSpPr>
              <p:cNvPr id="10" name="TextBox 10"/>
              <p:cNvSpPr txBox="1"/>
              <p:nvPr/>
            </p:nvSpPr>
            <p:spPr>
              <a:xfrm>
                <a:off x="0" y="-38100"/>
                <a:ext cx="8059460" cy="3615925"/>
              </a:xfrm>
              <a:prstGeom prst="rect">
                <a:avLst/>
              </a:prstGeom>
            </p:spPr>
            <p:txBody>
              <a:bodyPr lIns="50800" tIns="50800" rIns="50800" bIns="50800" rtlCol="0" anchor="ctr"/>
              <a:lstStyle/>
              <a:p>
                <a:pPr algn="ctr">
                  <a:lnSpc>
                    <a:spcPts val="2660"/>
                  </a:lnSpc>
                </a:pPr>
                <a:endParaRPr/>
              </a:p>
            </p:txBody>
          </p:sp>
        </p:grpSp>
      </p:grpSp>
      <p:sp>
        <p:nvSpPr>
          <p:cNvPr id="11" name="Freeform 11"/>
          <p:cNvSpPr/>
          <p:nvPr/>
        </p:nvSpPr>
        <p:spPr>
          <a:xfrm>
            <a:off x="16566694" y="826706"/>
            <a:ext cx="1385213" cy="1563004"/>
          </a:xfrm>
          <a:custGeom>
            <a:avLst/>
            <a:gdLst/>
            <a:ahLst/>
            <a:cxnLst/>
            <a:rect l="l" t="t" r="r" b="b"/>
            <a:pathLst>
              <a:path w="1385213" h="1563004">
                <a:moveTo>
                  <a:pt x="0" y="0"/>
                </a:moveTo>
                <a:lnTo>
                  <a:pt x="1385212" y="0"/>
                </a:lnTo>
                <a:lnTo>
                  <a:pt x="1385212" y="1563004"/>
                </a:lnTo>
                <a:lnTo>
                  <a:pt x="0" y="15630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6903901" y="8924494"/>
            <a:ext cx="1048005" cy="1085504"/>
          </a:xfrm>
          <a:custGeom>
            <a:avLst/>
            <a:gdLst/>
            <a:ahLst/>
            <a:cxnLst/>
            <a:rect l="l" t="t" r="r" b="b"/>
            <a:pathLst>
              <a:path w="1048005" h="1085504">
                <a:moveTo>
                  <a:pt x="0" y="0"/>
                </a:moveTo>
                <a:lnTo>
                  <a:pt x="1048005" y="0"/>
                </a:lnTo>
                <a:lnTo>
                  <a:pt x="1048005" y="1085505"/>
                </a:lnTo>
                <a:lnTo>
                  <a:pt x="0" y="10855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451712" y="7532324"/>
            <a:ext cx="699498" cy="708651"/>
          </a:xfrm>
          <a:custGeom>
            <a:avLst/>
            <a:gdLst/>
            <a:ahLst/>
            <a:cxnLst/>
            <a:rect l="l" t="t" r="r" b="b"/>
            <a:pathLst>
              <a:path w="699498" h="708651">
                <a:moveTo>
                  <a:pt x="0" y="0"/>
                </a:moveTo>
                <a:lnTo>
                  <a:pt x="699498" y="0"/>
                </a:lnTo>
                <a:lnTo>
                  <a:pt x="699498" y="708651"/>
                </a:lnTo>
                <a:lnTo>
                  <a:pt x="0" y="7086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17065396" y="4715994"/>
            <a:ext cx="1098605" cy="984167"/>
          </a:xfrm>
          <a:custGeom>
            <a:avLst/>
            <a:gdLst/>
            <a:ahLst/>
            <a:cxnLst/>
            <a:rect l="l" t="t" r="r" b="b"/>
            <a:pathLst>
              <a:path w="1098605" h="984167">
                <a:moveTo>
                  <a:pt x="0" y="0"/>
                </a:moveTo>
                <a:lnTo>
                  <a:pt x="1098605" y="0"/>
                </a:lnTo>
                <a:lnTo>
                  <a:pt x="1098605" y="984167"/>
                </a:lnTo>
                <a:lnTo>
                  <a:pt x="0" y="9841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rot="-1142256">
            <a:off x="-2095214" y="8899765"/>
            <a:ext cx="3916766" cy="1512851"/>
          </a:xfrm>
          <a:custGeom>
            <a:avLst/>
            <a:gdLst/>
            <a:ahLst/>
            <a:cxnLst/>
            <a:rect l="l" t="t" r="r" b="b"/>
            <a:pathLst>
              <a:path w="3916766" h="1512851">
                <a:moveTo>
                  <a:pt x="0" y="0"/>
                </a:moveTo>
                <a:lnTo>
                  <a:pt x="3916767" y="0"/>
                </a:lnTo>
                <a:lnTo>
                  <a:pt x="3916767" y="1512851"/>
                </a:lnTo>
                <a:lnTo>
                  <a:pt x="0" y="15128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TextBox 16"/>
          <p:cNvSpPr txBox="1"/>
          <p:nvPr/>
        </p:nvSpPr>
        <p:spPr>
          <a:xfrm>
            <a:off x="2308793" y="1049977"/>
            <a:ext cx="13670413" cy="1021212"/>
          </a:xfrm>
          <a:prstGeom prst="rect">
            <a:avLst/>
          </a:prstGeom>
        </p:spPr>
        <p:txBody>
          <a:bodyPr lIns="0" tIns="0" rIns="0" bIns="0" rtlCol="0" anchor="t">
            <a:spAutoFit/>
          </a:bodyPr>
          <a:lstStyle/>
          <a:p>
            <a:pPr algn="ctr">
              <a:lnSpc>
                <a:spcPts val="8073"/>
              </a:lnSpc>
            </a:pPr>
            <a:r>
              <a:rPr lang="en-US" sz="6116">
                <a:solidFill>
                  <a:srgbClr val="030249"/>
                </a:solidFill>
                <a:latin typeface="Brixton Sans"/>
                <a:ea typeface="Brixton Sans"/>
                <a:cs typeface="Brixton Sans"/>
                <a:sym typeface="Brixton Sans"/>
              </a:rPr>
              <a:t>Step 4: Request Transcripts in Naviance</a:t>
            </a:r>
          </a:p>
        </p:txBody>
      </p:sp>
      <p:sp>
        <p:nvSpPr>
          <p:cNvPr id="17" name="TextBox 17"/>
          <p:cNvSpPr txBox="1"/>
          <p:nvPr/>
        </p:nvSpPr>
        <p:spPr>
          <a:xfrm>
            <a:off x="1912029" y="2323035"/>
            <a:ext cx="14463942" cy="7407395"/>
          </a:xfrm>
          <a:prstGeom prst="rect">
            <a:avLst/>
          </a:prstGeom>
        </p:spPr>
        <p:txBody>
          <a:bodyPr lIns="0" tIns="0" rIns="0" bIns="0" rtlCol="0" anchor="t">
            <a:spAutoFit/>
          </a:bodyPr>
          <a:lstStyle/>
          <a:p>
            <a:pPr algn="l">
              <a:lnSpc>
                <a:spcPts val="4893"/>
              </a:lnSpc>
            </a:pPr>
            <a:r>
              <a:rPr lang="en-US" sz="3495">
                <a:solidFill>
                  <a:srgbClr val="030249"/>
                </a:solidFill>
                <a:latin typeface="Poppins Light"/>
                <a:ea typeface="Poppins Light"/>
                <a:cs typeface="Poppins Light"/>
                <a:sym typeface="Poppins Light"/>
              </a:rPr>
              <a:t>Once student has </a:t>
            </a:r>
            <a:r>
              <a:rPr lang="en-US" sz="3495">
                <a:solidFill>
                  <a:srgbClr val="030249"/>
                </a:solidFill>
                <a:latin typeface="Poppins Light Bold"/>
                <a:ea typeface="Poppins Light Bold"/>
                <a:cs typeface="Poppins Light Bold"/>
                <a:sym typeface="Poppins Light Bold"/>
              </a:rPr>
              <a:t>APPLIED</a:t>
            </a:r>
            <a:r>
              <a:rPr lang="en-US" sz="3495">
                <a:solidFill>
                  <a:srgbClr val="030249"/>
                </a:solidFill>
                <a:latin typeface="Poppins Light"/>
                <a:ea typeface="Poppins Light"/>
                <a:cs typeface="Poppins Light"/>
                <a:sym typeface="Poppins Light"/>
              </a:rPr>
              <a:t> to a college and added that college into the “colleges I’m applying to” list, they can begin requesting transcripts, recommendations, and other records through Naviance.​</a:t>
            </a:r>
          </a:p>
          <a:p>
            <a:pPr algn="l">
              <a:lnSpc>
                <a:spcPts val="4893"/>
              </a:lnSpc>
            </a:pPr>
            <a:r>
              <a:rPr lang="en-US" sz="3495">
                <a:solidFill>
                  <a:srgbClr val="030249"/>
                </a:solidFill>
                <a:latin typeface="Poppins Light"/>
                <a:ea typeface="Poppins Light"/>
                <a:cs typeface="Poppins Light"/>
                <a:sym typeface="Poppins Light"/>
              </a:rPr>
              <a:t>​</a:t>
            </a:r>
          </a:p>
          <a:p>
            <a:pPr algn="l">
              <a:lnSpc>
                <a:spcPts val="4893"/>
              </a:lnSpc>
            </a:pPr>
            <a:r>
              <a:rPr lang="en-US" sz="3495">
                <a:solidFill>
                  <a:srgbClr val="030249"/>
                </a:solidFill>
                <a:latin typeface="Poppins Light"/>
                <a:ea typeface="Poppins Light"/>
                <a:cs typeface="Poppins Light"/>
                <a:sym typeface="Poppins Light"/>
              </a:rPr>
              <a:t>Do not enter colleges into the “colleges I’m applying to list” until you have submitted your application.​</a:t>
            </a:r>
          </a:p>
          <a:p>
            <a:pPr algn="l">
              <a:lnSpc>
                <a:spcPts val="4893"/>
              </a:lnSpc>
            </a:pPr>
            <a:r>
              <a:rPr lang="en-US" sz="3495">
                <a:solidFill>
                  <a:srgbClr val="030249"/>
                </a:solidFill>
                <a:latin typeface="Poppins Light"/>
                <a:ea typeface="Poppins Light"/>
                <a:cs typeface="Poppins Light"/>
                <a:sym typeface="Poppins Light"/>
              </a:rPr>
              <a:t>​</a:t>
            </a:r>
          </a:p>
          <a:p>
            <a:pPr algn="l">
              <a:lnSpc>
                <a:spcPts val="4893"/>
              </a:lnSpc>
            </a:pPr>
            <a:r>
              <a:rPr lang="en-US" sz="3495">
                <a:solidFill>
                  <a:srgbClr val="030249"/>
                </a:solidFill>
                <a:latin typeface="Poppins Light"/>
                <a:ea typeface="Poppins Light"/>
                <a:cs typeface="Poppins Light"/>
                <a:sym typeface="Poppins Light"/>
              </a:rPr>
              <a:t>It is ABSOLUTELY CRITICAL that you do not go out of order in any way or your records might not be transmitted correctly!​</a:t>
            </a:r>
          </a:p>
          <a:p>
            <a:pPr algn="l">
              <a:lnSpc>
                <a:spcPts val="4893"/>
              </a:lnSpc>
            </a:pPr>
            <a:r>
              <a:rPr lang="en-US" sz="3495">
                <a:solidFill>
                  <a:srgbClr val="030249"/>
                </a:solidFill>
                <a:latin typeface="Poppins Light"/>
                <a:ea typeface="Poppins Light"/>
                <a:cs typeface="Poppins Light"/>
                <a:sym typeface="Poppins Light"/>
              </a:rPr>
              <a:t>​</a:t>
            </a:r>
          </a:p>
          <a:p>
            <a:pPr algn="l">
              <a:lnSpc>
                <a:spcPts val="4893"/>
              </a:lnSpc>
            </a:pPr>
            <a:endParaRPr lang="en-US" sz="3495">
              <a:solidFill>
                <a:srgbClr val="030249"/>
              </a:solidFill>
              <a:latin typeface="Poppins Light"/>
              <a:ea typeface="Poppins Light"/>
              <a:cs typeface="Poppins Light"/>
              <a:sym typeface="Poppi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718704">
            <a:off x="-2007276" y="1909206"/>
            <a:ext cx="5617474" cy="411480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16566694" y="826706"/>
            <a:ext cx="1385213" cy="1563004"/>
          </a:xfrm>
          <a:custGeom>
            <a:avLst/>
            <a:gdLst/>
            <a:ahLst/>
            <a:cxnLst/>
            <a:rect l="l" t="t" r="r" b="b"/>
            <a:pathLst>
              <a:path w="1385213" h="1563004">
                <a:moveTo>
                  <a:pt x="0" y="0"/>
                </a:moveTo>
                <a:lnTo>
                  <a:pt x="1385212" y="0"/>
                </a:lnTo>
                <a:lnTo>
                  <a:pt x="1385212" y="1563004"/>
                </a:lnTo>
                <a:lnTo>
                  <a:pt x="0" y="15630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16903901" y="8924494"/>
            <a:ext cx="1048005" cy="1085504"/>
          </a:xfrm>
          <a:custGeom>
            <a:avLst/>
            <a:gdLst/>
            <a:ahLst/>
            <a:cxnLst/>
            <a:rect l="l" t="t" r="r" b="b"/>
            <a:pathLst>
              <a:path w="1048005" h="1085504">
                <a:moveTo>
                  <a:pt x="0" y="0"/>
                </a:moveTo>
                <a:lnTo>
                  <a:pt x="1048005" y="0"/>
                </a:lnTo>
                <a:lnTo>
                  <a:pt x="1048005" y="1085505"/>
                </a:lnTo>
                <a:lnTo>
                  <a:pt x="0" y="10855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a:off x="451712" y="7532324"/>
            <a:ext cx="699498" cy="708651"/>
          </a:xfrm>
          <a:custGeom>
            <a:avLst/>
            <a:gdLst/>
            <a:ahLst/>
            <a:cxnLst/>
            <a:rect l="l" t="t" r="r" b="b"/>
            <a:pathLst>
              <a:path w="699498" h="708651">
                <a:moveTo>
                  <a:pt x="0" y="0"/>
                </a:moveTo>
                <a:lnTo>
                  <a:pt x="699498" y="0"/>
                </a:lnTo>
                <a:lnTo>
                  <a:pt x="699498" y="708651"/>
                </a:lnTo>
                <a:lnTo>
                  <a:pt x="0" y="7086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 name="Freeform 6"/>
          <p:cNvSpPr/>
          <p:nvPr/>
        </p:nvSpPr>
        <p:spPr>
          <a:xfrm>
            <a:off x="17065396" y="4715994"/>
            <a:ext cx="1098605" cy="984167"/>
          </a:xfrm>
          <a:custGeom>
            <a:avLst/>
            <a:gdLst/>
            <a:ahLst/>
            <a:cxnLst/>
            <a:rect l="l" t="t" r="r" b="b"/>
            <a:pathLst>
              <a:path w="1098605" h="984167">
                <a:moveTo>
                  <a:pt x="0" y="0"/>
                </a:moveTo>
                <a:lnTo>
                  <a:pt x="1098605" y="0"/>
                </a:lnTo>
                <a:lnTo>
                  <a:pt x="1098605" y="984167"/>
                </a:lnTo>
                <a:lnTo>
                  <a:pt x="0" y="9841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 name="Freeform 7"/>
          <p:cNvSpPr/>
          <p:nvPr/>
        </p:nvSpPr>
        <p:spPr>
          <a:xfrm rot="-1142256">
            <a:off x="-2095214" y="8899765"/>
            <a:ext cx="3916766" cy="1512851"/>
          </a:xfrm>
          <a:custGeom>
            <a:avLst/>
            <a:gdLst/>
            <a:ahLst/>
            <a:cxnLst/>
            <a:rect l="l" t="t" r="r" b="b"/>
            <a:pathLst>
              <a:path w="3916766" h="1512851">
                <a:moveTo>
                  <a:pt x="0" y="0"/>
                </a:moveTo>
                <a:lnTo>
                  <a:pt x="3916767" y="0"/>
                </a:lnTo>
                <a:lnTo>
                  <a:pt x="3916767" y="1512851"/>
                </a:lnTo>
                <a:lnTo>
                  <a:pt x="0" y="151285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8" name="Picture 8">
            <a:hlinkClick r:id="" action="ppaction://media"/>
          </p:cNvPr>
          <p:cNvPicPr>
            <a:picLocks noChangeAspect="1"/>
          </p:cNvPicPr>
          <p:nvPr>
            <a:videoFile r:link="rId1"/>
            <p:extLst>
              <p:ext uri="{DAA4B4D4-6D71-4841-9C94-3DE7FCFB9230}">
                <p14:media xmlns:p14="http://schemas.microsoft.com/office/powerpoint/2010/main" r:embed="rId2">
                  <p14:trim st="108490" end="176434.218"/>
                </p14:media>
              </p:ext>
            </p:extLst>
          </p:nvPr>
        </p:nvPicPr>
        <p:blipFill>
          <a:blip r:embed="rId17"/>
          <a:srcRect/>
          <a:stretch>
            <a:fillRect/>
          </a:stretch>
        </p:blipFill>
        <p:spPr>
          <a:xfrm>
            <a:off x="1041009" y="1028700"/>
            <a:ext cx="16205982" cy="82296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16154686" y="664901"/>
            <a:ext cx="1362895" cy="1533497"/>
          </a:xfrm>
          <a:custGeom>
            <a:avLst/>
            <a:gdLst/>
            <a:ahLst/>
            <a:cxnLst/>
            <a:rect l="l" t="t" r="r" b="b"/>
            <a:pathLst>
              <a:path w="1362895" h="1533497">
                <a:moveTo>
                  <a:pt x="0" y="0"/>
                </a:moveTo>
                <a:lnTo>
                  <a:pt x="1362895" y="0"/>
                </a:lnTo>
                <a:lnTo>
                  <a:pt x="1362895" y="1533497"/>
                </a:lnTo>
                <a:lnTo>
                  <a:pt x="0" y="15334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5025717" y="5115461"/>
            <a:ext cx="2791920" cy="2449909"/>
          </a:xfrm>
          <a:custGeom>
            <a:avLst/>
            <a:gdLst/>
            <a:ahLst/>
            <a:cxnLst/>
            <a:rect l="l" t="t" r="r" b="b"/>
            <a:pathLst>
              <a:path w="2791920" h="2449909">
                <a:moveTo>
                  <a:pt x="0" y="0"/>
                </a:moveTo>
                <a:lnTo>
                  <a:pt x="2791920" y="0"/>
                </a:lnTo>
                <a:lnTo>
                  <a:pt x="2791920" y="2449910"/>
                </a:lnTo>
                <a:lnTo>
                  <a:pt x="0" y="24499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5199149">
            <a:off x="16875725" y="7285972"/>
            <a:ext cx="3201038" cy="5081013"/>
          </a:xfrm>
          <a:custGeom>
            <a:avLst/>
            <a:gdLst/>
            <a:ahLst/>
            <a:cxnLst/>
            <a:rect l="l" t="t" r="r" b="b"/>
            <a:pathLst>
              <a:path w="3201038" h="5081013">
                <a:moveTo>
                  <a:pt x="0" y="0"/>
                </a:moveTo>
                <a:lnTo>
                  <a:pt x="3201038" y="0"/>
                </a:lnTo>
                <a:lnTo>
                  <a:pt x="3201038" y="5081013"/>
                </a:lnTo>
                <a:lnTo>
                  <a:pt x="0" y="50810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0" y="-144545"/>
            <a:ext cx="2435496" cy="10589112"/>
          </a:xfrm>
          <a:custGeom>
            <a:avLst/>
            <a:gdLst/>
            <a:ahLst/>
            <a:cxnLst/>
            <a:rect l="l" t="t" r="r" b="b"/>
            <a:pathLst>
              <a:path w="2435496" h="10589112">
                <a:moveTo>
                  <a:pt x="0" y="0"/>
                </a:moveTo>
                <a:lnTo>
                  <a:pt x="2435496" y="0"/>
                </a:lnTo>
                <a:lnTo>
                  <a:pt x="2435496" y="10589112"/>
                </a:lnTo>
                <a:lnTo>
                  <a:pt x="0" y="105891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6" name="Group 6"/>
          <p:cNvGrpSpPr/>
          <p:nvPr/>
        </p:nvGrpSpPr>
        <p:grpSpPr>
          <a:xfrm>
            <a:off x="2712593" y="5450386"/>
            <a:ext cx="13697886" cy="4164808"/>
            <a:chOff x="0" y="0"/>
            <a:chExt cx="8659225" cy="2632816"/>
          </a:xfrm>
        </p:grpSpPr>
        <p:sp>
          <p:nvSpPr>
            <p:cNvPr id="7" name="Freeform 7"/>
            <p:cNvSpPr/>
            <p:nvPr/>
          </p:nvSpPr>
          <p:spPr>
            <a:xfrm>
              <a:off x="0" y="0"/>
              <a:ext cx="8659225" cy="2632816"/>
            </a:xfrm>
            <a:custGeom>
              <a:avLst/>
              <a:gdLst/>
              <a:ahLst/>
              <a:cxnLst/>
              <a:rect l="l" t="t" r="r" b="b"/>
              <a:pathLst>
                <a:path w="8659225" h="2632816">
                  <a:moveTo>
                    <a:pt x="36737" y="0"/>
                  </a:moveTo>
                  <a:lnTo>
                    <a:pt x="8622488" y="0"/>
                  </a:lnTo>
                  <a:cubicBezTo>
                    <a:pt x="8642777" y="0"/>
                    <a:pt x="8659225" y="16448"/>
                    <a:pt x="8659225" y="36737"/>
                  </a:cubicBezTo>
                  <a:lnTo>
                    <a:pt x="8659225" y="2596078"/>
                  </a:lnTo>
                  <a:cubicBezTo>
                    <a:pt x="8659225" y="2616368"/>
                    <a:pt x="8642777" y="2632816"/>
                    <a:pt x="8622488" y="2632816"/>
                  </a:cubicBezTo>
                  <a:lnTo>
                    <a:pt x="36737" y="2632816"/>
                  </a:lnTo>
                  <a:cubicBezTo>
                    <a:pt x="16448" y="2632816"/>
                    <a:pt x="0" y="2616368"/>
                    <a:pt x="0" y="2596078"/>
                  </a:cubicBezTo>
                  <a:lnTo>
                    <a:pt x="0" y="36737"/>
                  </a:lnTo>
                  <a:cubicBezTo>
                    <a:pt x="0" y="16448"/>
                    <a:pt x="16448" y="0"/>
                    <a:pt x="36737" y="0"/>
                  </a:cubicBezTo>
                  <a:close/>
                </a:path>
              </a:pathLst>
            </a:custGeom>
            <a:solidFill>
              <a:srgbClr val="F06569"/>
            </a:solidFill>
            <a:ln w="76200" cap="rnd">
              <a:solidFill>
                <a:srgbClr val="030249"/>
              </a:solidFill>
              <a:prstDash val="solid"/>
              <a:round/>
            </a:ln>
          </p:spPr>
          <p:txBody>
            <a:bodyPr/>
            <a:lstStyle/>
            <a:p>
              <a:endParaRPr lang="en-US"/>
            </a:p>
          </p:txBody>
        </p:sp>
        <p:sp>
          <p:nvSpPr>
            <p:cNvPr id="8" name="TextBox 8"/>
            <p:cNvSpPr txBox="1"/>
            <p:nvPr/>
          </p:nvSpPr>
          <p:spPr>
            <a:xfrm>
              <a:off x="0" y="-38100"/>
              <a:ext cx="8659225" cy="2670916"/>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712593" y="2670051"/>
            <a:ext cx="13697886" cy="6411543"/>
            <a:chOff x="0" y="0"/>
            <a:chExt cx="8659225" cy="4053107"/>
          </a:xfrm>
        </p:grpSpPr>
        <p:sp>
          <p:nvSpPr>
            <p:cNvPr id="10" name="Freeform 10"/>
            <p:cNvSpPr/>
            <p:nvPr/>
          </p:nvSpPr>
          <p:spPr>
            <a:xfrm>
              <a:off x="0" y="0"/>
              <a:ext cx="8659225" cy="4053107"/>
            </a:xfrm>
            <a:custGeom>
              <a:avLst/>
              <a:gdLst/>
              <a:ahLst/>
              <a:cxnLst/>
              <a:rect l="l" t="t" r="r" b="b"/>
              <a:pathLst>
                <a:path w="8659225" h="4053107">
                  <a:moveTo>
                    <a:pt x="36737" y="0"/>
                  </a:moveTo>
                  <a:lnTo>
                    <a:pt x="8622488" y="0"/>
                  </a:lnTo>
                  <a:cubicBezTo>
                    <a:pt x="8642777" y="0"/>
                    <a:pt x="8659225" y="16448"/>
                    <a:pt x="8659225" y="36737"/>
                  </a:cubicBezTo>
                  <a:lnTo>
                    <a:pt x="8659225" y="4016370"/>
                  </a:lnTo>
                  <a:cubicBezTo>
                    <a:pt x="8659225" y="4036659"/>
                    <a:pt x="8642777" y="4053107"/>
                    <a:pt x="8622488" y="4053107"/>
                  </a:cubicBezTo>
                  <a:lnTo>
                    <a:pt x="36737" y="4053107"/>
                  </a:lnTo>
                  <a:cubicBezTo>
                    <a:pt x="16448" y="4053107"/>
                    <a:pt x="0" y="4036659"/>
                    <a:pt x="0" y="4016370"/>
                  </a:cubicBezTo>
                  <a:lnTo>
                    <a:pt x="0" y="36737"/>
                  </a:lnTo>
                  <a:cubicBezTo>
                    <a:pt x="0" y="16448"/>
                    <a:pt x="16448" y="0"/>
                    <a:pt x="36737" y="0"/>
                  </a:cubicBezTo>
                  <a:close/>
                </a:path>
              </a:pathLst>
            </a:custGeom>
            <a:solidFill>
              <a:srgbClr val="F5F5F5"/>
            </a:solidFill>
            <a:ln w="76200" cap="rnd">
              <a:solidFill>
                <a:srgbClr val="030249"/>
              </a:solidFill>
              <a:prstDash val="solid"/>
              <a:round/>
            </a:ln>
          </p:spPr>
          <p:txBody>
            <a:bodyPr/>
            <a:lstStyle/>
            <a:p>
              <a:endParaRPr lang="en-US"/>
            </a:p>
          </p:txBody>
        </p:sp>
        <p:sp>
          <p:nvSpPr>
            <p:cNvPr id="11" name="TextBox 11"/>
            <p:cNvSpPr txBox="1"/>
            <p:nvPr/>
          </p:nvSpPr>
          <p:spPr>
            <a:xfrm>
              <a:off x="0" y="-38100"/>
              <a:ext cx="8659225" cy="4091207"/>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2938784">
            <a:off x="-191239" y="2775848"/>
            <a:ext cx="1760651" cy="3249523"/>
          </a:xfrm>
          <a:custGeom>
            <a:avLst/>
            <a:gdLst/>
            <a:ahLst/>
            <a:cxnLst/>
            <a:rect l="l" t="t" r="r" b="b"/>
            <a:pathLst>
              <a:path w="1760651" h="3249523">
                <a:moveTo>
                  <a:pt x="0" y="0"/>
                </a:moveTo>
                <a:lnTo>
                  <a:pt x="1760651" y="0"/>
                </a:lnTo>
                <a:lnTo>
                  <a:pt x="1760651" y="3249524"/>
                </a:lnTo>
                <a:lnTo>
                  <a:pt x="0" y="32495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p:cNvSpPr/>
          <p:nvPr/>
        </p:nvSpPr>
        <p:spPr>
          <a:xfrm rot="-745356">
            <a:off x="934315" y="7200900"/>
            <a:ext cx="1730894" cy="2468298"/>
          </a:xfrm>
          <a:custGeom>
            <a:avLst/>
            <a:gdLst/>
            <a:ahLst/>
            <a:cxnLst/>
            <a:rect l="l" t="t" r="r" b="b"/>
            <a:pathLst>
              <a:path w="1730894" h="2468298">
                <a:moveTo>
                  <a:pt x="0" y="0"/>
                </a:moveTo>
                <a:lnTo>
                  <a:pt x="1730894" y="0"/>
                </a:lnTo>
                <a:lnTo>
                  <a:pt x="1730894" y="2468298"/>
                </a:lnTo>
                <a:lnTo>
                  <a:pt x="0" y="24682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rot="585922">
            <a:off x="16848581" y="7965551"/>
            <a:ext cx="821438" cy="1451404"/>
          </a:xfrm>
          <a:custGeom>
            <a:avLst/>
            <a:gdLst/>
            <a:ahLst/>
            <a:cxnLst/>
            <a:rect l="l" t="t" r="r" b="b"/>
            <a:pathLst>
              <a:path w="821438" h="1451404">
                <a:moveTo>
                  <a:pt x="0" y="0"/>
                </a:moveTo>
                <a:lnTo>
                  <a:pt x="821438" y="0"/>
                </a:lnTo>
                <a:lnTo>
                  <a:pt x="821438" y="1451404"/>
                </a:lnTo>
                <a:lnTo>
                  <a:pt x="0" y="14514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5" name="Freeform 15"/>
          <p:cNvSpPr/>
          <p:nvPr/>
        </p:nvSpPr>
        <p:spPr>
          <a:xfrm>
            <a:off x="1054456" y="664901"/>
            <a:ext cx="1054456" cy="1092700"/>
          </a:xfrm>
          <a:custGeom>
            <a:avLst/>
            <a:gdLst/>
            <a:ahLst/>
            <a:cxnLst/>
            <a:rect l="l" t="t" r="r" b="b"/>
            <a:pathLst>
              <a:path w="1054456" h="1092700">
                <a:moveTo>
                  <a:pt x="0" y="0"/>
                </a:moveTo>
                <a:lnTo>
                  <a:pt x="1054455" y="0"/>
                </a:lnTo>
                <a:lnTo>
                  <a:pt x="1054455" y="1092700"/>
                </a:lnTo>
                <a:lnTo>
                  <a:pt x="0" y="10927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6" name="Freeform 16"/>
          <p:cNvSpPr/>
          <p:nvPr/>
        </p:nvSpPr>
        <p:spPr>
          <a:xfrm>
            <a:off x="11076006" y="20727"/>
            <a:ext cx="4330582" cy="644174"/>
          </a:xfrm>
          <a:custGeom>
            <a:avLst/>
            <a:gdLst/>
            <a:ahLst/>
            <a:cxnLst/>
            <a:rect l="l" t="t" r="r" b="b"/>
            <a:pathLst>
              <a:path w="4330582" h="644174">
                <a:moveTo>
                  <a:pt x="0" y="0"/>
                </a:moveTo>
                <a:lnTo>
                  <a:pt x="4330582" y="0"/>
                </a:lnTo>
                <a:lnTo>
                  <a:pt x="4330582" y="644174"/>
                </a:lnTo>
                <a:lnTo>
                  <a:pt x="0" y="64417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TextBox 17"/>
          <p:cNvSpPr txBox="1"/>
          <p:nvPr/>
        </p:nvSpPr>
        <p:spPr>
          <a:xfrm>
            <a:off x="2314852" y="538737"/>
            <a:ext cx="14493368" cy="2131314"/>
          </a:xfrm>
          <a:prstGeom prst="rect">
            <a:avLst/>
          </a:prstGeom>
        </p:spPr>
        <p:txBody>
          <a:bodyPr lIns="0" tIns="0" rIns="0" bIns="0" rtlCol="0" anchor="t">
            <a:spAutoFit/>
          </a:bodyPr>
          <a:lstStyle/>
          <a:p>
            <a:pPr algn="ctr">
              <a:lnSpc>
                <a:spcPts val="8447"/>
              </a:lnSpc>
            </a:pPr>
            <a:r>
              <a:rPr lang="en-US" sz="6399">
                <a:solidFill>
                  <a:srgbClr val="030249"/>
                </a:solidFill>
                <a:latin typeface="Brixton Sans"/>
                <a:ea typeface="Brixton Sans"/>
                <a:cs typeface="Brixton Sans"/>
                <a:sym typeface="Brixton Sans"/>
              </a:rPr>
              <a:t>Supporting Documents: </a:t>
            </a:r>
          </a:p>
          <a:p>
            <a:pPr algn="ctr">
              <a:lnSpc>
                <a:spcPts val="8447"/>
              </a:lnSpc>
            </a:pPr>
            <a:r>
              <a:rPr lang="en-US" sz="6399">
                <a:solidFill>
                  <a:srgbClr val="030249"/>
                </a:solidFill>
                <a:latin typeface="Brixton Sans"/>
                <a:ea typeface="Brixton Sans"/>
                <a:cs typeface="Brixton Sans"/>
                <a:sym typeface="Brixton Sans"/>
              </a:rPr>
              <a:t>What is sent by CB South?</a:t>
            </a:r>
          </a:p>
        </p:txBody>
      </p:sp>
      <p:sp>
        <p:nvSpPr>
          <p:cNvPr id="18" name="TextBox 18"/>
          <p:cNvSpPr txBox="1"/>
          <p:nvPr/>
        </p:nvSpPr>
        <p:spPr>
          <a:xfrm>
            <a:off x="2910438" y="2879031"/>
            <a:ext cx="13321449" cy="6103620"/>
          </a:xfrm>
          <a:prstGeom prst="rect">
            <a:avLst/>
          </a:prstGeom>
        </p:spPr>
        <p:txBody>
          <a:bodyPr lIns="0" tIns="0" rIns="0" bIns="0" rtlCol="0" anchor="t">
            <a:spAutoFit/>
          </a:bodyPr>
          <a:lstStyle/>
          <a:p>
            <a:pPr marL="906780" lvl="1" indent="-453390" algn="l">
              <a:lnSpc>
                <a:spcPts val="5880"/>
              </a:lnSpc>
              <a:buFont typeface="Arial"/>
              <a:buChar char="•"/>
            </a:pPr>
            <a:r>
              <a:rPr lang="en-US" sz="4200">
                <a:solidFill>
                  <a:srgbClr val="030249"/>
                </a:solidFill>
                <a:latin typeface="Poppins Light"/>
                <a:ea typeface="Poppins Light"/>
                <a:cs typeface="Poppins Light"/>
                <a:sym typeface="Poppins Light"/>
              </a:rPr>
              <a:t>Transcript: courses, final grades 9-11, cumulative GPA​</a:t>
            </a:r>
          </a:p>
          <a:p>
            <a:pPr marL="906780" lvl="1" indent="-453390" algn="l">
              <a:lnSpc>
                <a:spcPts val="5880"/>
              </a:lnSpc>
              <a:buFont typeface="Arial"/>
              <a:buChar char="•"/>
            </a:pPr>
            <a:r>
              <a:rPr lang="en-US" sz="4200">
                <a:solidFill>
                  <a:srgbClr val="030249"/>
                </a:solidFill>
                <a:latin typeface="Poppins Light"/>
                <a:ea typeface="Poppins Light"/>
                <a:cs typeface="Poppins Light"/>
                <a:sym typeface="Poppins Light"/>
              </a:rPr>
              <a:t>Senior Year Schedule </a:t>
            </a:r>
            <a:r>
              <a:rPr lang="en-US" sz="4200" i="1">
                <a:solidFill>
                  <a:srgbClr val="030249"/>
                </a:solidFill>
                <a:latin typeface="Poppins Light"/>
                <a:ea typeface="Poppins Light"/>
                <a:cs typeface="Poppins Light"/>
                <a:sym typeface="Poppins Light"/>
              </a:rPr>
              <a:t>(student responsibility to notify colleges of schedule changes after initial submission)</a:t>
            </a:r>
            <a:r>
              <a:rPr lang="en-US" sz="4200">
                <a:solidFill>
                  <a:srgbClr val="030249"/>
                </a:solidFill>
                <a:latin typeface="Poppins Light"/>
                <a:ea typeface="Poppins Light"/>
                <a:cs typeface="Poppins Light"/>
                <a:sym typeface="Poppins Light"/>
              </a:rPr>
              <a:t>​</a:t>
            </a:r>
          </a:p>
          <a:p>
            <a:pPr marL="906780" lvl="1" indent="-453390" algn="l">
              <a:lnSpc>
                <a:spcPts val="5880"/>
              </a:lnSpc>
              <a:buFont typeface="Arial"/>
              <a:buChar char="•"/>
            </a:pPr>
            <a:r>
              <a:rPr lang="en-US" sz="4200">
                <a:solidFill>
                  <a:srgbClr val="030249"/>
                </a:solidFill>
                <a:latin typeface="Poppins Light"/>
                <a:ea typeface="Poppins Light"/>
                <a:cs typeface="Poppins Light"/>
                <a:sym typeface="Poppins Light"/>
              </a:rPr>
              <a:t>School Profile​</a:t>
            </a:r>
          </a:p>
          <a:p>
            <a:pPr marL="906780" lvl="1" indent="-453390" algn="l">
              <a:lnSpc>
                <a:spcPts val="5880"/>
              </a:lnSpc>
              <a:buFont typeface="Arial"/>
              <a:buChar char="•"/>
            </a:pPr>
            <a:r>
              <a:rPr lang="en-US" sz="4200">
                <a:solidFill>
                  <a:srgbClr val="030249"/>
                </a:solidFill>
                <a:latin typeface="Poppins Light"/>
                <a:ea typeface="Poppins Light"/>
                <a:cs typeface="Poppins Light"/>
                <a:sym typeface="Poppins Light"/>
              </a:rPr>
              <a:t>Counselor Letter of Recommendation (</a:t>
            </a:r>
            <a:r>
              <a:rPr lang="en-US" sz="4200" i="1">
                <a:solidFill>
                  <a:srgbClr val="030249"/>
                </a:solidFill>
                <a:latin typeface="Poppins Light"/>
                <a:ea typeface="Poppins Light"/>
                <a:cs typeface="Poppins Light"/>
                <a:sym typeface="Poppins Light"/>
              </a:rPr>
              <a:t>if needed by the college &amp; requested)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rot="-2438643">
            <a:off x="7609534" y="6380993"/>
            <a:ext cx="2367725" cy="4114800"/>
          </a:xfrm>
          <a:custGeom>
            <a:avLst/>
            <a:gdLst/>
            <a:ahLst/>
            <a:cxnLst/>
            <a:rect l="l" t="t" r="r" b="b"/>
            <a:pathLst>
              <a:path w="2367725" h="4114800">
                <a:moveTo>
                  <a:pt x="0" y="0"/>
                </a:moveTo>
                <a:lnTo>
                  <a:pt x="2367724" y="0"/>
                </a:lnTo>
                <a:lnTo>
                  <a:pt x="236772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6376339">
            <a:off x="-1211732" y="6507989"/>
            <a:ext cx="6118446" cy="5776833"/>
          </a:xfrm>
          <a:custGeom>
            <a:avLst/>
            <a:gdLst/>
            <a:ahLst/>
            <a:cxnLst/>
            <a:rect l="l" t="t" r="r" b="b"/>
            <a:pathLst>
              <a:path w="6118446" h="5776833">
                <a:moveTo>
                  <a:pt x="0" y="0"/>
                </a:moveTo>
                <a:lnTo>
                  <a:pt x="6118446" y="0"/>
                </a:lnTo>
                <a:lnTo>
                  <a:pt x="6118446" y="5776833"/>
                </a:lnTo>
                <a:lnTo>
                  <a:pt x="0" y="57768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4342933" y="1202603"/>
            <a:ext cx="6451570" cy="5024160"/>
          </a:xfrm>
          <a:custGeom>
            <a:avLst/>
            <a:gdLst/>
            <a:ahLst/>
            <a:cxnLst/>
            <a:rect l="l" t="t" r="r" b="b"/>
            <a:pathLst>
              <a:path w="6451570" h="5024160">
                <a:moveTo>
                  <a:pt x="0" y="0"/>
                </a:moveTo>
                <a:lnTo>
                  <a:pt x="6451570" y="0"/>
                </a:lnTo>
                <a:lnTo>
                  <a:pt x="6451570" y="5024160"/>
                </a:lnTo>
                <a:lnTo>
                  <a:pt x="0" y="50241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 name="Group 5"/>
          <p:cNvGrpSpPr/>
          <p:nvPr/>
        </p:nvGrpSpPr>
        <p:grpSpPr>
          <a:xfrm>
            <a:off x="1462110" y="2915637"/>
            <a:ext cx="15362803" cy="5967360"/>
            <a:chOff x="0" y="0"/>
            <a:chExt cx="20483738" cy="7956479"/>
          </a:xfrm>
        </p:grpSpPr>
        <p:grpSp>
          <p:nvGrpSpPr>
            <p:cNvPr id="6" name="Group 6"/>
            <p:cNvGrpSpPr/>
            <p:nvPr/>
          </p:nvGrpSpPr>
          <p:grpSpPr>
            <a:xfrm>
              <a:off x="0" y="2922874"/>
              <a:ext cx="20483738" cy="5033605"/>
              <a:chOff x="0" y="0"/>
              <a:chExt cx="11192077" cy="2750304"/>
            </a:xfrm>
          </p:grpSpPr>
          <p:sp>
            <p:nvSpPr>
              <p:cNvPr id="7" name="Freeform 7"/>
              <p:cNvSpPr/>
              <p:nvPr/>
            </p:nvSpPr>
            <p:spPr>
              <a:xfrm>
                <a:off x="0" y="0"/>
                <a:ext cx="11192077" cy="2750304"/>
              </a:xfrm>
              <a:custGeom>
                <a:avLst/>
                <a:gdLst/>
                <a:ahLst/>
                <a:cxnLst/>
                <a:rect l="l" t="t" r="r" b="b"/>
                <a:pathLst>
                  <a:path w="11192077" h="2750304">
                    <a:moveTo>
                      <a:pt x="34320" y="0"/>
                    </a:moveTo>
                    <a:lnTo>
                      <a:pt x="11157757" y="0"/>
                    </a:lnTo>
                    <a:cubicBezTo>
                      <a:pt x="11166859" y="0"/>
                      <a:pt x="11175589" y="3616"/>
                      <a:pt x="11182025" y="10052"/>
                    </a:cubicBezTo>
                    <a:cubicBezTo>
                      <a:pt x="11188461" y="16489"/>
                      <a:pt x="11192077" y="25218"/>
                      <a:pt x="11192077" y="34320"/>
                    </a:cubicBezTo>
                    <a:lnTo>
                      <a:pt x="11192077" y="2715983"/>
                    </a:lnTo>
                    <a:cubicBezTo>
                      <a:pt x="11192077" y="2734938"/>
                      <a:pt x="11176712" y="2750304"/>
                      <a:pt x="11157757" y="2750304"/>
                    </a:cubicBezTo>
                    <a:lnTo>
                      <a:pt x="34320" y="2750304"/>
                    </a:lnTo>
                    <a:cubicBezTo>
                      <a:pt x="15366" y="2750304"/>
                      <a:pt x="0" y="2734938"/>
                      <a:pt x="0" y="2715983"/>
                    </a:cubicBezTo>
                    <a:lnTo>
                      <a:pt x="0" y="34320"/>
                    </a:lnTo>
                    <a:cubicBezTo>
                      <a:pt x="0" y="15366"/>
                      <a:pt x="15366" y="0"/>
                      <a:pt x="34320" y="0"/>
                    </a:cubicBezTo>
                    <a:close/>
                  </a:path>
                </a:pathLst>
              </a:custGeom>
              <a:solidFill>
                <a:srgbClr val="F06569"/>
              </a:solidFill>
              <a:ln w="76200" cap="rnd">
                <a:solidFill>
                  <a:srgbClr val="030249"/>
                </a:solidFill>
                <a:prstDash val="solid"/>
                <a:round/>
              </a:ln>
            </p:spPr>
            <p:txBody>
              <a:bodyPr/>
              <a:lstStyle/>
              <a:p>
                <a:endParaRPr lang="en-US"/>
              </a:p>
            </p:txBody>
          </p:sp>
          <p:sp>
            <p:nvSpPr>
              <p:cNvPr id="8" name="TextBox 8"/>
              <p:cNvSpPr txBox="1"/>
              <p:nvPr/>
            </p:nvSpPr>
            <p:spPr>
              <a:xfrm>
                <a:off x="0" y="-38100"/>
                <a:ext cx="11192077" cy="2788404"/>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0"/>
              <a:ext cx="20483738" cy="7187072"/>
              <a:chOff x="0" y="0"/>
              <a:chExt cx="11192077" cy="3926933"/>
            </a:xfrm>
          </p:grpSpPr>
          <p:sp>
            <p:nvSpPr>
              <p:cNvPr id="10" name="Freeform 10"/>
              <p:cNvSpPr/>
              <p:nvPr/>
            </p:nvSpPr>
            <p:spPr>
              <a:xfrm>
                <a:off x="0" y="0"/>
                <a:ext cx="11192077" cy="3926933"/>
              </a:xfrm>
              <a:custGeom>
                <a:avLst/>
                <a:gdLst/>
                <a:ahLst/>
                <a:cxnLst/>
                <a:rect l="l" t="t" r="r" b="b"/>
                <a:pathLst>
                  <a:path w="11192077" h="3926933">
                    <a:moveTo>
                      <a:pt x="34320" y="0"/>
                    </a:moveTo>
                    <a:lnTo>
                      <a:pt x="11157757" y="0"/>
                    </a:lnTo>
                    <a:cubicBezTo>
                      <a:pt x="11166859" y="0"/>
                      <a:pt x="11175589" y="3616"/>
                      <a:pt x="11182025" y="10052"/>
                    </a:cubicBezTo>
                    <a:cubicBezTo>
                      <a:pt x="11188461" y="16489"/>
                      <a:pt x="11192077" y="25218"/>
                      <a:pt x="11192077" y="34320"/>
                    </a:cubicBezTo>
                    <a:lnTo>
                      <a:pt x="11192077" y="3892612"/>
                    </a:lnTo>
                    <a:cubicBezTo>
                      <a:pt x="11192077" y="3911567"/>
                      <a:pt x="11176712" y="3926933"/>
                      <a:pt x="11157757" y="3926933"/>
                    </a:cubicBezTo>
                    <a:lnTo>
                      <a:pt x="34320" y="3926933"/>
                    </a:lnTo>
                    <a:cubicBezTo>
                      <a:pt x="15366" y="3926933"/>
                      <a:pt x="0" y="3911567"/>
                      <a:pt x="0" y="3892612"/>
                    </a:cubicBezTo>
                    <a:lnTo>
                      <a:pt x="0" y="34320"/>
                    </a:lnTo>
                    <a:cubicBezTo>
                      <a:pt x="0" y="15366"/>
                      <a:pt x="15366" y="0"/>
                      <a:pt x="34320" y="0"/>
                    </a:cubicBezTo>
                    <a:close/>
                  </a:path>
                </a:pathLst>
              </a:custGeom>
              <a:solidFill>
                <a:srgbClr val="F5F5F5"/>
              </a:solidFill>
              <a:ln w="76200" cap="rnd">
                <a:solidFill>
                  <a:srgbClr val="030249"/>
                </a:solidFill>
                <a:prstDash val="solid"/>
                <a:round/>
              </a:ln>
            </p:spPr>
            <p:txBody>
              <a:bodyPr/>
              <a:lstStyle/>
              <a:p>
                <a:endParaRPr lang="en-US"/>
              </a:p>
            </p:txBody>
          </p:sp>
          <p:sp>
            <p:nvSpPr>
              <p:cNvPr id="11" name="TextBox 11"/>
              <p:cNvSpPr txBox="1"/>
              <p:nvPr/>
            </p:nvSpPr>
            <p:spPr>
              <a:xfrm>
                <a:off x="0" y="-38100"/>
                <a:ext cx="11192077" cy="3965033"/>
              </a:xfrm>
              <a:prstGeom prst="rect">
                <a:avLst/>
              </a:prstGeom>
            </p:spPr>
            <p:txBody>
              <a:bodyPr lIns="50800" tIns="50800" rIns="50800" bIns="50800" rtlCol="0" anchor="ctr"/>
              <a:lstStyle/>
              <a:p>
                <a:pPr algn="ctr">
                  <a:lnSpc>
                    <a:spcPts val="2659"/>
                  </a:lnSpc>
                </a:pPr>
                <a:endParaRPr/>
              </a:p>
            </p:txBody>
          </p:sp>
        </p:grpSp>
      </p:grpSp>
      <p:sp>
        <p:nvSpPr>
          <p:cNvPr id="12" name="Freeform 12"/>
          <p:cNvSpPr/>
          <p:nvPr/>
        </p:nvSpPr>
        <p:spPr>
          <a:xfrm>
            <a:off x="-490634" y="-1623789"/>
            <a:ext cx="3528441" cy="4114800"/>
          </a:xfrm>
          <a:custGeom>
            <a:avLst/>
            <a:gdLst/>
            <a:ahLst/>
            <a:cxnLst/>
            <a:rect l="l" t="t" r="r" b="b"/>
            <a:pathLst>
              <a:path w="3528441" h="4114800">
                <a:moveTo>
                  <a:pt x="0" y="0"/>
                </a:moveTo>
                <a:lnTo>
                  <a:pt x="3528441" y="0"/>
                </a:lnTo>
                <a:lnTo>
                  <a:pt x="352844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6824914" y="271258"/>
            <a:ext cx="1793533" cy="1862690"/>
          </a:xfrm>
          <a:custGeom>
            <a:avLst/>
            <a:gdLst/>
            <a:ahLst/>
            <a:cxnLst/>
            <a:rect l="l" t="t" r="r" b="b"/>
            <a:pathLst>
              <a:path w="1793533" h="1862690">
                <a:moveTo>
                  <a:pt x="0" y="0"/>
                </a:moveTo>
                <a:lnTo>
                  <a:pt x="1793532" y="0"/>
                </a:lnTo>
                <a:lnTo>
                  <a:pt x="1793532" y="1862690"/>
                </a:lnTo>
                <a:lnTo>
                  <a:pt x="0" y="18626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a:off x="15003387" y="8611006"/>
            <a:ext cx="2718293" cy="1294587"/>
          </a:xfrm>
          <a:custGeom>
            <a:avLst/>
            <a:gdLst/>
            <a:ahLst/>
            <a:cxnLst/>
            <a:rect l="l" t="t" r="r" b="b"/>
            <a:pathLst>
              <a:path w="2718293" h="1294587">
                <a:moveTo>
                  <a:pt x="0" y="0"/>
                </a:moveTo>
                <a:lnTo>
                  <a:pt x="2718293" y="0"/>
                </a:lnTo>
                <a:lnTo>
                  <a:pt x="2718293" y="1294588"/>
                </a:lnTo>
                <a:lnTo>
                  <a:pt x="0" y="12945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Freeform 15"/>
          <p:cNvSpPr/>
          <p:nvPr/>
        </p:nvSpPr>
        <p:spPr>
          <a:xfrm rot="-657583">
            <a:off x="-2290700" y="823987"/>
            <a:ext cx="4907777" cy="1410986"/>
          </a:xfrm>
          <a:custGeom>
            <a:avLst/>
            <a:gdLst/>
            <a:ahLst/>
            <a:cxnLst/>
            <a:rect l="l" t="t" r="r" b="b"/>
            <a:pathLst>
              <a:path w="4907777" h="1410986">
                <a:moveTo>
                  <a:pt x="0" y="0"/>
                </a:moveTo>
                <a:lnTo>
                  <a:pt x="4907777" y="0"/>
                </a:lnTo>
                <a:lnTo>
                  <a:pt x="4907777" y="1410986"/>
                </a:lnTo>
                <a:lnTo>
                  <a:pt x="0" y="14109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6" name="TextBox 16"/>
          <p:cNvSpPr txBox="1"/>
          <p:nvPr/>
        </p:nvSpPr>
        <p:spPr>
          <a:xfrm>
            <a:off x="2739506" y="955402"/>
            <a:ext cx="13196986" cy="1214916"/>
          </a:xfrm>
          <a:prstGeom prst="rect">
            <a:avLst/>
          </a:prstGeom>
        </p:spPr>
        <p:txBody>
          <a:bodyPr lIns="0" tIns="0" rIns="0" bIns="0" rtlCol="0" anchor="t">
            <a:spAutoFit/>
          </a:bodyPr>
          <a:lstStyle/>
          <a:p>
            <a:pPr algn="ctr">
              <a:lnSpc>
                <a:spcPts val="9558"/>
              </a:lnSpc>
            </a:pPr>
            <a:r>
              <a:rPr lang="en-US" sz="7241">
                <a:solidFill>
                  <a:srgbClr val="030249"/>
                </a:solidFill>
                <a:latin typeface="Brixton Sans"/>
                <a:ea typeface="Brixton Sans"/>
                <a:cs typeface="Brixton Sans"/>
                <a:sym typeface="Brixton Sans"/>
              </a:rPr>
              <a:t>Step 5: Teacher Recommendations</a:t>
            </a:r>
          </a:p>
        </p:txBody>
      </p:sp>
      <p:sp>
        <p:nvSpPr>
          <p:cNvPr id="17" name="TextBox 17"/>
          <p:cNvSpPr txBox="1"/>
          <p:nvPr/>
        </p:nvSpPr>
        <p:spPr>
          <a:xfrm>
            <a:off x="1628054" y="3407661"/>
            <a:ext cx="14734479" cy="4624070"/>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30249"/>
                </a:solidFill>
                <a:latin typeface="Poppins Light"/>
                <a:ea typeface="Poppins Light"/>
                <a:cs typeface="Poppins Light"/>
                <a:sym typeface="Poppins Light"/>
              </a:rPr>
              <a:t>Determine how many letters college will accept - check Naviance and application for min/max needed.​</a:t>
            </a:r>
          </a:p>
          <a:p>
            <a:pPr marL="690881" lvl="1" indent="-345440" algn="l">
              <a:lnSpc>
                <a:spcPts val="4480"/>
              </a:lnSpc>
              <a:buFont typeface="Arial"/>
              <a:buChar char="•"/>
            </a:pPr>
            <a:r>
              <a:rPr lang="en-US" sz="3200">
                <a:solidFill>
                  <a:srgbClr val="030249"/>
                </a:solidFill>
                <a:latin typeface="Poppins Light"/>
                <a:ea typeface="Poppins Light"/>
                <a:cs typeface="Poppins Light"/>
                <a:sym typeface="Poppins Light"/>
              </a:rPr>
              <a:t>Ask IN PERSON first and then Request via Naviance.​</a:t>
            </a:r>
          </a:p>
          <a:p>
            <a:pPr marL="690881" lvl="1" indent="-345440" algn="l">
              <a:lnSpc>
                <a:spcPts val="4480"/>
              </a:lnSpc>
              <a:buFont typeface="Arial"/>
              <a:buChar char="•"/>
            </a:pPr>
            <a:r>
              <a:rPr lang="en-US" sz="3200">
                <a:solidFill>
                  <a:srgbClr val="030249"/>
                </a:solidFill>
                <a:latin typeface="Poppins Light"/>
                <a:ea typeface="Poppins Light"/>
                <a:cs typeface="Poppins Light"/>
                <a:sym typeface="Poppins Light"/>
              </a:rPr>
              <a:t>Do NOT request through Common App or school specific applications.   ​</a:t>
            </a:r>
          </a:p>
          <a:p>
            <a:pPr marL="690881" lvl="1" indent="-345440" algn="l">
              <a:lnSpc>
                <a:spcPts val="4480"/>
              </a:lnSpc>
              <a:buFont typeface="Arial"/>
              <a:buChar char="•"/>
            </a:pPr>
            <a:r>
              <a:rPr lang="en-US" sz="3200">
                <a:solidFill>
                  <a:srgbClr val="030249"/>
                </a:solidFill>
                <a:latin typeface="Poppins Light"/>
                <a:ea typeface="Poppins Light"/>
                <a:cs typeface="Poppins Light"/>
                <a:sym typeface="Poppins Light"/>
              </a:rPr>
              <a:t>Allow teachers 15 or more school days to write and submit your letter.​</a:t>
            </a:r>
          </a:p>
          <a:p>
            <a:pPr marL="690881" lvl="1" indent="-345440" algn="l">
              <a:lnSpc>
                <a:spcPts val="4480"/>
              </a:lnSpc>
              <a:buFont typeface="Arial"/>
              <a:buChar char="•"/>
            </a:pPr>
            <a:r>
              <a:rPr lang="en-US" sz="3200">
                <a:solidFill>
                  <a:srgbClr val="030249"/>
                </a:solidFill>
                <a:latin typeface="Poppins Light"/>
                <a:ea typeface="Poppins Light"/>
                <a:cs typeface="Poppins Light"/>
                <a:sym typeface="Poppins Light"/>
              </a:rPr>
              <a:t>Follow-up with your teacher – we suggest that you give them a thank you note and update them about acceptances.</a:t>
            </a:r>
          </a:p>
          <a:p>
            <a:pPr algn="l">
              <a:lnSpc>
                <a:spcPts val="4480"/>
              </a:lnSpc>
            </a:pPr>
            <a:endParaRPr lang="en-US" sz="3200">
              <a:solidFill>
                <a:srgbClr val="030249"/>
              </a:solidFill>
              <a:latin typeface="Poppins Light"/>
              <a:ea typeface="Poppins Light"/>
              <a:cs typeface="Poppins Light"/>
              <a:sym typeface="Poppins Ligh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1825</Words>
  <Application>Microsoft Office PowerPoint</Application>
  <PresentationFormat>Custom</PresentationFormat>
  <Paragraphs>188</Paragraphs>
  <Slides>17</Slides>
  <Notes>14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Poppins Light</vt:lpstr>
      <vt:lpstr>Arial</vt:lpstr>
      <vt:lpstr>Calibri</vt:lpstr>
      <vt:lpstr>Brixton Sans</vt:lpstr>
      <vt:lpstr>Poppins Light Bold</vt:lpstr>
      <vt:lpstr>Handyman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College Planning Presentation</dc:title>
  <cp:lastModifiedBy>LADLEY, LAURA</cp:lastModifiedBy>
  <cp:revision>2</cp:revision>
  <dcterms:created xsi:type="dcterms:W3CDTF">2006-08-16T00:00:00Z</dcterms:created>
  <dcterms:modified xsi:type="dcterms:W3CDTF">2024-09-29T15:20:15Z</dcterms:modified>
  <dc:identifier>DAGP6F9SvIM</dc:identifier>
</cp:coreProperties>
</file>