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avi" ContentType="video/x-msvideo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32" r:id="rId5"/>
    <p:sldMasterId id="2147483762" r:id="rId6"/>
    <p:sldMasterId id="2147483774" r:id="rId7"/>
    <p:sldMasterId id="2147483787" r:id="rId8"/>
  </p:sldMasterIdLst>
  <p:notesMasterIdLst>
    <p:notesMasterId r:id="rId63"/>
  </p:notesMasterIdLst>
  <p:handoutMasterIdLst>
    <p:handoutMasterId r:id="rId64"/>
  </p:handoutMasterIdLst>
  <p:sldIdLst>
    <p:sldId id="409" r:id="rId9"/>
    <p:sldId id="390" r:id="rId10"/>
    <p:sldId id="388" r:id="rId11"/>
    <p:sldId id="353" r:id="rId12"/>
    <p:sldId id="343" r:id="rId13"/>
    <p:sldId id="330" r:id="rId14"/>
    <p:sldId id="346" r:id="rId15"/>
    <p:sldId id="321" r:id="rId16"/>
    <p:sldId id="295" r:id="rId17"/>
    <p:sldId id="298" r:id="rId18"/>
    <p:sldId id="391" r:id="rId19"/>
    <p:sldId id="354" r:id="rId20"/>
    <p:sldId id="355" r:id="rId21"/>
    <p:sldId id="356" r:id="rId22"/>
    <p:sldId id="357" r:id="rId23"/>
    <p:sldId id="358" r:id="rId24"/>
    <p:sldId id="359" r:id="rId25"/>
    <p:sldId id="392" r:id="rId26"/>
    <p:sldId id="360" r:id="rId27"/>
    <p:sldId id="361" r:id="rId28"/>
    <p:sldId id="362" r:id="rId29"/>
    <p:sldId id="363" r:id="rId30"/>
    <p:sldId id="364" r:id="rId31"/>
    <p:sldId id="365" r:id="rId32"/>
    <p:sldId id="366" r:id="rId33"/>
    <p:sldId id="367" r:id="rId34"/>
    <p:sldId id="368" r:id="rId35"/>
    <p:sldId id="369" r:id="rId36"/>
    <p:sldId id="370" r:id="rId37"/>
    <p:sldId id="393" r:id="rId38"/>
    <p:sldId id="394" r:id="rId39"/>
    <p:sldId id="396" r:id="rId40"/>
    <p:sldId id="399" r:id="rId41"/>
    <p:sldId id="400" r:id="rId42"/>
    <p:sldId id="401" r:id="rId43"/>
    <p:sldId id="402" r:id="rId44"/>
    <p:sldId id="403" r:id="rId45"/>
    <p:sldId id="404" r:id="rId46"/>
    <p:sldId id="405" r:id="rId47"/>
    <p:sldId id="406" r:id="rId48"/>
    <p:sldId id="407" r:id="rId49"/>
    <p:sldId id="408" r:id="rId50"/>
    <p:sldId id="371" r:id="rId51"/>
    <p:sldId id="372" r:id="rId52"/>
    <p:sldId id="373" r:id="rId53"/>
    <p:sldId id="374" r:id="rId54"/>
    <p:sldId id="375" r:id="rId55"/>
    <p:sldId id="376" r:id="rId56"/>
    <p:sldId id="377" r:id="rId57"/>
    <p:sldId id="378" r:id="rId58"/>
    <p:sldId id="379" r:id="rId59"/>
    <p:sldId id="380" r:id="rId60"/>
    <p:sldId id="381" r:id="rId61"/>
    <p:sldId id="395" r:id="rId62"/>
  </p:sldIdLst>
  <p:sldSz cx="9144000" cy="6858000" type="screen4x3"/>
  <p:notesSz cx="7315200" cy="9601200"/>
  <p:custDataLst>
    <p:custData r:id="rId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FFCC00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FFCC00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FFCC00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FFCC00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FFCC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rgbClr val="FFCC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rgbClr val="FFCC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rgbClr val="FFCC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rgbClr val="FFCC00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615" autoAdjust="0"/>
    <p:restoredTop sz="67851" autoAdjust="0"/>
  </p:normalViewPr>
  <p:slideViewPr>
    <p:cSldViewPr>
      <p:cViewPr varScale="1">
        <p:scale>
          <a:sx n="65" d="100"/>
          <a:sy n="65" d="100"/>
        </p:scale>
        <p:origin x="90" y="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538" y="-8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handoutMaster" Target="handoutMasters/handoutMaster1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image" Target="../media/image6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10C12C-455E-45CD-B5F5-97522964EAF7}" type="doc">
      <dgm:prSet loTypeId="urn:microsoft.com/office/officeart/2005/8/layout/vList4#1" loCatId="list" qsTypeId="urn:microsoft.com/office/officeart/2005/8/quickstyle/simple1" qsCatId="simple" csTypeId="urn:microsoft.com/office/officeart/2005/8/colors/accent2_1" csCatId="accent2" phldr="1"/>
      <dgm:spPr/>
    </dgm:pt>
    <dgm:pt modelId="{FD1AB90F-A467-4A6D-8B4D-9A04C6BD3899}">
      <dgm:prSet phldrT="[Text]"/>
      <dgm:spPr/>
      <dgm:t>
        <a:bodyPr/>
        <a:lstStyle/>
        <a:p>
          <a:r>
            <a:rPr lang="en-US" dirty="0" smtClean="0"/>
            <a:t>Sand</a:t>
          </a:r>
          <a:endParaRPr lang="en-US" dirty="0"/>
        </a:p>
      </dgm:t>
    </dgm:pt>
    <dgm:pt modelId="{68C4897F-161A-496F-BBEC-765C4AE6D0DA}" type="parTrans" cxnId="{A88DAE1E-E1A6-403E-B750-1BDD7C1D5D3C}">
      <dgm:prSet/>
      <dgm:spPr/>
      <dgm:t>
        <a:bodyPr/>
        <a:lstStyle/>
        <a:p>
          <a:endParaRPr lang="en-US"/>
        </a:p>
      </dgm:t>
    </dgm:pt>
    <dgm:pt modelId="{56D5A60B-00A9-4E73-884A-7746DE58C92F}" type="sibTrans" cxnId="{A88DAE1E-E1A6-403E-B750-1BDD7C1D5D3C}">
      <dgm:prSet/>
      <dgm:spPr/>
      <dgm:t>
        <a:bodyPr/>
        <a:lstStyle/>
        <a:p>
          <a:endParaRPr lang="en-US"/>
        </a:p>
      </dgm:t>
    </dgm:pt>
    <dgm:pt modelId="{AD07443C-9E54-465E-9FEC-92DD33AF4017}">
      <dgm:prSet phldrT="[Text]"/>
      <dgm:spPr/>
      <dgm:t>
        <a:bodyPr/>
        <a:lstStyle/>
        <a:p>
          <a:r>
            <a:rPr lang="en-US" dirty="0" smtClean="0"/>
            <a:t>Mud</a:t>
          </a:r>
          <a:endParaRPr lang="en-US" dirty="0"/>
        </a:p>
      </dgm:t>
    </dgm:pt>
    <dgm:pt modelId="{96DA8E58-8D80-4402-9D82-6EF3A9978A23}" type="parTrans" cxnId="{E4CA0EAE-73A5-4958-8777-618836E22C31}">
      <dgm:prSet/>
      <dgm:spPr/>
      <dgm:t>
        <a:bodyPr/>
        <a:lstStyle/>
        <a:p>
          <a:endParaRPr lang="en-US"/>
        </a:p>
      </dgm:t>
    </dgm:pt>
    <dgm:pt modelId="{3A46E4A1-E69E-4F64-8F59-7417A9BEAFA1}" type="sibTrans" cxnId="{E4CA0EAE-73A5-4958-8777-618836E22C31}">
      <dgm:prSet/>
      <dgm:spPr/>
      <dgm:t>
        <a:bodyPr/>
        <a:lstStyle/>
        <a:p>
          <a:endParaRPr lang="en-US"/>
        </a:p>
      </dgm:t>
    </dgm:pt>
    <dgm:pt modelId="{94156BEC-F60C-46C1-87E3-2AF3FC0F22B5}">
      <dgm:prSet phldrT="[Text]"/>
      <dgm:spPr/>
      <dgm:t>
        <a:bodyPr/>
        <a:lstStyle/>
        <a:p>
          <a:r>
            <a:rPr lang="en-US" dirty="0" smtClean="0"/>
            <a:t>Snow</a:t>
          </a:r>
          <a:endParaRPr lang="en-US" dirty="0"/>
        </a:p>
      </dgm:t>
    </dgm:pt>
    <dgm:pt modelId="{C521C16A-DAF5-4130-9304-FF1AA7D6AA49}" type="parTrans" cxnId="{D7632E03-4255-4807-93B6-1CD29B8CBAA9}">
      <dgm:prSet/>
      <dgm:spPr/>
      <dgm:t>
        <a:bodyPr/>
        <a:lstStyle/>
        <a:p>
          <a:endParaRPr lang="en-US"/>
        </a:p>
      </dgm:t>
    </dgm:pt>
    <dgm:pt modelId="{A1666AC3-FAFF-414A-BA8E-9776AF3C747A}" type="sibTrans" cxnId="{D7632E03-4255-4807-93B6-1CD29B8CBAA9}">
      <dgm:prSet/>
      <dgm:spPr/>
      <dgm:t>
        <a:bodyPr/>
        <a:lstStyle/>
        <a:p>
          <a:endParaRPr lang="en-US"/>
        </a:p>
      </dgm:t>
    </dgm:pt>
    <dgm:pt modelId="{4E3C66EF-0E0E-4C4F-ABC9-4DBC0EFC538F}" type="pres">
      <dgm:prSet presAssocID="{FD10C12C-455E-45CD-B5F5-97522964EAF7}" presName="linear" presStyleCnt="0">
        <dgm:presLayoutVars>
          <dgm:dir/>
          <dgm:resizeHandles val="exact"/>
        </dgm:presLayoutVars>
      </dgm:prSet>
      <dgm:spPr/>
    </dgm:pt>
    <dgm:pt modelId="{0348896B-AD00-4BCB-BEED-CEC363C5F93F}" type="pres">
      <dgm:prSet presAssocID="{FD1AB90F-A467-4A6D-8B4D-9A04C6BD3899}" presName="comp" presStyleCnt="0"/>
      <dgm:spPr/>
    </dgm:pt>
    <dgm:pt modelId="{CEEFE160-2262-4814-945E-90AEA55C0CC6}" type="pres">
      <dgm:prSet presAssocID="{FD1AB90F-A467-4A6D-8B4D-9A04C6BD3899}" presName="box" presStyleLbl="node1" presStyleIdx="0" presStyleCnt="3" custLinFactNeighborX="-18310" custLinFactNeighborY="-2500"/>
      <dgm:spPr/>
      <dgm:t>
        <a:bodyPr/>
        <a:lstStyle/>
        <a:p>
          <a:endParaRPr lang="en-US"/>
        </a:p>
      </dgm:t>
    </dgm:pt>
    <dgm:pt modelId="{5F294170-7196-4A55-8825-949730207C19}" type="pres">
      <dgm:prSet presAssocID="{FD1AB90F-A467-4A6D-8B4D-9A04C6BD3899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3FF8B07-5081-4845-AB61-C3B4BBADDF24}" type="pres">
      <dgm:prSet presAssocID="{FD1AB90F-A467-4A6D-8B4D-9A04C6BD3899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407AD9-1177-4915-A8C3-663A31EB3C38}" type="pres">
      <dgm:prSet presAssocID="{56D5A60B-00A9-4E73-884A-7746DE58C92F}" presName="spacer" presStyleCnt="0"/>
      <dgm:spPr/>
    </dgm:pt>
    <dgm:pt modelId="{718F55EF-172D-4637-A1B6-E044C9E54C6D}" type="pres">
      <dgm:prSet presAssocID="{AD07443C-9E54-465E-9FEC-92DD33AF4017}" presName="comp" presStyleCnt="0"/>
      <dgm:spPr/>
    </dgm:pt>
    <dgm:pt modelId="{0591CFFB-D496-481E-B0B0-E3B63DF3029B}" type="pres">
      <dgm:prSet presAssocID="{AD07443C-9E54-465E-9FEC-92DD33AF4017}" presName="box" presStyleLbl="node1" presStyleIdx="1" presStyleCnt="3"/>
      <dgm:spPr/>
      <dgm:t>
        <a:bodyPr/>
        <a:lstStyle/>
        <a:p>
          <a:endParaRPr lang="en-US"/>
        </a:p>
      </dgm:t>
    </dgm:pt>
    <dgm:pt modelId="{EC7C0CAB-E4A2-458E-87D7-46863A957EBB}" type="pres">
      <dgm:prSet presAssocID="{AD07443C-9E54-465E-9FEC-92DD33AF4017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FF4CC76-997A-455F-B741-F18D89807686}" type="pres">
      <dgm:prSet presAssocID="{AD07443C-9E54-465E-9FEC-92DD33AF401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A643C7-2C03-4AD8-93B0-8F0345B44354}" type="pres">
      <dgm:prSet presAssocID="{3A46E4A1-E69E-4F64-8F59-7417A9BEAFA1}" presName="spacer" presStyleCnt="0"/>
      <dgm:spPr/>
    </dgm:pt>
    <dgm:pt modelId="{DED0BAB5-7662-449D-B8CB-3058BA268EAE}" type="pres">
      <dgm:prSet presAssocID="{94156BEC-F60C-46C1-87E3-2AF3FC0F22B5}" presName="comp" presStyleCnt="0"/>
      <dgm:spPr/>
    </dgm:pt>
    <dgm:pt modelId="{FCA198DC-377E-4A7C-930B-E14FAAED72CC}" type="pres">
      <dgm:prSet presAssocID="{94156BEC-F60C-46C1-87E3-2AF3FC0F22B5}" presName="box" presStyleLbl="node1" presStyleIdx="2" presStyleCnt="3"/>
      <dgm:spPr/>
      <dgm:t>
        <a:bodyPr/>
        <a:lstStyle/>
        <a:p>
          <a:endParaRPr lang="en-US"/>
        </a:p>
      </dgm:t>
    </dgm:pt>
    <dgm:pt modelId="{8D2CFE00-2192-490A-AE6B-57909D29EB34}" type="pres">
      <dgm:prSet presAssocID="{94156BEC-F60C-46C1-87E3-2AF3FC0F22B5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C89969B-37C1-49EA-AAE4-DE95BE2BDCF2}" type="pres">
      <dgm:prSet presAssocID="{94156BEC-F60C-46C1-87E3-2AF3FC0F22B5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F8D6C22-4596-4321-B47A-F217BB7AA79A}" type="presOf" srcId="{AD07443C-9E54-465E-9FEC-92DD33AF4017}" destId="{0591CFFB-D496-481E-B0B0-E3B63DF3029B}" srcOrd="0" destOrd="0" presId="urn:microsoft.com/office/officeart/2005/8/layout/vList4#1"/>
    <dgm:cxn modelId="{D7632E03-4255-4807-93B6-1CD29B8CBAA9}" srcId="{FD10C12C-455E-45CD-B5F5-97522964EAF7}" destId="{94156BEC-F60C-46C1-87E3-2AF3FC0F22B5}" srcOrd="2" destOrd="0" parTransId="{C521C16A-DAF5-4130-9304-FF1AA7D6AA49}" sibTransId="{A1666AC3-FAFF-414A-BA8E-9776AF3C747A}"/>
    <dgm:cxn modelId="{2BEE4A40-B126-4C46-86C4-D5941A17C50A}" type="presOf" srcId="{FD10C12C-455E-45CD-B5F5-97522964EAF7}" destId="{4E3C66EF-0E0E-4C4F-ABC9-4DBC0EFC538F}" srcOrd="0" destOrd="0" presId="urn:microsoft.com/office/officeart/2005/8/layout/vList4#1"/>
    <dgm:cxn modelId="{39C49291-329D-4339-8396-220AF75E8684}" type="presOf" srcId="{94156BEC-F60C-46C1-87E3-2AF3FC0F22B5}" destId="{8C89969B-37C1-49EA-AAE4-DE95BE2BDCF2}" srcOrd="1" destOrd="0" presId="urn:microsoft.com/office/officeart/2005/8/layout/vList4#1"/>
    <dgm:cxn modelId="{60E02785-9E8D-410B-92F3-5838F29839E2}" type="presOf" srcId="{FD1AB90F-A467-4A6D-8B4D-9A04C6BD3899}" destId="{13FF8B07-5081-4845-AB61-C3B4BBADDF24}" srcOrd="1" destOrd="0" presId="urn:microsoft.com/office/officeart/2005/8/layout/vList4#1"/>
    <dgm:cxn modelId="{8DDE69F8-6E7B-4495-A956-C943E15CD9E7}" type="presOf" srcId="{FD1AB90F-A467-4A6D-8B4D-9A04C6BD3899}" destId="{CEEFE160-2262-4814-945E-90AEA55C0CC6}" srcOrd="0" destOrd="0" presId="urn:microsoft.com/office/officeart/2005/8/layout/vList4#1"/>
    <dgm:cxn modelId="{A88DAE1E-E1A6-403E-B750-1BDD7C1D5D3C}" srcId="{FD10C12C-455E-45CD-B5F5-97522964EAF7}" destId="{FD1AB90F-A467-4A6D-8B4D-9A04C6BD3899}" srcOrd="0" destOrd="0" parTransId="{68C4897F-161A-496F-BBEC-765C4AE6D0DA}" sibTransId="{56D5A60B-00A9-4E73-884A-7746DE58C92F}"/>
    <dgm:cxn modelId="{98557714-5544-4B28-9048-AB85A20C6CCB}" type="presOf" srcId="{AD07443C-9E54-465E-9FEC-92DD33AF4017}" destId="{3FF4CC76-997A-455F-B741-F18D89807686}" srcOrd="1" destOrd="0" presId="urn:microsoft.com/office/officeart/2005/8/layout/vList4#1"/>
    <dgm:cxn modelId="{264EF2CD-AED6-494F-B786-E513FABE4EDB}" type="presOf" srcId="{94156BEC-F60C-46C1-87E3-2AF3FC0F22B5}" destId="{FCA198DC-377E-4A7C-930B-E14FAAED72CC}" srcOrd="0" destOrd="0" presId="urn:microsoft.com/office/officeart/2005/8/layout/vList4#1"/>
    <dgm:cxn modelId="{E4CA0EAE-73A5-4958-8777-618836E22C31}" srcId="{FD10C12C-455E-45CD-B5F5-97522964EAF7}" destId="{AD07443C-9E54-465E-9FEC-92DD33AF4017}" srcOrd="1" destOrd="0" parTransId="{96DA8E58-8D80-4402-9D82-6EF3A9978A23}" sibTransId="{3A46E4A1-E69E-4F64-8F59-7417A9BEAFA1}"/>
    <dgm:cxn modelId="{F967CD24-8E78-48E7-A977-E073A207E6AA}" type="presParOf" srcId="{4E3C66EF-0E0E-4C4F-ABC9-4DBC0EFC538F}" destId="{0348896B-AD00-4BCB-BEED-CEC363C5F93F}" srcOrd="0" destOrd="0" presId="urn:microsoft.com/office/officeart/2005/8/layout/vList4#1"/>
    <dgm:cxn modelId="{DBB8151D-BB7A-4A75-9EA4-1D4141D49049}" type="presParOf" srcId="{0348896B-AD00-4BCB-BEED-CEC363C5F93F}" destId="{CEEFE160-2262-4814-945E-90AEA55C0CC6}" srcOrd="0" destOrd="0" presId="urn:microsoft.com/office/officeart/2005/8/layout/vList4#1"/>
    <dgm:cxn modelId="{866C22E2-1BC1-4E8E-AA6D-BEFD7A885DC0}" type="presParOf" srcId="{0348896B-AD00-4BCB-BEED-CEC363C5F93F}" destId="{5F294170-7196-4A55-8825-949730207C19}" srcOrd="1" destOrd="0" presId="urn:microsoft.com/office/officeart/2005/8/layout/vList4#1"/>
    <dgm:cxn modelId="{49D5884E-93DC-443F-AA88-9662BE698554}" type="presParOf" srcId="{0348896B-AD00-4BCB-BEED-CEC363C5F93F}" destId="{13FF8B07-5081-4845-AB61-C3B4BBADDF24}" srcOrd="2" destOrd="0" presId="urn:microsoft.com/office/officeart/2005/8/layout/vList4#1"/>
    <dgm:cxn modelId="{AE210A0C-C1EF-4263-935A-69DA03EF2497}" type="presParOf" srcId="{4E3C66EF-0E0E-4C4F-ABC9-4DBC0EFC538F}" destId="{80407AD9-1177-4915-A8C3-663A31EB3C38}" srcOrd="1" destOrd="0" presId="urn:microsoft.com/office/officeart/2005/8/layout/vList4#1"/>
    <dgm:cxn modelId="{DA232A0E-D864-4930-822B-8F62C6AF4D34}" type="presParOf" srcId="{4E3C66EF-0E0E-4C4F-ABC9-4DBC0EFC538F}" destId="{718F55EF-172D-4637-A1B6-E044C9E54C6D}" srcOrd="2" destOrd="0" presId="urn:microsoft.com/office/officeart/2005/8/layout/vList4#1"/>
    <dgm:cxn modelId="{4ABCC857-C96C-43A6-BA97-5494F9B8E6AA}" type="presParOf" srcId="{718F55EF-172D-4637-A1B6-E044C9E54C6D}" destId="{0591CFFB-D496-481E-B0B0-E3B63DF3029B}" srcOrd="0" destOrd="0" presId="urn:microsoft.com/office/officeart/2005/8/layout/vList4#1"/>
    <dgm:cxn modelId="{A8F5E439-A64C-4670-B424-DF8C11DC5C47}" type="presParOf" srcId="{718F55EF-172D-4637-A1B6-E044C9E54C6D}" destId="{EC7C0CAB-E4A2-458E-87D7-46863A957EBB}" srcOrd="1" destOrd="0" presId="urn:microsoft.com/office/officeart/2005/8/layout/vList4#1"/>
    <dgm:cxn modelId="{4F759EAC-24E2-4FE8-8846-B75C64FD46B5}" type="presParOf" srcId="{718F55EF-172D-4637-A1B6-E044C9E54C6D}" destId="{3FF4CC76-997A-455F-B741-F18D89807686}" srcOrd="2" destOrd="0" presId="urn:microsoft.com/office/officeart/2005/8/layout/vList4#1"/>
    <dgm:cxn modelId="{2CD24763-8E5F-4634-9F57-16AE923AB098}" type="presParOf" srcId="{4E3C66EF-0E0E-4C4F-ABC9-4DBC0EFC538F}" destId="{A6A643C7-2C03-4AD8-93B0-8F0345B44354}" srcOrd="3" destOrd="0" presId="urn:microsoft.com/office/officeart/2005/8/layout/vList4#1"/>
    <dgm:cxn modelId="{38BD90F3-6387-4CAE-8394-1DED7C2D7E93}" type="presParOf" srcId="{4E3C66EF-0E0E-4C4F-ABC9-4DBC0EFC538F}" destId="{DED0BAB5-7662-449D-B8CB-3058BA268EAE}" srcOrd="4" destOrd="0" presId="urn:microsoft.com/office/officeart/2005/8/layout/vList4#1"/>
    <dgm:cxn modelId="{1470239D-430F-49D4-8306-C7D7FF13AACA}" type="presParOf" srcId="{DED0BAB5-7662-449D-B8CB-3058BA268EAE}" destId="{FCA198DC-377E-4A7C-930B-E14FAAED72CC}" srcOrd="0" destOrd="0" presId="urn:microsoft.com/office/officeart/2005/8/layout/vList4#1"/>
    <dgm:cxn modelId="{6EF98321-F5FD-48AB-905B-6C5729F3A4F0}" type="presParOf" srcId="{DED0BAB5-7662-449D-B8CB-3058BA268EAE}" destId="{8D2CFE00-2192-490A-AE6B-57909D29EB34}" srcOrd="1" destOrd="0" presId="urn:microsoft.com/office/officeart/2005/8/layout/vList4#1"/>
    <dgm:cxn modelId="{BE63D96E-5F73-4750-B609-232C352CCFA3}" type="presParOf" srcId="{DED0BAB5-7662-449D-B8CB-3058BA268EAE}" destId="{8C89969B-37C1-49EA-AAE4-DE95BE2BDCF2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10C12C-455E-45CD-B5F5-97522964EAF7}" type="doc">
      <dgm:prSet loTypeId="urn:microsoft.com/office/officeart/2005/8/layout/vList4#2" loCatId="list" qsTypeId="urn:microsoft.com/office/officeart/2005/8/quickstyle/simple1" qsCatId="simple" csTypeId="urn:microsoft.com/office/officeart/2005/8/colors/accent2_1" csCatId="accent2" phldr="1"/>
      <dgm:spPr/>
    </dgm:pt>
    <dgm:pt modelId="{FD1AB90F-A467-4A6D-8B4D-9A04C6BD3899}">
      <dgm:prSet phldrT="[Text]"/>
      <dgm:spPr/>
      <dgm:t>
        <a:bodyPr/>
        <a:lstStyle/>
        <a:p>
          <a:r>
            <a:rPr lang="en-US" dirty="0" smtClean="0"/>
            <a:t>Wood/Paper</a:t>
          </a:r>
          <a:endParaRPr lang="en-US" dirty="0"/>
        </a:p>
      </dgm:t>
    </dgm:pt>
    <dgm:pt modelId="{68C4897F-161A-496F-BBEC-765C4AE6D0DA}" type="parTrans" cxnId="{A88DAE1E-E1A6-403E-B750-1BDD7C1D5D3C}">
      <dgm:prSet/>
      <dgm:spPr/>
      <dgm:t>
        <a:bodyPr/>
        <a:lstStyle/>
        <a:p>
          <a:endParaRPr lang="en-US"/>
        </a:p>
      </dgm:t>
    </dgm:pt>
    <dgm:pt modelId="{56D5A60B-00A9-4E73-884A-7746DE58C92F}" type="sibTrans" cxnId="{A88DAE1E-E1A6-403E-B750-1BDD7C1D5D3C}">
      <dgm:prSet/>
      <dgm:spPr/>
      <dgm:t>
        <a:bodyPr/>
        <a:lstStyle/>
        <a:p>
          <a:endParaRPr lang="en-US"/>
        </a:p>
      </dgm:t>
    </dgm:pt>
    <dgm:pt modelId="{AD07443C-9E54-465E-9FEC-92DD33AF4017}">
      <dgm:prSet phldrT="[Text]"/>
      <dgm:spPr/>
      <dgm:t>
        <a:bodyPr/>
        <a:lstStyle/>
        <a:p>
          <a:r>
            <a:rPr lang="en-US" dirty="0" smtClean="0"/>
            <a:t>Glass</a:t>
          </a:r>
          <a:endParaRPr lang="en-US" dirty="0"/>
        </a:p>
      </dgm:t>
    </dgm:pt>
    <dgm:pt modelId="{96DA8E58-8D80-4402-9D82-6EF3A9978A23}" type="parTrans" cxnId="{E4CA0EAE-73A5-4958-8777-618836E22C31}">
      <dgm:prSet/>
      <dgm:spPr/>
      <dgm:t>
        <a:bodyPr/>
        <a:lstStyle/>
        <a:p>
          <a:endParaRPr lang="en-US"/>
        </a:p>
      </dgm:t>
    </dgm:pt>
    <dgm:pt modelId="{3A46E4A1-E69E-4F64-8F59-7417A9BEAFA1}" type="sibTrans" cxnId="{E4CA0EAE-73A5-4958-8777-618836E22C31}">
      <dgm:prSet/>
      <dgm:spPr/>
      <dgm:t>
        <a:bodyPr/>
        <a:lstStyle/>
        <a:p>
          <a:endParaRPr lang="en-US"/>
        </a:p>
      </dgm:t>
    </dgm:pt>
    <dgm:pt modelId="{94156BEC-F60C-46C1-87E3-2AF3FC0F22B5}">
      <dgm:prSet phldrT="[Text]"/>
      <dgm:spPr/>
      <dgm:t>
        <a:bodyPr/>
        <a:lstStyle/>
        <a:p>
          <a:r>
            <a:rPr lang="en-US" dirty="0" smtClean="0"/>
            <a:t>Carpet</a:t>
          </a:r>
          <a:endParaRPr lang="en-US" dirty="0"/>
        </a:p>
      </dgm:t>
    </dgm:pt>
    <dgm:pt modelId="{C521C16A-DAF5-4130-9304-FF1AA7D6AA49}" type="parTrans" cxnId="{D7632E03-4255-4807-93B6-1CD29B8CBAA9}">
      <dgm:prSet/>
      <dgm:spPr/>
      <dgm:t>
        <a:bodyPr/>
        <a:lstStyle/>
        <a:p>
          <a:endParaRPr lang="en-US"/>
        </a:p>
      </dgm:t>
    </dgm:pt>
    <dgm:pt modelId="{A1666AC3-FAFF-414A-BA8E-9776AF3C747A}" type="sibTrans" cxnId="{D7632E03-4255-4807-93B6-1CD29B8CBAA9}">
      <dgm:prSet/>
      <dgm:spPr/>
      <dgm:t>
        <a:bodyPr/>
        <a:lstStyle/>
        <a:p>
          <a:endParaRPr lang="en-US"/>
        </a:p>
      </dgm:t>
    </dgm:pt>
    <dgm:pt modelId="{4E3C66EF-0E0E-4C4F-ABC9-4DBC0EFC538F}" type="pres">
      <dgm:prSet presAssocID="{FD10C12C-455E-45CD-B5F5-97522964EAF7}" presName="linear" presStyleCnt="0">
        <dgm:presLayoutVars>
          <dgm:dir/>
          <dgm:resizeHandles val="exact"/>
        </dgm:presLayoutVars>
      </dgm:prSet>
      <dgm:spPr/>
    </dgm:pt>
    <dgm:pt modelId="{0348896B-AD00-4BCB-BEED-CEC363C5F93F}" type="pres">
      <dgm:prSet presAssocID="{FD1AB90F-A467-4A6D-8B4D-9A04C6BD3899}" presName="comp" presStyleCnt="0"/>
      <dgm:spPr/>
    </dgm:pt>
    <dgm:pt modelId="{CEEFE160-2262-4814-945E-90AEA55C0CC6}" type="pres">
      <dgm:prSet presAssocID="{FD1AB90F-A467-4A6D-8B4D-9A04C6BD3899}" presName="box" presStyleLbl="node1" presStyleIdx="0" presStyleCnt="3" custLinFactNeighborX="-18310" custLinFactNeighborY="-2500"/>
      <dgm:spPr/>
      <dgm:t>
        <a:bodyPr/>
        <a:lstStyle/>
        <a:p>
          <a:endParaRPr lang="en-US"/>
        </a:p>
      </dgm:t>
    </dgm:pt>
    <dgm:pt modelId="{5F294170-7196-4A55-8825-949730207C19}" type="pres">
      <dgm:prSet presAssocID="{FD1AB90F-A467-4A6D-8B4D-9A04C6BD3899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3FF8B07-5081-4845-AB61-C3B4BBADDF24}" type="pres">
      <dgm:prSet presAssocID="{FD1AB90F-A467-4A6D-8B4D-9A04C6BD3899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407AD9-1177-4915-A8C3-663A31EB3C38}" type="pres">
      <dgm:prSet presAssocID="{56D5A60B-00A9-4E73-884A-7746DE58C92F}" presName="spacer" presStyleCnt="0"/>
      <dgm:spPr/>
    </dgm:pt>
    <dgm:pt modelId="{718F55EF-172D-4637-A1B6-E044C9E54C6D}" type="pres">
      <dgm:prSet presAssocID="{AD07443C-9E54-465E-9FEC-92DD33AF4017}" presName="comp" presStyleCnt="0"/>
      <dgm:spPr/>
    </dgm:pt>
    <dgm:pt modelId="{0591CFFB-D496-481E-B0B0-E3B63DF3029B}" type="pres">
      <dgm:prSet presAssocID="{AD07443C-9E54-465E-9FEC-92DD33AF4017}" presName="box" presStyleLbl="node1" presStyleIdx="1" presStyleCnt="3"/>
      <dgm:spPr/>
      <dgm:t>
        <a:bodyPr/>
        <a:lstStyle/>
        <a:p>
          <a:endParaRPr lang="en-US"/>
        </a:p>
      </dgm:t>
    </dgm:pt>
    <dgm:pt modelId="{EC7C0CAB-E4A2-458E-87D7-46863A957EBB}" type="pres">
      <dgm:prSet presAssocID="{AD07443C-9E54-465E-9FEC-92DD33AF4017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FF4CC76-997A-455F-B741-F18D89807686}" type="pres">
      <dgm:prSet presAssocID="{AD07443C-9E54-465E-9FEC-92DD33AF401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A643C7-2C03-4AD8-93B0-8F0345B44354}" type="pres">
      <dgm:prSet presAssocID="{3A46E4A1-E69E-4F64-8F59-7417A9BEAFA1}" presName="spacer" presStyleCnt="0"/>
      <dgm:spPr/>
    </dgm:pt>
    <dgm:pt modelId="{DED0BAB5-7662-449D-B8CB-3058BA268EAE}" type="pres">
      <dgm:prSet presAssocID="{94156BEC-F60C-46C1-87E3-2AF3FC0F22B5}" presName="comp" presStyleCnt="0"/>
      <dgm:spPr/>
    </dgm:pt>
    <dgm:pt modelId="{FCA198DC-377E-4A7C-930B-E14FAAED72CC}" type="pres">
      <dgm:prSet presAssocID="{94156BEC-F60C-46C1-87E3-2AF3FC0F22B5}" presName="box" presStyleLbl="node1" presStyleIdx="2" presStyleCnt="3"/>
      <dgm:spPr/>
      <dgm:t>
        <a:bodyPr/>
        <a:lstStyle/>
        <a:p>
          <a:endParaRPr lang="en-US"/>
        </a:p>
      </dgm:t>
    </dgm:pt>
    <dgm:pt modelId="{8D2CFE00-2192-490A-AE6B-57909D29EB34}" type="pres">
      <dgm:prSet presAssocID="{94156BEC-F60C-46C1-87E3-2AF3FC0F22B5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C89969B-37C1-49EA-AAE4-DE95BE2BDCF2}" type="pres">
      <dgm:prSet presAssocID="{94156BEC-F60C-46C1-87E3-2AF3FC0F22B5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9AD9C7-EC27-4F43-940C-BC1C3928CCBD}" type="presOf" srcId="{94156BEC-F60C-46C1-87E3-2AF3FC0F22B5}" destId="{FCA198DC-377E-4A7C-930B-E14FAAED72CC}" srcOrd="0" destOrd="0" presId="urn:microsoft.com/office/officeart/2005/8/layout/vList4#2"/>
    <dgm:cxn modelId="{D7632E03-4255-4807-93B6-1CD29B8CBAA9}" srcId="{FD10C12C-455E-45CD-B5F5-97522964EAF7}" destId="{94156BEC-F60C-46C1-87E3-2AF3FC0F22B5}" srcOrd="2" destOrd="0" parTransId="{C521C16A-DAF5-4130-9304-FF1AA7D6AA49}" sibTransId="{A1666AC3-FAFF-414A-BA8E-9776AF3C747A}"/>
    <dgm:cxn modelId="{E6C20D43-27BE-4943-96E9-0792DFE376E6}" type="presOf" srcId="{FD10C12C-455E-45CD-B5F5-97522964EAF7}" destId="{4E3C66EF-0E0E-4C4F-ABC9-4DBC0EFC538F}" srcOrd="0" destOrd="0" presId="urn:microsoft.com/office/officeart/2005/8/layout/vList4#2"/>
    <dgm:cxn modelId="{D5E64723-9CB2-4CDB-AA2E-1A672AE4104A}" type="presOf" srcId="{AD07443C-9E54-465E-9FEC-92DD33AF4017}" destId="{3FF4CC76-997A-455F-B741-F18D89807686}" srcOrd="1" destOrd="0" presId="urn:microsoft.com/office/officeart/2005/8/layout/vList4#2"/>
    <dgm:cxn modelId="{789CCA17-E3AA-4FC2-8C98-A12BAC34DC78}" type="presOf" srcId="{FD1AB90F-A467-4A6D-8B4D-9A04C6BD3899}" destId="{13FF8B07-5081-4845-AB61-C3B4BBADDF24}" srcOrd="1" destOrd="0" presId="urn:microsoft.com/office/officeart/2005/8/layout/vList4#2"/>
    <dgm:cxn modelId="{A88DAE1E-E1A6-403E-B750-1BDD7C1D5D3C}" srcId="{FD10C12C-455E-45CD-B5F5-97522964EAF7}" destId="{FD1AB90F-A467-4A6D-8B4D-9A04C6BD3899}" srcOrd="0" destOrd="0" parTransId="{68C4897F-161A-496F-BBEC-765C4AE6D0DA}" sibTransId="{56D5A60B-00A9-4E73-884A-7746DE58C92F}"/>
    <dgm:cxn modelId="{A66FEBD7-6C86-4BDB-99B2-881EDA661D75}" type="presOf" srcId="{AD07443C-9E54-465E-9FEC-92DD33AF4017}" destId="{0591CFFB-D496-481E-B0B0-E3B63DF3029B}" srcOrd="0" destOrd="0" presId="urn:microsoft.com/office/officeart/2005/8/layout/vList4#2"/>
    <dgm:cxn modelId="{E4CA0EAE-73A5-4958-8777-618836E22C31}" srcId="{FD10C12C-455E-45CD-B5F5-97522964EAF7}" destId="{AD07443C-9E54-465E-9FEC-92DD33AF4017}" srcOrd="1" destOrd="0" parTransId="{96DA8E58-8D80-4402-9D82-6EF3A9978A23}" sibTransId="{3A46E4A1-E69E-4F64-8F59-7417A9BEAFA1}"/>
    <dgm:cxn modelId="{00876480-1BFB-409D-8A80-B239A3107011}" type="presOf" srcId="{94156BEC-F60C-46C1-87E3-2AF3FC0F22B5}" destId="{8C89969B-37C1-49EA-AAE4-DE95BE2BDCF2}" srcOrd="1" destOrd="0" presId="urn:microsoft.com/office/officeart/2005/8/layout/vList4#2"/>
    <dgm:cxn modelId="{C63886F8-43C4-4398-AC88-CDED369A55DC}" type="presOf" srcId="{FD1AB90F-A467-4A6D-8B4D-9A04C6BD3899}" destId="{CEEFE160-2262-4814-945E-90AEA55C0CC6}" srcOrd="0" destOrd="0" presId="urn:microsoft.com/office/officeart/2005/8/layout/vList4#2"/>
    <dgm:cxn modelId="{132D188C-1A68-4411-BC95-8E67A91DC30A}" type="presParOf" srcId="{4E3C66EF-0E0E-4C4F-ABC9-4DBC0EFC538F}" destId="{0348896B-AD00-4BCB-BEED-CEC363C5F93F}" srcOrd="0" destOrd="0" presId="urn:microsoft.com/office/officeart/2005/8/layout/vList4#2"/>
    <dgm:cxn modelId="{889E063D-9200-4DC0-A604-94C3A90CECFE}" type="presParOf" srcId="{0348896B-AD00-4BCB-BEED-CEC363C5F93F}" destId="{CEEFE160-2262-4814-945E-90AEA55C0CC6}" srcOrd="0" destOrd="0" presId="urn:microsoft.com/office/officeart/2005/8/layout/vList4#2"/>
    <dgm:cxn modelId="{7F24E71B-5787-4F96-8FB0-B131F495C744}" type="presParOf" srcId="{0348896B-AD00-4BCB-BEED-CEC363C5F93F}" destId="{5F294170-7196-4A55-8825-949730207C19}" srcOrd="1" destOrd="0" presId="urn:microsoft.com/office/officeart/2005/8/layout/vList4#2"/>
    <dgm:cxn modelId="{9F90C229-D69C-4ED2-A151-53E2183BAC1B}" type="presParOf" srcId="{0348896B-AD00-4BCB-BEED-CEC363C5F93F}" destId="{13FF8B07-5081-4845-AB61-C3B4BBADDF24}" srcOrd="2" destOrd="0" presId="urn:microsoft.com/office/officeart/2005/8/layout/vList4#2"/>
    <dgm:cxn modelId="{7D7088D7-6038-42AE-B41E-B980CAB83DEA}" type="presParOf" srcId="{4E3C66EF-0E0E-4C4F-ABC9-4DBC0EFC538F}" destId="{80407AD9-1177-4915-A8C3-663A31EB3C38}" srcOrd="1" destOrd="0" presId="urn:microsoft.com/office/officeart/2005/8/layout/vList4#2"/>
    <dgm:cxn modelId="{8B175726-6BFA-47F0-B062-AFCB437F0291}" type="presParOf" srcId="{4E3C66EF-0E0E-4C4F-ABC9-4DBC0EFC538F}" destId="{718F55EF-172D-4637-A1B6-E044C9E54C6D}" srcOrd="2" destOrd="0" presId="urn:microsoft.com/office/officeart/2005/8/layout/vList4#2"/>
    <dgm:cxn modelId="{ED4D872B-545C-489A-8158-F2F7DD89DBA5}" type="presParOf" srcId="{718F55EF-172D-4637-A1B6-E044C9E54C6D}" destId="{0591CFFB-D496-481E-B0B0-E3B63DF3029B}" srcOrd="0" destOrd="0" presId="urn:microsoft.com/office/officeart/2005/8/layout/vList4#2"/>
    <dgm:cxn modelId="{2C39FB43-E2A1-45A8-9539-33AB31FA0712}" type="presParOf" srcId="{718F55EF-172D-4637-A1B6-E044C9E54C6D}" destId="{EC7C0CAB-E4A2-458E-87D7-46863A957EBB}" srcOrd="1" destOrd="0" presId="urn:microsoft.com/office/officeart/2005/8/layout/vList4#2"/>
    <dgm:cxn modelId="{6735E81E-DF12-4A8E-9B41-80B1CF4E1FBF}" type="presParOf" srcId="{718F55EF-172D-4637-A1B6-E044C9E54C6D}" destId="{3FF4CC76-997A-455F-B741-F18D89807686}" srcOrd="2" destOrd="0" presId="urn:microsoft.com/office/officeart/2005/8/layout/vList4#2"/>
    <dgm:cxn modelId="{7716151F-C5E8-4578-8856-3DCBFD3F9ABE}" type="presParOf" srcId="{4E3C66EF-0E0E-4C4F-ABC9-4DBC0EFC538F}" destId="{A6A643C7-2C03-4AD8-93B0-8F0345B44354}" srcOrd="3" destOrd="0" presId="urn:microsoft.com/office/officeart/2005/8/layout/vList4#2"/>
    <dgm:cxn modelId="{7A80C608-D688-438C-ACBA-9C8493AAB29A}" type="presParOf" srcId="{4E3C66EF-0E0E-4C4F-ABC9-4DBC0EFC538F}" destId="{DED0BAB5-7662-449D-B8CB-3058BA268EAE}" srcOrd="4" destOrd="0" presId="urn:microsoft.com/office/officeart/2005/8/layout/vList4#2"/>
    <dgm:cxn modelId="{F7C46A4B-4093-4983-BF84-F38C390DEA1A}" type="presParOf" srcId="{DED0BAB5-7662-449D-B8CB-3058BA268EAE}" destId="{FCA198DC-377E-4A7C-930B-E14FAAED72CC}" srcOrd="0" destOrd="0" presId="urn:microsoft.com/office/officeart/2005/8/layout/vList4#2"/>
    <dgm:cxn modelId="{E8C10B7C-01CE-4229-9117-5F0A206C5B8C}" type="presParOf" srcId="{DED0BAB5-7662-449D-B8CB-3058BA268EAE}" destId="{8D2CFE00-2192-490A-AE6B-57909D29EB34}" srcOrd="1" destOrd="0" presId="urn:microsoft.com/office/officeart/2005/8/layout/vList4#2"/>
    <dgm:cxn modelId="{616DB933-53B6-4387-8654-34136CAF8C63}" type="presParOf" srcId="{DED0BAB5-7662-449D-B8CB-3058BA268EAE}" destId="{8C89969B-37C1-49EA-AAE4-DE95BE2BDCF2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EC9AED0E-F06E-4B34-8275-BEC674CFA275}" type="datetimeFigureOut">
              <a:rPr lang="en-US" smtClean="0"/>
              <a:pPr/>
              <a:t>7/23/2015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88167D4F-E188-463F-BA04-C3401A754B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3470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638166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ln/>
        </p:spPr>
        <p:txBody>
          <a:bodyPr lIns="96661" tIns="48331" rIns="96661" bIns="48331"/>
          <a:lstStyle/>
          <a:p>
            <a:fld id="{D5E5DD2E-E267-4E62-9B4B-F2608039279D}" type="slidenum">
              <a:rPr lang="en-GB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732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01525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04797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Click</a:t>
            </a:r>
            <a:r>
              <a:rPr lang="en-US" baseline="0" dirty="0" smtClean="0"/>
              <a:t> on the image and select the </a:t>
            </a:r>
            <a:r>
              <a:rPr lang="en-US" b="1" baseline="0" dirty="0" smtClean="0"/>
              <a:t>Format Tab</a:t>
            </a:r>
            <a:r>
              <a:rPr lang="en-US" baseline="0" dirty="0" smtClean="0"/>
              <a:t>.  You can then change the style of any image under the </a:t>
            </a:r>
            <a:r>
              <a:rPr lang="en-US" b="1" baseline="0" dirty="0" smtClean="0"/>
              <a:t>Picture Styles </a:t>
            </a:r>
            <a:r>
              <a:rPr lang="en-US" baseline="0" dirty="0" smtClean="0"/>
              <a:t>heading.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664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98488" y="528638"/>
            <a:ext cx="3297237" cy="2471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500" dirty="0"/>
              <a:t>The easiest thing to do is to use these slides by cutting and pasting them into your presentation.  You can format colors  in the Format Tab once clicking on a text box.</a:t>
            </a:r>
          </a:p>
          <a:p>
            <a:endParaRPr lang="en-US" sz="15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217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98488" y="528638"/>
            <a:ext cx="3297237" cy="2471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37127" indent="-237127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173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See hand</a:t>
            </a:r>
            <a:r>
              <a:rPr lang="en-US" baseline="0" dirty="0" smtClean="0"/>
              <a:t>out about inserting videos.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891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6991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You can right click the mouse to see the pen features.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7343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189596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ln/>
        </p:spPr>
        <p:txBody>
          <a:bodyPr lIns="96661" tIns="48331" rIns="96661" bIns="48331"/>
          <a:lstStyle/>
          <a:p>
            <a:fld id="{D092680E-7EDF-44BD-98E6-BD5E52975F80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6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6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 362</a:t>
            </a:r>
          </a:p>
        </p:txBody>
      </p:sp>
    </p:spTree>
    <p:extLst>
      <p:ext uri="{BB962C8B-B14F-4D97-AF65-F5344CB8AC3E}">
        <p14:creationId xmlns:p14="http://schemas.microsoft.com/office/powerpoint/2010/main" val="1412131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ln/>
        </p:spPr>
        <p:txBody>
          <a:bodyPr lIns="96661" tIns="48331" rIns="96661" bIns="48331"/>
          <a:lstStyle/>
          <a:p>
            <a:fld id="{BBA99E52-42D1-4342-B764-0B56A7C4269D}" type="slidenum">
              <a:rPr lang="en-GB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758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5518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5950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-109" charset="-128"/>
            </a:endParaRPr>
          </a:p>
        </p:txBody>
      </p:sp>
      <p:sp>
        <p:nvSpPr>
          <p:cNvPr id="16388" name="Pladsholder til diasnummer 3"/>
          <p:cNvSpPr>
            <a:spLocks noGrp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61" tIns="48331" rIns="96661" bIns="48331"/>
          <a:lstStyle/>
          <a:p>
            <a:fld id="{6DB1F033-3244-4CB4-8EEA-CA0A03D5C4C1}" type="slidenum">
              <a:rPr lang="da-DK" smtClean="0">
                <a:solidFill>
                  <a:prstClr val="black"/>
                </a:solidFill>
              </a:rPr>
              <a:pPr/>
              <a:t>51</a:t>
            </a:fld>
            <a:endParaRPr lang="da-DK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0260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41653" indent="-241653"/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9584357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353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ln/>
        </p:spPr>
        <p:txBody>
          <a:bodyPr lIns="96661" tIns="48331" rIns="96661" bIns="48331"/>
          <a:lstStyle/>
          <a:p>
            <a:fld id="{E98A203B-33C6-4421-9810-84B93B744635}" type="slidenum">
              <a:rPr lang="en-GB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840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ln/>
        </p:spPr>
        <p:txBody>
          <a:bodyPr lIns="96661" tIns="48331" rIns="96661" bIns="48331"/>
          <a:lstStyle/>
          <a:p>
            <a:fld id="{7827A8F4-87D0-458E-B4FF-F48E29218352}" type="slidenum">
              <a:rPr lang="en-GB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952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ln/>
        </p:spPr>
        <p:txBody>
          <a:bodyPr lIns="96661" tIns="48331" rIns="96661" bIns="48331"/>
          <a:lstStyle/>
          <a:p>
            <a:fld id="{124ADB97-4004-4024-91D4-9E3028E0D9DD}" type="slidenum">
              <a:rPr lang="en-GB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427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ln/>
        </p:spPr>
        <p:txBody>
          <a:bodyPr lIns="96661" tIns="48331" rIns="96661" bIns="48331"/>
          <a:lstStyle/>
          <a:p>
            <a:fld id="{CD4BEF33-C3FB-4C00-AF9B-8F5AB882DFEB}" type="slidenum">
              <a:rPr lang="en-GB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016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30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68960" y="483394"/>
            <a:ext cx="3354494" cy="2476976"/>
          </a:xfrm>
        </p:spPr>
      </p:sp>
    </p:spTree>
    <p:extLst>
      <p:ext uri="{BB962C8B-B14F-4D97-AF65-F5344CB8AC3E}">
        <p14:creationId xmlns:p14="http://schemas.microsoft.com/office/powerpoint/2010/main" val="1051714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ln/>
        </p:spPr>
        <p:txBody>
          <a:bodyPr lIns="96661" tIns="48331" rIns="96661" bIns="48331"/>
          <a:lstStyle/>
          <a:p>
            <a:fld id="{7827A8F4-87D0-458E-B4FF-F48E29218352}" type="slidenum">
              <a:rPr lang="en-GB">
                <a:solidFill>
                  <a:prstClr val="black"/>
                </a:solidFill>
              </a:rPr>
              <a:pPr/>
              <a:t>24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032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37127" indent="-237127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10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B9FF9-EAF8-44BC-B2E2-A67164B58AA0}" type="slidenum">
              <a:rPr lang="en-US"/>
              <a:pPr>
                <a:defRPr/>
              </a:pPr>
              <a:t>‹#›</a:t>
            </a:fld>
            <a:r>
              <a:rPr lang="en-US" dirty="0"/>
              <a:t>#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2E55B-DF69-434C-87F1-0F93B86890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Isosceles Triangle 4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66FA7-0491-410B-BA4C-50AF9EA924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6E9E-3040-430B-910C-99A795656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BBA7-89E2-4D73-A193-CAF818E57E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811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6E9E-3040-430B-910C-99A795656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BBA7-89E2-4D73-A193-CAF818E57E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830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6E9E-3040-430B-910C-99A795656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BBA7-89E2-4D73-A193-CAF818E57E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61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6E9E-3040-430B-910C-99A795656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BBA7-89E2-4D73-A193-CAF818E57E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46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6E9E-3040-430B-910C-99A795656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BBA7-89E2-4D73-A193-CAF818E57E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931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6E9E-3040-430B-910C-99A795656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BBA7-89E2-4D73-A193-CAF818E57E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289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6E9E-3040-430B-910C-99A795656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BBA7-89E2-4D73-A193-CAF818E57E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027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6E9E-3040-430B-910C-99A795656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BBA7-89E2-4D73-A193-CAF818E57E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300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0346A-5238-43D1-8A52-2A91BD50F5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6E9E-3040-430B-910C-99A795656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BBA7-89E2-4D73-A193-CAF818E57E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908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6E9E-3040-430B-910C-99A795656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BBA7-89E2-4D73-A193-CAF818E57E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9891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6E9E-3040-430B-910C-99A795656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BBA7-89E2-4D73-A193-CAF818E57E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768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11EC0DA-A73F-4DD6-9EC6-C5F927FB25D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8607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379183-6FA2-479D-AC4E-985900B5A9E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95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B509C-055D-48B8-8A3C-71EB4E1CBC8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5872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A164CC-DCFE-43A7-AC1B-44727F16D96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337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40C39-A76D-4D5C-B107-4714F104EEE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2018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53204B-9A50-447A-8213-795B0A89385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5658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77CDE9-0CCB-47FA-889B-348FA289A6D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30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04752-C14A-4AFA-95A4-5B65A0B913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E9E8DD-541C-426C-915F-7DD2837EF92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8702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F96EFD-A090-48D5-84CB-EC95B38F548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4786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45E9E-9CA7-4A16-9F17-12A650C0C73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3101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369397-8D92-45F9-AEE8-E20C2CCEADA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69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969963D9-A4B3-48C3-8127-30C45A05D1F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4896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1516B80-7FD4-414F-8AEC-FB566BB5ACE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402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2127250"/>
          </a:xfrm>
        </p:spPr>
        <p:txBody>
          <a:bodyPr/>
          <a:lstStyle>
            <a:lvl1pPr algn="ctr">
              <a:defRPr sz="5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0250"/>
            <a:ext cx="6400800" cy="2209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46D9643-551E-4C14-95F6-20E1B7619E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392" name="Rectangle 8" descr="Gold bar"/>
          <p:cNvSpPr>
            <a:spLocks noChangeArrowheads="1"/>
          </p:cNvSpPr>
          <p:nvPr/>
        </p:nvSpPr>
        <p:spPr bwMode="auto">
          <a:xfrm>
            <a:off x="228600" y="2889250"/>
            <a:ext cx="2870200" cy="2016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93" name="Rectangle 9" descr="Orange bar"/>
          <p:cNvSpPr>
            <a:spLocks noChangeArrowheads="1"/>
          </p:cNvSpPr>
          <p:nvPr/>
        </p:nvSpPr>
        <p:spPr bwMode="auto">
          <a:xfrm>
            <a:off x="3098800" y="2889250"/>
            <a:ext cx="2870200" cy="2016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94" name="Rectangle 10" descr="Slate bar"/>
          <p:cNvSpPr>
            <a:spLocks noChangeArrowheads="1"/>
          </p:cNvSpPr>
          <p:nvPr/>
        </p:nvSpPr>
        <p:spPr bwMode="auto">
          <a:xfrm>
            <a:off x="5969000" y="2889250"/>
            <a:ext cx="2870200" cy="2016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9563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7A15F5-AEA7-46AE-A957-D027D572CD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216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F55C82-5769-41F3-965E-01C164978AC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6510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A2E11-2F76-4CFF-B300-28A2C4BCAE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716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7AFBC-0A46-4FB2-AE74-97C4357E00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14CD6-D00E-4D19-8C3F-D7E949C194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8479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608F64-5502-4D6A-9303-E24A011B63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8902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6650B-BFBE-4CC5-8A40-281A55EE0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4278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F6FF06-B870-422D-8FE0-73A9739CF57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830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30ECF3-2892-4D3A-8BCD-CC53471E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3932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DA212C-723F-4520-9963-22CA37EE47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5966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0C9870-DC51-4AFC-A60B-658DF4F495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3849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B8CA440-DDDD-48DD-A866-3E5D7CE013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741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r>
              <a:rPr lang="en-US" smtClean="0"/>
              <a:t>Click icon to add clip art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BFB8D1E-12BD-43B1-8BD4-E6A410BFDA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147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2F439-D7CC-404E-826C-A57BD27D2D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BBAE4-E954-42AB-B3CB-9E1B7D6EEA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00377-9A60-4E76-B81E-C1F334D94B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Isosceles Triangle 6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92044-1081-49A9-83A0-B7F5CC9ED4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37EA173E-E645-4600-9997-74AFA4AAEF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1" r:id="rId2"/>
    <p:sldLayoutId id="2147483756" r:id="rId3"/>
    <p:sldLayoutId id="2147483752" r:id="rId4"/>
    <p:sldLayoutId id="2147483753" r:id="rId5"/>
    <p:sldLayoutId id="2147483757" r:id="rId6"/>
    <p:sldLayoutId id="2147483758" r:id="rId7"/>
    <p:sldLayoutId id="2147483759" r:id="rId8"/>
    <p:sldLayoutId id="2147483760" r:id="rId9"/>
    <p:sldLayoutId id="2147483754" r:id="rId10"/>
    <p:sldLayoutId id="2147483761" r:id="rId1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fontAlgn="base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fontAlgn="base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fontAlgn="base">
        <a:spcBef>
          <a:spcPts val="400"/>
        </a:spcBef>
        <a:spcAft>
          <a:spcPct val="0"/>
        </a:spcAft>
        <a:buClr>
          <a:srgbClr val="008ABF"/>
        </a:buClr>
        <a:buSzPct val="70000"/>
        <a:buFont typeface="Wingdings" pitchFamily="2" charset="2"/>
        <a:buChar char="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EEC6E9E-3040-430B-910C-99A795656A9D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7/23/2015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820BBA7-89E2-4D73-A193-CAF818E57ECF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81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b="0" smtClean="0">
              <a:solidFill>
                <a:srgbClr val="FFFFFF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b="0" smtClean="0">
              <a:solidFill>
                <a:srgbClr val="FFFFFF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D513069B-07C0-47FE-82DA-034C68F5C014}" type="slidenum">
              <a:rPr lang="en-US" b="0" smtClean="0">
                <a:solidFill>
                  <a:srgbClr val="FFFFFF"/>
                </a:solidFill>
              </a:rPr>
              <a:pPr/>
              <a:t>‹#›</a:t>
            </a:fld>
            <a:endParaRPr lang="en-US" b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98345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endParaRPr lang="en-US" b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 b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81516B80-7FD4-414F-8AEC-FB566BB5ACE8}" type="slidenum">
              <a:rPr lang="en-US" b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b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67" name="Rectangle 7" descr="Gold bar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457200" y="1447800"/>
            <a:ext cx="8077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 b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69" name="Rectangle 9" descr="Orange bar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0" name="Rectangle 10" descr="Slate bar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 b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587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0.pn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5.wmv"/><Relationship Id="rId7" Type="http://schemas.openxmlformats.org/officeDocument/2006/relationships/image" Target="../media/image32.jpe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31.jpeg"/><Relationship Id="rId11" Type="http://schemas.openxmlformats.org/officeDocument/2006/relationships/image" Target="../media/image35.gif"/><Relationship Id="rId5" Type="http://schemas.openxmlformats.org/officeDocument/2006/relationships/slideLayout" Target="../slideLayouts/slideLayout36.xml"/><Relationship Id="rId10" Type="http://schemas.openxmlformats.org/officeDocument/2006/relationships/hyperlink" Target="google%20earth.mp4.ns.mp4" TargetMode="External"/><Relationship Id="rId4" Type="http://schemas.openxmlformats.org/officeDocument/2006/relationships/video" Target="../media/media5.wmv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://www.cbsd.org/Page/21184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Pearl%20Harbor.wmv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1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4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42.jpg"/><Relationship Id="rId5" Type="http://schemas.openxmlformats.org/officeDocument/2006/relationships/hyperlink" Target="file:///\\cbsd-2115-ad1\ADM\ESC_Users\JJAFFE\presentations\Sec.%20Princ%20Meeting%20Peal%20Harbor\Pearl%20Harbor.wmv" TargetMode="Externa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image" Target="../media/image42.jp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wesomestories.com/images/user/6d1e049a44.gif" TargetMode="External"/><Relationship Id="rId3" Type="http://schemas.microsoft.com/office/2007/relationships/media" Target="../media/media7.wmv"/><Relationship Id="rId7" Type="http://schemas.openxmlformats.org/officeDocument/2006/relationships/image" Target="../media/image47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35.xml"/><Relationship Id="rId4" Type="http://schemas.openxmlformats.org/officeDocument/2006/relationships/video" Target="../media/media7.wmv"/><Relationship Id="rId9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://www.cbsd.org/Page/21184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://www.cbsd.org/Page/21184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3" Type="http://schemas.openxmlformats.org/officeDocument/2006/relationships/video" Target="NULL" TargetMode="External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2.png"/><Relationship Id="rId4" Type="http://schemas.microsoft.com/office/2007/relationships/media" Target="../media/media10.avi"/><Relationship Id="rId9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1.wmv"/><Relationship Id="rId1" Type="http://schemas.microsoft.com/office/2007/relationships/media" Target="../media/media11.wmv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55.jpe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0.avi"/><Relationship Id="rId1" Type="http://schemas.openxmlformats.org/officeDocument/2006/relationships/video" Target="NULL" TargetMode="External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://www.cbsd.org/Page/21184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microsoft.com/office/2007/relationships/media" Target="../media/media12.mp4"/><Relationship Id="rId7" Type="http://schemas.openxmlformats.org/officeDocument/2006/relationships/image" Target="../media/image74.jpeg"/><Relationship Id="rId2" Type="http://schemas.openxmlformats.org/officeDocument/2006/relationships/video" Target="../media/media10.avi"/><Relationship Id="rId1" Type="http://schemas.microsoft.com/office/2007/relationships/media" Target="../media/media10.avi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2.mp4"/><Relationship Id="rId9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http://www.cbsd.org/Page/21184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4905"/>
          <a:stretch/>
        </p:blipFill>
        <p:spPr>
          <a:xfrm>
            <a:off x="4267200" y="4655242"/>
            <a:ext cx="4248150" cy="15510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49" b="79203"/>
          <a:stretch/>
        </p:blipFill>
        <p:spPr bwMode="auto">
          <a:xfrm>
            <a:off x="266700" y="4191000"/>
            <a:ext cx="3276600" cy="2479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573088" y="5741962"/>
            <a:ext cx="2057400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73088" y="1510519"/>
            <a:ext cx="8077200" cy="190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dirty="0" smtClean="0"/>
              <a:t>1. Add </a:t>
            </a:r>
            <a:r>
              <a:rPr lang="en-US" sz="2400" b="0" u="sng" dirty="0" smtClean="0"/>
              <a:t>the site</a:t>
            </a:r>
            <a:r>
              <a:rPr lang="en-US" sz="2400" b="0" dirty="0" smtClean="0"/>
              <a:t> to your favorites bar.</a:t>
            </a:r>
          </a:p>
          <a:p>
            <a:pPr algn="ctr"/>
            <a:r>
              <a:rPr lang="en-US" sz="2400" b="0" dirty="0" smtClean="0"/>
              <a:t>2. Sign-in</a:t>
            </a:r>
          </a:p>
          <a:p>
            <a:pPr algn="ctr"/>
            <a:r>
              <a:rPr lang="en-US" sz="2400" b="0" dirty="0" smtClean="0"/>
              <a:t>3. Create a </a:t>
            </a:r>
            <a:r>
              <a:rPr lang="en-US" sz="2400" b="0" u="sng" dirty="0" smtClean="0"/>
              <a:t>name</a:t>
            </a:r>
            <a:r>
              <a:rPr lang="en-US" sz="2400" b="0" dirty="0" smtClean="0"/>
              <a:t> plate.</a:t>
            </a:r>
          </a:p>
          <a:p>
            <a:pPr algn="ctr"/>
            <a:r>
              <a:rPr lang="en-US" sz="2400" b="0" dirty="0" smtClean="0"/>
              <a:t>4.  Select  a </a:t>
            </a:r>
            <a:r>
              <a:rPr lang="en-US" sz="2400" b="0" u="sng" dirty="0" smtClean="0"/>
              <a:t>work partner</a:t>
            </a:r>
            <a:r>
              <a:rPr lang="en-US" sz="2400" b="0" dirty="0" smtClean="0"/>
              <a:t> for today and write their name on the back of your name plate.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5186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ABBAE4-E954-42AB-B3CB-9E1B7D6EEA0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2051" name="Picture 3" descr="C:\Users\jjaffe\Desktop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28" y="5105400"/>
            <a:ext cx="5980113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jjaffe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" y="488843"/>
            <a:ext cx="4364037" cy="85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jjaffe\Desktop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862" y="1347680"/>
            <a:ext cx="5529263" cy="13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jjaffe\Desktop\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1" y="2362200"/>
            <a:ext cx="5991225" cy="148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421" y="3489655"/>
            <a:ext cx="3181849" cy="162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371600"/>
            <a:ext cx="4305300" cy="46386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HeroicExtremeLeftFacing"/>
            <a:lightRig rig="threePt" dir="t"/>
          </a:scene3d>
        </p:spPr>
      </p:pic>
      <p:sp>
        <p:nvSpPr>
          <p:cNvPr id="3" name="Rectangle 2"/>
          <p:cNvSpPr/>
          <p:nvPr/>
        </p:nvSpPr>
        <p:spPr>
          <a:xfrm>
            <a:off x="228600" y="304800"/>
            <a:ext cx="64177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chemeClr val="tx1"/>
                </a:solidFill>
                <a:latin typeface="+mn-lt"/>
              </a:rPr>
              <a:t>Analyze a PowerPoint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4" y="3600450"/>
            <a:ext cx="3343275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8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Georgia" pitchFamily="18" charset="0"/>
              </a:rPr>
              <a:t>PEARL HARBOR</a:t>
            </a:r>
          </a:p>
        </p:txBody>
      </p:sp>
      <p:sp>
        <p:nvSpPr>
          <p:cNvPr id="2051" name="Rectangle 3"/>
          <p:cNvSpPr>
            <a:spLocks noGrp="1" noRot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latin typeface="Georgia" pitchFamily="18" charset="0"/>
              </a:rPr>
              <a:t>THE DAY OF INFAMY</a:t>
            </a:r>
          </a:p>
          <a:p>
            <a:r>
              <a:rPr lang="en-US">
                <a:latin typeface="Georgia" pitchFamily="18" charset="0"/>
              </a:rPr>
              <a:t>December 7, 1941</a:t>
            </a:r>
          </a:p>
          <a:p>
            <a:endParaRPr lang="en-US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57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eorgia" pitchFamily="18" charset="0"/>
              </a:rPr>
              <a:t>Causes…</a:t>
            </a:r>
          </a:p>
        </p:txBody>
      </p:sp>
      <p:sp>
        <p:nvSpPr>
          <p:cNvPr id="614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U.S. demanded that Japan withdraw </a:t>
            </a:r>
            <a:r>
              <a:rPr lang="en-US" dirty="0" smtClean="0"/>
              <a:t>from </a:t>
            </a:r>
            <a:r>
              <a:rPr lang="en-US" dirty="0"/>
              <a:t>China and Indochina</a:t>
            </a:r>
          </a:p>
          <a:p>
            <a:r>
              <a:rPr lang="en-US" dirty="0"/>
              <a:t>Japan thought that attacking the U.S. would provide them an easy win, and a territory with abundant land and resources to rule once they were victorious.</a:t>
            </a:r>
          </a:p>
          <a:p>
            <a:r>
              <a:rPr lang="en-US" dirty="0"/>
              <a:t>The U.S. oil embargo against Japan was hurting Japan’s economy</a:t>
            </a:r>
          </a:p>
        </p:txBody>
      </p:sp>
    </p:spTree>
    <p:extLst>
      <p:ext uri="{BB962C8B-B14F-4D97-AF65-F5344CB8AC3E}">
        <p14:creationId xmlns:p14="http://schemas.microsoft.com/office/powerpoint/2010/main" val="151748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eorgia" pitchFamily="18" charset="0"/>
              </a:rPr>
              <a:t>Battle Sequence</a:t>
            </a:r>
          </a:p>
        </p:txBody>
      </p:sp>
      <p:sp>
        <p:nvSpPr>
          <p:cNvPr id="717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Georgia" pitchFamily="18" charset="0"/>
              </a:rPr>
              <a:t>5 PHASE ATTACK BY JAPANESE…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dirty="0">
                <a:latin typeface="Georgia" pitchFamily="18" charset="0"/>
              </a:rPr>
              <a:t>(as noted by the U.S. Navy)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Georgia" pitchFamily="18" charset="0"/>
              </a:rPr>
              <a:t>PHASE 1: Combined torpedo plane and dive bomber attacks lasting from 7:55 a.m. to 8:25 a.m.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Georgia" pitchFamily="18" charset="0"/>
              </a:rPr>
              <a:t>PHASE 2: Lull in attacks lasting from 8:25 - 8:40 a.m.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Georgia" pitchFamily="18" charset="0"/>
              </a:rPr>
              <a:t>PHASE 3: Horizontal bomber attacks from 8:40 – 9:15 a.m.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Georgia" pitchFamily="18" charset="0"/>
              </a:rPr>
              <a:t>PHASE 4: Dive bomber attacks between 9:15-9:45 a.m.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Georgia" pitchFamily="18" charset="0"/>
              </a:rPr>
              <a:t>PHASE 5: Warning of attacks and completion of raid after 9:45 a.m.</a:t>
            </a:r>
          </a:p>
          <a:p>
            <a:pPr>
              <a:lnSpc>
                <a:spcPct val="90000"/>
              </a:lnSpc>
            </a:pPr>
            <a:endParaRPr lang="en-US" sz="18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6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Pearl Harbo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96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eorgia" pitchFamily="18" charset="0"/>
              </a:rPr>
              <a:t>Casualties</a:t>
            </a:r>
          </a:p>
        </p:txBody>
      </p:sp>
      <p:sp>
        <p:nvSpPr>
          <p:cNvPr id="1024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800" dirty="0">
                <a:latin typeface="Georgia" pitchFamily="18" charset="0"/>
              </a:rPr>
              <a:t>Japan</a:t>
            </a:r>
          </a:p>
          <a:p>
            <a:pPr>
              <a:buFontTx/>
              <a:buChar char="-"/>
            </a:pPr>
            <a:r>
              <a:rPr lang="en-US" sz="2400" dirty="0">
                <a:latin typeface="Georgia" pitchFamily="18" charset="0"/>
              </a:rPr>
              <a:t>Less then 100 men</a:t>
            </a:r>
          </a:p>
          <a:p>
            <a:pPr>
              <a:buFontTx/>
              <a:buChar char="-"/>
            </a:pPr>
            <a:r>
              <a:rPr lang="en-US" sz="2400" dirty="0">
                <a:latin typeface="Georgia" pitchFamily="18" charset="0"/>
              </a:rPr>
              <a:t>29 planes</a:t>
            </a:r>
          </a:p>
          <a:p>
            <a:pPr>
              <a:buFontTx/>
              <a:buChar char="-"/>
            </a:pPr>
            <a:r>
              <a:rPr lang="en-US" sz="2400" dirty="0">
                <a:latin typeface="Georgia" pitchFamily="18" charset="0"/>
              </a:rPr>
              <a:t>5 midget submarines</a:t>
            </a:r>
          </a:p>
          <a:p>
            <a:pPr>
              <a:buFontTx/>
              <a:buNone/>
            </a:pPr>
            <a:r>
              <a:rPr lang="en-US" sz="2800" dirty="0">
                <a:latin typeface="Georgia" pitchFamily="18" charset="0"/>
              </a:rPr>
              <a:t>United States</a:t>
            </a:r>
          </a:p>
          <a:p>
            <a:pPr>
              <a:buFontTx/>
              <a:buChar char="-"/>
            </a:pPr>
            <a:r>
              <a:rPr lang="en-US" sz="2400" dirty="0">
                <a:latin typeface="Georgia" pitchFamily="18" charset="0"/>
              </a:rPr>
              <a:t>2,335 servicemen killed, 68 civilians killed, 1,178 wounded</a:t>
            </a:r>
          </a:p>
          <a:p>
            <a:pPr>
              <a:buFontTx/>
              <a:buChar char="-"/>
            </a:pPr>
            <a:r>
              <a:rPr lang="en-US" sz="2400" dirty="0">
                <a:latin typeface="Georgia" pitchFamily="18" charset="0"/>
              </a:rPr>
              <a:t>188 planes</a:t>
            </a:r>
          </a:p>
          <a:p>
            <a:pPr>
              <a:buFontTx/>
              <a:buChar char="-"/>
            </a:pPr>
            <a:r>
              <a:rPr lang="en-US" sz="2400" dirty="0">
                <a:latin typeface="Georgia" pitchFamily="18" charset="0"/>
              </a:rPr>
              <a:t>18 ships (8 battleships, 3 light cruisers, 3 destroyers, 4 other vessels)</a:t>
            </a:r>
          </a:p>
        </p:txBody>
      </p:sp>
    </p:spTree>
    <p:extLst>
      <p:ext uri="{BB962C8B-B14F-4D97-AF65-F5344CB8AC3E}">
        <p14:creationId xmlns:p14="http://schemas.microsoft.com/office/powerpoint/2010/main" val="147869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eorgia" pitchFamily="18" charset="0"/>
              </a:rPr>
              <a:t>December 8, 1941 FDR Speech</a:t>
            </a:r>
          </a:p>
        </p:txBody>
      </p:sp>
      <p:sp>
        <p:nvSpPr>
          <p:cNvPr id="3277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/>
              <a:t>“Yesterday, Dec. 7, 1941 - A date which will live in infamy – the United States of America was suddenly and deliberately attacked by naval and air forces of the Empire of Japan.”</a:t>
            </a:r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74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371600"/>
            <a:ext cx="4305300" cy="46386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HeroicExtremeLeftFacing"/>
            <a:lightRig rig="threePt" dir="t"/>
          </a:scene3d>
        </p:spPr>
      </p:pic>
      <p:sp>
        <p:nvSpPr>
          <p:cNvPr id="3" name="Rectangle 2"/>
          <p:cNvSpPr/>
          <p:nvPr/>
        </p:nvSpPr>
        <p:spPr>
          <a:xfrm>
            <a:off x="228600" y="304800"/>
            <a:ext cx="64177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prstClr val="black"/>
                </a:solidFill>
                <a:latin typeface="Calibri"/>
              </a:rPr>
              <a:t>Analyze a PowerPoint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4" y="3600450"/>
            <a:ext cx="3343275" cy="3257550"/>
          </a:xfrm>
          <a:prstGeom prst="rect">
            <a:avLst/>
          </a:prstGeom>
        </p:spPr>
      </p:pic>
      <p:pic>
        <p:nvPicPr>
          <p:cNvPr id="5" name="MS900074799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545704" y="2340310"/>
            <a:ext cx="244475" cy="24447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09600" y="1548222"/>
            <a:ext cx="2052228" cy="2052228"/>
          </a:xfrm>
          <a:prstGeom prst="ellipse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6"/>
          <p:cNvSpPr/>
          <p:nvPr/>
        </p:nvSpPr>
        <p:spPr>
          <a:xfrm>
            <a:off x="609600" y="1548222"/>
            <a:ext cx="2052228" cy="205222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111519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dirty="0" smtClean="0">
                <a:solidFill>
                  <a:schemeClr val="tx1"/>
                </a:solidFill>
              </a:rPr>
              <a:t>3 minutes</a:t>
            </a:r>
            <a:endParaRPr lang="en-GB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63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8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749" y="104677"/>
            <a:ext cx="2006916" cy="1394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270526" y="1752600"/>
            <a:ext cx="6400800" cy="914400"/>
          </a:xfrm>
        </p:spPr>
        <p:txBody>
          <a:bodyPr/>
          <a:lstStyle/>
          <a:p>
            <a:r>
              <a:rPr lang="en-US" b="1" i="1" dirty="0" smtClean="0"/>
              <a:t>Pearl Harbor</a:t>
            </a:r>
          </a:p>
          <a:p>
            <a:r>
              <a:rPr lang="en-US" i="1" dirty="0">
                <a:solidFill>
                  <a:schemeClr val="tx1"/>
                </a:solidFill>
              </a:rPr>
              <a:t>December 7, 1941</a:t>
            </a:r>
            <a:endParaRPr lang="en-US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96664"/>
            <a:ext cx="2121318" cy="1433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The_Attack_on_Pearl_Harbor__Its_Impac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917" y="127215"/>
            <a:ext cx="1828800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The_Attack_on_Pearl_Harbor__Its_Impact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93672" y="105963"/>
            <a:ext cx="1898358" cy="1423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9" name="Picture 7" descr="http://my.execpc.com/~dschaaf/attack25.gif">
            <a:hlinkClick r:id="rId10" action="ppaction://hlinkfile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" t="6743" r="4184" b="4656"/>
          <a:stretch/>
        </p:blipFill>
        <p:spPr bwMode="auto">
          <a:xfrm>
            <a:off x="2794715" y="3503054"/>
            <a:ext cx="3760631" cy="2975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428463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4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mute="1">
                <p:cTn id="41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Activity 1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Article Reflection</a:t>
            </a:r>
          </a:p>
          <a:p>
            <a:pPr marL="0" indent="0" algn="ctr">
              <a:buNone/>
            </a:pP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www.cbsd.org/Page/21184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8862">
            <a:off x="6777265" y="2158671"/>
            <a:ext cx="2487168" cy="24871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9502" y="5723954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1"/>
                </a:solidFill>
              </a:rPr>
              <a:t>25 Minutes</a:t>
            </a: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" y="5461575"/>
            <a:ext cx="1463040" cy="13459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3007837"/>
            <a:ext cx="3702713" cy="24537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057400" y="3505200"/>
            <a:ext cx="14478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3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0"/>
            <a:ext cx="4419600" cy="6857999"/>
          </a:xfrm>
          <a:custGeom>
            <a:avLst/>
            <a:gdLst>
              <a:gd name="connsiteX0" fmla="*/ 10391 w 5552210"/>
              <a:gd name="connsiteY0" fmla="*/ 0 h 7602682"/>
              <a:gd name="connsiteX1" fmla="*/ 72736 w 5552210"/>
              <a:gd name="connsiteY1" fmla="*/ 51955 h 7602682"/>
              <a:gd name="connsiteX2" fmla="*/ 3574473 w 5552210"/>
              <a:gd name="connsiteY2" fmla="*/ 2545773 h 7602682"/>
              <a:gd name="connsiteX3" fmla="*/ 4956464 w 5552210"/>
              <a:gd name="connsiteY3" fmla="*/ 6878782 h 7602682"/>
              <a:gd name="connsiteX4" fmla="*/ 0 w 5552210"/>
              <a:gd name="connsiteY4" fmla="*/ 6889173 h 7602682"/>
              <a:gd name="connsiteX0" fmla="*/ 10391 w 5552210"/>
              <a:gd name="connsiteY0" fmla="*/ 0 h 7602682"/>
              <a:gd name="connsiteX1" fmla="*/ 72736 w 5552210"/>
              <a:gd name="connsiteY1" fmla="*/ 51955 h 7602682"/>
              <a:gd name="connsiteX2" fmla="*/ 3574473 w 5552210"/>
              <a:gd name="connsiteY2" fmla="*/ 2545773 h 7602682"/>
              <a:gd name="connsiteX3" fmla="*/ 4956464 w 5552210"/>
              <a:gd name="connsiteY3" fmla="*/ 6878782 h 7602682"/>
              <a:gd name="connsiteX4" fmla="*/ 0 w 5552210"/>
              <a:gd name="connsiteY4" fmla="*/ 6889173 h 7602682"/>
              <a:gd name="connsiteX0" fmla="*/ 10391 w 5552210"/>
              <a:gd name="connsiteY0" fmla="*/ 0 h 7602682"/>
              <a:gd name="connsiteX1" fmla="*/ 72736 w 5552210"/>
              <a:gd name="connsiteY1" fmla="*/ 51955 h 7602682"/>
              <a:gd name="connsiteX2" fmla="*/ 3574473 w 5552210"/>
              <a:gd name="connsiteY2" fmla="*/ 2545773 h 7602682"/>
              <a:gd name="connsiteX3" fmla="*/ 4956464 w 5552210"/>
              <a:gd name="connsiteY3" fmla="*/ 6878782 h 7602682"/>
              <a:gd name="connsiteX4" fmla="*/ 0 w 5552210"/>
              <a:gd name="connsiteY4" fmla="*/ 6889173 h 7602682"/>
              <a:gd name="connsiteX0" fmla="*/ 10391 w 5552210"/>
              <a:gd name="connsiteY0" fmla="*/ 0 h 7602682"/>
              <a:gd name="connsiteX1" fmla="*/ 72736 w 5552210"/>
              <a:gd name="connsiteY1" fmla="*/ 51955 h 7602682"/>
              <a:gd name="connsiteX2" fmla="*/ 3574473 w 5552210"/>
              <a:gd name="connsiteY2" fmla="*/ 2545773 h 7602682"/>
              <a:gd name="connsiteX3" fmla="*/ 4956464 w 5552210"/>
              <a:gd name="connsiteY3" fmla="*/ 6878782 h 7602682"/>
              <a:gd name="connsiteX4" fmla="*/ 0 w 5552210"/>
              <a:gd name="connsiteY4" fmla="*/ 6889173 h 7602682"/>
              <a:gd name="connsiteX5" fmla="*/ 10391 w 5552210"/>
              <a:gd name="connsiteY5" fmla="*/ 0 h 7602682"/>
              <a:gd name="connsiteX0" fmla="*/ 10391 w 5552210"/>
              <a:gd name="connsiteY0" fmla="*/ 0 h 6889173"/>
              <a:gd name="connsiteX1" fmla="*/ 72736 w 5552210"/>
              <a:gd name="connsiteY1" fmla="*/ 51955 h 6889173"/>
              <a:gd name="connsiteX2" fmla="*/ 3574473 w 5552210"/>
              <a:gd name="connsiteY2" fmla="*/ 2545773 h 6889173"/>
              <a:gd name="connsiteX3" fmla="*/ 4956464 w 5552210"/>
              <a:gd name="connsiteY3" fmla="*/ 6878782 h 6889173"/>
              <a:gd name="connsiteX4" fmla="*/ 0 w 5552210"/>
              <a:gd name="connsiteY4" fmla="*/ 6889173 h 6889173"/>
              <a:gd name="connsiteX5" fmla="*/ 10391 w 5552210"/>
              <a:gd name="connsiteY5" fmla="*/ 0 h 6889173"/>
              <a:gd name="connsiteX0" fmla="*/ 10391 w 4968587"/>
              <a:gd name="connsiteY0" fmla="*/ 0 h 6889173"/>
              <a:gd name="connsiteX1" fmla="*/ 72736 w 4968587"/>
              <a:gd name="connsiteY1" fmla="*/ 51955 h 6889173"/>
              <a:gd name="connsiteX2" fmla="*/ 4956464 w 4968587"/>
              <a:gd name="connsiteY2" fmla="*/ 6878782 h 6889173"/>
              <a:gd name="connsiteX3" fmla="*/ 0 w 4968587"/>
              <a:gd name="connsiteY3" fmla="*/ 6889173 h 6889173"/>
              <a:gd name="connsiteX4" fmla="*/ 10391 w 4968587"/>
              <a:gd name="connsiteY4" fmla="*/ 0 h 6889173"/>
              <a:gd name="connsiteX0" fmla="*/ 10391 w 4956464"/>
              <a:gd name="connsiteY0" fmla="*/ 0 h 6889173"/>
              <a:gd name="connsiteX1" fmla="*/ 4956464 w 4956464"/>
              <a:gd name="connsiteY1" fmla="*/ 6878782 h 6889173"/>
              <a:gd name="connsiteX2" fmla="*/ 0 w 4956464"/>
              <a:gd name="connsiteY2" fmla="*/ 6889173 h 6889173"/>
              <a:gd name="connsiteX3" fmla="*/ 10391 w 4956464"/>
              <a:gd name="connsiteY3" fmla="*/ 0 h 6889173"/>
              <a:gd name="connsiteX0" fmla="*/ 10391 w 4956464"/>
              <a:gd name="connsiteY0" fmla="*/ 0 h 6889173"/>
              <a:gd name="connsiteX1" fmla="*/ 4956464 w 4956464"/>
              <a:gd name="connsiteY1" fmla="*/ 6878782 h 6889173"/>
              <a:gd name="connsiteX2" fmla="*/ 0 w 4956464"/>
              <a:gd name="connsiteY2" fmla="*/ 6889173 h 6889173"/>
              <a:gd name="connsiteX3" fmla="*/ 10391 w 4956464"/>
              <a:gd name="connsiteY3" fmla="*/ 0 h 6889173"/>
              <a:gd name="connsiteX0" fmla="*/ 10391 w 4956464"/>
              <a:gd name="connsiteY0" fmla="*/ 0 h 6889173"/>
              <a:gd name="connsiteX1" fmla="*/ 4956464 w 4956464"/>
              <a:gd name="connsiteY1" fmla="*/ 6878782 h 6889173"/>
              <a:gd name="connsiteX2" fmla="*/ 0 w 4956464"/>
              <a:gd name="connsiteY2" fmla="*/ 6889173 h 6889173"/>
              <a:gd name="connsiteX3" fmla="*/ 10391 w 4956464"/>
              <a:gd name="connsiteY3" fmla="*/ 0 h 6889173"/>
              <a:gd name="connsiteX0" fmla="*/ 10391 w 4956464"/>
              <a:gd name="connsiteY0" fmla="*/ 0 h 6889173"/>
              <a:gd name="connsiteX1" fmla="*/ 4956464 w 4956464"/>
              <a:gd name="connsiteY1" fmla="*/ 6878782 h 6889173"/>
              <a:gd name="connsiteX2" fmla="*/ 0 w 4956464"/>
              <a:gd name="connsiteY2" fmla="*/ 6889173 h 6889173"/>
              <a:gd name="connsiteX3" fmla="*/ 10391 w 4956464"/>
              <a:gd name="connsiteY3" fmla="*/ 0 h 6889173"/>
              <a:gd name="connsiteX0" fmla="*/ 10391 w 4956464"/>
              <a:gd name="connsiteY0" fmla="*/ 0 h 6889173"/>
              <a:gd name="connsiteX1" fmla="*/ 4956464 w 4956464"/>
              <a:gd name="connsiteY1" fmla="*/ 6878782 h 6889173"/>
              <a:gd name="connsiteX2" fmla="*/ 0 w 4956464"/>
              <a:gd name="connsiteY2" fmla="*/ 6889173 h 6889173"/>
              <a:gd name="connsiteX3" fmla="*/ 10391 w 4956464"/>
              <a:gd name="connsiteY3" fmla="*/ 0 h 688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6464" h="6889173">
                <a:moveTo>
                  <a:pt x="10391" y="0"/>
                </a:moveTo>
                <a:cubicBezTo>
                  <a:pt x="3352800" y="1236518"/>
                  <a:pt x="4426528" y="4305300"/>
                  <a:pt x="4956464" y="6878782"/>
                </a:cubicBezTo>
                <a:lnTo>
                  <a:pt x="0" y="6889173"/>
                </a:lnTo>
                <a:cubicBezTo>
                  <a:pt x="3464" y="4592782"/>
                  <a:pt x="6927" y="2296391"/>
                  <a:pt x="103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858645"/>
            <a:ext cx="1097280" cy="109728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127000" dist="127000" dir="8460000" algn="ctr">
              <a:srgbClr val="000000">
                <a:alpha val="23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Picture 4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506" y="2133600"/>
            <a:ext cx="1097280" cy="109728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127000" dist="127000" dir="8460000" algn="ctr">
              <a:srgbClr val="000000">
                <a:alpha val="23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Picture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242" y="3571103"/>
            <a:ext cx="1097280" cy="10972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  <a:effectLst>
            <a:outerShdw blurRad="127000" dist="127000" dir="8460000" algn="ctr">
              <a:srgbClr val="000000">
                <a:alpha val="23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TextBox 7"/>
          <p:cNvSpPr txBox="1"/>
          <p:nvPr/>
        </p:nvSpPr>
        <p:spPr>
          <a:xfrm flipH="1">
            <a:off x="2562921" y="1143000"/>
            <a:ext cx="658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400" b="0" dirty="0">
                <a:solidFill>
                  <a:srgbClr val="1F497D"/>
                </a:solidFill>
                <a:latin typeface="Calibri"/>
              </a:rPr>
              <a:t>Causes and Effects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3429000" y="2362200"/>
            <a:ext cx="5531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400" b="0" dirty="0">
                <a:solidFill>
                  <a:srgbClr val="1F497D"/>
                </a:solidFill>
                <a:latin typeface="Calibri"/>
              </a:rPr>
              <a:t>Battle Sequence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4251656" y="3658078"/>
            <a:ext cx="4926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400" b="0" dirty="0" smtClean="0">
                <a:solidFill>
                  <a:srgbClr val="1F497D"/>
                </a:solidFill>
                <a:latin typeface="Calibri"/>
              </a:rPr>
              <a:t>Casualties</a:t>
            </a:r>
            <a:endParaRPr lang="en-US" sz="2400" b="0" dirty="0">
              <a:solidFill>
                <a:srgbClr val="1F497D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314" y="5012066"/>
            <a:ext cx="1097280" cy="109728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127000" dist="127000" dir="8460000" algn="ctr">
              <a:srgbClr val="000000">
                <a:alpha val="23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/>
          </a:sp3d>
        </p:spPr>
      </p:pic>
      <p:sp>
        <p:nvSpPr>
          <p:cNvPr id="12" name="TextBox 11"/>
          <p:cNvSpPr txBox="1"/>
          <p:nvPr/>
        </p:nvSpPr>
        <p:spPr>
          <a:xfrm flipH="1">
            <a:off x="4760269" y="5181600"/>
            <a:ext cx="3840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400" b="0" dirty="0">
                <a:solidFill>
                  <a:srgbClr val="1F497D"/>
                </a:solidFill>
                <a:latin typeface="Calibri"/>
              </a:rPr>
              <a:t>Declaration of War</a:t>
            </a:r>
          </a:p>
        </p:txBody>
      </p:sp>
      <p:sp>
        <p:nvSpPr>
          <p:cNvPr id="13" name="TextBox 12"/>
          <p:cNvSpPr txBox="1"/>
          <p:nvPr/>
        </p:nvSpPr>
        <p:spPr>
          <a:xfrm flipH="1">
            <a:off x="6174482" y="304799"/>
            <a:ext cx="2658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1F497D"/>
                </a:solidFill>
                <a:latin typeface="Calibri"/>
              </a:rPr>
              <a:t>Pearl Harbor</a:t>
            </a:r>
            <a:endParaRPr lang="en-US" dirty="0">
              <a:solidFill>
                <a:srgbClr val="1F497D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350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16667E-6 -3.89454E-6 C 0.06632 0.09598 0.13298 0.19219 0.18559 0.34991 C 0.23819 0.50764 0.27656 0.72688 0.3151 0.94635 " pathEditMode="relative" rAng="0" ptsTypes="aaA">
                                      <p:cBhvr>
                                        <p:cTn id="12" dur="1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0" y="4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8.33333E-7 2.78446E-6 C 0.05608 0.10522 0.08767 0.20583 0.1217 0.3358 C 0.15573 0.46577 0.18733 0.68709 0.20451 0.77937 " pathEditMode="relative" rAng="0" ptsTypes="faf">
                                      <p:cBhvr>
                                        <p:cTn id="26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0" y="3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66667E-6 2.23867E-6 C 0.0198 0.07146 0.03959 0.14315 0.05973 0.2426 C 0.07987 0.34204 0.10035 0.46924 0.12084 0.59644 " pathEditMode="relative" ptsTypes="aaA">
                                      <p:cBhvr>
                                        <p:cTn id="40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22222E-6 1.26735E-6 C 0.01215 0.05966 0.0243 0.11956 0.03715 0.18686 C 0.05 0.25416 0.06371 0.32886 0.0776 0.40356 " pathEditMode="relative" ptsTypes="aaA">
                                      <p:cBhvr>
                                        <p:cTn id="54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381000" y="1219200"/>
            <a:ext cx="83058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b="0" smtClean="0">
              <a:solidFill>
                <a:srgbClr val="00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426528" y="152400"/>
            <a:ext cx="4270663" cy="6400800"/>
            <a:chOff x="4426528" y="152400"/>
            <a:chExt cx="4270663" cy="6400800"/>
          </a:xfrm>
        </p:grpSpPr>
        <p:sp>
          <p:nvSpPr>
            <p:cNvPr id="9" name="Rectangle 8"/>
            <p:cNvSpPr/>
            <p:nvPr/>
          </p:nvSpPr>
          <p:spPr bwMode="auto">
            <a:xfrm>
              <a:off x="4429991" y="152400"/>
              <a:ext cx="4267200" cy="3124200"/>
            </a:xfrm>
            <a:prstGeom prst="rect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sz="1800" b="0" dirty="0" smtClean="0">
                  <a:solidFill>
                    <a:srgbClr val="000000"/>
                  </a:solidFill>
                </a:rPr>
                <a:t>Causes</a:t>
              </a: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4426528" y="3276600"/>
              <a:ext cx="4267200" cy="3276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sz="1800" b="0" dirty="0" smtClean="0">
                  <a:solidFill>
                    <a:srgbClr val="000000"/>
                  </a:solidFill>
                </a:rPr>
                <a:t>Effects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787237" y="295870"/>
            <a:ext cx="2514600" cy="92333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srgbClr val="000000"/>
                </a:solidFill>
              </a:rPr>
              <a:t>The </a:t>
            </a:r>
            <a:r>
              <a:rPr lang="en-US" sz="1800" b="0" dirty="0">
                <a:solidFill>
                  <a:srgbClr val="000000"/>
                </a:solidFill>
              </a:rPr>
              <a:t>U.S. oil embargo </a:t>
            </a:r>
            <a:r>
              <a:rPr lang="en-US" sz="1800" b="0" dirty="0" smtClean="0">
                <a:solidFill>
                  <a:srgbClr val="000000"/>
                </a:solidFill>
              </a:rPr>
              <a:t>was </a:t>
            </a:r>
            <a:r>
              <a:rPr lang="en-US" sz="1800" b="0" dirty="0">
                <a:solidFill>
                  <a:srgbClr val="000000"/>
                </a:solidFill>
              </a:rPr>
              <a:t>hurting Japan’s economy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19696" y="4343400"/>
            <a:ext cx="2431473" cy="92333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</a:rPr>
              <a:t>The U.S. demanded that Japan withdraw from China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" y="5486400"/>
            <a:ext cx="2438400" cy="120032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</a:rPr>
              <a:t>Attacking would provide Japan a territory with abundant resources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80555" y="3505200"/>
            <a:ext cx="2514600" cy="64633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</a:rPr>
              <a:t>Congress declared war on </a:t>
            </a:r>
            <a:r>
              <a:rPr lang="en-US" sz="1800" b="0" dirty="0" smtClean="0">
                <a:solidFill>
                  <a:srgbClr val="000000"/>
                </a:solidFill>
              </a:rPr>
              <a:t>Japan</a:t>
            </a:r>
            <a:endParaRPr lang="en-US" sz="1800" b="0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87237" y="2630269"/>
            <a:ext cx="2379518" cy="64633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</a:rPr>
              <a:t>Americans united against Japan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9462" y="1503586"/>
            <a:ext cx="2628900" cy="92333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</a:rPr>
              <a:t>Propaganda made repeated use of the attack</a:t>
            </a:r>
          </a:p>
        </p:txBody>
      </p:sp>
    </p:spTree>
    <p:extLst>
      <p:ext uri="{BB962C8B-B14F-4D97-AF65-F5344CB8AC3E}">
        <p14:creationId xmlns:p14="http://schemas.microsoft.com/office/powerpoint/2010/main" val="416940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52359E-6 L 0.45781 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8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02683E-6 L 0.58473 0.3020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36" y="15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73821E-6 L 0.49115 0.4579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49" y="22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3108E-6 L 0.4151 0.1750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47" y="87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1887E-6 L 0.475 -0.3108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50" y="-155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9.99075E-7 L 0.35 -0.5980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-29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14600" y="3533495"/>
            <a:ext cx="1491496" cy="922836"/>
            <a:chOff x="2514600" y="3533495"/>
            <a:chExt cx="1491496" cy="922836"/>
          </a:xfrm>
        </p:grpSpPr>
        <p:cxnSp>
          <p:nvCxnSpPr>
            <p:cNvPr id="21" name="Straight Connector 20"/>
            <p:cNvCxnSpPr/>
            <p:nvPr/>
          </p:nvCxnSpPr>
          <p:spPr bwMode="auto">
            <a:xfrm>
              <a:off x="3260348" y="3533495"/>
              <a:ext cx="0" cy="299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Rectangle 14"/>
            <p:cNvSpPr/>
            <p:nvPr/>
          </p:nvSpPr>
          <p:spPr>
            <a:xfrm>
              <a:off x="2514600" y="3810000"/>
              <a:ext cx="1491496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>
                  <a:solidFill>
                    <a:srgbClr val="000000"/>
                  </a:solidFill>
                  <a:latin typeface="Georgia" pitchFamily="18" charset="0"/>
                </a:rPr>
                <a:t>Lull in Attacks 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562600" y="3533494"/>
            <a:ext cx="1518467" cy="945575"/>
            <a:chOff x="5562600" y="3533494"/>
            <a:chExt cx="1518467" cy="945575"/>
          </a:xfrm>
        </p:grpSpPr>
        <p:cxnSp>
          <p:nvCxnSpPr>
            <p:cNvPr id="22" name="Straight Connector 21"/>
            <p:cNvCxnSpPr/>
            <p:nvPr/>
          </p:nvCxnSpPr>
          <p:spPr bwMode="auto">
            <a:xfrm>
              <a:off x="6248400" y="3533494"/>
              <a:ext cx="0" cy="299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Rectangle 16"/>
            <p:cNvSpPr/>
            <p:nvPr/>
          </p:nvSpPr>
          <p:spPr>
            <a:xfrm>
              <a:off x="5562600" y="3832738"/>
              <a:ext cx="1518467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>
                  <a:solidFill>
                    <a:srgbClr val="000000"/>
                  </a:solidFill>
                  <a:latin typeface="Georgia" pitchFamily="18" charset="0"/>
                </a:rPr>
                <a:t>Dive </a:t>
              </a:r>
              <a:r>
                <a:rPr lang="en-US" sz="1800" b="0" dirty="0" smtClean="0">
                  <a:solidFill>
                    <a:srgbClr val="000000"/>
                  </a:solidFill>
                  <a:latin typeface="Georgia" pitchFamily="18" charset="0"/>
                </a:rPr>
                <a:t>Bomber Attacks </a:t>
              </a:r>
              <a:endParaRPr lang="en-US" sz="1800" b="0" dirty="0">
                <a:solidFill>
                  <a:srgbClr val="000000"/>
                </a:solidFill>
                <a:latin typeface="Georgia" pitchFamily="18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Battle Sequence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7620000" y="152400"/>
            <a:ext cx="1097280" cy="109728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b="0" smtClean="0">
              <a:solidFill>
                <a:srgbClr val="000000"/>
              </a:solidFill>
            </a:endParaRPr>
          </a:p>
        </p:txBody>
      </p:sp>
      <p:sp>
        <p:nvSpPr>
          <p:cNvPr id="9" name="Oval 8">
            <a:hlinkClick r:id="rId3" action="ppaction://hlinkfile"/>
          </p:cNvPr>
          <p:cNvSpPr/>
          <p:nvPr/>
        </p:nvSpPr>
        <p:spPr bwMode="auto">
          <a:xfrm>
            <a:off x="6096000" y="145473"/>
            <a:ext cx="1097280" cy="109728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b="0" smtClean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85800" y="3200400"/>
            <a:ext cx="803148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b="0" dirty="0" smtClean="0">
                <a:solidFill>
                  <a:srgbClr val="000000"/>
                </a:solidFill>
              </a:rPr>
              <a:t>7:55 am                    8:25am              8:40am          9:15am          9:45am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3400" y="1977827"/>
            <a:ext cx="1905000" cy="1222573"/>
            <a:chOff x="533400" y="1977827"/>
            <a:chExt cx="1905000" cy="1222573"/>
          </a:xfrm>
        </p:grpSpPr>
        <p:sp>
          <p:nvSpPr>
            <p:cNvPr id="14" name="Rectangle 13"/>
            <p:cNvSpPr/>
            <p:nvPr/>
          </p:nvSpPr>
          <p:spPr>
            <a:xfrm>
              <a:off x="533400" y="1977827"/>
              <a:ext cx="1905000" cy="92333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 smtClean="0">
                  <a:solidFill>
                    <a:srgbClr val="000000"/>
                  </a:solidFill>
                  <a:latin typeface="Georgia" pitchFamily="18" charset="0"/>
                </a:rPr>
                <a:t>Torpedo Plane </a:t>
              </a:r>
              <a:r>
                <a:rPr lang="en-US" sz="1800" b="0" dirty="0">
                  <a:solidFill>
                    <a:srgbClr val="000000"/>
                  </a:solidFill>
                  <a:latin typeface="Georgia" pitchFamily="18" charset="0"/>
                </a:rPr>
                <a:t>and </a:t>
              </a:r>
              <a:r>
                <a:rPr lang="en-US" sz="1800" b="0" dirty="0" smtClean="0">
                  <a:solidFill>
                    <a:srgbClr val="000000"/>
                  </a:solidFill>
                  <a:latin typeface="Georgia" pitchFamily="18" charset="0"/>
                </a:rPr>
                <a:t>Dive Bomber Attacks</a:t>
              </a:r>
              <a:endParaRPr lang="en-US" sz="1800" b="0" dirty="0">
                <a:solidFill>
                  <a:srgbClr val="000000"/>
                </a:solidFill>
              </a:endParaRPr>
            </a:p>
          </p:txBody>
        </p:sp>
        <p:cxnSp>
          <p:nvCxnSpPr>
            <p:cNvPr id="4" name="Straight Connector 3"/>
            <p:cNvCxnSpPr>
              <a:stCxn id="14" idx="2"/>
            </p:cNvCxnSpPr>
            <p:nvPr/>
          </p:nvCxnSpPr>
          <p:spPr bwMode="auto">
            <a:xfrm>
              <a:off x="1485900" y="2901157"/>
              <a:ext cx="0" cy="299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oup 9"/>
          <p:cNvGrpSpPr/>
          <p:nvPr/>
        </p:nvGrpSpPr>
        <p:grpSpPr>
          <a:xfrm>
            <a:off x="6477001" y="2214539"/>
            <a:ext cx="2438400" cy="978020"/>
            <a:chOff x="6477001" y="2214539"/>
            <a:chExt cx="2438400" cy="978020"/>
          </a:xfrm>
        </p:grpSpPr>
        <p:sp>
          <p:nvSpPr>
            <p:cNvPr id="18" name="Rectangle 17"/>
            <p:cNvSpPr/>
            <p:nvPr/>
          </p:nvSpPr>
          <p:spPr>
            <a:xfrm>
              <a:off x="6477001" y="2214539"/>
              <a:ext cx="2438400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>
                  <a:solidFill>
                    <a:srgbClr val="000000"/>
                  </a:solidFill>
                  <a:latin typeface="Georgia" pitchFamily="18" charset="0"/>
                </a:rPr>
                <a:t>Warning of A</a:t>
              </a:r>
              <a:r>
                <a:rPr lang="en-US" sz="1800" b="0" dirty="0" smtClean="0">
                  <a:solidFill>
                    <a:srgbClr val="000000"/>
                  </a:solidFill>
                  <a:latin typeface="Georgia" pitchFamily="18" charset="0"/>
                </a:rPr>
                <a:t>ttacks Completed</a:t>
              </a:r>
              <a:endParaRPr lang="en-US" sz="1800" b="0" dirty="0">
                <a:solidFill>
                  <a:srgbClr val="000000"/>
                </a:solidFill>
                <a:latin typeface="Georgia" pitchFamily="18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7620000" y="2860869"/>
              <a:ext cx="0" cy="33169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" name="Group 4"/>
          <p:cNvGrpSpPr/>
          <p:nvPr/>
        </p:nvGrpSpPr>
        <p:grpSpPr>
          <a:xfrm>
            <a:off x="3630903" y="2214538"/>
            <a:ext cx="2141274" cy="985862"/>
            <a:chOff x="3630903" y="2214538"/>
            <a:chExt cx="2141274" cy="985862"/>
          </a:xfrm>
        </p:grpSpPr>
        <p:sp>
          <p:nvSpPr>
            <p:cNvPr id="16" name="Rectangle 15"/>
            <p:cNvSpPr/>
            <p:nvPr/>
          </p:nvSpPr>
          <p:spPr>
            <a:xfrm>
              <a:off x="3630903" y="2214538"/>
              <a:ext cx="2141274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>
                  <a:solidFill>
                    <a:srgbClr val="000000"/>
                  </a:solidFill>
                  <a:latin typeface="Georgia" pitchFamily="18" charset="0"/>
                </a:rPr>
                <a:t>Horizontal </a:t>
              </a:r>
              <a:r>
                <a:rPr lang="en-US" sz="1800" b="0" dirty="0" smtClean="0">
                  <a:solidFill>
                    <a:srgbClr val="000000"/>
                  </a:solidFill>
                  <a:latin typeface="Georgia" pitchFamily="18" charset="0"/>
                </a:rPr>
                <a:t>Bomber Attacks </a:t>
              </a:r>
              <a:endParaRPr lang="en-US" sz="1800" b="0" dirty="0">
                <a:solidFill>
                  <a:srgbClr val="000000"/>
                </a:solidFill>
                <a:latin typeface="Georgia" pitchFamily="18" charset="0"/>
              </a:endParaRPr>
            </a:p>
          </p:txBody>
        </p:sp>
        <p:cxnSp>
          <p:nvCxnSpPr>
            <p:cNvPr id="20" name="Straight Connector 19"/>
            <p:cNvCxnSpPr>
              <a:endCxn id="13" idx="0"/>
            </p:cNvCxnSpPr>
            <p:nvPr/>
          </p:nvCxnSpPr>
          <p:spPr bwMode="auto">
            <a:xfrm>
              <a:off x="4689198" y="2860869"/>
              <a:ext cx="12342" cy="33953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26" name="Picture 2" descr="http://www.thunderaway.com/worldwar/images/Cool-Zerogiff6ht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444" l="0" r="98154">
                        <a14:backgroundMark x1="67692" y1="70602" x2="67692" y2="78935"/>
                        <a14:backgroundMark x1="13740" y1="8908" x2="13740" y2="89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2345" y="1319733"/>
            <a:ext cx="1089202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3114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07308E-6 L 0.85555 0.14639 " pathEditMode="relative" rAng="0" ptsTypes="AA">
                                      <p:cBhvr>
                                        <p:cTn id="12" dur="4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78" y="730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14600" y="3533495"/>
            <a:ext cx="1491496" cy="922836"/>
            <a:chOff x="2514600" y="3533495"/>
            <a:chExt cx="1491496" cy="922836"/>
          </a:xfrm>
        </p:grpSpPr>
        <p:cxnSp>
          <p:nvCxnSpPr>
            <p:cNvPr id="21" name="Straight Connector 20"/>
            <p:cNvCxnSpPr/>
            <p:nvPr/>
          </p:nvCxnSpPr>
          <p:spPr bwMode="auto">
            <a:xfrm>
              <a:off x="3260348" y="3533495"/>
              <a:ext cx="0" cy="299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Rectangle 14"/>
            <p:cNvSpPr/>
            <p:nvPr/>
          </p:nvSpPr>
          <p:spPr>
            <a:xfrm>
              <a:off x="2514600" y="3810000"/>
              <a:ext cx="1491496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>
                  <a:solidFill>
                    <a:srgbClr val="000000"/>
                  </a:solidFill>
                  <a:latin typeface="Georgia" pitchFamily="18" charset="0"/>
                </a:rPr>
                <a:t>Lull in Attacks 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562600" y="3533494"/>
            <a:ext cx="1518467" cy="945575"/>
            <a:chOff x="5562600" y="3533494"/>
            <a:chExt cx="1518467" cy="945575"/>
          </a:xfrm>
        </p:grpSpPr>
        <p:cxnSp>
          <p:nvCxnSpPr>
            <p:cNvPr id="22" name="Straight Connector 21"/>
            <p:cNvCxnSpPr/>
            <p:nvPr/>
          </p:nvCxnSpPr>
          <p:spPr bwMode="auto">
            <a:xfrm>
              <a:off x="6248400" y="3533494"/>
              <a:ext cx="0" cy="299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Rectangle 16"/>
            <p:cNvSpPr/>
            <p:nvPr/>
          </p:nvSpPr>
          <p:spPr>
            <a:xfrm>
              <a:off x="5562600" y="3832738"/>
              <a:ext cx="1518467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>
                  <a:solidFill>
                    <a:srgbClr val="000000"/>
                  </a:solidFill>
                  <a:latin typeface="Georgia" pitchFamily="18" charset="0"/>
                </a:rPr>
                <a:t>Dive </a:t>
              </a:r>
              <a:r>
                <a:rPr lang="en-US" sz="1800" b="0" dirty="0" smtClean="0">
                  <a:solidFill>
                    <a:srgbClr val="000000"/>
                  </a:solidFill>
                  <a:latin typeface="Georgia" pitchFamily="18" charset="0"/>
                </a:rPr>
                <a:t>Bomber Attacks </a:t>
              </a:r>
              <a:endParaRPr lang="en-US" sz="1800" b="0" dirty="0">
                <a:solidFill>
                  <a:srgbClr val="000000"/>
                </a:solidFill>
                <a:latin typeface="Georgia" pitchFamily="18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Battle Sequence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7620000" y="152400"/>
            <a:ext cx="1097280" cy="109728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b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Oval 8">
            <a:hlinkClick r:id="rId5" action="ppaction://hlinkfile"/>
          </p:cNvPr>
          <p:cNvSpPr/>
          <p:nvPr/>
        </p:nvSpPr>
        <p:spPr bwMode="auto">
          <a:xfrm>
            <a:off x="6096000" y="145473"/>
            <a:ext cx="1097280" cy="109728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b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85800" y="3200400"/>
            <a:ext cx="803148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b="0" dirty="0" smtClean="0">
                <a:solidFill>
                  <a:srgbClr val="000000"/>
                </a:solidFill>
                <a:latin typeface="Arial"/>
              </a:rPr>
              <a:t>7:55 am                    8:25am              8:40am          9:15am          9:45am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3400" y="1977827"/>
            <a:ext cx="1905000" cy="1222573"/>
            <a:chOff x="533400" y="1977827"/>
            <a:chExt cx="1905000" cy="1222573"/>
          </a:xfrm>
        </p:grpSpPr>
        <p:sp>
          <p:nvSpPr>
            <p:cNvPr id="14" name="Rectangle 13"/>
            <p:cNvSpPr/>
            <p:nvPr/>
          </p:nvSpPr>
          <p:spPr>
            <a:xfrm>
              <a:off x="533400" y="1977827"/>
              <a:ext cx="1905000" cy="92333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 smtClean="0">
                  <a:solidFill>
                    <a:srgbClr val="000000"/>
                  </a:solidFill>
                  <a:latin typeface="Georgia" pitchFamily="18" charset="0"/>
                </a:rPr>
                <a:t>Torpedo Plane </a:t>
              </a:r>
              <a:r>
                <a:rPr lang="en-US" sz="1800" b="0" dirty="0">
                  <a:solidFill>
                    <a:srgbClr val="000000"/>
                  </a:solidFill>
                  <a:latin typeface="Georgia" pitchFamily="18" charset="0"/>
                </a:rPr>
                <a:t>and </a:t>
              </a:r>
              <a:r>
                <a:rPr lang="en-US" sz="1800" b="0" dirty="0" smtClean="0">
                  <a:solidFill>
                    <a:srgbClr val="000000"/>
                  </a:solidFill>
                  <a:latin typeface="Georgia" pitchFamily="18" charset="0"/>
                </a:rPr>
                <a:t>Dive Bomber Attacks</a:t>
              </a:r>
              <a:endParaRPr lang="en-US" sz="1800" b="0" dirty="0">
                <a:solidFill>
                  <a:srgbClr val="000000"/>
                </a:solidFill>
              </a:endParaRPr>
            </a:p>
          </p:txBody>
        </p:sp>
        <p:cxnSp>
          <p:nvCxnSpPr>
            <p:cNvPr id="4" name="Straight Connector 3"/>
            <p:cNvCxnSpPr>
              <a:stCxn id="14" idx="2"/>
            </p:cNvCxnSpPr>
            <p:nvPr/>
          </p:nvCxnSpPr>
          <p:spPr bwMode="auto">
            <a:xfrm>
              <a:off x="1485900" y="2901157"/>
              <a:ext cx="0" cy="299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oup 9"/>
          <p:cNvGrpSpPr/>
          <p:nvPr/>
        </p:nvGrpSpPr>
        <p:grpSpPr>
          <a:xfrm>
            <a:off x="6477001" y="2214539"/>
            <a:ext cx="2438400" cy="978020"/>
            <a:chOff x="6477001" y="2214539"/>
            <a:chExt cx="2438400" cy="978020"/>
          </a:xfrm>
        </p:grpSpPr>
        <p:sp>
          <p:nvSpPr>
            <p:cNvPr id="18" name="Rectangle 17"/>
            <p:cNvSpPr/>
            <p:nvPr/>
          </p:nvSpPr>
          <p:spPr>
            <a:xfrm>
              <a:off x="6477001" y="2214539"/>
              <a:ext cx="2438400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>
                  <a:solidFill>
                    <a:srgbClr val="000000"/>
                  </a:solidFill>
                  <a:latin typeface="Georgia" pitchFamily="18" charset="0"/>
                </a:rPr>
                <a:t>Warning of A</a:t>
              </a:r>
              <a:r>
                <a:rPr lang="en-US" sz="1800" b="0" dirty="0" smtClean="0">
                  <a:solidFill>
                    <a:srgbClr val="000000"/>
                  </a:solidFill>
                  <a:latin typeface="Georgia" pitchFamily="18" charset="0"/>
                </a:rPr>
                <a:t>ttacks Completed</a:t>
              </a:r>
              <a:endParaRPr lang="en-US" sz="1800" b="0" dirty="0">
                <a:solidFill>
                  <a:srgbClr val="000000"/>
                </a:solidFill>
                <a:latin typeface="Georgia" pitchFamily="18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7620000" y="2860869"/>
              <a:ext cx="0" cy="33169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" name="Group 4"/>
          <p:cNvGrpSpPr/>
          <p:nvPr/>
        </p:nvGrpSpPr>
        <p:grpSpPr>
          <a:xfrm>
            <a:off x="3630903" y="2214538"/>
            <a:ext cx="2141274" cy="985862"/>
            <a:chOff x="3630903" y="2214538"/>
            <a:chExt cx="2141274" cy="985862"/>
          </a:xfrm>
        </p:grpSpPr>
        <p:sp>
          <p:nvSpPr>
            <p:cNvPr id="16" name="Rectangle 15"/>
            <p:cNvSpPr/>
            <p:nvPr/>
          </p:nvSpPr>
          <p:spPr>
            <a:xfrm>
              <a:off x="3630903" y="2214538"/>
              <a:ext cx="2141274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>
                  <a:solidFill>
                    <a:srgbClr val="000000"/>
                  </a:solidFill>
                  <a:latin typeface="Georgia" pitchFamily="18" charset="0"/>
                </a:rPr>
                <a:t>Horizontal </a:t>
              </a:r>
              <a:r>
                <a:rPr lang="en-US" sz="1800" b="0" dirty="0" smtClean="0">
                  <a:solidFill>
                    <a:srgbClr val="000000"/>
                  </a:solidFill>
                  <a:latin typeface="Georgia" pitchFamily="18" charset="0"/>
                </a:rPr>
                <a:t>Bomber Attacks </a:t>
              </a:r>
              <a:endParaRPr lang="en-US" sz="1800" b="0" dirty="0">
                <a:solidFill>
                  <a:srgbClr val="000000"/>
                </a:solidFill>
                <a:latin typeface="Georgia" pitchFamily="18" charset="0"/>
              </a:endParaRPr>
            </a:p>
          </p:txBody>
        </p:sp>
        <p:cxnSp>
          <p:nvCxnSpPr>
            <p:cNvPr id="20" name="Straight Connector 19"/>
            <p:cNvCxnSpPr>
              <a:endCxn id="13" idx="0"/>
            </p:cNvCxnSpPr>
            <p:nvPr/>
          </p:nvCxnSpPr>
          <p:spPr bwMode="auto">
            <a:xfrm>
              <a:off x="4689198" y="2860869"/>
              <a:ext cx="12342" cy="33953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1" name="Pearl Harbo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42869" y="4800600"/>
            <a:ext cx="19050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7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Pearl Harbo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9242249" y="-117089"/>
            <a:ext cx="883920" cy="819912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b="0" smtClean="0">
              <a:solidFill>
                <a:srgbClr val="000000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9575550" y="2880360"/>
            <a:ext cx="548640" cy="54864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b="0" smtClean="0">
              <a:solidFill>
                <a:srgbClr val="000000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9575550" y="2095480"/>
            <a:ext cx="548640" cy="54864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b="0" smtClean="0">
              <a:solidFill>
                <a:srgbClr val="000000"/>
              </a:solidFill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9577529" y="3657600"/>
            <a:ext cx="548640" cy="54864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b="0" smtClean="0">
              <a:solidFill>
                <a:srgbClr val="000000"/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9407910" y="457200"/>
            <a:ext cx="883920" cy="819912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b="0" smtClean="0">
              <a:solidFill>
                <a:srgbClr val="000000"/>
              </a:solidFill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9407910" y="1143000"/>
            <a:ext cx="883920" cy="819912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b="0" smtClean="0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9577529" y="4572000"/>
            <a:ext cx="548640" cy="54864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07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history.navy.mil/photos/images/g100000/g1828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8857"/>
            <a:ext cx="9144000" cy="747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42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02064" y="3160710"/>
            <a:ext cx="6882417" cy="2440765"/>
            <a:chOff x="431441" y="2895600"/>
            <a:chExt cx="8547538" cy="32766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4711779" y="2895600"/>
              <a:ext cx="4267200" cy="3276600"/>
            </a:xfrm>
            <a:prstGeom prst="rect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800" b="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31441" y="2895600"/>
              <a:ext cx="4267200" cy="3276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800" b="0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Casualties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474221" y="1600200"/>
            <a:ext cx="1097280" cy="109728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b="0" smtClean="0">
              <a:solidFill>
                <a:srgbClr val="000000"/>
              </a:solidFill>
            </a:endParaRPr>
          </a:p>
        </p:txBody>
      </p:sp>
      <p:pic>
        <p:nvPicPr>
          <p:cNvPr id="1026" name="Picture 2" descr="http://photos2.fotosearch.com/bthumb/CSP/CSP627/k62764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816" y="1524316"/>
            <a:ext cx="1173163" cy="117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Half Frame 11"/>
          <p:cNvSpPr/>
          <p:nvPr/>
        </p:nvSpPr>
        <p:spPr bwMode="auto">
          <a:xfrm rot="3394928">
            <a:off x="3666681" y="5702338"/>
            <a:ext cx="1499072" cy="2289312"/>
          </a:xfrm>
          <a:prstGeom prst="halfFra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b="0" smtClean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24881" y="3733800"/>
            <a:ext cx="2628900" cy="101566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-Less than 100 Men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-29 Planes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-5 Submarines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10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rot="515098">
            <a:off x="1502064" y="3160709"/>
            <a:ext cx="6882418" cy="2440766"/>
            <a:chOff x="431441" y="2895600"/>
            <a:chExt cx="8547539" cy="3276603"/>
          </a:xfrm>
        </p:grpSpPr>
        <p:sp>
          <p:nvSpPr>
            <p:cNvPr id="10" name="Rectangle 9"/>
            <p:cNvSpPr/>
            <p:nvPr/>
          </p:nvSpPr>
          <p:spPr bwMode="auto">
            <a:xfrm>
              <a:off x="4711780" y="2895602"/>
              <a:ext cx="4267200" cy="3276601"/>
            </a:xfrm>
            <a:prstGeom prst="rect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800" b="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31441" y="2895600"/>
              <a:ext cx="4267200" cy="327660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800" b="0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Casualties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 bwMode="auto">
          <a:xfrm>
            <a:off x="474221" y="1600200"/>
            <a:ext cx="1097280" cy="109728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b="0" smtClean="0">
              <a:solidFill>
                <a:srgbClr val="000000"/>
              </a:solidFill>
            </a:endParaRPr>
          </a:p>
        </p:txBody>
      </p:sp>
      <p:pic>
        <p:nvPicPr>
          <p:cNvPr id="1026" name="Picture 2" descr="http://photos2.fotosearch.com/bthumb/CSP/CSP627/k62764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816" y="1524316"/>
            <a:ext cx="1173163" cy="117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Half Frame 11"/>
          <p:cNvSpPr/>
          <p:nvPr/>
        </p:nvSpPr>
        <p:spPr bwMode="auto">
          <a:xfrm rot="3394928">
            <a:off x="3456362" y="5719405"/>
            <a:ext cx="1499072" cy="2289312"/>
          </a:xfrm>
          <a:prstGeom prst="halfFra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b="0" smtClean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27385" y="4093158"/>
            <a:ext cx="2628900" cy="101566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-2,335 Soldiers</a:t>
            </a:r>
            <a:r>
              <a:rPr lang="en-US" sz="2000" dirty="0">
                <a:solidFill>
                  <a:srgbClr val="000000"/>
                </a:solidFill>
              </a:rPr>
              <a:t/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-188 </a:t>
            </a:r>
            <a:r>
              <a:rPr lang="en-US" sz="2000" dirty="0">
                <a:solidFill>
                  <a:srgbClr val="000000"/>
                </a:solidFill>
              </a:rPr>
              <a:t>Planes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-18 </a:t>
            </a:r>
            <a:r>
              <a:rPr lang="en-US" sz="2000" dirty="0">
                <a:solidFill>
                  <a:srgbClr val="000000"/>
                </a:solidFill>
              </a:rPr>
              <a:t>Ships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24881" y="3733800"/>
            <a:ext cx="2628900" cy="101566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-Less than 100 Men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-29 Planes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-5 Submarines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7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President Roosevelt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685800" y="1981200"/>
            <a:ext cx="3851564" cy="4191000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“Yesterday</a:t>
            </a:r>
            <a:r>
              <a:rPr lang="en-US" sz="2000" dirty="0"/>
              <a:t>, </a:t>
            </a:r>
            <a:r>
              <a:rPr lang="en-US" sz="2000" dirty="0" smtClean="0"/>
              <a:t>December </a:t>
            </a:r>
            <a:r>
              <a:rPr lang="en-US" sz="2000" dirty="0"/>
              <a:t>7, </a:t>
            </a:r>
            <a:r>
              <a:rPr lang="en-US" sz="2000" dirty="0" smtClean="0"/>
              <a:t>1941 </a:t>
            </a:r>
            <a:r>
              <a:rPr lang="en-US" sz="2000" dirty="0"/>
              <a:t>— a date which will live in infamy — the United States of America </a:t>
            </a:r>
            <a:r>
              <a:rPr lang="en-US" sz="2000" dirty="0" smtClean="0"/>
              <a:t>was suddenly </a:t>
            </a:r>
            <a:r>
              <a:rPr lang="en-US" sz="2000" dirty="0"/>
              <a:t>and deliberately attacked by naval and air forces of the Empire of </a:t>
            </a:r>
            <a:r>
              <a:rPr lang="en-US" sz="2000" dirty="0" smtClean="0"/>
              <a:t>Japan. The </a:t>
            </a:r>
            <a:r>
              <a:rPr lang="en-US" sz="2000" dirty="0"/>
              <a:t>United States was at peace with that nation and, at the solicitation of Japan, was still </a:t>
            </a:r>
            <a:r>
              <a:rPr lang="en-US" sz="2000" dirty="0" smtClean="0"/>
              <a:t>in conversation </a:t>
            </a:r>
            <a:r>
              <a:rPr lang="en-US" sz="2000" dirty="0"/>
              <a:t>with the government and its emperor looking toward the maintenance of peace </a:t>
            </a:r>
            <a:r>
              <a:rPr lang="en-US" sz="2000" dirty="0" smtClean="0"/>
              <a:t>in the </a:t>
            </a:r>
            <a:r>
              <a:rPr lang="en-US" sz="2000" dirty="0"/>
              <a:t>Pacific</a:t>
            </a:r>
            <a:r>
              <a:rPr lang="en-US" sz="2000" dirty="0" smtClean="0"/>
              <a:t>..”</a:t>
            </a:r>
            <a:endParaRPr lang="en-US" sz="2000" dirty="0"/>
          </a:p>
        </p:txBody>
      </p:sp>
      <p:pic>
        <p:nvPicPr>
          <p:cNvPr id="5" name="The_Attack_on_Pearl_Harbor__Its_Impac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17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89418" y="2362200"/>
            <a:ext cx="3221324" cy="2415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45720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  <a:latin typeface="Arial"/>
              </a:rPr>
              <a:t>http://www.archives.gov/education/lessons/day-of-infamy/images/infamy-address-1.gif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7996076" y="711884"/>
            <a:ext cx="548640" cy="54864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79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mute="1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President Roosevelt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685800" y="1981200"/>
            <a:ext cx="3851564" cy="4191000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“Yesterday</a:t>
            </a:r>
            <a:r>
              <a:rPr lang="en-US" sz="2000" dirty="0"/>
              <a:t>, </a:t>
            </a:r>
            <a:r>
              <a:rPr lang="en-US" sz="2000" dirty="0" smtClean="0"/>
              <a:t>December </a:t>
            </a:r>
            <a:r>
              <a:rPr lang="en-US" sz="2000" dirty="0"/>
              <a:t>7, </a:t>
            </a:r>
            <a:r>
              <a:rPr lang="en-US" sz="2000" dirty="0" smtClean="0"/>
              <a:t>1941 </a:t>
            </a:r>
            <a:r>
              <a:rPr lang="en-US" sz="2000" dirty="0"/>
              <a:t>— a date which will live in infamy — the United States of America </a:t>
            </a:r>
            <a:r>
              <a:rPr lang="en-US" sz="2000" dirty="0" smtClean="0"/>
              <a:t>was suddenly </a:t>
            </a:r>
            <a:r>
              <a:rPr lang="en-US" sz="2000" dirty="0"/>
              <a:t>and deliberately attacked by naval and air forces of the Empire of </a:t>
            </a:r>
            <a:r>
              <a:rPr lang="en-US" sz="2000" dirty="0" smtClean="0"/>
              <a:t>Japan. The </a:t>
            </a:r>
            <a:r>
              <a:rPr lang="en-US" sz="2000" dirty="0"/>
              <a:t>United States was at peace with that nation and, at the solicitation of Japan, was still </a:t>
            </a:r>
            <a:r>
              <a:rPr lang="en-US" sz="2000" dirty="0" smtClean="0"/>
              <a:t>in conversation </a:t>
            </a:r>
            <a:r>
              <a:rPr lang="en-US" sz="2000" dirty="0"/>
              <a:t>with the government and its emperor looking toward the maintenance of peace </a:t>
            </a:r>
            <a:r>
              <a:rPr lang="en-US" sz="2000" dirty="0" smtClean="0"/>
              <a:t>in the </a:t>
            </a:r>
            <a:r>
              <a:rPr lang="en-US" sz="2000" dirty="0"/>
              <a:t>Pacific</a:t>
            </a:r>
            <a:r>
              <a:rPr lang="en-US" sz="2000" dirty="0" smtClean="0"/>
              <a:t>..”</a:t>
            </a:r>
            <a:endParaRPr lang="en-US" sz="2000" dirty="0"/>
          </a:p>
        </p:txBody>
      </p:sp>
      <p:pic>
        <p:nvPicPr>
          <p:cNvPr id="3" name="FDR Infam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90480" y="711884"/>
            <a:ext cx="609600" cy="609600"/>
          </a:xfrm>
          <a:prstGeom prst="rect">
            <a:avLst/>
          </a:prstGeom>
        </p:spPr>
      </p:pic>
      <p:pic>
        <p:nvPicPr>
          <p:cNvPr id="5" name="The_Attack_on_Pearl_Harbor__Its_Impact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>
                  <p14:fade in="17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89418" y="2362200"/>
            <a:ext cx="3221324" cy="2415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Oval 7">
            <a:hlinkClick r:id="rId8"/>
          </p:cNvPr>
          <p:cNvSpPr/>
          <p:nvPr/>
        </p:nvSpPr>
        <p:spPr bwMode="auto">
          <a:xfrm>
            <a:off x="7996076" y="711884"/>
            <a:ext cx="548640" cy="548640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83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6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5400" b="1" dirty="0" smtClean="0">
                <a:latin typeface="+mn-lt"/>
                <a:ea typeface="+mn-ea"/>
                <a:cs typeface="+mn-cs"/>
              </a:rPr>
              <a:t>2:07Min</a:t>
            </a:r>
            <a:endParaRPr lang="en-US" sz="54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Death by PowerPoin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728171">
            <a:off x="1462272" y="1403593"/>
            <a:ext cx="5844644" cy="4383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024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Activity 2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851" y="119799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Select one PowerPoint to review and answer the questions on the sheet.  Work with a colleague.</a:t>
            </a:r>
          </a:p>
          <a:p>
            <a:pPr marL="0" indent="0" algn="ctr">
              <a:buNone/>
            </a:pP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www.cbsd.org/Page/21184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8862">
            <a:off x="5832778" y="3344249"/>
            <a:ext cx="2487168" cy="24871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9502" y="5723954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1"/>
                </a:solidFill>
              </a:rPr>
              <a:t>1:15-2pm</a:t>
            </a: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" y="5461575"/>
            <a:ext cx="1463040" cy="13459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3007837"/>
            <a:ext cx="3702713" cy="24537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2057400" y="4114800"/>
            <a:ext cx="14478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2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Activity 3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Watch a PowerPoint and then try to replicate the tasks.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www.cbsd.org/Page/21184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8862">
            <a:off x="5832778" y="3344249"/>
            <a:ext cx="2487168" cy="24871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9502" y="5723954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1"/>
                </a:solidFill>
              </a:rPr>
              <a:t>1 Hour</a:t>
            </a: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" y="5461575"/>
            <a:ext cx="1463040" cy="134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3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366E23-C4C1-453C-AA14-D9C90964C3DE}" type="slidenum">
              <a:rPr lang="en-US">
                <a:solidFill>
                  <a:srgbClr val="04617B"/>
                </a:solidFill>
              </a:rPr>
              <a:pPr>
                <a:defRPr/>
              </a:pPr>
              <a:t>32</a:t>
            </a:fld>
            <a:endParaRPr lang="en-US" dirty="0">
              <a:solidFill>
                <a:srgbClr val="04617B"/>
              </a:solidFill>
            </a:endParaRPr>
          </a:p>
        </p:txBody>
      </p:sp>
      <p:pic>
        <p:nvPicPr>
          <p:cNvPr id="9219" name="Picture 4" descr="http://www.gamingmmo.com/wp-content/uploads/2007/12/magnifying_glass.jpg"/>
          <p:cNvPicPr>
            <a:picLocks noChangeAspect="1" noChangeArrowheads="1"/>
          </p:cNvPicPr>
          <p:nvPr/>
        </p:nvPicPr>
        <p:blipFill>
          <a:blip r:embed="rId7" cstate="print"/>
          <a:srcRect l="3815" t="10168" r="3391" b="5086"/>
          <a:stretch>
            <a:fillRect/>
          </a:stretch>
        </p:blipFill>
        <p:spPr bwMode="auto">
          <a:xfrm rot="7881122">
            <a:off x="546877" y="2695656"/>
            <a:ext cx="3837527" cy="2628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914400" y="2036763"/>
            <a:ext cx="8229600" cy="3392487"/>
          </a:xfrm>
        </p:spPr>
        <p:txBody>
          <a:bodyPr/>
          <a:lstStyle/>
          <a:p>
            <a:endParaRPr lang="en-US" sz="1400" dirty="0" smtClean="0">
              <a:latin typeface="Tahoma" pitchFamily="34" charset="0"/>
            </a:endParaRPr>
          </a:p>
          <a:p>
            <a:pPr algn="ctr">
              <a:buFontTx/>
              <a:buNone/>
            </a:pPr>
            <a:r>
              <a:rPr lang="en-US" sz="4400" dirty="0" smtClean="0"/>
              <a:t>How does the FBI use footprints to catch perpetrators?</a:t>
            </a:r>
            <a:endParaRPr lang="en-US" dirty="0" smtClean="0"/>
          </a:p>
        </p:txBody>
      </p:sp>
      <p:pic>
        <p:nvPicPr>
          <p:cNvPr id="89093" name="Picture 5" descr="http://upload.wikimedia.org/wikipedia/commons/thumb/6/61/Shoeprint(forensic).jpg/250px-Shoeprint(forensic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8400" y="4010144"/>
            <a:ext cx="2340307" cy="25088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Footstep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9906000" y="3429000"/>
            <a:ext cx="304800" cy="304800"/>
          </a:xfrm>
          <a:prstGeom prst="rect">
            <a:avLst/>
          </a:prstGeom>
        </p:spPr>
      </p:pic>
      <p:pic>
        <p:nvPicPr>
          <p:cNvPr id="14" name="video1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8914.7728" end="55273.16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1752" y="98687"/>
            <a:ext cx="1920240" cy="1440181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15" name="video1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52751.2032" end="14921.649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75773" y="90113"/>
            <a:ext cx="1926335" cy="1444752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16" name="Rounded Rectangle 15"/>
          <p:cNvSpPr>
            <a:spLocks noChangeAspect="1"/>
          </p:cNvSpPr>
          <p:nvPr/>
        </p:nvSpPr>
        <p:spPr>
          <a:xfrm>
            <a:off x="2422233" y="90113"/>
            <a:ext cx="1837561" cy="1444752"/>
          </a:xfrm>
          <a:prstGeom prst="roundRect">
            <a:avLst>
              <a:gd name="adj" fmla="val 10000"/>
            </a:avLst>
          </a:prstGeom>
          <a:blipFill rotWithShape="0"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Rounded Rectangle 16"/>
          <p:cNvSpPr>
            <a:spLocks noChangeAspect="1"/>
          </p:cNvSpPr>
          <p:nvPr/>
        </p:nvSpPr>
        <p:spPr>
          <a:xfrm>
            <a:off x="6894095" y="104150"/>
            <a:ext cx="1936892" cy="1444752"/>
          </a:xfrm>
          <a:prstGeom prst="roundRect">
            <a:avLst>
              <a:gd name="adj" fmla="val 10000"/>
            </a:avLst>
          </a:prstGeom>
          <a:blipFill rotWithShape="0"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70377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6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3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mute="1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14400"/>
          </a:xfrm>
        </p:spPr>
        <p:txBody>
          <a:bodyPr/>
          <a:lstStyle/>
          <a:p>
            <a:pPr algn="ctr"/>
            <a:r>
              <a:rPr lang="en-US" dirty="0"/>
              <a:t>How does the FBI use footprints to catch perpetrators?</a:t>
            </a:r>
            <a:br>
              <a:rPr lang="en-US" dirty="0"/>
            </a:b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ABBAE4-E954-42AB-B3CB-9E1B7D6EEA07}" type="slidenum">
              <a:rPr lang="en-US" smtClean="0">
                <a:solidFill>
                  <a:srgbClr val="04617B"/>
                </a:solidFill>
              </a:rPr>
              <a:pPr>
                <a:defRPr/>
              </a:pPr>
              <a:t>33</a:t>
            </a:fld>
            <a:endParaRPr lang="en-US" dirty="0">
              <a:solidFill>
                <a:srgbClr val="04617B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92189" y="1295219"/>
            <a:ext cx="7086924" cy="1482642"/>
            <a:chOff x="1392189" y="1295219"/>
            <a:chExt cx="7086924" cy="1482642"/>
          </a:xfrm>
        </p:grpSpPr>
        <p:sp>
          <p:nvSpPr>
            <p:cNvPr id="9" name="Oval 8"/>
            <p:cNvSpPr/>
            <p:nvPr/>
          </p:nvSpPr>
          <p:spPr>
            <a:xfrm>
              <a:off x="7031313" y="1295219"/>
              <a:ext cx="1447800" cy="1482642"/>
            </a:xfrm>
            <a:prstGeom prst="ellips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392189" y="1513320"/>
              <a:ext cx="57150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prstClr val="black"/>
                  </a:solidFill>
                  <a:latin typeface="Gill Sans MT"/>
                </a:rPr>
                <a:t>Forms of Footwear Impressions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60898" y="2958231"/>
            <a:ext cx="6646261" cy="1463040"/>
            <a:chOff x="860898" y="2958231"/>
            <a:chExt cx="6646261" cy="1463040"/>
          </a:xfrm>
        </p:grpSpPr>
        <p:sp>
          <p:nvSpPr>
            <p:cNvPr id="12" name="Oval 11"/>
            <p:cNvSpPr/>
            <p:nvPr/>
          </p:nvSpPr>
          <p:spPr>
            <a:xfrm>
              <a:off x="6044119" y="2958231"/>
              <a:ext cx="1463040" cy="146304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860898" y="3189991"/>
              <a:ext cx="518322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prstClr val="black"/>
                  </a:solidFill>
                  <a:latin typeface="Gill Sans MT"/>
                </a:rPr>
                <a:t>Information from </a:t>
              </a:r>
              <a:r>
                <a:rPr lang="en-US" sz="2800" dirty="0" smtClean="0">
                  <a:solidFill>
                    <a:prstClr val="black"/>
                  </a:solidFill>
                  <a:latin typeface="Gill Sans MT"/>
                </a:rPr>
                <a:t>Impressions</a:t>
              </a:r>
              <a:endParaRPr lang="en-US" sz="2800" dirty="0">
                <a:solidFill>
                  <a:prstClr val="black"/>
                </a:solidFill>
                <a:latin typeface="Gill Sans M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52400" y="4792474"/>
            <a:ext cx="6339840" cy="1463040"/>
            <a:chOff x="152400" y="4792474"/>
            <a:chExt cx="6339840" cy="1463040"/>
          </a:xfrm>
        </p:grpSpPr>
        <p:sp>
          <p:nvSpPr>
            <p:cNvPr id="11" name="Oval 10"/>
            <p:cNvSpPr/>
            <p:nvPr/>
          </p:nvSpPr>
          <p:spPr>
            <a:xfrm>
              <a:off x="5029200" y="4792474"/>
              <a:ext cx="1463040" cy="146304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52400" y="5068588"/>
              <a:ext cx="53340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800" dirty="0">
                  <a:solidFill>
                    <a:prstClr val="black"/>
                  </a:solidFill>
                  <a:latin typeface="Gill Sans MT"/>
                </a:rPr>
                <a:t>The Examination </a:t>
              </a:r>
              <a:r>
                <a:rPr lang="en-US" sz="2800" dirty="0" smtClean="0">
                  <a:solidFill>
                    <a:prstClr val="black"/>
                  </a:solidFill>
                  <a:latin typeface="Gill Sans MT"/>
                </a:rPr>
                <a:t>Process</a:t>
              </a:r>
              <a:endParaRPr lang="en-US" sz="2800" dirty="0">
                <a:solidFill>
                  <a:prstClr val="black"/>
                </a:solidFill>
                <a:latin typeface="Gill Sans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292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FBI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ABBAE4-E954-42AB-B3CB-9E1B7D6EEA07}" type="slidenum">
              <a:rPr lang="en-US" smtClean="0">
                <a:solidFill>
                  <a:srgbClr val="04617B"/>
                </a:solidFill>
              </a:rPr>
              <a:pPr>
                <a:defRPr/>
              </a:pPr>
              <a:t>34</a:t>
            </a:fld>
            <a:endParaRPr lang="en-US" dirty="0">
              <a:solidFill>
                <a:srgbClr val="04617B"/>
              </a:solidFill>
            </a:endParaRPr>
          </a:p>
        </p:txBody>
      </p:sp>
      <p:pic>
        <p:nvPicPr>
          <p:cNvPr id="6" name="FBI New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3172" b="11793"/>
          <a:stretch/>
        </p:blipFill>
        <p:spPr>
          <a:xfrm>
            <a:off x="1295400" y="1905000"/>
            <a:ext cx="6400800" cy="3602106"/>
          </a:xfrm>
          <a:prstGeom prst="rect">
            <a:avLst/>
          </a:prstGeom>
          <a:ln w="228600" cap="sq">
            <a:gradFill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miter lim="800000"/>
          </a:ln>
          <a:effectLst>
            <a:outerShdw blurRad="177800" dist="127000" dir="9600000" sx="102000" sy="102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21240000"/>
            </a:camera>
            <a:lightRig rig="twoPt" dir="t">
              <a:rot lat="0" lon="0" rev="7200000"/>
            </a:lightRig>
          </a:scene3d>
          <a:sp3d extrusionH="38100"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826454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Forms of Footwear Impressions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065973-099A-4CE3-A9AB-FE80F4F814BC}" type="slidenum">
              <a:rPr lang="en-US">
                <a:solidFill>
                  <a:srgbClr val="04617B"/>
                </a:solidFill>
              </a:rPr>
              <a:pPr>
                <a:defRPr/>
              </a:pPr>
              <a:t>35</a:t>
            </a:fld>
            <a:endParaRPr lang="en-US" dirty="0">
              <a:solidFill>
                <a:srgbClr val="04617B"/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/>
          </p:nvPr>
        </p:nvGraphicFramePr>
        <p:xfrm>
          <a:off x="0" y="1762663"/>
          <a:ext cx="5410200" cy="325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28600" y="1316226"/>
            <a:ext cx="4724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rgbClr val="0BD0D9"/>
                </a:solidFill>
                <a:latin typeface="Bookman Old Style"/>
              </a:rPr>
              <a:t>Three </a:t>
            </a:r>
            <a:r>
              <a:rPr lang="en-US" sz="2000" i="1" dirty="0" smtClean="0">
                <a:solidFill>
                  <a:srgbClr val="0BD0D9"/>
                </a:solidFill>
                <a:latin typeface="Bookman Old Style"/>
              </a:rPr>
              <a:t>Dimensional</a:t>
            </a:r>
            <a:endParaRPr lang="en-US" sz="2000" i="1" dirty="0">
              <a:solidFill>
                <a:srgbClr val="0BD0D9"/>
              </a:solidFill>
              <a:latin typeface="Bookman Old Style"/>
            </a:endParaRPr>
          </a:p>
        </p:txBody>
      </p:sp>
      <p:graphicFrame>
        <p:nvGraphicFramePr>
          <p:cNvPr id="11" name="Diagram 10"/>
          <p:cNvGraphicFramePr/>
          <p:nvPr>
            <p:extLst/>
          </p:nvPr>
        </p:nvGraphicFramePr>
        <p:xfrm>
          <a:off x="3581400" y="3511550"/>
          <a:ext cx="5410200" cy="325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486400" y="3052521"/>
            <a:ext cx="2895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rgbClr val="0F6FC6"/>
                </a:solidFill>
                <a:latin typeface="Bookman Old Style"/>
              </a:rPr>
              <a:t>Two </a:t>
            </a:r>
            <a:r>
              <a:rPr lang="en-US" sz="2000" i="1" dirty="0" smtClean="0">
                <a:solidFill>
                  <a:srgbClr val="0F6FC6"/>
                </a:solidFill>
                <a:latin typeface="Bookman Old Style"/>
              </a:rPr>
              <a:t>Dimensional</a:t>
            </a:r>
            <a:endParaRPr lang="en-US" sz="2000" i="1" dirty="0">
              <a:solidFill>
                <a:srgbClr val="0F6FC6"/>
              </a:solidFill>
              <a:latin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26982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0" grpId="0"/>
      <p:bldGraphic spid="11" grpId="0">
        <p:bldAsOne/>
      </p:bldGraphic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Forms of Footwear Impressions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0600" y="1385887"/>
            <a:ext cx="3810000" cy="3590925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48200" y="1385887"/>
            <a:ext cx="3657600" cy="3590925"/>
          </a:xfrm>
          <a:prstGeom prst="rect">
            <a:avLst/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00" y="1385887"/>
            <a:ext cx="3810000" cy="469107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solidFill>
                  <a:srgbClr val="04617B"/>
                </a:solidFill>
                <a:effectLst/>
                <a:latin typeface="Bookman Old Style"/>
              </a:rPr>
              <a:t>Three Dimensional </a:t>
            </a:r>
            <a:r>
              <a:rPr lang="en-US" sz="2400" dirty="0" smtClean="0">
                <a:solidFill>
                  <a:srgbClr val="04617B"/>
                </a:solidFill>
                <a:effectLst/>
                <a:latin typeface="Bookman Old Style"/>
              </a:rPr>
              <a:t> </a:t>
            </a:r>
            <a:endParaRPr lang="en-US" sz="2400" dirty="0">
              <a:solidFill>
                <a:srgbClr val="04617B"/>
              </a:solidFill>
              <a:effectLst/>
              <a:latin typeface="Bookman Old Style"/>
            </a:endParaRPr>
          </a:p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95800" y="1385887"/>
            <a:ext cx="3505200" cy="366713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solidFill>
                  <a:srgbClr val="04617B"/>
                </a:solidFill>
                <a:effectLst/>
                <a:latin typeface="Bookman Old Style"/>
              </a:rPr>
              <a:t>Two </a:t>
            </a:r>
            <a:r>
              <a:rPr lang="en-US" sz="2400" dirty="0" smtClean="0">
                <a:solidFill>
                  <a:srgbClr val="04617B"/>
                </a:solidFill>
                <a:effectLst/>
                <a:latin typeface="Bookman Old Style"/>
              </a:rPr>
              <a:t>Dimensional</a:t>
            </a:r>
            <a:endParaRPr lang="en-US" sz="2400" b="0" dirty="0">
              <a:solidFill>
                <a:srgbClr val="04617B"/>
              </a:solidFill>
              <a:effectLst/>
              <a:latin typeface="Bookman Old Style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143000" y="5105400"/>
            <a:ext cx="1463040" cy="1058546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Rounded Rectangle 16"/>
          <p:cNvSpPr/>
          <p:nvPr/>
        </p:nvSpPr>
        <p:spPr>
          <a:xfrm>
            <a:off x="2895600" y="5105400"/>
            <a:ext cx="1463040" cy="1060704"/>
          </a:xfrm>
          <a:prstGeom prst="roundRect">
            <a:avLst>
              <a:gd name="adj" fmla="val 10000"/>
            </a:avLst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ounded Rectangle 17"/>
          <p:cNvSpPr/>
          <p:nvPr/>
        </p:nvSpPr>
        <p:spPr>
          <a:xfrm>
            <a:off x="4648200" y="5089386"/>
            <a:ext cx="1463040" cy="1060704"/>
          </a:xfrm>
          <a:prstGeom prst="roundRect">
            <a:avLst>
              <a:gd name="adj" fmla="val 10000"/>
            </a:avLst>
          </a:prstGeom>
          <a:blipFill rotWithShape="0">
            <a:blip r:embed="rId5"/>
            <a:stretch>
              <a:fillRect/>
            </a:stretch>
          </a:blipFill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Rounded Rectangle 18"/>
          <p:cNvSpPr/>
          <p:nvPr/>
        </p:nvSpPr>
        <p:spPr>
          <a:xfrm>
            <a:off x="6477000" y="5089386"/>
            <a:ext cx="1463040" cy="1060704"/>
          </a:xfrm>
          <a:prstGeom prst="roundRect">
            <a:avLst>
              <a:gd name="adj" fmla="val 10000"/>
            </a:avLst>
          </a:prstGeom>
          <a:blipFill rotWithShape="0">
            <a:blip r:embed="rId6"/>
            <a:stretch>
              <a:fillRect/>
            </a:stretch>
          </a:blipFill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1448829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96532E-6 L 0.0033 -0.421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210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6763E-6 L -0.2 -0.3620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-18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89017E-6 L 0.01996 -0.4300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-215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08092E-6 L 0.23247 -0.3019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15" y="-150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Information from Footwear Impressions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C0346A-5238-43D1-8A52-2A91BD50F57D}" type="slidenum">
              <a:rPr lang="en-US" smtClean="0">
                <a:solidFill>
                  <a:srgbClr val="04617B"/>
                </a:solidFill>
              </a:rPr>
              <a:pPr>
                <a:defRPr/>
              </a:pPr>
              <a:t>37</a:t>
            </a:fld>
            <a:endParaRPr lang="en-US" dirty="0">
              <a:solidFill>
                <a:srgbClr val="04617B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315200" y="1371600"/>
            <a:ext cx="1447800" cy="914400"/>
            <a:chOff x="0" y="796924"/>
            <a:chExt cx="2571749" cy="1543050"/>
          </a:xfrm>
          <a:scene3d>
            <a:camera prst="orthographicFront"/>
            <a:lightRig rig="flat" dir="t"/>
          </a:scene3d>
        </p:grpSpPr>
        <p:sp>
          <p:nvSpPr>
            <p:cNvPr id="10" name="Rectangle 9"/>
            <p:cNvSpPr/>
            <p:nvPr/>
          </p:nvSpPr>
          <p:spPr>
            <a:xfrm>
              <a:off x="0" y="796924"/>
              <a:ext cx="2571749" cy="1543050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0" y="796924"/>
              <a:ext cx="2571749" cy="154305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2870" tIns="102870" rIns="102870" bIns="102870" numCol="1" spcCol="1270" anchor="t" anchorCtr="0">
              <a:noAutofit/>
            </a:bodyPr>
            <a:lstStyle/>
            <a:p>
              <a:pPr defTabSz="120015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prstClr val="black"/>
                </a:solidFill>
              </a:endParaRPr>
            </a:p>
            <a:p>
              <a:pPr algn="ctr"/>
              <a:r>
                <a:rPr lang="en-US" sz="1400" dirty="0" smtClean="0">
                  <a:solidFill>
                    <a:prstClr val="black"/>
                  </a:solidFill>
                </a:rPr>
                <a:t>Number of perpetrators?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8600" y="4648200"/>
            <a:ext cx="1447800" cy="914400"/>
            <a:chOff x="0" y="796924"/>
            <a:chExt cx="2571749" cy="1543050"/>
          </a:xfrm>
          <a:scene3d>
            <a:camera prst="orthographicFront"/>
            <a:lightRig rig="flat" dir="t"/>
          </a:scene3d>
        </p:grpSpPr>
        <p:sp>
          <p:nvSpPr>
            <p:cNvPr id="13" name="Rectangle 12"/>
            <p:cNvSpPr/>
            <p:nvPr/>
          </p:nvSpPr>
          <p:spPr>
            <a:xfrm>
              <a:off x="0" y="796924"/>
              <a:ext cx="2571749" cy="1543050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Rectangle 13"/>
            <p:cNvSpPr/>
            <p:nvPr/>
          </p:nvSpPr>
          <p:spPr>
            <a:xfrm>
              <a:off x="0" y="796924"/>
              <a:ext cx="2571749" cy="154305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2870" tIns="102870" rIns="102870" bIns="102870" numCol="1" spcCol="1270" anchor="t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400" dirty="0" smtClean="0">
                  <a:solidFill>
                    <a:prstClr val="black"/>
                  </a:solidFill>
                </a:rPr>
                <a:t>Identification of Footwear ?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39000" y="4572000"/>
            <a:ext cx="1447800" cy="914400"/>
            <a:chOff x="0" y="796924"/>
            <a:chExt cx="2571749" cy="1543050"/>
          </a:xfrm>
          <a:scene3d>
            <a:camera prst="orthographicFront"/>
            <a:lightRig rig="flat" dir="t"/>
          </a:scene3d>
        </p:grpSpPr>
        <p:sp>
          <p:nvSpPr>
            <p:cNvPr id="16" name="Rectangle 15"/>
            <p:cNvSpPr/>
            <p:nvPr/>
          </p:nvSpPr>
          <p:spPr>
            <a:xfrm>
              <a:off x="0" y="796924"/>
              <a:ext cx="2571749" cy="1543050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0" y="796924"/>
              <a:ext cx="2571749" cy="154305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2870" tIns="102870" rIns="102870" bIns="102870" numCol="1" spcCol="1270" anchor="t" anchorCtr="0">
              <a:noAutofit/>
            </a:bodyPr>
            <a:lstStyle/>
            <a:p>
              <a:pPr marL="228600" lvl="1" indent="-228600" algn="ctr" defTabSz="933450">
                <a:lnSpc>
                  <a:spcPct val="90000"/>
                </a:lnSpc>
                <a:spcAft>
                  <a:spcPct val="15000"/>
                </a:spcAft>
              </a:pPr>
              <a:r>
                <a:rPr lang="en-US" sz="1400" dirty="0" smtClean="0">
                  <a:solidFill>
                    <a:prstClr val="black"/>
                  </a:solidFill>
                </a:rPr>
                <a:t>Association with Other Evidence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239000" y="3124200"/>
            <a:ext cx="1447800" cy="914400"/>
            <a:chOff x="0" y="796924"/>
            <a:chExt cx="2571749" cy="1543050"/>
          </a:xfrm>
          <a:scene3d>
            <a:camera prst="orthographicFront"/>
            <a:lightRig rig="flat" dir="t"/>
          </a:scene3d>
        </p:grpSpPr>
        <p:sp>
          <p:nvSpPr>
            <p:cNvPr id="19" name="Rectangle 18"/>
            <p:cNvSpPr/>
            <p:nvPr/>
          </p:nvSpPr>
          <p:spPr>
            <a:xfrm>
              <a:off x="0" y="796924"/>
              <a:ext cx="2571749" cy="1543050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0" y="796924"/>
              <a:ext cx="2571749" cy="154305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2870" tIns="102870" rIns="102870" bIns="102870" numCol="1" spcCol="1270" anchor="t" anchorCtr="0">
              <a:noAutofit/>
            </a:bodyPr>
            <a:lstStyle/>
            <a:p>
              <a:pPr defTabSz="120015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prstClr val="black"/>
                </a:solidFill>
              </a:endParaRPr>
            </a:p>
            <a:p>
              <a:pPr algn="ctr"/>
              <a:r>
                <a:rPr lang="en-US" sz="1400" dirty="0" smtClean="0">
                  <a:solidFill>
                    <a:prstClr val="black"/>
                  </a:solidFill>
                </a:rPr>
                <a:t>Determination of Shoe Size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04800" y="1676400"/>
            <a:ext cx="1447800" cy="914400"/>
            <a:chOff x="0" y="796924"/>
            <a:chExt cx="2571749" cy="1543050"/>
          </a:xfrm>
          <a:scene3d>
            <a:camera prst="orthographicFront"/>
            <a:lightRig rig="flat" dir="t"/>
          </a:scene3d>
        </p:grpSpPr>
        <p:sp>
          <p:nvSpPr>
            <p:cNvPr id="22" name="Rectangle 21"/>
            <p:cNvSpPr/>
            <p:nvPr/>
          </p:nvSpPr>
          <p:spPr>
            <a:xfrm>
              <a:off x="0" y="796924"/>
              <a:ext cx="2571749" cy="1543050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0" y="796924"/>
              <a:ext cx="2571749" cy="154305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2870" tIns="102870" rIns="102870" bIns="102870" numCol="1" spcCol="1270" anchor="t" anchorCtr="0">
              <a:noAutofit/>
            </a:bodyPr>
            <a:lstStyle/>
            <a:p>
              <a:pPr defTabSz="120015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prstClr val="black"/>
                </a:solidFill>
              </a:endParaRPr>
            </a:p>
            <a:p>
              <a:pPr marL="228600" lvl="1" indent="-228600" algn="ctr" defTabSz="933450">
                <a:lnSpc>
                  <a:spcPct val="90000"/>
                </a:lnSpc>
                <a:spcAft>
                  <a:spcPct val="15000"/>
                </a:spcAft>
              </a:pPr>
              <a:r>
                <a:rPr lang="en-US" sz="1400" dirty="0" smtClean="0">
                  <a:solidFill>
                    <a:prstClr val="black"/>
                  </a:solidFill>
                </a:rPr>
                <a:t>Tracking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24" name="Picture 23" descr="mu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600" y="1752600"/>
            <a:ext cx="4572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60605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hevron 24"/>
          <p:cNvSpPr/>
          <p:nvPr/>
        </p:nvSpPr>
        <p:spPr>
          <a:xfrm flipV="1">
            <a:off x="914400" y="3059553"/>
            <a:ext cx="8666018" cy="636443"/>
          </a:xfrm>
          <a:prstGeom prst="chevron">
            <a:avLst>
              <a:gd name="adj" fmla="val 30408"/>
            </a:avLst>
          </a:prstGeom>
          <a:gradFill>
            <a:gsLst>
              <a:gs pos="0">
                <a:schemeClr val="bg1"/>
              </a:gs>
              <a:gs pos="36000">
                <a:srgbClr val="D5DBDD"/>
              </a:gs>
              <a:gs pos="73000">
                <a:srgbClr val="B2BEC2"/>
              </a:gs>
              <a:gs pos="100000">
                <a:srgbClr val="D5DBDD"/>
              </a:gs>
            </a:gsLst>
            <a:lin ang="162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90112" y="3131553"/>
            <a:ext cx="8114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prstClr val="white">
                    <a:lumMod val="50000"/>
                  </a:prstClr>
                </a:solidFill>
                <a:latin typeface="Gill Sans MT Condensed" pitchFamily="34" charset="0"/>
              </a:rPr>
              <a:t>Step 2</a:t>
            </a:r>
            <a:endParaRPr lang="en-US" sz="2600" dirty="0">
              <a:solidFill>
                <a:prstClr val="white">
                  <a:lumMod val="50000"/>
                </a:prstClr>
              </a:solidFill>
              <a:latin typeface="Gill Sans MT Condens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38079" y="3088956"/>
            <a:ext cx="8114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prstClr val="white">
                    <a:lumMod val="50000"/>
                  </a:prstClr>
                </a:solidFill>
                <a:latin typeface="Gill Sans MT Condensed" pitchFamily="34" charset="0"/>
              </a:rPr>
              <a:t>Step 3</a:t>
            </a:r>
            <a:endParaRPr lang="en-US" sz="2600" dirty="0">
              <a:solidFill>
                <a:prstClr val="white">
                  <a:lumMod val="50000"/>
                </a:prstClr>
              </a:solidFill>
              <a:latin typeface="Gill Sans MT Condens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81991" y="3131553"/>
            <a:ext cx="8114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prstClr val="white">
                    <a:lumMod val="50000"/>
                  </a:prstClr>
                </a:solidFill>
                <a:latin typeface="Gill Sans MT Condensed" pitchFamily="34" charset="0"/>
              </a:rPr>
              <a:t>Step 1</a:t>
            </a:r>
            <a:endParaRPr lang="en-US" sz="2600" dirty="0">
              <a:solidFill>
                <a:prstClr val="white">
                  <a:lumMod val="50000"/>
                </a:prstClr>
              </a:solidFill>
              <a:latin typeface="Gill Sans MT Condensed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57200" y="274638"/>
            <a:ext cx="9123218" cy="114300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rgbClr val="04617B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Bookman Old Style"/>
              </a:rPr>
              <a:t>The Examination </a:t>
            </a:r>
            <a:r>
              <a:rPr lang="en-US" sz="2800" dirty="0" smtClean="0">
                <a:solidFill>
                  <a:srgbClr val="04617B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Bookman Old Style"/>
              </a:rPr>
              <a:t>Process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495800"/>
            <a:ext cx="9144000" cy="3657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4201" y="1531203"/>
            <a:ext cx="2590800" cy="830997"/>
          </a:xfrm>
          <a:prstGeom prst="rect">
            <a:avLst/>
          </a:prstGeom>
          <a:ln w="57150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Look at the </a:t>
            </a:r>
            <a:r>
              <a:rPr lang="en-US" sz="1600" dirty="0">
                <a:solidFill>
                  <a:prstClr val="black"/>
                </a:solidFill>
              </a:rPr>
              <a:t>Physical Size and Shape </a:t>
            </a:r>
            <a:r>
              <a:rPr lang="en-US" sz="1600" dirty="0" smtClean="0">
                <a:solidFill>
                  <a:prstClr val="black"/>
                </a:solidFill>
              </a:rPr>
              <a:t/>
            </a:r>
            <a:br>
              <a:rPr lang="en-US" sz="1600" dirty="0" smtClean="0">
                <a:solidFill>
                  <a:prstClr val="black"/>
                </a:solidFill>
              </a:rPr>
            </a:br>
            <a:endParaRPr lang="en-US" sz="1600" dirty="0" smtClean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" y="4267200"/>
            <a:ext cx="3124200" cy="830997"/>
          </a:xfrm>
          <a:prstGeom prst="rect">
            <a:avLst/>
          </a:prstGeom>
          <a:ln w="57150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/>
            </a:lvl1pPr>
            <a:lvl2pPr marL="0" lvl="1" algn="ctr">
              <a:defRPr sz="1600"/>
            </a:lvl2pPr>
          </a:lstStyle>
          <a:p>
            <a:pPr lvl="1"/>
            <a:r>
              <a:rPr lang="en-US" dirty="0" smtClean="0">
                <a:solidFill>
                  <a:prstClr val="black"/>
                </a:solidFill>
              </a:rPr>
              <a:t/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Examine </a:t>
            </a:r>
            <a:r>
              <a:rPr lang="en-US" dirty="0">
                <a:solidFill>
                  <a:prstClr val="black"/>
                </a:solidFill>
              </a:rPr>
              <a:t>the Design of </a:t>
            </a:r>
            <a:r>
              <a:rPr lang="en-US" dirty="0" smtClean="0">
                <a:solidFill>
                  <a:prstClr val="black"/>
                </a:solidFill>
              </a:rPr>
              <a:t>Shoe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48400" y="4335654"/>
            <a:ext cx="2438400" cy="830997"/>
          </a:xfrm>
          <a:prstGeom prst="rect">
            <a:avLst/>
          </a:prstGeom>
          <a:ln w="57150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prstClr val="black"/>
                </a:solidFill>
              </a:rPr>
              <a:t/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Analyze </a:t>
            </a:r>
            <a:r>
              <a:rPr lang="en-US" sz="1600" dirty="0">
                <a:solidFill>
                  <a:prstClr val="black"/>
                </a:solidFill>
              </a:rPr>
              <a:t>Wear </a:t>
            </a:r>
            <a:r>
              <a:rPr lang="en-US" sz="1600" dirty="0" smtClean="0">
                <a:solidFill>
                  <a:prstClr val="black"/>
                </a:solidFill>
              </a:rPr>
              <a:t>Marks</a:t>
            </a:r>
            <a:endParaRPr lang="en-US" sz="1600" dirty="0">
              <a:solidFill>
                <a:prstClr val="black"/>
              </a:solidFill>
            </a:endParaRPr>
          </a:p>
          <a:p>
            <a:pPr algn="ctr"/>
            <a:endParaRPr lang="en-US" sz="1600" dirty="0" smtClean="0">
              <a:solidFill>
                <a:prstClr val="black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4056967" y="2724833"/>
            <a:ext cx="725266" cy="1"/>
          </a:xfrm>
          <a:prstGeom prst="line">
            <a:avLst/>
          </a:prstGeom>
          <a:ln w="57150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 flipV="1">
            <a:off x="1943101" y="3924299"/>
            <a:ext cx="685802" cy="3"/>
          </a:xfrm>
          <a:prstGeom prst="line">
            <a:avLst/>
          </a:prstGeom>
          <a:ln w="57150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6200000" flipV="1">
            <a:off x="7200901" y="4000500"/>
            <a:ext cx="685802" cy="3"/>
          </a:xfrm>
          <a:prstGeom prst="line">
            <a:avLst/>
          </a:prstGeom>
          <a:ln w="57150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 descr="http://somethingyoushouldread.com/images/articles/old_sho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83" y="1792561"/>
            <a:ext cx="1525817" cy="113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thegreatbalancingact.files.wordpress.com/2010/10/image1.pn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8" r="20556"/>
          <a:stretch/>
        </p:blipFill>
        <p:spPr bwMode="auto">
          <a:xfrm>
            <a:off x="7102356" y="4921935"/>
            <a:ext cx="920447" cy="143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1986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P spid="13" grpId="0" build="p" animBg="1"/>
      <p:bldP spid="15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hevron 24"/>
          <p:cNvSpPr/>
          <p:nvPr/>
        </p:nvSpPr>
        <p:spPr>
          <a:xfrm flipV="1">
            <a:off x="-502920" y="3059552"/>
            <a:ext cx="10083338" cy="636443"/>
          </a:xfrm>
          <a:prstGeom prst="chevron">
            <a:avLst>
              <a:gd name="adj" fmla="val 30408"/>
            </a:avLst>
          </a:prstGeom>
          <a:gradFill>
            <a:gsLst>
              <a:gs pos="0">
                <a:schemeClr val="bg1"/>
              </a:gs>
              <a:gs pos="36000">
                <a:srgbClr val="D5DBDD"/>
              </a:gs>
              <a:gs pos="73000">
                <a:srgbClr val="B2BEC2"/>
              </a:gs>
              <a:gs pos="100000">
                <a:srgbClr val="D5DBDD"/>
              </a:gs>
            </a:gsLst>
            <a:lin ang="162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90112" y="3131553"/>
            <a:ext cx="8114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prstClr val="white">
                    <a:lumMod val="50000"/>
                  </a:prstClr>
                </a:solidFill>
                <a:latin typeface="Gill Sans MT Condensed" pitchFamily="34" charset="0"/>
              </a:rPr>
              <a:t>Step 5</a:t>
            </a:r>
            <a:endParaRPr lang="en-US" sz="2600" dirty="0">
              <a:solidFill>
                <a:prstClr val="white">
                  <a:lumMod val="50000"/>
                </a:prstClr>
              </a:solidFill>
              <a:latin typeface="Gill Sans MT Condens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98232" y="3131553"/>
            <a:ext cx="8114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prstClr val="white">
                    <a:lumMod val="50000"/>
                  </a:prstClr>
                </a:solidFill>
                <a:latin typeface="Gill Sans MT Condensed" pitchFamily="34" charset="0"/>
              </a:rPr>
              <a:t>Step 6</a:t>
            </a:r>
            <a:endParaRPr lang="en-US" sz="2600" dirty="0">
              <a:solidFill>
                <a:prstClr val="white">
                  <a:lumMod val="50000"/>
                </a:prstClr>
              </a:solidFill>
              <a:latin typeface="Gill Sans MT Condens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81991" y="3131553"/>
            <a:ext cx="8114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prstClr val="white">
                    <a:lumMod val="50000"/>
                  </a:prstClr>
                </a:solidFill>
                <a:latin typeface="Gill Sans MT Condensed" pitchFamily="34" charset="0"/>
              </a:rPr>
              <a:t>Step 4</a:t>
            </a:r>
            <a:endParaRPr lang="en-US" sz="2600" dirty="0">
              <a:solidFill>
                <a:prstClr val="white">
                  <a:lumMod val="50000"/>
                </a:prstClr>
              </a:solidFill>
              <a:latin typeface="Gill Sans MT Condens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495800"/>
            <a:ext cx="9144000" cy="3657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9200" y="1057177"/>
            <a:ext cx="2590800" cy="1077218"/>
          </a:xfrm>
          <a:prstGeom prst="rect">
            <a:avLst/>
          </a:prstGeom>
          <a:ln w="57150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/>
            </a:lvl1pPr>
            <a:lvl2pPr marL="0" lvl="1" algn="ctr">
              <a:defRPr sz="1600"/>
            </a:lvl2pPr>
          </a:lstStyle>
          <a:p>
            <a:pPr lvl="1"/>
            <a:r>
              <a:rPr lang="en-US" dirty="0">
                <a:solidFill>
                  <a:prstClr val="black"/>
                </a:solidFill>
              </a:rPr>
              <a:t>Look For Individual Identifying Characteristics- cuts, tar, </a:t>
            </a:r>
            <a:r>
              <a:rPr lang="en-US" dirty="0" smtClean="0">
                <a:solidFill>
                  <a:prstClr val="black"/>
                </a:solidFill>
              </a:rPr>
              <a:t>gum..</a:t>
            </a:r>
            <a:r>
              <a:rPr lang="en-US" dirty="0" err="1" smtClean="0">
                <a:solidFill>
                  <a:prstClr val="black"/>
                </a:solidFill>
              </a:rPr>
              <a:t>etc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24200" y="4572000"/>
            <a:ext cx="2590800" cy="584775"/>
          </a:xfrm>
          <a:prstGeom prst="rect">
            <a:avLst/>
          </a:prstGeom>
          <a:ln w="57150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/>
            </a:lvl1pPr>
            <a:lvl2pPr marL="0" lvl="1" algn="ctr">
              <a:defRPr sz="1600"/>
            </a:lvl2pPr>
          </a:lstStyle>
          <a:p>
            <a:r>
              <a:rPr lang="en-US" dirty="0" smtClean="0">
                <a:solidFill>
                  <a:prstClr val="black"/>
                </a:solidFill>
              </a:rPr>
              <a:t>Examiner Makes Impressions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32528" y="1595786"/>
            <a:ext cx="2590800" cy="584775"/>
          </a:xfrm>
          <a:prstGeom prst="rect">
            <a:avLst/>
          </a:prstGeom>
          <a:ln w="57150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/>
            </a:lvl1pPr>
            <a:lvl2pPr marL="0" lvl="1" algn="ctr">
              <a:defRPr sz="1600"/>
            </a:lvl2pPr>
          </a:lstStyle>
          <a:p>
            <a:r>
              <a:rPr lang="en-US" dirty="0" smtClean="0">
                <a:solidFill>
                  <a:prstClr val="black"/>
                </a:solidFill>
              </a:rPr>
              <a:t>Compare Impression </a:t>
            </a:r>
            <a:r>
              <a:rPr lang="en-US" dirty="0">
                <a:solidFill>
                  <a:prstClr val="black"/>
                </a:solidFill>
              </a:rPr>
              <a:t>with </a:t>
            </a:r>
            <a:r>
              <a:rPr lang="en-US" dirty="0" smtClean="0">
                <a:solidFill>
                  <a:prstClr val="black"/>
                </a:solidFill>
              </a:rPr>
              <a:t>Suspects Footwear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190068" y="2610534"/>
            <a:ext cx="953864" cy="1588"/>
          </a:xfrm>
          <a:prstGeom prst="line">
            <a:avLst/>
          </a:prstGeom>
          <a:ln w="57150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6686661" y="2653827"/>
            <a:ext cx="953865" cy="1588"/>
          </a:xfrm>
          <a:prstGeom prst="line">
            <a:avLst/>
          </a:prstGeom>
          <a:ln w="57150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4" idx="0"/>
          </p:cNvCxnSpPr>
          <p:nvPr/>
        </p:nvCxnSpPr>
        <p:spPr>
          <a:xfrm flipV="1">
            <a:off x="4419600" y="3582194"/>
            <a:ext cx="794" cy="989806"/>
          </a:xfrm>
          <a:prstGeom prst="line">
            <a:avLst/>
          </a:prstGeom>
          <a:ln w="57150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4" descr="http://video.planetgreen.discovery.com/fashion-beauty/images/2008-12/so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6" y="3933428"/>
            <a:ext cx="1724968" cy="1124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algeos.com/images/Foot-impression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622" y="3868164"/>
            <a:ext cx="2162101" cy="198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6814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  <p:bldP spid="14" grpId="0" build="p" animBg="1"/>
      <p:bldP spid="15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/>
              <a:t>Teaching Students to Create Engaging Presentations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66234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534400" cy="914400"/>
          </a:xfrm>
        </p:spPr>
        <p:txBody>
          <a:bodyPr/>
          <a:lstStyle/>
          <a:p>
            <a:r>
              <a:rPr lang="en-US" sz="2800" b="1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Examination Process                                </a:t>
            </a:r>
            <a:r>
              <a:rPr lang="en-US" sz="2400" i="1" dirty="0" smtClean="0"/>
              <a:t>Duration~0:35</a:t>
            </a:r>
            <a:endParaRPr lang="en-US" i="1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5CD6A6-23A0-4CB4-B136-1C963D177167}" type="slidenum">
              <a:rPr lang="en-US">
                <a:solidFill>
                  <a:srgbClr val="04617B"/>
                </a:solidFill>
              </a:rPr>
              <a:pPr>
                <a:defRPr/>
              </a:pPr>
              <a:t>40</a:t>
            </a:fld>
            <a:endParaRPr lang="en-US" dirty="0">
              <a:solidFill>
                <a:srgbClr val="04617B"/>
              </a:solidFill>
            </a:endParaRPr>
          </a:p>
        </p:txBody>
      </p:sp>
      <p:pic>
        <p:nvPicPr>
          <p:cNvPr id="7" name="video1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721.024" end="12609.847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4113" y="1733550"/>
            <a:ext cx="4419600" cy="3314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1574890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14400"/>
          </a:xfrm>
        </p:spPr>
        <p:txBody>
          <a:bodyPr/>
          <a:lstStyle/>
          <a:p>
            <a:pPr algn="ctr"/>
            <a:r>
              <a:rPr lang="en-US" dirty="0"/>
              <a:t>How does the FBI use footprints to catch perpetrators?</a:t>
            </a:r>
            <a:br>
              <a:rPr lang="en-US" dirty="0"/>
            </a:b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ABBAE4-E954-42AB-B3CB-9E1B7D6EEA07}" type="slidenum">
              <a:rPr lang="en-US" smtClean="0">
                <a:solidFill>
                  <a:srgbClr val="04617B"/>
                </a:solidFill>
              </a:rPr>
              <a:pPr>
                <a:defRPr/>
              </a:pPr>
              <a:t>41</a:t>
            </a:fld>
            <a:endParaRPr lang="en-US" dirty="0">
              <a:solidFill>
                <a:srgbClr val="04617B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92189" y="1295219"/>
            <a:ext cx="7086924" cy="1482642"/>
            <a:chOff x="1392189" y="1295219"/>
            <a:chExt cx="7086924" cy="1482642"/>
          </a:xfrm>
        </p:grpSpPr>
        <p:sp>
          <p:nvSpPr>
            <p:cNvPr id="9" name="Oval 8"/>
            <p:cNvSpPr/>
            <p:nvPr/>
          </p:nvSpPr>
          <p:spPr>
            <a:xfrm>
              <a:off x="7031313" y="1295219"/>
              <a:ext cx="1447800" cy="1482642"/>
            </a:xfrm>
            <a:prstGeom prst="ellips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392189" y="1513320"/>
              <a:ext cx="57150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prstClr val="black"/>
                  </a:solidFill>
                  <a:latin typeface="Gill Sans MT"/>
                </a:rPr>
                <a:t>Forms of Footwear Impressions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60898" y="2958231"/>
            <a:ext cx="6646261" cy="1463040"/>
            <a:chOff x="860898" y="2958231"/>
            <a:chExt cx="6646261" cy="1463040"/>
          </a:xfrm>
        </p:grpSpPr>
        <p:sp>
          <p:nvSpPr>
            <p:cNvPr id="12" name="Oval 11"/>
            <p:cNvSpPr/>
            <p:nvPr/>
          </p:nvSpPr>
          <p:spPr>
            <a:xfrm>
              <a:off x="6044119" y="2958231"/>
              <a:ext cx="1463040" cy="146304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860898" y="3189991"/>
              <a:ext cx="518322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prstClr val="black"/>
                  </a:solidFill>
                  <a:latin typeface="Gill Sans MT"/>
                </a:rPr>
                <a:t>Information from </a:t>
              </a:r>
              <a:r>
                <a:rPr lang="en-US" sz="2800" dirty="0" smtClean="0">
                  <a:solidFill>
                    <a:prstClr val="black"/>
                  </a:solidFill>
                  <a:latin typeface="Gill Sans MT"/>
                </a:rPr>
                <a:t>Impressions</a:t>
              </a:r>
              <a:endParaRPr lang="en-US" sz="2800" dirty="0">
                <a:solidFill>
                  <a:prstClr val="black"/>
                </a:solidFill>
                <a:latin typeface="Gill Sans M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52400" y="4792474"/>
            <a:ext cx="6339840" cy="1463040"/>
            <a:chOff x="152400" y="4792474"/>
            <a:chExt cx="6339840" cy="1463040"/>
          </a:xfrm>
        </p:grpSpPr>
        <p:sp>
          <p:nvSpPr>
            <p:cNvPr id="11" name="Oval 10"/>
            <p:cNvSpPr/>
            <p:nvPr/>
          </p:nvSpPr>
          <p:spPr>
            <a:xfrm>
              <a:off x="5029200" y="4792474"/>
              <a:ext cx="1463040" cy="146304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52400" y="5068588"/>
              <a:ext cx="53340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800" dirty="0">
                  <a:solidFill>
                    <a:prstClr val="black"/>
                  </a:solidFill>
                  <a:latin typeface="Gill Sans MT"/>
                </a:rPr>
                <a:t>The Examination </a:t>
              </a:r>
              <a:r>
                <a:rPr lang="en-US" sz="2800" dirty="0" smtClean="0">
                  <a:solidFill>
                    <a:prstClr val="black"/>
                  </a:solidFill>
                  <a:latin typeface="Gill Sans MT"/>
                </a:rPr>
                <a:t>Process</a:t>
              </a:r>
              <a:endParaRPr lang="en-US" sz="2800" dirty="0">
                <a:solidFill>
                  <a:prstClr val="black"/>
                </a:solidFill>
                <a:latin typeface="Gill Sans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401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Activity 3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Watch a PowerPoint and then try to replicate the tasks.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www.cbsd.org/Page/21184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8862">
            <a:off x="5832778" y="3344249"/>
            <a:ext cx="2487168" cy="24871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9502" y="5723954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</a:rPr>
              <a:t>1 Hour</a:t>
            </a:r>
            <a:endParaRPr lang="en-US" i="1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" y="5461575"/>
            <a:ext cx="1463040" cy="134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1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Task 1(easy</a:t>
            </a:r>
            <a:r>
              <a:rPr lang="en-US" sz="2400" dirty="0">
                <a:solidFill>
                  <a:srgbClr val="FF0000"/>
                </a:solidFill>
              </a:rPr>
              <a:t>):  Try to remove the white background from these images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C0346A-5238-43D1-8A52-2A91BD50F57D}" type="slidenum">
              <a:rPr lang="en-US" smtClean="0">
                <a:solidFill>
                  <a:srgbClr val="04617B"/>
                </a:solidFill>
              </a:rPr>
              <a:pPr>
                <a:defRPr/>
              </a:pPr>
              <a:t>43</a:t>
            </a:fld>
            <a:endParaRPr lang="en-US" dirty="0">
              <a:solidFill>
                <a:srgbClr val="04617B"/>
              </a:solidFill>
            </a:endParaRPr>
          </a:p>
        </p:txBody>
      </p:sp>
      <p:pic>
        <p:nvPicPr>
          <p:cNvPr id="14338" name="Picture 2" descr="http://somethingyoushouldread.com/images/articles/old_sho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28575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nexternal.com/armynavy/images/600-Hot-Weather-Combat-Boot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7432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67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Task 2(easy):  Using the </a:t>
            </a:r>
            <a:r>
              <a:rPr lang="en-US" sz="2400" b="1" dirty="0" smtClean="0">
                <a:solidFill>
                  <a:srgbClr val="FF0000"/>
                </a:solidFill>
              </a:rPr>
              <a:t>Format Painter</a:t>
            </a:r>
            <a:r>
              <a:rPr lang="en-US" sz="2400" dirty="0" smtClean="0">
                <a:solidFill>
                  <a:srgbClr val="FF0000"/>
                </a:solidFill>
              </a:rPr>
              <a:t> tool duplicate the style of Image 1 onto the other images.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C0346A-5238-43D1-8A52-2A91BD50F57D}" type="slidenum">
              <a:rPr lang="en-US" smtClean="0">
                <a:solidFill>
                  <a:srgbClr val="04617B"/>
                </a:solidFill>
              </a:rPr>
              <a:pPr>
                <a:defRPr/>
              </a:pPr>
              <a:t>44</a:t>
            </a:fld>
            <a:endParaRPr lang="en-US" dirty="0">
              <a:solidFill>
                <a:srgbClr val="04617B"/>
              </a:solidFill>
            </a:endParaRPr>
          </a:p>
        </p:txBody>
      </p:sp>
      <p:pic>
        <p:nvPicPr>
          <p:cNvPr id="14338" name="Picture 2" descr="http://somethingyoushouldread.com/images/articles/old_sho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2013810"/>
            <a:ext cx="1828800" cy="188489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127000" dist="127000" dir="8460000" algn="ctr">
              <a:srgbClr val="000000">
                <a:alpha val="23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pic>
        <p:nvPicPr>
          <p:cNvPr id="14340" name="Picture 4" descr="http://www.nexternal.com/armynavy/images/600-Hot-Weather-Combat-Boot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20737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933341"/>
            <a:ext cx="1880460" cy="188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81150" y="2202078"/>
            <a:ext cx="1143000" cy="46166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Image 1</a:t>
            </a: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53638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5943600" y="3581400"/>
            <a:ext cx="2133600" cy="213777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Task </a:t>
            </a:r>
            <a:r>
              <a:rPr lang="en-US" sz="2400" dirty="0" smtClean="0">
                <a:solidFill>
                  <a:srgbClr val="FF0000"/>
                </a:solidFill>
              </a:rPr>
              <a:t>3(intermediate):  </a:t>
            </a:r>
            <a:r>
              <a:rPr lang="en-US" sz="2400" dirty="0">
                <a:solidFill>
                  <a:srgbClr val="FF0000"/>
                </a:solidFill>
              </a:rPr>
              <a:t>Try </a:t>
            </a:r>
            <a:r>
              <a:rPr lang="en-US" sz="2400" dirty="0" smtClean="0">
                <a:solidFill>
                  <a:srgbClr val="FF0000"/>
                </a:solidFill>
              </a:rPr>
              <a:t> move Image </a:t>
            </a:r>
            <a:r>
              <a:rPr lang="en-US" sz="2400" dirty="0">
                <a:solidFill>
                  <a:srgbClr val="FF0000"/>
                </a:solidFill>
              </a:rPr>
              <a:t>1 </a:t>
            </a:r>
            <a:r>
              <a:rPr lang="en-US" sz="2400" dirty="0" smtClean="0">
                <a:solidFill>
                  <a:srgbClr val="FF0000"/>
                </a:solidFill>
              </a:rPr>
              <a:t>to the blue circle using animation.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C0346A-5238-43D1-8A52-2A91BD50F57D}" type="slidenum">
              <a:rPr lang="en-US" smtClean="0">
                <a:solidFill>
                  <a:srgbClr val="04617B"/>
                </a:solidFill>
              </a:rPr>
              <a:pPr>
                <a:defRPr/>
              </a:pPr>
              <a:t>45</a:t>
            </a:fld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9700" y="1295400"/>
            <a:ext cx="1143000" cy="46166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Bookman Old Style"/>
              </a:rPr>
              <a:t>Image 1</a:t>
            </a:r>
          </a:p>
          <a:p>
            <a:endParaRPr lang="en-US" sz="800" dirty="0"/>
          </a:p>
        </p:txBody>
      </p:sp>
      <p:sp>
        <p:nvSpPr>
          <p:cNvPr id="8" name="Oval 7"/>
          <p:cNvSpPr/>
          <p:nvPr/>
        </p:nvSpPr>
        <p:spPr>
          <a:xfrm>
            <a:off x="914400" y="1757065"/>
            <a:ext cx="2133600" cy="213777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25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9EAA8-3AAA-4B5C-A0F6-A5E73AB6A584}" type="slidenum">
              <a:rPr lang="en-US">
                <a:solidFill>
                  <a:srgbClr val="04617B"/>
                </a:solidFill>
              </a:rPr>
              <a:pPr>
                <a:defRPr/>
              </a:pPr>
              <a:t>46</a:t>
            </a:fld>
            <a:endParaRPr lang="en-US" dirty="0">
              <a:solidFill>
                <a:srgbClr val="04617B"/>
              </a:solidFill>
            </a:endParaRPr>
          </a:p>
        </p:txBody>
      </p:sp>
      <p:pic>
        <p:nvPicPr>
          <p:cNvPr id="10243" name="Picture 2" descr="http://forensics.rice.edu/images/online_activities/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1200"/>
            <a:ext cx="447675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http://forensics.rice.edu/images/online_activities/modifi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7250" y="1981200"/>
            <a:ext cx="447675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Task 4(easy</a:t>
            </a:r>
            <a:r>
              <a:rPr lang="en-US" sz="2400" dirty="0">
                <a:solidFill>
                  <a:srgbClr val="FF0000"/>
                </a:solidFill>
              </a:rPr>
              <a:t>):  Try to draw on the images with the Pen tool</a:t>
            </a:r>
            <a:r>
              <a:rPr lang="en-US" sz="2400" dirty="0" smtClean="0">
                <a:solidFill>
                  <a:srgbClr val="FF0000"/>
                </a:solidFill>
              </a:rPr>
              <a:t>. Circle the 5 differences.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498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Task 5(intermediate):  Try to create </a:t>
            </a:r>
            <a:r>
              <a:rPr lang="en-US" sz="2400" dirty="0" smtClean="0">
                <a:solidFill>
                  <a:srgbClr val="FF0000"/>
                </a:solidFill>
              </a:rPr>
              <a:t>animated triggers </a:t>
            </a:r>
            <a:r>
              <a:rPr lang="en-US" sz="2400" dirty="0">
                <a:solidFill>
                  <a:srgbClr val="FF0000"/>
                </a:solidFill>
              </a:rPr>
              <a:t>with the </a:t>
            </a:r>
            <a:r>
              <a:rPr lang="en-US" sz="2400" dirty="0" smtClean="0">
                <a:solidFill>
                  <a:srgbClr val="FF0000"/>
                </a:solidFill>
              </a:rPr>
              <a:t>2 images </a:t>
            </a:r>
            <a:r>
              <a:rPr lang="en-US" sz="2400" dirty="0">
                <a:solidFill>
                  <a:srgbClr val="FF0000"/>
                </a:solidFill>
              </a:rPr>
              <a:t>below</a:t>
            </a:r>
            <a:r>
              <a:rPr lang="en-US" sz="2400" dirty="0" smtClean="0">
                <a:solidFill>
                  <a:srgbClr val="FF0000"/>
                </a:solidFill>
              </a:rPr>
              <a:t>.  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90600" y="1385887"/>
            <a:ext cx="7315200" cy="3590925"/>
            <a:chOff x="990600" y="1385887"/>
            <a:chExt cx="7315200" cy="3590925"/>
          </a:xfrm>
        </p:grpSpPr>
        <p:sp>
          <p:nvSpPr>
            <p:cNvPr id="2" name="Rectangle 1"/>
            <p:cNvSpPr/>
            <p:nvPr/>
          </p:nvSpPr>
          <p:spPr>
            <a:xfrm>
              <a:off x="990600" y="1385887"/>
              <a:ext cx="3810000" cy="359092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48200" y="1385887"/>
              <a:ext cx="3657600" cy="3590925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00" y="1385887"/>
            <a:ext cx="3810000" cy="469107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solidFill>
                  <a:srgbClr val="04617B"/>
                </a:solidFill>
                <a:effectLst/>
                <a:latin typeface="Bookman Old Style"/>
              </a:rPr>
              <a:t>Three Dimensional </a:t>
            </a:r>
            <a:r>
              <a:rPr lang="en-US" sz="2400" dirty="0" smtClean="0">
                <a:solidFill>
                  <a:srgbClr val="04617B"/>
                </a:solidFill>
                <a:effectLst/>
                <a:latin typeface="Bookman Old Style"/>
              </a:rPr>
              <a:t> </a:t>
            </a:r>
            <a:endParaRPr lang="en-US" sz="2400" dirty="0">
              <a:solidFill>
                <a:srgbClr val="04617B"/>
              </a:solidFill>
              <a:effectLst/>
              <a:latin typeface="Bookman Old Style"/>
            </a:endParaRPr>
          </a:p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95800" y="1385887"/>
            <a:ext cx="3505200" cy="366713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solidFill>
                  <a:srgbClr val="04617B"/>
                </a:solidFill>
                <a:effectLst/>
                <a:latin typeface="Bookman Old Style"/>
              </a:rPr>
              <a:t>Two </a:t>
            </a:r>
            <a:r>
              <a:rPr lang="en-US" sz="2400" dirty="0" smtClean="0">
                <a:solidFill>
                  <a:srgbClr val="04617B"/>
                </a:solidFill>
                <a:effectLst/>
                <a:latin typeface="Bookman Old Style"/>
              </a:rPr>
              <a:t>Dimensional</a:t>
            </a:r>
            <a:endParaRPr lang="en-US" sz="2400" dirty="0">
              <a:solidFill>
                <a:srgbClr val="04617B"/>
              </a:solidFill>
              <a:effectLst/>
              <a:latin typeface="Bookman Old Style"/>
            </a:endParaRPr>
          </a:p>
        </p:txBody>
      </p:sp>
      <p:sp>
        <p:nvSpPr>
          <p:cNvPr id="16" name="Rounded Rectangle 15" title="1"/>
          <p:cNvSpPr/>
          <p:nvPr/>
        </p:nvSpPr>
        <p:spPr>
          <a:xfrm>
            <a:off x="1143000" y="5105400"/>
            <a:ext cx="1463040" cy="1058546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Rounded Rectangle 18"/>
          <p:cNvSpPr/>
          <p:nvPr/>
        </p:nvSpPr>
        <p:spPr>
          <a:xfrm>
            <a:off x="6477000" y="5089386"/>
            <a:ext cx="1463040" cy="1060704"/>
          </a:xfrm>
          <a:prstGeom prst="roundRect">
            <a:avLst>
              <a:gd name="adj" fmla="val 10000"/>
            </a:avLst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50245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229600" cy="990600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Task 6(intermediate</a:t>
            </a:r>
            <a:r>
              <a:rPr lang="en-US" sz="2400" dirty="0">
                <a:solidFill>
                  <a:srgbClr val="FF0000"/>
                </a:solidFill>
              </a:rPr>
              <a:t>):  </a:t>
            </a:r>
            <a:r>
              <a:rPr lang="en-US" sz="2400" dirty="0" smtClean="0">
                <a:solidFill>
                  <a:srgbClr val="FF0000"/>
                </a:solidFill>
              </a:rPr>
              <a:t>Change </a:t>
            </a:r>
            <a:r>
              <a:rPr lang="en-US" sz="2400" dirty="0">
                <a:solidFill>
                  <a:srgbClr val="FF0000"/>
                </a:solidFill>
              </a:rPr>
              <a:t>the bulleted list into a graphic organizer using SmartArt.</a:t>
            </a:r>
          </a:p>
        </p:txBody>
      </p:sp>
      <p:sp>
        <p:nvSpPr>
          <p:cNvPr id="1195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0"/>
            <a:ext cx="8229600" cy="3337560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dirty="0" smtClean="0"/>
              <a:t>Identification </a:t>
            </a:r>
            <a:r>
              <a:rPr lang="en-US" dirty="0"/>
              <a:t>of Footwear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Elimination of Footwear 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Participation of suspect in crime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Location of Impressions</a:t>
            </a:r>
          </a:p>
          <a:p>
            <a:pPr marL="274638" lvl="1" indent="0">
              <a:lnSpc>
                <a:spcPct val="90000"/>
              </a:lnSpc>
              <a:buNone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7289" y="1322962"/>
            <a:ext cx="88392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638" lvl="1">
              <a:lnSpc>
                <a:spcPct val="90000"/>
              </a:lnSpc>
              <a:spcBef>
                <a:spcPts val="500"/>
              </a:spcBef>
              <a:buClr>
                <a:srgbClr val="009DD9"/>
              </a:buClr>
              <a:buSzPct val="76000"/>
            </a:pPr>
            <a:r>
              <a:rPr lang="en-US" sz="2300" dirty="0">
                <a:solidFill>
                  <a:srgbClr val="04617B"/>
                </a:solidFill>
                <a:latin typeface="Gill Sans MT"/>
              </a:rPr>
              <a:t>The following information may be obtained from footwear impressions:</a:t>
            </a:r>
          </a:p>
        </p:txBody>
      </p:sp>
    </p:spTree>
    <p:extLst>
      <p:ext uri="{BB962C8B-B14F-4D97-AF65-F5344CB8AC3E}">
        <p14:creationId xmlns:p14="http://schemas.microsoft.com/office/powerpoint/2010/main" val="23180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5CD6A6-23A0-4CB4-B136-1C963D177167}" type="slidenum">
              <a:rPr lang="en-US">
                <a:solidFill>
                  <a:srgbClr val="04617B"/>
                </a:solidFill>
              </a:rPr>
              <a:pPr>
                <a:defRPr/>
              </a:pPr>
              <a:t>49</a:t>
            </a:fld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763000" cy="914400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Task 7(advanced</a:t>
            </a:r>
            <a:r>
              <a:rPr lang="en-US" sz="2400" dirty="0">
                <a:solidFill>
                  <a:srgbClr val="FF0000"/>
                </a:solidFill>
              </a:rPr>
              <a:t>):  </a:t>
            </a:r>
            <a:r>
              <a:rPr lang="en-US" sz="2400" dirty="0" smtClean="0">
                <a:solidFill>
                  <a:srgbClr val="FF0000"/>
                </a:solidFill>
              </a:rPr>
              <a:t>Insert </a:t>
            </a:r>
            <a:r>
              <a:rPr lang="en-US" sz="2400" u="sng" dirty="0" smtClean="0">
                <a:solidFill>
                  <a:srgbClr val="FF0000"/>
                </a:solidFill>
              </a:rPr>
              <a:t>any</a:t>
            </a:r>
            <a:r>
              <a:rPr lang="en-US" sz="2400" dirty="0" smtClean="0">
                <a:solidFill>
                  <a:srgbClr val="FF0000"/>
                </a:solidFill>
              </a:rPr>
              <a:t> video from YouTube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55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514600"/>
            <a:ext cx="6954962" cy="18774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392013"/>
            <a:ext cx="6863529" cy="19139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85" y="304800"/>
            <a:ext cx="7204877" cy="195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8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5CD6A6-23A0-4CB4-B136-1C963D177167}" type="slidenum">
              <a:rPr lang="en-US">
                <a:solidFill>
                  <a:srgbClr val="04617B"/>
                </a:solidFill>
              </a:rPr>
              <a:pPr>
                <a:defRPr/>
              </a:pPr>
              <a:t>50</a:t>
            </a:fld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676400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Task 8(advanced</a:t>
            </a:r>
            <a:r>
              <a:rPr lang="en-US" sz="2400" dirty="0">
                <a:solidFill>
                  <a:srgbClr val="FF0000"/>
                </a:solidFill>
              </a:rPr>
              <a:t>):  (1) </a:t>
            </a:r>
            <a:r>
              <a:rPr lang="en-US" sz="2400" dirty="0" smtClean="0">
                <a:solidFill>
                  <a:srgbClr val="FF0000"/>
                </a:solidFill>
              </a:rPr>
              <a:t>Copy and paste the video from slide 7 into this slide. (2)</a:t>
            </a:r>
            <a:r>
              <a:rPr lang="en-US" sz="2400" u="sng" dirty="0" smtClean="0">
                <a:solidFill>
                  <a:srgbClr val="FF0000"/>
                </a:solidFill>
              </a:rPr>
              <a:t>Trim</a:t>
            </a:r>
            <a:r>
              <a:rPr lang="en-US" sz="2400" dirty="0" smtClean="0">
                <a:solidFill>
                  <a:srgbClr val="FF0000"/>
                </a:solidFill>
              </a:rPr>
              <a:t> the video </a:t>
            </a:r>
            <a:r>
              <a:rPr lang="en-US" sz="2400" dirty="0">
                <a:solidFill>
                  <a:srgbClr val="FF0000"/>
                </a:solidFill>
              </a:rPr>
              <a:t>to 30 seconds, (2) Change the first frame that is </a:t>
            </a:r>
            <a:r>
              <a:rPr lang="en-US" sz="2400" dirty="0" smtClean="0">
                <a:solidFill>
                  <a:srgbClr val="FF0000"/>
                </a:solidFill>
              </a:rPr>
              <a:t>viewed using a </a:t>
            </a:r>
            <a:r>
              <a:rPr lang="en-US" sz="2400" u="sng" dirty="0" smtClean="0">
                <a:solidFill>
                  <a:srgbClr val="FF0000"/>
                </a:solidFill>
              </a:rPr>
              <a:t>Poster Frame</a:t>
            </a:r>
            <a:r>
              <a:rPr lang="en-US" sz="2400" dirty="0" smtClean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5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35"/>
          <p:cNvSpPr>
            <a:spLocks noChangeArrowheads="1"/>
          </p:cNvSpPr>
          <p:nvPr/>
        </p:nvSpPr>
        <p:spPr bwMode="auto">
          <a:xfrm>
            <a:off x="276225" y="3502025"/>
            <a:ext cx="8366125" cy="320675"/>
          </a:xfrm>
          <a:prstGeom prst="rect">
            <a:avLst/>
          </a:prstGeom>
          <a:gradFill rotWithShape="1">
            <a:gsLst>
              <a:gs pos="0">
                <a:schemeClr val="accent1">
                  <a:lumMod val="10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Calibri" pitchFamily="-111" charset="0"/>
            </a:endParaRPr>
          </a:p>
        </p:txBody>
      </p:sp>
      <p:grpSp>
        <p:nvGrpSpPr>
          <p:cNvPr id="5123" name="Gruppe 107"/>
          <p:cNvGrpSpPr>
            <a:grpSpLocks/>
          </p:cNvGrpSpPr>
          <p:nvPr/>
        </p:nvGrpSpPr>
        <p:grpSpPr bwMode="auto">
          <a:xfrm>
            <a:off x="266700" y="3201988"/>
            <a:ext cx="8582025" cy="457200"/>
            <a:chOff x="282575" y="3461036"/>
            <a:chExt cx="8582155" cy="457200"/>
          </a:xfrm>
        </p:grpSpPr>
        <p:sp>
          <p:nvSpPr>
            <p:cNvPr id="5147" name="Pentagon 104"/>
            <p:cNvSpPr>
              <a:spLocks noChangeArrowheads="1"/>
            </p:cNvSpPr>
            <p:nvPr/>
          </p:nvSpPr>
          <p:spPr bwMode="auto">
            <a:xfrm>
              <a:off x="7370870" y="3461036"/>
              <a:ext cx="1457347" cy="457200"/>
            </a:xfrm>
            <a:prstGeom prst="homePlate">
              <a:avLst>
                <a:gd name="adj" fmla="val 40317"/>
              </a:avLst>
            </a:prstGeom>
            <a:solidFill>
              <a:schemeClr val="bg2">
                <a:lumMod val="90000"/>
              </a:schemeClr>
            </a:solidFill>
            <a:ln w="19050">
              <a:solidFill>
                <a:srgbClr val="92D050"/>
              </a:solidFill>
              <a:round/>
              <a:headEnd/>
              <a:tailEnd/>
            </a:ln>
          </p:spPr>
          <p:txBody>
            <a:bodyPr anchor="ctr"/>
            <a:lstStyle/>
            <a:p>
              <a:pPr indent="-342900"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Calibri" pitchFamily="-111" charset="0"/>
                <a:buAutoNum type="arabicPeriod"/>
              </a:pPr>
              <a:endParaRPr lang="en-US" sz="1800" b="0" noProof="1">
                <a:solidFill>
                  <a:prstClr val="black"/>
                </a:solidFill>
                <a:latin typeface="Calibri" pitchFamily="-111" charset="0"/>
              </a:endParaRPr>
            </a:p>
          </p:txBody>
        </p:sp>
        <p:grpSp>
          <p:nvGrpSpPr>
            <p:cNvPr id="5148" name="Gruppe 62"/>
            <p:cNvGrpSpPr>
              <a:grpSpLocks/>
            </p:cNvGrpSpPr>
            <p:nvPr/>
          </p:nvGrpSpPr>
          <p:grpSpPr bwMode="auto">
            <a:xfrm>
              <a:off x="282575" y="3461036"/>
              <a:ext cx="7213730" cy="457200"/>
              <a:chOff x="282575" y="3462341"/>
              <a:chExt cx="7213730" cy="457200"/>
            </a:xfrm>
          </p:grpSpPr>
          <p:grpSp>
            <p:nvGrpSpPr>
              <p:cNvPr id="5150" name="Gruppe 75"/>
              <p:cNvGrpSpPr>
                <a:grpSpLocks/>
              </p:cNvGrpSpPr>
              <p:nvPr/>
            </p:nvGrpSpPr>
            <p:grpSpPr bwMode="auto">
              <a:xfrm>
                <a:off x="282575" y="3462341"/>
                <a:ext cx="7080380" cy="457200"/>
                <a:chOff x="272143" y="2949958"/>
                <a:chExt cx="8556211" cy="457921"/>
              </a:xfrm>
            </p:grpSpPr>
            <p:sp>
              <p:nvSpPr>
                <p:cNvPr id="5156" name="Rectangle 445"/>
                <p:cNvSpPr>
                  <a:spLocks noChangeArrowheads="1"/>
                </p:cNvSpPr>
                <p:nvPr/>
              </p:nvSpPr>
              <p:spPr bwMode="auto">
                <a:xfrm>
                  <a:off x="1985299" y="2949958"/>
                  <a:ext cx="1707400" cy="457921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solidFill>
                    <a:srgbClr val="92D05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indent="-342900"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Font typeface="Calibri" pitchFamily="-111" charset="0"/>
                    <a:buAutoNum type="arabicPeriod"/>
                  </a:pPr>
                  <a:endParaRPr lang="en-US" sz="1800" b="0" noProof="1">
                    <a:solidFill>
                      <a:prstClr val="black"/>
                    </a:solidFill>
                    <a:latin typeface="Calibri" pitchFamily="-111" charset="0"/>
                  </a:endParaRPr>
                </a:p>
              </p:txBody>
            </p:sp>
            <p:sp>
              <p:nvSpPr>
                <p:cNvPr id="5157" name="Rectangle 446"/>
                <p:cNvSpPr>
                  <a:spLocks noChangeArrowheads="1"/>
                </p:cNvSpPr>
                <p:nvPr/>
              </p:nvSpPr>
              <p:spPr bwMode="auto">
                <a:xfrm>
                  <a:off x="3694616" y="2949958"/>
                  <a:ext cx="1709319" cy="457921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solidFill>
                    <a:srgbClr val="92D05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indent="-342900"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Font typeface="Calibri" pitchFamily="-111" charset="0"/>
                    <a:buAutoNum type="arabicPeriod"/>
                  </a:pPr>
                  <a:endParaRPr lang="en-US" sz="1800" b="0" noProof="1">
                    <a:solidFill>
                      <a:prstClr val="black"/>
                    </a:solidFill>
                    <a:latin typeface="Calibri" pitchFamily="-111" charset="0"/>
                  </a:endParaRPr>
                </a:p>
              </p:txBody>
            </p:sp>
            <p:sp>
              <p:nvSpPr>
                <p:cNvPr id="5158" name="Rectangle 447"/>
                <p:cNvSpPr>
                  <a:spLocks noChangeArrowheads="1"/>
                </p:cNvSpPr>
                <p:nvPr/>
              </p:nvSpPr>
              <p:spPr bwMode="auto">
                <a:xfrm>
                  <a:off x="5405853" y="2949958"/>
                  <a:ext cx="1709319" cy="457921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solidFill>
                    <a:srgbClr val="92D05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indent="-342900"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Font typeface="Calibri" pitchFamily="-111" charset="0"/>
                    <a:buAutoNum type="arabicPeriod"/>
                  </a:pPr>
                  <a:endParaRPr lang="en-US" sz="1800" b="0" noProof="1">
                    <a:solidFill>
                      <a:prstClr val="black"/>
                    </a:solidFill>
                    <a:latin typeface="Calibri" pitchFamily="-111" charset="0"/>
                  </a:endParaRPr>
                </a:p>
              </p:txBody>
            </p:sp>
            <p:sp>
              <p:nvSpPr>
                <p:cNvPr id="5159" name="Rectangle 448"/>
                <p:cNvSpPr>
                  <a:spLocks noChangeArrowheads="1"/>
                </p:cNvSpPr>
                <p:nvPr/>
              </p:nvSpPr>
              <p:spPr bwMode="auto">
                <a:xfrm>
                  <a:off x="7119009" y="2949958"/>
                  <a:ext cx="1709318" cy="457921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solidFill>
                    <a:srgbClr val="92D05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indent="-342900"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Font typeface="Calibri" pitchFamily="-111" charset="0"/>
                    <a:buAutoNum type="arabicPeriod"/>
                  </a:pPr>
                  <a:endParaRPr lang="en-US" sz="1800" b="0" noProof="1">
                    <a:solidFill>
                      <a:prstClr val="black"/>
                    </a:solidFill>
                    <a:latin typeface="Calibri" pitchFamily="-111" charset="0"/>
                  </a:endParaRPr>
                </a:p>
              </p:txBody>
            </p:sp>
            <p:sp>
              <p:nvSpPr>
                <p:cNvPr id="5160" name="Rectangle 445"/>
                <p:cNvSpPr>
                  <a:spLocks noChangeArrowheads="1"/>
                </p:cNvSpPr>
                <p:nvPr/>
              </p:nvSpPr>
              <p:spPr bwMode="auto">
                <a:xfrm>
                  <a:off x="272143" y="2949958"/>
                  <a:ext cx="1707400" cy="457921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solidFill>
                    <a:srgbClr val="92D05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indent="-342900"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Font typeface="Calibri" pitchFamily="-111" charset="0"/>
                    <a:buAutoNum type="arabicPeriod"/>
                  </a:pPr>
                  <a:endParaRPr lang="en-US" sz="1800" b="0" noProof="1">
                    <a:solidFill>
                      <a:prstClr val="black"/>
                    </a:solidFill>
                    <a:latin typeface="Calibri" pitchFamily="-111" charset="0"/>
                  </a:endParaRPr>
                </a:p>
              </p:txBody>
            </p:sp>
          </p:grpSp>
          <p:sp>
            <p:nvSpPr>
              <p:cNvPr id="5151" name="Rectangle 445"/>
              <p:cNvSpPr>
                <a:spLocks noChangeArrowheads="1"/>
              </p:cNvSpPr>
              <p:nvPr/>
            </p:nvSpPr>
            <p:spPr bwMode="auto">
              <a:xfrm>
                <a:off x="1833586" y="3556003"/>
                <a:ext cx="1412896" cy="300038"/>
              </a:xfrm>
              <a:prstGeom prst="rect">
                <a:avLst/>
              </a:prstGeom>
              <a:noFill/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indent="-342900"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0" noProof="1" smtClean="0">
                    <a:solidFill>
                      <a:prstClr val="black"/>
                    </a:solidFill>
                    <a:latin typeface="Calibri" pitchFamily="-111" charset="0"/>
                  </a:rPr>
                  <a:t>Year</a:t>
                </a:r>
                <a:endParaRPr lang="en-US" sz="1800" b="0" noProof="1">
                  <a:solidFill>
                    <a:prstClr val="black"/>
                  </a:solidFill>
                  <a:latin typeface="Calibri" pitchFamily="-111" charset="0"/>
                </a:endParaRPr>
              </a:p>
            </p:txBody>
          </p:sp>
          <p:sp>
            <p:nvSpPr>
              <p:cNvPr id="5152" name="Rectangle 446"/>
              <p:cNvSpPr>
                <a:spLocks noChangeArrowheads="1"/>
              </p:cNvSpPr>
              <p:nvPr/>
            </p:nvSpPr>
            <p:spPr bwMode="auto">
              <a:xfrm>
                <a:off x="3248070" y="3556003"/>
                <a:ext cx="1414484" cy="300038"/>
              </a:xfrm>
              <a:prstGeom prst="rect">
                <a:avLst/>
              </a:prstGeom>
              <a:noFill/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indent="-342900"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0" noProof="1" smtClean="0">
                    <a:solidFill>
                      <a:prstClr val="black"/>
                    </a:solidFill>
                    <a:latin typeface="Calibri" pitchFamily="-111" charset="0"/>
                  </a:rPr>
                  <a:t>Year</a:t>
                </a:r>
                <a:endParaRPr lang="en-US" sz="1800" b="0" noProof="1">
                  <a:solidFill>
                    <a:prstClr val="black"/>
                  </a:solidFill>
                  <a:latin typeface="Calibri" pitchFamily="-111" charset="0"/>
                </a:endParaRPr>
              </a:p>
            </p:txBody>
          </p:sp>
          <p:sp>
            <p:nvSpPr>
              <p:cNvPr id="5153" name="Rectangle 447"/>
              <p:cNvSpPr>
                <a:spLocks noChangeArrowheads="1"/>
              </p:cNvSpPr>
              <p:nvPr/>
            </p:nvSpPr>
            <p:spPr bwMode="auto">
              <a:xfrm>
                <a:off x="4664141" y="3556003"/>
                <a:ext cx="1414484" cy="300038"/>
              </a:xfrm>
              <a:prstGeom prst="rect">
                <a:avLst/>
              </a:prstGeom>
              <a:noFill/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indent="-342900"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0" noProof="1" smtClean="0">
                    <a:solidFill>
                      <a:prstClr val="black"/>
                    </a:solidFill>
                    <a:latin typeface="Calibri" pitchFamily="-111" charset="0"/>
                  </a:rPr>
                  <a:t>Year</a:t>
                </a:r>
                <a:endParaRPr lang="en-US" sz="1800" b="0" noProof="1">
                  <a:solidFill>
                    <a:prstClr val="black"/>
                  </a:solidFill>
                  <a:latin typeface="Calibri" pitchFamily="-111" charset="0"/>
                </a:endParaRPr>
              </a:p>
            </p:txBody>
          </p:sp>
          <p:sp>
            <p:nvSpPr>
              <p:cNvPr id="5154" name="Rectangle 448"/>
              <p:cNvSpPr>
                <a:spLocks noChangeArrowheads="1"/>
              </p:cNvSpPr>
              <p:nvPr/>
            </p:nvSpPr>
            <p:spPr bwMode="auto">
              <a:xfrm>
                <a:off x="6081801" y="3556003"/>
                <a:ext cx="1414483" cy="300038"/>
              </a:xfrm>
              <a:prstGeom prst="rect">
                <a:avLst/>
              </a:prstGeom>
              <a:noFill/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indent="-342900"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0" noProof="1" smtClean="0">
                    <a:solidFill>
                      <a:prstClr val="black"/>
                    </a:solidFill>
                    <a:latin typeface="Calibri" pitchFamily="-111" charset="0"/>
                  </a:rPr>
                  <a:t>Year</a:t>
                </a:r>
                <a:endParaRPr lang="en-US" sz="1800" b="0" noProof="1">
                  <a:solidFill>
                    <a:prstClr val="black"/>
                  </a:solidFill>
                  <a:latin typeface="Calibri" pitchFamily="-111" charset="0"/>
                </a:endParaRPr>
              </a:p>
            </p:txBody>
          </p:sp>
          <p:sp>
            <p:nvSpPr>
              <p:cNvPr id="5155" name="Rectangle 445"/>
              <p:cNvSpPr>
                <a:spLocks noChangeArrowheads="1"/>
              </p:cNvSpPr>
              <p:nvPr/>
            </p:nvSpPr>
            <p:spPr bwMode="auto">
              <a:xfrm>
                <a:off x="409577" y="3556003"/>
                <a:ext cx="1412896" cy="300038"/>
              </a:xfrm>
              <a:prstGeom prst="rect">
                <a:avLst/>
              </a:prstGeom>
              <a:noFill/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indent="-342900"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0" noProof="1" smtClean="0">
                    <a:solidFill>
                      <a:prstClr val="black"/>
                    </a:solidFill>
                    <a:latin typeface="Calibri" pitchFamily="-111" charset="0"/>
                  </a:rPr>
                  <a:t>Year</a:t>
                </a:r>
                <a:endParaRPr lang="en-US" sz="1800" b="0" noProof="1">
                  <a:solidFill>
                    <a:prstClr val="black"/>
                  </a:solidFill>
                  <a:latin typeface="Calibri" pitchFamily="-111" charset="0"/>
                </a:endParaRPr>
              </a:p>
            </p:txBody>
          </p:sp>
        </p:grpSp>
        <p:sp>
          <p:nvSpPr>
            <p:cNvPr id="5149" name="Rectangle 448"/>
            <p:cNvSpPr>
              <a:spLocks noChangeArrowheads="1"/>
            </p:cNvSpPr>
            <p:nvPr/>
          </p:nvSpPr>
          <p:spPr bwMode="auto">
            <a:xfrm>
              <a:off x="7450247" y="3556286"/>
              <a:ext cx="1414483" cy="300037"/>
            </a:xfrm>
            <a:prstGeom prst="rect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indent="-342900"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noProof="1" smtClean="0">
                  <a:solidFill>
                    <a:prstClr val="black"/>
                  </a:solidFill>
                  <a:latin typeface="Calibri" pitchFamily="-111" charset="0"/>
                </a:rPr>
                <a:t>Year</a:t>
              </a:r>
              <a:endParaRPr lang="en-US" sz="1800" b="0" noProof="1">
                <a:solidFill>
                  <a:prstClr val="black"/>
                </a:solidFill>
                <a:latin typeface="Calibri" pitchFamily="-111" charset="0"/>
              </a:endParaRPr>
            </a:p>
          </p:txBody>
        </p:sp>
      </p:grpSp>
      <p:sp>
        <p:nvSpPr>
          <p:cNvPr id="5124" name="Rektangel 82"/>
          <p:cNvSpPr>
            <a:spLocks noChangeArrowheads="1"/>
          </p:cNvSpPr>
          <p:nvPr/>
        </p:nvSpPr>
        <p:spPr bwMode="auto">
          <a:xfrm>
            <a:off x="304800" y="1722438"/>
            <a:ext cx="1954213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01688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1400" noProof="1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This is an example text</a:t>
            </a:r>
          </a:p>
          <a:p>
            <a:pPr defTabSz="801688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1400" b="0" noProof="1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Go ahead an replace it with your own text. This is an example text.</a:t>
            </a:r>
          </a:p>
        </p:txBody>
      </p:sp>
      <p:sp>
        <p:nvSpPr>
          <p:cNvPr id="91" name="Nedadgående pil 90"/>
          <p:cNvSpPr>
            <a:spLocks noChangeArrowheads="1"/>
          </p:cNvSpPr>
          <p:nvPr/>
        </p:nvSpPr>
        <p:spPr bwMode="auto">
          <a:xfrm>
            <a:off x="898525" y="2746375"/>
            <a:ext cx="250825" cy="538163"/>
          </a:xfrm>
          <a:prstGeom prst="downArrow">
            <a:avLst>
              <a:gd name="adj1" fmla="val 50000"/>
              <a:gd name="adj2" fmla="val 50004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 eaLnBrk="1" fontAlgn="auto" hangingPunct="1">
              <a:spcBef>
                <a:spcPts val="0"/>
              </a:spcBef>
              <a:spcAft>
                <a:spcPts val="0"/>
              </a:spcAft>
              <a:buFont typeface="Calibri" pitchFamily="-111" charset="0"/>
              <a:buAutoNum type="arabicPeriod"/>
              <a:defRPr/>
            </a:pPr>
            <a:endParaRPr lang="en-US" sz="1800" b="0">
              <a:solidFill>
                <a:srgbClr val="FFFFFF"/>
              </a:solidFill>
              <a:latin typeface="Calibri" pitchFamily="-111" charset="0"/>
            </a:endParaRPr>
          </a:p>
        </p:txBody>
      </p:sp>
      <p:sp>
        <p:nvSpPr>
          <p:cNvPr id="5126" name="Rektangel 91"/>
          <p:cNvSpPr>
            <a:spLocks noChangeArrowheads="1"/>
          </p:cNvSpPr>
          <p:nvPr/>
        </p:nvSpPr>
        <p:spPr bwMode="auto">
          <a:xfrm>
            <a:off x="2830513" y="1722438"/>
            <a:ext cx="1954212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01688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1400" noProof="1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This is an example text</a:t>
            </a:r>
          </a:p>
          <a:p>
            <a:pPr defTabSz="801688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1400" b="0" noProof="1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Go ahead an replace it with your own text. This is an example text.</a:t>
            </a:r>
          </a:p>
        </p:txBody>
      </p:sp>
      <p:sp>
        <p:nvSpPr>
          <p:cNvPr id="93" name="Nedadgående pil 92"/>
          <p:cNvSpPr>
            <a:spLocks noChangeArrowheads="1"/>
          </p:cNvSpPr>
          <p:nvPr/>
        </p:nvSpPr>
        <p:spPr bwMode="auto">
          <a:xfrm>
            <a:off x="3522663" y="2746375"/>
            <a:ext cx="249237" cy="538163"/>
          </a:xfrm>
          <a:prstGeom prst="down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 eaLnBrk="1" fontAlgn="auto" hangingPunct="1">
              <a:spcBef>
                <a:spcPts val="0"/>
              </a:spcBef>
              <a:spcAft>
                <a:spcPts val="0"/>
              </a:spcAft>
              <a:buFont typeface="Calibri" pitchFamily="-111" charset="0"/>
              <a:buAutoNum type="arabicPeriod"/>
              <a:defRPr/>
            </a:pPr>
            <a:endParaRPr lang="en-US" sz="1800" b="0">
              <a:solidFill>
                <a:srgbClr val="FFFFFF"/>
              </a:solidFill>
              <a:latin typeface="Calibri" pitchFamily="-111" charset="0"/>
            </a:endParaRPr>
          </a:p>
        </p:txBody>
      </p:sp>
      <p:sp>
        <p:nvSpPr>
          <p:cNvPr id="5128" name="Rektangel 93"/>
          <p:cNvSpPr>
            <a:spLocks noChangeArrowheads="1"/>
          </p:cNvSpPr>
          <p:nvPr/>
        </p:nvSpPr>
        <p:spPr bwMode="auto">
          <a:xfrm>
            <a:off x="5638800" y="1689100"/>
            <a:ext cx="1954213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01688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1400" noProof="1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This is an example text</a:t>
            </a:r>
          </a:p>
          <a:p>
            <a:pPr defTabSz="801688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1400" b="0" noProof="1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Go ahead an replace it with your own text. This is an example text.</a:t>
            </a:r>
          </a:p>
        </p:txBody>
      </p:sp>
      <p:sp>
        <p:nvSpPr>
          <p:cNvPr id="95" name="Nedadgående pil 94"/>
          <p:cNvSpPr>
            <a:spLocks noChangeArrowheads="1"/>
          </p:cNvSpPr>
          <p:nvPr/>
        </p:nvSpPr>
        <p:spPr bwMode="auto">
          <a:xfrm>
            <a:off x="6330950" y="2713038"/>
            <a:ext cx="249238" cy="538162"/>
          </a:xfrm>
          <a:prstGeom prst="down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 eaLnBrk="1" fontAlgn="auto" hangingPunct="1">
              <a:spcBef>
                <a:spcPts val="0"/>
              </a:spcBef>
              <a:spcAft>
                <a:spcPts val="0"/>
              </a:spcAft>
              <a:buFont typeface="Calibri" pitchFamily="-111" charset="0"/>
              <a:buAutoNum type="arabicPeriod"/>
              <a:defRPr/>
            </a:pPr>
            <a:endParaRPr lang="en-US" sz="1800" b="0">
              <a:solidFill>
                <a:srgbClr val="FFFFFF"/>
              </a:solidFill>
              <a:latin typeface="Calibri" pitchFamily="-111" charset="0"/>
            </a:endParaRPr>
          </a:p>
        </p:txBody>
      </p:sp>
      <p:sp>
        <p:nvSpPr>
          <p:cNvPr id="5130" name="Rektangel 95"/>
          <p:cNvSpPr>
            <a:spLocks noChangeArrowheads="1"/>
          </p:cNvSpPr>
          <p:nvPr/>
        </p:nvSpPr>
        <p:spPr bwMode="auto">
          <a:xfrm>
            <a:off x="1370013" y="4175125"/>
            <a:ext cx="1954212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01688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1400" noProof="1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This is an example text</a:t>
            </a:r>
          </a:p>
          <a:p>
            <a:pPr defTabSz="801688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1400" b="0" noProof="1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Go ahead an replace it with your own text. This is an example text.</a:t>
            </a:r>
          </a:p>
        </p:txBody>
      </p:sp>
      <p:sp>
        <p:nvSpPr>
          <p:cNvPr id="97" name="Nedadgående pil 96"/>
          <p:cNvSpPr>
            <a:spLocks noChangeArrowheads="1"/>
          </p:cNvSpPr>
          <p:nvPr/>
        </p:nvSpPr>
        <p:spPr bwMode="auto">
          <a:xfrm rot="10800000">
            <a:off x="2149475" y="3567113"/>
            <a:ext cx="249238" cy="538162"/>
          </a:xfrm>
          <a:prstGeom prst="down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 eaLnBrk="1" fontAlgn="auto" hangingPunct="1">
              <a:spcBef>
                <a:spcPts val="0"/>
              </a:spcBef>
              <a:spcAft>
                <a:spcPts val="0"/>
              </a:spcAft>
              <a:buFont typeface="Calibri" pitchFamily="-111" charset="0"/>
              <a:buAutoNum type="arabicPeriod"/>
              <a:defRPr/>
            </a:pPr>
            <a:endParaRPr lang="en-US" sz="1800" b="0">
              <a:solidFill>
                <a:srgbClr val="FFFFFF"/>
              </a:solidFill>
              <a:latin typeface="Calibri" pitchFamily="-111" charset="0"/>
            </a:endParaRPr>
          </a:p>
        </p:txBody>
      </p:sp>
      <p:sp>
        <p:nvSpPr>
          <p:cNvPr id="5132" name="Rektangel 98"/>
          <p:cNvSpPr>
            <a:spLocks noChangeArrowheads="1"/>
          </p:cNvSpPr>
          <p:nvPr/>
        </p:nvSpPr>
        <p:spPr bwMode="auto">
          <a:xfrm>
            <a:off x="4189413" y="4197350"/>
            <a:ext cx="1954212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01688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1400" noProof="1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This is an example text</a:t>
            </a:r>
          </a:p>
          <a:p>
            <a:pPr defTabSz="801688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1400" b="0" noProof="1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Go ahead an replace it with your own text. This is an example text.</a:t>
            </a:r>
          </a:p>
        </p:txBody>
      </p:sp>
      <p:sp>
        <p:nvSpPr>
          <p:cNvPr id="100" name="Nedadgående pil 99"/>
          <p:cNvSpPr>
            <a:spLocks noChangeArrowheads="1"/>
          </p:cNvSpPr>
          <p:nvPr/>
        </p:nvSpPr>
        <p:spPr bwMode="auto">
          <a:xfrm rot="10800000">
            <a:off x="4968875" y="3587750"/>
            <a:ext cx="249238" cy="538163"/>
          </a:xfrm>
          <a:prstGeom prst="down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 eaLnBrk="1" fontAlgn="auto" hangingPunct="1">
              <a:spcBef>
                <a:spcPts val="0"/>
              </a:spcBef>
              <a:spcAft>
                <a:spcPts val="0"/>
              </a:spcAft>
              <a:buFont typeface="Calibri" pitchFamily="-111" charset="0"/>
              <a:buAutoNum type="arabicPeriod"/>
              <a:defRPr/>
            </a:pPr>
            <a:endParaRPr lang="en-US" sz="1800" b="0">
              <a:solidFill>
                <a:srgbClr val="FFFFFF"/>
              </a:solidFill>
              <a:latin typeface="Calibri" pitchFamily="-111" charset="0"/>
            </a:endParaRPr>
          </a:p>
        </p:txBody>
      </p:sp>
      <p:sp>
        <p:nvSpPr>
          <p:cNvPr id="5134" name="Rektangel 100"/>
          <p:cNvSpPr>
            <a:spLocks noChangeArrowheads="1"/>
          </p:cNvSpPr>
          <p:nvPr/>
        </p:nvSpPr>
        <p:spPr bwMode="auto">
          <a:xfrm>
            <a:off x="6856413" y="4179888"/>
            <a:ext cx="1954212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01688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1400" noProof="1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This is an example text</a:t>
            </a:r>
          </a:p>
          <a:p>
            <a:pPr defTabSz="801688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1400" b="0" noProof="1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Go ahead an replace it with your own text. This is an example text.</a:t>
            </a:r>
          </a:p>
        </p:txBody>
      </p:sp>
      <p:sp>
        <p:nvSpPr>
          <p:cNvPr id="41" name="Nedadgående pil 40"/>
          <p:cNvSpPr>
            <a:spLocks noChangeArrowheads="1"/>
          </p:cNvSpPr>
          <p:nvPr/>
        </p:nvSpPr>
        <p:spPr bwMode="auto">
          <a:xfrm rot="10800000">
            <a:off x="7635875" y="3570288"/>
            <a:ext cx="249238" cy="538162"/>
          </a:xfrm>
          <a:prstGeom prst="down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B0036"/>
              </a:gs>
              <a:gs pos="100000">
                <a:srgbClr val="C00000"/>
              </a:gs>
            </a:gsLst>
            <a:lin ang="5400000" scaled="1"/>
          </a:gra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 eaLnBrk="1" fontAlgn="auto" hangingPunct="1">
              <a:spcBef>
                <a:spcPts val="0"/>
              </a:spcBef>
              <a:spcAft>
                <a:spcPts val="0"/>
              </a:spcAft>
              <a:buFont typeface="Calibri" pitchFamily="-111" charset="0"/>
              <a:buAutoNum type="arabicPeriod"/>
              <a:defRPr/>
            </a:pPr>
            <a:endParaRPr lang="en-US" sz="1800" b="0" noProof="1">
              <a:solidFill>
                <a:srgbClr val="FFFFFF"/>
              </a:solidFill>
              <a:latin typeface="Calibri" pitchFamily="-111" charset="0"/>
            </a:endParaRPr>
          </a:p>
        </p:txBody>
      </p:sp>
      <p:grpSp>
        <p:nvGrpSpPr>
          <p:cNvPr id="5137" name="Grupper 22"/>
          <p:cNvGrpSpPr>
            <a:grpSpLocks/>
          </p:cNvGrpSpPr>
          <p:nvPr/>
        </p:nvGrpSpPr>
        <p:grpSpPr bwMode="auto">
          <a:xfrm>
            <a:off x="-38100" y="5532438"/>
            <a:ext cx="9296400" cy="1325562"/>
            <a:chOff x="-38100" y="5366940"/>
            <a:chExt cx="9296400" cy="1325917"/>
          </a:xfrm>
        </p:grpSpPr>
        <p:grpSp>
          <p:nvGrpSpPr>
            <p:cNvPr id="5139" name="Grupper 5"/>
            <p:cNvGrpSpPr>
              <a:grpSpLocks/>
            </p:cNvGrpSpPr>
            <p:nvPr/>
          </p:nvGrpSpPr>
          <p:grpSpPr bwMode="auto">
            <a:xfrm>
              <a:off x="-38100" y="5366940"/>
              <a:ext cx="9296400" cy="1325917"/>
              <a:chOff x="-38100" y="5366940"/>
              <a:chExt cx="9296400" cy="1325917"/>
            </a:xfrm>
          </p:grpSpPr>
          <p:sp>
            <p:nvSpPr>
              <p:cNvPr id="5141" name="Rektangel 54"/>
              <p:cNvSpPr>
                <a:spLocks noChangeArrowheads="1"/>
              </p:cNvSpPr>
              <p:nvPr/>
            </p:nvSpPr>
            <p:spPr bwMode="auto">
              <a:xfrm>
                <a:off x="-3175" y="5549551"/>
                <a:ext cx="9226550" cy="1143306"/>
              </a:xfrm>
              <a:prstGeom prst="rect">
                <a:avLst/>
              </a:prstGeom>
              <a:gradFill rotWithShape="1">
                <a:gsLst>
                  <a:gs pos="0">
                    <a:srgbClr val="171717"/>
                  </a:gs>
                  <a:gs pos="100000">
                    <a:srgbClr val="3A3A3A"/>
                  </a:gs>
                </a:gsLst>
                <a:lin ang="5400000"/>
              </a:gradFill>
              <a:ln w="9525">
                <a:solidFill>
                  <a:srgbClr val="171717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srgbClr val="FFFFFF"/>
                  </a:solidFill>
                  <a:latin typeface="Calibri" pitchFamily="-111" charset="0"/>
                </a:endParaRPr>
              </a:p>
            </p:txBody>
          </p:sp>
          <p:grpSp>
            <p:nvGrpSpPr>
              <p:cNvPr id="5142" name="Grupper 13"/>
              <p:cNvGrpSpPr>
                <a:grpSpLocks/>
              </p:cNvGrpSpPr>
              <p:nvPr/>
            </p:nvGrpSpPr>
            <p:grpSpPr bwMode="auto">
              <a:xfrm>
                <a:off x="-38100" y="5366940"/>
                <a:ext cx="9296400" cy="212782"/>
                <a:chOff x="0" y="1536700"/>
                <a:chExt cx="9144000" cy="317275"/>
              </a:xfrm>
            </p:grpSpPr>
            <p:sp>
              <p:nvSpPr>
                <p:cNvPr id="5143" name="Rektangel 58"/>
                <p:cNvSpPr>
                  <a:spLocks noChangeArrowheads="1"/>
                </p:cNvSpPr>
                <p:nvPr/>
              </p:nvSpPr>
              <p:spPr bwMode="auto">
                <a:xfrm>
                  <a:off x="0" y="1536700"/>
                  <a:ext cx="9144000" cy="317275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b="0">
                    <a:solidFill>
                      <a:srgbClr val="FFFFFF"/>
                    </a:solidFill>
                    <a:latin typeface="Calibri" pitchFamily="-111" charset="0"/>
                  </a:endParaRPr>
                </a:p>
              </p:txBody>
            </p:sp>
            <p:sp>
              <p:nvSpPr>
                <p:cNvPr id="47" name="Rektangel 59"/>
                <p:cNvSpPr/>
                <p:nvPr/>
              </p:nvSpPr>
              <p:spPr>
                <a:xfrm>
                  <a:off x="0" y="1574800"/>
                  <a:ext cx="9144000" cy="152400"/>
                </a:xfrm>
                <a:prstGeom prst="rect">
                  <a:avLst/>
                </a:prstGeom>
                <a:gradFill rotWithShape="1">
                  <a:gsLst>
                    <a:gs pos="100000">
                      <a:srgbClr val="FFFCF9">
                        <a:alpha val="79000"/>
                      </a:srgbClr>
                    </a:gs>
                    <a:gs pos="0">
                      <a:srgbClr val="E6E6E6">
                        <a:tint val="50000"/>
                        <a:shade val="100000"/>
                        <a:satMod val="350000"/>
                        <a:alpha val="0"/>
                      </a:srgbClr>
                    </a:gs>
                  </a:gsLst>
                  <a:lin ang="16200000" scaled="0"/>
                </a:gradFill>
                <a:ln w="952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>
                    <a:solidFill>
                      <a:srgbClr val="FFFFFF"/>
                    </a:solidFill>
                    <a:latin typeface="Calibri" pitchFamily="-111" charset="0"/>
                  </a:endParaRPr>
                </a:p>
              </p:txBody>
            </p:sp>
          </p:grpSp>
        </p:grpSp>
        <p:sp>
          <p:nvSpPr>
            <p:cNvPr id="5140" name="Text Box 17"/>
            <p:cNvSpPr txBox="1">
              <a:spLocks noChangeArrowheads="1"/>
            </p:cNvSpPr>
            <p:nvPr/>
          </p:nvSpPr>
          <p:spPr bwMode="auto">
            <a:xfrm>
              <a:off x="2711450" y="5762333"/>
              <a:ext cx="3746500" cy="701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defTabSz="801688" eaLnBrk="1" fontAlgn="auto" hangingPunct="1">
                <a:spcBef>
                  <a:spcPct val="20000"/>
                </a:spcBef>
                <a:spcAft>
                  <a:spcPts val="0"/>
                </a:spcAft>
              </a:pPr>
              <a:r>
                <a:rPr lang="en-US" sz="4400" b="0" dirty="0" smtClean="0">
                  <a:solidFill>
                    <a:srgbClr val="FFFFFF"/>
                  </a:solidFill>
                  <a:latin typeface="Calibri" pitchFamily="-111" charset="0"/>
                  <a:cs typeface="Arial" charset="0"/>
                </a:rPr>
                <a:t>Timeline</a:t>
              </a:r>
              <a:endParaRPr lang="en-US" sz="4400" b="0" dirty="0">
                <a:solidFill>
                  <a:srgbClr val="FFFFFF"/>
                </a:solidFill>
                <a:latin typeface="Calibri" pitchFamily="-111" charset="0"/>
                <a:cs typeface="Arial" charset="0"/>
              </a:endParaRPr>
            </a:p>
          </p:txBody>
        </p:sp>
      </p:grp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266700" y="18040"/>
            <a:ext cx="8229600" cy="9906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9pPr>
          </a:lstStyle>
          <a:p>
            <a:r>
              <a:rPr lang="en-US" sz="2400" b="0" dirty="0" smtClean="0">
                <a:solidFill>
                  <a:srgbClr val="FF0000"/>
                </a:solidFill>
              </a:rPr>
              <a:t>Task 9 (intermediate</a:t>
            </a:r>
            <a:r>
              <a:rPr lang="en-US" sz="2400" b="0" dirty="0">
                <a:solidFill>
                  <a:srgbClr val="FF0000"/>
                </a:solidFill>
              </a:rPr>
              <a:t>):  Try to create a </a:t>
            </a:r>
            <a:r>
              <a:rPr lang="en-US" sz="2400" b="0" dirty="0" smtClean="0">
                <a:solidFill>
                  <a:srgbClr val="FF0000"/>
                </a:solidFill>
              </a:rPr>
              <a:t>made up timeline </a:t>
            </a:r>
            <a:r>
              <a:rPr lang="en-US" sz="2400" b="0" dirty="0">
                <a:solidFill>
                  <a:srgbClr val="FF0000"/>
                </a:solidFill>
              </a:rPr>
              <a:t>about </a:t>
            </a:r>
            <a:r>
              <a:rPr lang="en-US" sz="2400" b="0" dirty="0" smtClean="0">
                <a:solidFill>
                  <a:srgbClr val="FF0000"/>
                </a:solidFill>
              </a:rPr>
              <a:t>Footprints.  Add images and animations.</a:t>
            </a:r>
            <a:endParaRPr lang="en-US" sz="2400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57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366E23-C4C1-453C-AA14-D9C90964C3DE}" type="slidenum">
              <a:rPr lang="en-US">
                <a:solidFill>
                  <a:srgbClr val="04617B"/>
                </a:solidFill>
              </a:rPr>
              <a:pPr>
                <a:defRPr/>
              </a:pPr>
              <a:t>52</a:t>
            </a:fld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9221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-94817" y="5181600"/>
            <a:ext cx="5943600" cy="1149307"/>
          </a:xfrm>
        </p:spPr>
        <p:txBody>
          <a:bodyPr/>
          <a:lstStyle/>
          <a:p>
            <a:endParaRPr lang="en-US" sz="1400" dirty="0" smtClean="0">
              <a:latin typeface="Tahoma" pitchFamily="34" charset="0"/>
            </a:endParaRPr>
          </a:p>
          <a:p>
            <a:pPr>
              <a:buFontTx/>
              <a:buNone/>
            </a:pPr>
            <a:r>
              <a:rPr lang="en-US" sz="4400" dirty="0" smtClean="0"/>
              <a:t>Watch this video for tips.</a:t>
            </a:r>
          </a:p>
          <a:p>
            <a:pPr algn="ctr">
              <a:buFontTx/>
              <a:buNone/>
            </a:pPr>
            <a:endParaRPr lang="en-US" dirty="0" smtClean="0"/>
          </a:p>
        </p:txBody>
      </p:sp>
      <p:pic>
        <p:nvPicPr>
          <p:cNvPr id="18" name="video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57200" y="1219200"/>
            <a:ext cx="2797343" cy="2098007"/>
          </a:xfrm>
          <a:prstGeom prst="rect">
            <a:avLst/>
          </a:prstGeom>
          <a:blipFill rotWithShape="0">
            <a:blip r:embed="rId8"/>
            <a:stretch>
              <a:fillRect/>
            </a:stretch>
          </a:blipFill>
          <a:ln>
            <a:noFill/>
          </a:ln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0" y="32084"/>
            <a:ext cx="9296400" cy="164628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9pPr>
          </a:lstStyle>
          <a:p>
            <a:r>
              <a:rPr lang="en-US" sz="2400" b="0" dirty="0">
                <a:solidFill>
                  <a:srgbClr val="FF0000"/>
                </a:solidFill>
              </a:rPr>
              <a:t>Task </a:t>
            </a:r>
            <a:r>
              <a:rPr lang="en-US" sz="2400" b="0" dirty="0" smtClean="0">
                <a:solidFill>
                  <a:srgbClr val="FF0000"/>
                </a:solidFill>
              </a:rPr>
              <a:t>10 (highly advanced) Make these two video clips play automatically when running the slide.  Start them at different points.</a:t>
            </a:r>
            <a:endParaRPr lang="en-US" sz="2400" b="0" dirty="0">
              <a:solidFill>
                <a:prstClr val="black"/>
              </a:solidFill>
            </a:endParaRPr>
          </a:p>
        </p:txBody>
      </p:sp>
      <p:pic>
        <p:nvPicPr>
          <p:cNvPr id="12" name="video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715000" y="1066800"/>
            <a:ext cx="2797343" cy="2098007"/>
          </a:xfrm>
          <a:prstGeom prst="rect">
            <a:avLst/>
          </a:prstGeom>
          <a:blipFill rotWithShape="0">
            <a:blip r:embed="rId8"/>
            <a:stretch>
              <a:fillRect/>
            </a:stretch>
          </a:blipFill>
          <a:ln>
            <a:noFill/>
          </a:ln>
        </p:spPr>
      </p:pic>
      <p:pic>
        <p:nvPicPr>
          <p:cNvPr id="2" name="Video Clips with PowerPoint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48783" y="3733800"/>
            <a:ext cx="2914217" cy="2185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" name="Straight Arrow Connector 4"/>
          <p:cNvCxnSpPr/>
          <p:nvPr/>
        </p:nvCxnSpPr>
        <p:spPr>
          <a:xfrm flipV="1">
            <a:off x="3657600" y="4660214"/>
            <a:ext cx="2057400" cy="749986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50583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 fullScrn="1"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5CD6A6-23A0-4CB4-B136-1C963D177167}" type="slidenum">
              <a:rPr lang="en-US">
                <a:solidFill>
                  <a:srgbClr val="04617B"/>
                </a:solidFill>
              </a:rPr>
              <a:pPr>
                <a:defRPr/>
              </a:pPr>
              <a:t>53</a:t>
            </a:fld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763000" cy="914400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Task 11(highly advanced</a:t>
            </a:r>
            <a:r>
              <a:rPr lang="en-US" sz="2400" dirty="0">
                <a:solidFill>
                  <a:srgbClr val="FF0000"/>
                </a:solidFill>
              </a:rPr>
              <a:t>):  </a:t>
            </a:r>
            <a:r>
              <a:rPr lang="en-US" sz="2400" dirty="0" smtClean="0">
                <a:solidFill>
                  <a:srgbClr val="FF0000"/>
                </a:solidFill>
              </a:rPr>
              <a:t>Link this image to a Google Earth file showing the location of your school.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serc.carleton.edu/images/sp/library/google_earth/google_earth_globe.v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0"/>
            <a:ext cx="3886200" cy="40341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77596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7459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Questions and Reflections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19200"/>
            <a:ext cx="8229600" cy="4937125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05000" y="5615979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1"/>
                </a:solidFill>
              </a:rPr>
              <a:t>30 Minutes</a:t>
            </a: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3961"/>
            <a:ext cx="1463040" cy="13459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642" y="0"/>
            <a:ext cx="3699358" cy="199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6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ABBAE4-E954-42AB-B3CB-9E1B7D6EEA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1" name="Picture 3" descr="C:\Users\jjaffe\Desktop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28" y="5105400"/>
            <a:ext cx="5980113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jjaffe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" y="488843"/>
            <a:ext cx="4364037" cy="85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jjaffe\Desktop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862" y="1347680"/>
            <a:ext cx="5529263" cy="13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jjaffe\Desktop\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1" y="2362200"/>
            <a:ext cx="5991225" cy="148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421" y="3489655"/>
            <a:ext cx="3181849" cy="162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3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514600"/>
            <a:ext cx="6954962" cy="18774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392013"/>
            <a:ext cx="6863529" cy="19139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85" y="304800"/>
            <a:ext cx="7204877" cy="19566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6800" y="2535382"/>
            <a:ext cx="7109638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How can you be sure to use these three techniques?  What are some strategies?</a:t>
            </a:r>
            <a:endParaRPr lang="en-US" sz="40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9144000" cy="6878946"/>
            <a:chOff x="0" y="0"/>
            <a:chExt cx="9144000" cy="6878946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2295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4583802"/>
              <a:ext cx="9144000" cy="2295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2286000"/>
              <a:ext cx="967563" cy="23317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176438" y="2286000"/>
              <a:ext cx="967562" cy="23317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914400" y="2295144"/>
              <a:ext cx="7315200" cy="2286000"/>
            </a:xfrm>
            <a:prstGeom prst="roundRect">
              <a:avLst>
                <a:gd name="adj" fmla="val 11933"/>
              </a:avLst>
            </a:prstGeom>
            <a:noFill/>
            <a:ln w="127000">
              <a:solidFill>
                <a:srgbClr val="FFFFFF"/>
              </a:solidFill>
            </a:ln>
            <a:scene3d>
              <a:camera prst="orthographicFront"/>
              <a:lightRig rig="freezing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951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01363" y="204920"/>
            <a:ext cx="5257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800" dirty="0">
              <a:solidFill>
                <a:schemeClr val="tx1"/>
              </a:solidFill>
              <a:latin typeface="GrilledCheese BTN Cn" pitchFamily="34" charset="0"/>
            </a:endParaRPr>
          </a:p>
          <a:p>
            <a:pPr algn="ctr"/>
            <a:endParaRPr lang="en-US" sz="4800" dirty="0">
              <a:solidFill>
                <a:schemeClr val="tx1"/>
              </a:solidFill>
              <a:latin typeface="GrilledCheese BTN Cn" pitchFamily="34" charset="0"/>
            </a:endParaRPr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914" y="249030"/>
            <a:ext cx="1412302" cy="1412302"/>
          </a:xfrm>
          <a:prstGeom prst="ellipse">
            <a:avLst/>
          </a:prstGeom>
          <a:ln w="3175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download-earth.org/images/google_earth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463" y="2627018"/>
            <a:ext cx="1489416" cy="1400116"/>
          </a:xfrm>
          <a:prstGeom prst="ellipse">
            <a:avLst/>
          </a:prstGeom>
          <a:ln w="3175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1463" y="266830"/>
            <a:ext cx="1420947" cy="1446550"/>
          </a:xfrm>
          <a:prstGeom prst="ellipse">
            <a:avLst/>
          </a:prstGeom>
          <a:ln w="3175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roweandesign.com/wp-content/uploads/2011/05/color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617" y="4853152"/>
            <a:ext cx="1361626" cy="1328524"/>
          </a:xfrm>
          <a:prstGeom prst="ellipse">
            <a:avLst/>
          </a:prstGeom>
          <a:ln w="3175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outlooktechnicalsupport.com/wp-content/uploads/2012/02/font-siz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80" y="4876800"/>
            <a:ext cx="1331336" cy="1371174"/>
          </a:xfrm>
          <a:prstGeom prst="ellipse">
            <a:avLst/>
          </a:prstGeom>
          <a:ln w="3175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eih.bz/s0/powerpoin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134" y="2627018"/>
            <a:ext cx="1429080" cy="1321891"/>
          </a:xfrm>
          <a:prstGeom prst="ellipse">
            <a:avLst/>
          </a:prstGeom>
          <a:ln w="3175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ttp://icons.iconarchive.com/icons/oxygen-icons.org/oxygen/256/Categories-applications-multimedia-ico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75" y="2867576"/>
            <a:ext cx="1345341" cy="1345341"/>
          </a:xfrm>
          <a:prstGeom prst="ellipse">
            <a:avLst/>
          </a:prstGeom>
          <a:ln w="3175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995" y="196983"/>
            <a:ext cx="1648335" cy="1516397"/>
          </a:xfrm>
          <a:prstGeom prst="ellipse">
            <a:avLst/>
          </a:prstGeom>
          <a:ln w="3175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82" y="4762392"/>
            <a:ext cx="1529311" cy="1510833"/>
          </a:xfrm>
          <a:prstGeom prst="ellipse">
            <a:avLst/>
          </a:prstGeom>
          <a:ln w="3175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47159" y="4148578"/>
            <a:ext cx="1231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Maps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1463" y="1790286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Concise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86555" y="1790286"/>
            <a:ext cx="1664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Interact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6113" y="4212643"/>
            <a:ext cx="2324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Multimedia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9875" y="1776827"/>
            <a:ext cx="1596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Images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57795" y="6273225"/>
            <a:ext cx="1526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Motion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30310" y="4027134"/>
            <a:ext cx="28023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Backgrounds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55617" y="6181676"/>
            <a:ext cx="1483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Colors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6831" y="6183251"/>
            <a:ext cx="9957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Text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07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D00377-9A60-4E76-B81E-C1F334D94B10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1" b="98051" l="2704" r="971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0"/>
            <a:ext cx="8195118" cy="5943600"/>
          </a:xfrm>
          <a:prstGeom prst="rect">
            <a:avLst/>
          </a:prstGeom>
        </p:spPr>
      </p:pic>
      <p:pic>
        <p:nvPicPr>
          <p:cNvPr id="6" name="Facebook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176.84"/>
                  <p14:fade in="500"/>
                </p14:media>
              </p:ext>
            </p:extLst>
          </p:nvPr>
        </p:nvPicPr>
        <p:blipFill rotWithShape="1">
          <a:blip r:embed="rId6"/>
          <a:srcRect l="6724" t="21414" r="1896" b="8656"/>
          <a:stretch>
            <a:fillRect/>
          </a:stretch>
        </p:blipFill>
        <p:spPr>
          <a:xfrm>
            <a:off x="1064444" y="762001"/>
            <a:ext cx="7347654" cy="3962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331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louds">
  <a:themeElements>
    <a:clrScheme name="Clouds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Clou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</a:defRPr>
        </a:defPPr>
      </a:lstStyle>
    </a:lnDef>
  </a:objectDefaults>
  <a:extraClrSchemeLst>
    <a:extraClrScheme>
      <a:clrScheme name="Clouds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s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resentation">
  <a:themeElements>
    <a:clrScheme name="Custom 16">
      <a:dk1>
        <a:srgbClr val="000000"/>
      </a:dk1>
      <a:lt1>
        <a:srgbClr val="FFFFFF"/>
      </a:lt1>
      <a:dk2>
        <a:srgbClr val="0070C0"/>
      </a:dk2>
      <a:lt2>
        <a:srgbClr val="FF0000"/>
      </a:lt2>
      <a:accent1>
        <a:srgbClr val="F2F2F2"/>
      </a:accent1>
      <a:accent2>
        <a:srgbClr val="002060"/>
      </a:accent2>
      <a:accent3>
        <a:srgbClr val="FFFFFF"/>
      </a:accent3>
      <a:accent4>
        <a:srgbClr val="000000"/>
      </a:accent4>
      <a:accent5>
        <a:srgbClr val="FFE2AA"/>
      </a:accent5>
      <a:accent6>
        <a:srgbClr val="B95C00"/>
      </a:accent6>
      <a:hlink>
        <a:srgbClr val="CC9900"/>
      </a:hlink>
      <a:folHlink>
        <a:srgbClr val="996633"/>
      </a:folHlink>
    </a:clrScheme>
    <a:fontScheme name="Leve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9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2C4990334872459569D999A0B6D615" ma:contentTypeVersion="1" ma:contentTypeDescription="Create a new document." ma:contentTypeScope="" ma:versionID="457c4a24fe584bb050d020a8b209c558">
  <xsd:schema xmlns:xsd="http://www.w3.org/2001/XMLSchema" xmlns:xs="http://www.w3.org/2001/XMLSchema" xmlns:p="http://schemas.microsoft.com/office/2006/metadata/properties" xmlns:ns3="be5c06a9-6c48-4a27-b68b-35de5f21ec27" targetNamespace="http://schemas.microsoft.com/office/2006/metadata/properties" ma:root="true" ma:fieldsID="0a011162422ed1f3b4c66574cd292bf3" ns3:_="">
    <xsd:import namespace="be5c06a9-6c48-4a27-b68b-35de5f21ec27"/>
    <xsd:element name="properties">
      <xsd:complexType>
        <xsd:sequence>
          <xsd:element name="documentManagement">
            <xsd:complexType>
              <xsd:all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5c06a9-6c48-4a27-b68b-35de5f21ec2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version>
  <revision id="1.0.37047.0"/>
</version>
</file>

<file path=customXml/itemProps1.xml><?xml version="1.0" encoding="utf-8"?>
<ds:datastoreItem xmlns:ds="http://schemas.openxmlformats.org/officeDocument/2006/customXml" ds:itemID="{4663C89B-A615-4EA8-AC48-CF8C42F588F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6FA306-0301-4387-BA98-61C7D0F6ED3D}">
  <ds:schemaRefs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be5c06a9-6c48-4a27-b68b-35de5f21ec27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AF3F566-FDB5-4D2A-9BC1-DFF967A3D1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5c06a9-6c48-4a27-b68b-35de5f21ec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8EF4D78D-9693-4C66-AE09-BAC0F70838B7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7527</TotalTime>
  <Words>1299</Words>
  <Application>Microsoft Office PowerPoint</Application>
  <PresentationFormat>On-screen Show (4:3)</PresentationFormat>
  <Paragraphs>224</Paragraphs>
  <Slides>54</Slides>
  <Notes>24</Notes>
  <HiddenSlides>0</HiddenSlides>
  <MMClips>17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54</vt:i4>
      </vt:variant>
    </vt:vector>
  </HeadingPairs>
  <TitlesOfParts>
    <vt:vector size="70" baseType="lpstr">
      <vt:lpstr>ＭＳ Ｐゴシック</vt:lpstr>
      <vt:lpstr>Arial</vt:lpstr>
      <vt:lpstr>Bookman Old Style</vt:lpstr>
      <vt:lpstr>Calibri</vt:lpstr>
      <vt:lpstr>Georgia</vt:lpstr>
      <vt:lpstr>Gill Sans MT</vt:lpstr>
      <vt:lpstr>Gill Sans MT Condensed</vt:lpstr>
      <vt:lpstr>GrilledCheese BTN Cn</vt:lpstr>
      <vt:lpstr>Tahoma</vt:lpstr>
      <vt:lpstr>Times New Roman</vt:lpstr>
      <vt:lpstr>Wingdings</vt:lpstr>
      <vt:lpstr>Wingdings 3</vt:lpstr>
      <vt:lpstr>Origin</vt:lpstr>
      <vt:lpstr>Office Theme</vt:lpstr>
      <vt:lpstr>Clouds</vt:lpstr>
      <vt:lpstr>Presentation</vt:lpstr>
      <vt:lpstr>http://www.cbsd.org/Page/21184</vt:lpstr>
      <vt:lpstr>Activity 1 </vt:lpstr>
      <vt:lpstr>2:07Min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PEARL HARBOR</vt:lpstr>
      <vt:lpstr>Causes…</vt:lpstr>
      <vt:lpstr>Battle Sequence</vt:lpstr>
      <vt:lpstr>PowerPoint Presentation</vt:lpstr>
      <vt:lpstr>Casualties</vt:lpstr>
      <vt:lpstr>December 8, 1941 FDR Speech</vt:lpstr>
      <vt:lpstr>PowerPoint Presentation</vt:lpstr>
      <vt:lpstr>PowerPoint Presentation</vt:lpstr>
      <vt:lpstr>PowerPoint Presentation</vt:lpstr>
      <vt:lpstr>PowerPoint Presentation</vt:lpstr>
      <vt:lpstr>Battle Sequence</vt:lpstr>
      <vt:lpstr>Battle Sequence</vt:lpstr>
      <vt:lpstr>PowerPoint Presentation</vt:lpstr>
      <vt:lpstr>PowerPoint Presentation</vt:lpstr>
      <vt:lpstr>Casualties</vt:lpstr>
      <vt:lpstr>Casualties</vt:lpstr>
      <vt:lpstr>President Roosevelt</vt:lpstr>
      <vt:lpstr>President Roosevelt</vt:lpstr>
      <vt:lpstr>Activity 2 </vt:lpstr>
      <vt:lpstr>Activity 3 </vt:lpstr>
      <vt:lpstr>PowerPoint Presentation</vt:lpstr>
      <vt:lpstr>How does the FBI use footprints to catch perpetrators? </vt:lpstr>
      <vt:lpstr>Location FBI</vt:lpstr>
      <vt:lpstr>Forms of Footwear Impressions</vt:lpstr>
      <vt:lpstr>Forms of Footwear Impressions</vt:lpstr>
      <vt:lpstr>Information from Footwear Impressions</vt:lpstr>
      <vt:lpstr>PowerPoint Presentation</vt:lpstr>
      <vt:lpstr>PowerPoint Presentation</vt:lpstr>
      <vt:lpstr>Examination Process                                Duration~0:35</vt:lpstr>
      <vt:lpstr>How does the FBI use footprints to catch perpetrators? </vt:lpstr>
      <vt:lpstr>Activity 3 </vt:lpstr>
      <vt:lpstr>Task 1(easy):  Try to remove the white background from these images.</vt:lpstr>
      <vt:lpstr>Task 2(easy):  Using the Format Painter tool duplicate the style of Image 1 onto the other images.</vt:lpstr>
      <vt:lpstr>Task 3(intermediate):  Try  move Image 1 to the blue circle using animation.</vt:lpstr>
      <vt:lpstr>Task 4(easy):  Try to draw on the images with the Pen tool. Circle the 5 differences.</vt:lpstr>
      <vt:lpstr>Task 5(intermediate):  Try to create animated triggers with the 2 images below.  </vt:lpstr>
      <vt:lpstr>Task 6(intermediate):  Change the bulleted list into a graphic organizer using SmartArt.</vt:lpstr>
      <vt:lpstr>Task 7(advanced):  Insert any video from YouTube</vt:lpstr>
      <vt:lpstr>Task 8(advanced):  (1) Copy and paste the video from slide 7 into this slide. (2)Trim the video to 30 seconds, (2) Change the first frame that is viewed using a Poster Frame.</vt:lpstr>
      <vt:lpstr>PowerPoint Presentation</vt:lpstr>
      <vt:lpstr>PowerPoint Presentation</vt:lpstr>
      <vt:lpstr>Task 11(highly advanced):  Link this image to a Google Earth file showing the location of your school.</vt:lpstr>
      <vt:lpstr>Questions and Reflections</vt:lpstr>
    </vt:vector>
  </TitlesOfParts>
  <Company>Peru State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Peru State College</dc:creator>
  <cp:keywords>sas</cp:keywords>
  <cp:lastModifiedBy>JAFFE, JASON</cp:lastModifiedBy>
  <cp:revision>357</cp:revision>
  <cp:lastPrinted>2012-02-26T20:24:32Z</cp:lastPrinted>
  <dcterms:created xsi:type="dcterms:W3CDTF">2004-10-23T14:05:14Z</dcterms:created>
  <dcterms:modified xsi:type="dcterms:W3CDTF">2015-07-23T13:34:43Z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0x0101009B2C4990334872459569D999A0B6D615</vt:lpwstr>
  </property>
  <property fmtid="{D5CDD505-2E9C-101B-9397-08002B2CF9AE}" pid="3" name="IsMyDocuments">
    <vt:bool>true</vt:bool>
  </property>
</Properties>
</file>