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63" r:id="rId2"/>
    <p:sldId id="256" r:id="rId3"/>
    <p:sldId id="257" r:id="rId4"/>
    <p:sldId id="258" r:id="rId5"/>
    <p:sldId id="260" r:id="rId6"/>
    <p:sldId id="262" r:id="rId7"/>
    <p:sldId id="259" r:id="rId8"/>
    <p:sldId id="261" r:id="rId9"/>
    <p:sldId id="264" r:id="rId1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7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87A63-0E1B-4AFD-AFC1-27AEDBF4FF3B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CFEEF-DA17-42EE-854B-C9546ACB8B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39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7F2AE7-2B0F-4373-BC12-9B4257DD2D30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DEBF23-CD5F-41F7-A913-D397168818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85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EBF23-CD5F-41F7-A913-D3971688181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45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/>
              <a:t>Custom animation effects: object spins on end</a:t>
            </a:r>
          </a:p>
          <a:p>
            <a:r>
              <a:rPr lang="en-US" sz="1400" dirty="0"/>
              <a:t>(Advanced)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 effects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Slides</a:t>
            </a:r>
            <a:r>
              <a:rPr lang="en-US" dirty="0"/>
              <a:t> group, click </a:t>
            </a:r>
            <a:r>
              <a:rPr lang="en-US" b="1" dirty="0"/>
              <a:t>Layout</a:t>
            </a:r>
            <a:r>
              <a:rPr lang="en-US" dirty="0"/>
              <a:t>, and then click </a:t>
            </a:r>
            <a:r>
              <a:rPr lang="en-US" b="1" dirty="0"/>
              <a:t>Blank</a:t>
            </a:r>
            <a:r>
              <a:rPr lang="en-US" dirty="0"/>
              <a:t>.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Right-click the slide background area, and then click </a:t>
            </a:r>
            <a:r>
              <a:rPr lang="en-US" b="1" dirty="0"/>
              <a:t>Format Background</a:t>
            </a:r>
            <a:r>
              <a:rPr lang="en-US" dirty="0"/>
              <a:t>. In the </a:t>
            </a:r>
            <a:r>
              <a:rPr lang="en-US" b="1" dirty="0"/>
              <a:t>Format Background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and then select </a:t>
            </a:r>
            <a:r>
              <a:rPr lang="en-US" b="1" dirty="0"/>
              <a:t>Solid fill</a:t>
            </a:r>
            <a:r>
              <a:rPr lang="en-US" dirty="0"/>
              <a:t> in the </a:t>
            </a:r>
            <a:r>
              <a:rPr lang="en-US" b="1" dirty="0"/>
              <a:t>Fill</a:t>
            </a:r>
            <a:r>
              <a:rPr lang="en-US" dirty="0"/>
              <a:t> pane.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rectangle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Rectangles</a:t>
            </a:r>
            <a:r>
              <a:rPr lang="en-US" dirty="0"/>
              <a:t> click </a:t>
            </a:r>
            <a:r>
              <a:rPr lang="en-US" b="1" dirty="0"/>
              <a:t>Rounded Rectangle </a:t>
            </a:r>
            <a:r>
              <a:rPr lang="en-US" dirty="0"/>
              <a:t>(second option from the left). On the slide, drag to draw a rounded rectangle.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rectangle. Drag the yellow diamond adjustment handle to the left to decrease the amount of rounding on the corners.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With the rounded rectangle still selected,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Size</a:t>
            </a:r>
            <a:r>
              <a:rPr lang="en-US" dirty="0"/>
              <a:t> group,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Height</a:t>
            </a:r>
            <a:r>
              <a:rPr lang="en-US" dirty="0"/>
              <a:t> box, enter </a:t>
            </a:r>
            <a:r>
              <a:rPr lang="en-US" b="1" dirty="0"/>
              <a:t>3.5”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Width</a:t>
            </a:r>
            <a:r>
              <a:rPr lang="en-US" dirty="0"/>
              <a:t> box, enter </a:t>
            </a:r>
            <a:r>
              <a:rPr lang="en-US" b="1" dirty="0"/>
              <a:t>0.25”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Shape Styles</a:t>
            </a:r>
            <a:r>
              <a:rPr lang="en-US" dirty="0"/>
              <a:t> group, click the </a:t>
            </a:r>
            <a:r>
              <a:rPr lang="en-US" b="1" dirty="0"/>
              <a:t>Format Shape</a:t>
            </a:r>
            <a:r>
              <a:rPr lang="en-US" dirty="0"/>
              <a:t> dialog box launcher.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 </a:t>
            </a:r>
            <a:r>
              <a:rPr lang="en-US" dirty="0"/>
              <a:t>in the left pane. In the </a:t>
            </a:r>
            <a:r>
              <a:rPr lang="en-US" b="1" dirty="0"/>
              <a:t>Fill</a:t>
            </a:r>
            <a:r>
              <a:rPr lang="en-US" dirty="0"/>
              <a:t> pane, select </a:t>
            </a:r>
            <a:r>
              <a:rPr lang="en-US" b="1" dirty="0"/>
              <a:t>Solid fill</a:t>
            </a:r>
            <a:r>
              <a:rPr lang="en-US" dirty="0"/>
              <a:t>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15% </a:t>
            </a:r>
            <a:r>
              <a:rPr lang="en-US" dirty="0"/>
              <a:t>(third row, first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Line Color </a:t>
            </a:r>
            <a:r>
              <a:rPr lang="en-US" dirty="0"/>
              <a:t>in the left pane. In the </a:t>
            </a:r>
            <a:r>
              <a:rPr lang="en-US" b="1" dirty="0"/>
              <a:t>Line Color</a:t>
            </a:r>
            <a:r>
              <a:rPr lang="en-US" dirty="0"/>
              <a:t> pane, select </a:t>
            </a:r>
            <a:r>
              <a:rPr lang="en-US" b="1" dirty="0"/>
              <a:t>No line</a:t>
            </a:r>
            <a:r>
              <a:rPr lang="en-US" dirty="0"/>
              <a:t>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</a:t>
            </a:r>
            <a:r>
              <a:rPr lang="en-US" b="1" dirty="0"/>
              <a:t> Shadow </a:t>
            </a:r>
            <a:r>
              <a:rPr lang="en-US" dirty="0"/>
              <a:t>in the left pane. In the </a:t>
            </a:r>
            <a:r>
              <a:rPr lang="en-US" b="1" dirty="0"/>
              <a:t>Shadow</a:t>
            </a:r>
            <a:r>
              <a:rPr lang="en-US" dirty="0"/>
              <a:t> pane, click the button next to </a:t>
            </a:r>
            <a:r>
              <a:rPr lang="en-US" b="1" dirty="0"/>
              <a:t>Presets</a:t>
            </a:r>
            <a:r>
              <a:rPr lang="en-US" dirty="0"/>
              <a:t>, under </a:t>
            </a:r>
            <a:r>
              <a:rPr lang="en-US" b="1" dirty="0"/>
              <a:t>Outer</a:t>
            </a:r>
            <a:r>
              <a:rPr lang="en-US" dirty="0"/>
              <a:t> select </a:t>
            </a:r>
            <a:r>
              <a:rPr lang="en-US" b="1" dirty="0"/>
              <a:t>Offset Bottom</a:t>
            </a:r>
            <a:r>
              <a:rPr lang="en-US" dirty="0"/>
              <a:t> (first row, second option from the left), and then do the following:</a:t>
            </a:r>
          </a:p>
          <a:p>
            <a:pPr marL="698830" lvl="1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Size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Blur </a:t>
            </a:r>
            <a:r>
              <a:rPr lang="en-US" dirty="0"/>
              <a:t>box, enter </a:t>
            </a:r>
            <a:r>
              <a:rPr lang="en-US" b="1" dirty="0"/>
              <a:t>8.5 pt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Angle </a:t>
            </a:r>
            <a:r>
              <a:rPr lang="en-US" dirty="0"/>
              <a:t>box, enter </a:t>
            </a:r>
            <a:r>
              <a:rPr lang="en-US" b="1" dirty="0"/>
              <a:t>90</a:t>
            </a:r>
            <a:r>
              <a:rPr lang="en-US" b="1" dirty="0">
                <a:ea typeface="Verdana"/>
                <a:cs typeface="Verdana"/>
              </a:rPr>
              <a:t>°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Distance </a:t>
            </a:r>
            <a:r>
              <a:rPr lang="en-US" dirty="0"/>
              <a:t>box, enter </a:t>
            </a:r>
            <a:r>
              <a:rPr lang="en-US" b="1" dirty="0"/>
              <a:t>1 pt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3-D Format </a:t>
            </a:r>
            <a:r>
              <a:rPr lang="en-US" dirty="0"/>
              <a:t>in the left pane. In the </a:t>
            </a:r>
            <a:r>
              <a:rPr lang="en-US" b="1" dirty="0"/>
              <a:t>3-D Format</a:t>
            </a:r>
            <a:r>
              <a:rPr lang="en-US" dirty="0"/>
              <a:t> pane,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Under </a:t>
            </a:r>
            <a:r>
              <a:rPr lang="en-US" b="1" dirty="0"/>
              <a:t>Bevel</a:t>
            </a:r>
            <a:r>
              <a:rPr lang="en-US" dirty="0"/>
              <a:t>, click the button next to </a:t>
            </a:r>
            <a:r>
              <a:rPr lang="en-US" b="1" dirty="0"/>
              <a:t>Top</a:t>
            </a:r>
            <a:r>
              <a:rPr lang="en-US" dirty="0"/>
              <a:t>, and then under </a:t>
            </a:r>
            <a:r>
              <a:rPr lang="en-US" b="1" dirty="0"/>
              <a:t>Bevel</a:t>
            </a:r>
            <a:r>
              <a:rPr lang="en-US" dirty="0"/>
              <a:t> click </a:t>
            </a:r>
            <a:r>
              <a:rPr lang="en-US" b="1" dirty="0"/>
              <a:t>Circle</a:t>
            </a:r>
            <a:r>
              <a:rPr lang="en-US" dirty="0"/>
              <a:t> (first row, first option from the left). Next to </a:t>
            </a:r>
            <a:r>
              <a:rPr lang="en-US" b="1" dirty="0"/>
              <a:t>Top</a:t>
            </a:r>
            <a:r>
              <a:rPr lang="en-US" dirty="0"/>
              <a:t>, in the </a:t>
            </a:r>
            <a:r>
              <a:rPr lang="en-US" b="1" dirty="0"/>
              <a:t>Width</a:t>
            </a:r>
            <a:r>
              <a:rPr lang="en-US" dirty="0"/>
              <a:t> box, enter </a:t>
            </a:r>
            <a:r>
              <a:rPr lang="en-US" b="1" dirty="0"/>
              <a:t>5 pt</a:t>
            </a:r>
            <a:r>
              <a:rPr lang="en-US" dirty="0"/>
              <a:t>, and in the </a:t>
            </a:r>
            <a:r>
              <a:rPr lang="en-US" b="1" dirty="0"/>
              <a:t>Height</a:t>
            </a:r>
            <a:r>
              <a:rPr lang="en-US" dirty="0"/>
              <a:t> box, enter </a:t>
            </a:r>
            <a:r>
              <a:rPr lang="en-US" b="1" dirty="0"/>
              <a:t>5 pt</a:t>
            </a:r>
            <a:r>
              <a:rPr lang="en-US" dirty="0"/>
              <a:t>.</a:t>
            </a:r>
          </a:p>
          <a:p>
            <a:pPr marL="698830" lvl="1" indent="-232943">
              <a:buFont typeface="Arial" pitchFamily="34" charset="0"/>
              <a:buChar char="•"/>
            </a:pPr>
            <a:r>
              <a:rPr lang="en-US" dirty="0"/>
              <a:t>Under </a:t>
            </a:r>
            <a:r>
              <a:rPr lang="en-US" b="1" dirty="0"/>
              <a:t>Surface</a:t>
            </a:r>
            <a:r>
              <a:rPr lang="en-US" dirty="0"/>
              <a:t>, click the button next to </a:t>
            </a:r>
            <a:r>
              <a:rPr lang="en-US" b="1" dirty="0"/>
              <a:t>Material</a:t>
            </a:r>
            <a:r>
              <a:rPr lang="en-US" dirty="0"/>
              <a:t>, and then under </a:t>
            </a:r>
            <a:r>
              <a:rPr lang="en-US" b="1" dirty="0"/>
              <a:t>Standard</a:t>
            </a:r>
            <a:r>
              <a:rPr lang="en-US" dirty="0"/>
              <a:t> click </a:t>
            </a:r>
            <a:r>
              <a:rPr lang="en-US" b="1" dirty="0"/>
              <a:t>Matte</a:t>
            </a:r>
            <a:r>
              <a:rPr lang="en-US" dirty="0"/>
              <a:t> (first row, first option from the left). Click the button next to </a:t>
            </a:r>
            <a:r>
              <a:rPr lang="en-US" b="1" dirty="0"/>
              <a:t>Lighting</a:t>
            </a:r>
            <a:r>
              <a:rPr lang="en-US" dirty="0"/>
              <a:t>, and then under </a:t>
            </a:r>
            <a:r>
              <a:rPr lang="en-US" b="1" dirty="0"/>
              <a:t>Neutral</a:t>
            </a:r>
            <a:r>
              <a:rPr lang="en-US" dirty="0"/>
              <a:t> click </a:t>
            </a:r>
            <a:r>
              <a:rPr lang="en-US" b="1" dirty="0"/>
              <a:t>Soft</a:t>
            </a:r>
            <a:r>
              <a:rPr lang="en-US" dirty="0"/>
              <a:t> (first row, third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rounded rectangle.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</a:t>
            </a:r>
            <a:r>
              <a:rPr lang="en-US" dirty="0"/>
              <a:t> group, click the arrow under </a:t>
            </a:r>
            <a:r>
              <a:rPr lang="en-US" b="1" dirty="0"/>
              <a:t>Paste</a:t>
            </a:r>
            <a:r>
              <a:rPr lang="en-US" dirty="0"/>
              <a:t>, and then click </a:t>
            </a:r>
            <a:r>
              <a:rPr lang="en-US" b="1" dirty="0"/>
              <a:t>Duplicate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duplicate rectangle.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Click the arrow next to </a:t>
            </a:r>
            <a:r>
              <a:rPr lang="en-US" b="1" dirty="0"/>
              <a:t>Shape Fill</a:t>
            </a:r>
            <a:r>
              <a:rPr lang="en-US" dirty="0"/>
              <a:t>, and then click </a:t>
            </a:r>
            <a:r>
              <a:rPr lang="en-US" b="1" dirty="0"/>
              <a:t>No Fill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Click the arrow next to </a:t>
            </a:r>
            <a:r>
              <a:rPr lang="en-US" b="1" dirty="0"/>
              <a:t>Shape Outline</a:t>
            </a:r>
            <a:r>
              <a:rPr lang="en-US" dirty="0"/>
              <a:t>, and then click </a:t>
            </a:r>
            <a:r>
              <a:rPr lang="en-US" b="1" dirty="0"/>
              <a:t>No Outline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Drag the second rectangle above the first rectangle until the lower edge overlays the top edge of the first rectangle. (</a:t>
            </a:r>
            <a:r>
              <a:rPr lang="en-US" b="1" dirty="0"/>
              <a:t>Note: </a:t>
            </a:r>
            <a:r>
              <a:rPr lang="en-US" dirty="0"/>
              <a:t>When the spinning animation effect is created later for these rectangles, the spin will center where the edges of the rectangles meet.)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Press and hold CTRL, and then select both rectangles.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and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Selected Objects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Center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Group</a:t>
            </a:r>
            <a:r>
              <a:rPr lang="en-US" dirty="0"/>
              <a:t>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drag the group until it is centered horizontally on the left edge of the slide (straddling the edge).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point to </a:t>
            </a:r>
            <a:r>
              <a:rPr lang="en-US" b="1" dirty="0"/>
              <a:t>Align</a:t>
            </a:r>
            <a:r>
              <a:rPr lang="en-US" dirty="0"/>
              <a:t>, and then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Align to Slide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Align Middle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endParaRPr lang="en-US" dirty="0"/>
          </a:p>
          <a:p>
            <a:pPr marL="698830" lvl="1" indent="-232943" defTabSz="931774">
              <a:buFont typeface="+mj-lt"/>
              <a:buAutoNum type="arabicPeriod"/>
              <a:defRPr/>
            </a:pPr>
            <a:endParaRPr lang="en-US" dirty="0"/>
          </a:p>
          <a:p>
            <a:pPr marL="232943" indent="-232943" defTabSz="931774">
              <a:defRPr/>
            </a:pPr>
            <a:r>
              <a:rPr lang="en-US" dirty="0"/>
              <a:t>To reproduce the dashed arc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Basic Shapes</a:t>
            </a:r>
            <a:r>
              <a:rPr lang="en-US" dirty="0"/>
              <a:t> click </a:t>
            </a:r>
            <a:r>
              <a:rPr lang="en-US" b="1" dirty="0"/>
              <a:t>Arc</a:t>
            </a:r>
            <a:r>
              <a:rPr lang="en-US" dirty="0"/>
              <a:t> (third row, 12</a:t>
            </a:r>
            <a:r>
              <a:rPr lang="en-US" baseline="30000" dirty="0"/>
              <a:t>th</a:t>
            </a:r>
            <a:r>
              <a:rPr lang="en-US" dirty="0"/>
              <a:t> option from the left). On the slide, drag to draw an arc.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arc.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Size</a:t>
            </a:r>
            <a:r>
              <a:rPr lang="en-US" dirty="0"/>
              <a:t> group,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Height</a:t>
            </a:r>
            <a:r>
              <a:rPr lang="en-US" dirty="0"/>
              <a:t> box, enter </a:t>
            </a:r>
            <a:r>
              <a:rPr lang="en-US" b="1" dirty="0"/>
              <a:t>7.5”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Width</a:t>
            </a:r>
            <a:r>
              <a:rPr lang="en-US" dirty="0"/>
              <a:t> box, enter </a:t>
            </a:r>
            <a:r>
              <a:rPr lang="en-US" b="1" dirty="0"/>
              <a:t>7.5”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With the arc still selected,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the arrow next to </a:t>
            </a:r>
            <a:r>
              <a:rPr lang="en-US" b="1" dirty="0"/>
              <a:t>Shape Outline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and then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Under </a:t>
            </a:r>
            <a:r>
              <a:rPr lang="en-US" b="1" dirty="0"/>
              <a:t>Theme Colors</a:t>
            </a:r>
            <a:r>
              <a:rPr lang="en-US" dirty="0"/>
              <a:t>, click </a:t>
            </a:r>
            <a:r>
              <a:rPr lang="en-US" b="1" dirty="0"/>
              <a:t>White, Background 1, Darker 15% </a:t>
            </a:r>
            <a:r>
              <a:rPr lang="en-US" dirty="0"/>
              <a:t>(third row, first option from the left).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Point to </a:t>
            </a:r>
            <a:r>
              <a:rPr lang="en-US" b="1" dirty="0"/>
              <a:t>Dashes</a:t>
            </a:r>
            <a:r>
              <a:rPr lang="en-US" dirty="0"/>
              <a:t>, and then click </a:t>
            </a:r>
            <a:r>
              <a:rPr lang="en-US" b="1" dirty="0"/>
              <a:t>Dash </a:t>
            </a:r>
            <a:r>
              <a:rPr lang="en-US" dirty="0"/>
              <a:t>(fourth option from the top).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drag the yellow diamond adjustment handle on the right side of the arc to the bottom of the arc to create a half circle.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Drag the arc until the yellow diamond adjustment handles are on the left edge of the slide.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With the arc still selected,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point to </a:t>
            </a:r>
            <a:r>
              <a:rPr lang="en-US" b="1" dirty="0"/>
              <a:t>Align</a:t>
            </a:r>
            <a:r>
              <a:rPr lang="en-US" dirty="0"/>
              <a:t>, and then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Align to Slide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Align Middle</a:t>
            </a:r>
            <a:r>
              <a:rPr lang="en-US" dirty="0"/>
              <a:t>. </a:t>
            </a:r>
          </a:p>
          <a:p>
            <a:pPr marL="232943" indent="-232943" defTabSz="931774">
              <a:defRPr/>
            </a:pPr>
            <a:endParaRPr lang="en-US" dirty="0"/>
          </a:p>
          <a:p>
            <a:pPr marL="232943" indent="-232943" defTabSz="931774">
              <a:defRPr/>
            </a:pPr>
            <a:endParaRPr lang="en-US" dirty="0"/>
          </a:p>
          <a:p>
            <a:pPr marL="232943" indent="-232943" defTabSz="931774">
              <a:defRPr/>
            </a:pPr>
            <a:r>
              <a:rPr lang="en-US" dirty="0"/>
              <a:t>To reproduce the half circle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arc.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 </a:t>
            </a:r>
            <a:r>
              <a:rPr lang="en-US" dirty="0"/>
              <a:t>group, click the arrow under </a:t>
            </a:r>
            <a:r>
              <a:rPr lang="en-US" b="1" dirty="0"/>
              <a:t>Paste</a:t>
            </a:r>
            <a:r>
              <a:rPr lang="en-US" dirty="0"/>
              <a:t>, and then click </a:t>
            </a:r>
            <a:r>
              <a:rPr lang="en-US" b="1" dirty="0"/>
              <a:t>Duplicate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duplicate arc.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Size</a:t>
            </a:r>
            <a:r>
              <a:rPr lang="en-US" dirty="0"/>
              <a:t> group,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Height</a:t>
            </a:r>
            <a:r>
              <a:rPr lang="en-US" dirty="0"/>
              <a:t> box, enter </a:t>
            </a:r>
            <a:r>
              <a:rPr lang="en-US" b="1" dirty="0"/>
              <a:t>3.33”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Width</a:t>
            </a:r>
            <a:r>
              <a:rPr lang="en-US" dirty="0"/>
              <a:t> box, enter </a:t>
            </a:r>
            <a:r>
              <a:rPr lang="en-US" b="1" dirty="0"/>
              <a:t>3.33”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With the second arc still selected,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 Styles </a:t>
            </a:r>
            <a:r>
              <a:rPr lang="en-US" dirty="0"/>
              <a:t>group, click the arrow next to </a:t>
            </a:r>
            <a:r>
              <a:rPr lang="en-US" b="1" dirty="0"/>
              <a:t>Shape Fill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5% </a:t>
            </a:r>
            <a:r>
              <a:rPr lang="en-US" dirty="0"/>
              <a:t>(second row, first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 Styles </a:t>
            </a:r>
            <a:r>
              <a:rPr lang="en-US" dirty="0"/>
              <a:t>group, click the arrow next to </a:t>
            </a:r>
            <a:r>
              <a:rPr lang="en-US" b="1" dirty="0"/>
              <a:t>Shape Outline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and then click </a:t>
            </a:r>
            <a:r>
              <a:rPr lang="en-US" b="1" dirty="0"/>
              <a:t>No Outline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 Styles </a:t>
            </a:r>
            <a:r>
              <a:rPr lang="en-US" dirty="0"/>
              <a:t>group, click </a:t>
            </a:r>
            <a:r>
              <a:rPr lang="en-US" b="1" dirty="0"/>
              <a:t>Shape Effects</a:t>
            </a:r>
            <a:r>
              <a:rPr lang="en-US" dirty="0"/>
              <a:t>, point to </a:t>
            </a:r>
            <a:r>
              <a:rPr lang="en-US" b="1" dirty="0"/>
              <a:t>Shadow</a:t>
            </a:r>
            <a:r>
              <a:rPr lang="en-US" dirty="0"/>
              <a:t>, and then click </a:t>
            </a:r>
            <a:r>
              <a:rPr lang="en-US" b="1" dirty="0"/>
              <a:t>Shadow</a:t>
            </a:r>
            <a:r>
              <a:rPr lang="en-US" dirty="0"/>
              <a:t> </a:t>
            </a:r>
            <a:r>
              <a:rPr lang="en-US" b="1" dirty="0"/>
              <a:t>Options</a:t>
            </a:r>
            <a:r>
              <a:rPr lang="en-US" dirty="0"/>
              <a:t>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Shadow</a:t>
            </a:r>
            <a:r>
              <a:rPr lang="en-US" dirty="0"/>
              <a:t> in the left pane. In the </a:t>
            </a:r>
            <a:r>
              <a:rPr lang="en-US" b="1" dirty="0"/>
              <a:t>Shadow</a:t>
            </a:r>
            <a:r>
              <a:rPr lang="en-US" dirty="0"/>
              <a:t> pane, click the button next to </a:t>
            </a:r>
            <a:r>
              <a:rPr lang="en-US" b="1" dirty="0"/>
              <a:t>Presets</a:t>
            </a:r>
            <a:r>
              <a:rPr lang="en-US" dirty="0"/>
              <a:t>, under </a:t>
            </a:r>
            <a:r>
              <a:rPr lang="en-US" b="1" dirty="0"/>
              <a:t>Inner</a:t>
            </a:r>
            <a:r>
              <a:rPr lang="en-US" dirty="0"/>
              <a:t> click </a:t>
            </a:r>
            <a:r>
              <a:rPr lang="en-US" b="1" dirty="0"/>
              <a:t>Inside Right </a:t>
            </a:r>
            <a:r>
              <a:rPr lang="en-US" dirty="0"/>
              <a:t>(second row, third option from the left), and then do the following:</a:t>
            </a:r>
          </a:p>
          <a:p>
            <a:pPr marL="698830" lvl="1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86%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Blur</a:t>
            </a:r>
            <a:r>
              <a:rPr lang="en-US" dirty="0"/>
              <a:t> box, enter </a:t>
            </a:r>
            <a:r>
              <a:rPr lang="en-US" b="1" dirty="0"/>
              <a:t>24 pt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Angle</a:t>
            </a:r>
            <a:r>
              <a:rPr lang="en-US" dirty="0"/>
              <a:t> box, enter </a:t>
            </a:r>
            <a:r>
              <a:rPr lang="en-US" b="1" dirty="0"/>
              <a:t>315</a:t>
            </a:r>
            <a:r>
              <a:rPr lang="en-US" b="1" dirty="0">
                <a:ea typeface="Verdana"/>
                <a:cs typeface="Verdana"/>
              </a:rPr>
              <a:t>°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Distance</a:t>
            </a:r>
            <a:r>
              <a:rPr lang="en-US" dirty="0"/>
              <a:t> box, enter </a:t>
            </a:r>
            <a:r>
              <a:rPr lang="en-US" b="1" dirty="0"/>
              <a:t>4 pt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drag the second arc until the yellow diamond adjustment handles are on the left edge of the slide.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and then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to Slide</a:t>
            </a:r>
            <a:r>
              <a:rPr lang="en-US" i="1" dirty="0"/>
              <a:t>. </a:t>
            </a:r>
            <a:endParaRPr lang="en-US" dirty="0"/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Middle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Send to Back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endParaRPr lang="en-US" dirty="0"/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endParaRPr lang="en-US" dirty="0"/>
          </a:p>
          <a:p>
            <a:pPr marL="232943" indent="-232943" defTabSz="931774">
              <a:defRPr/>
            </a:pPr>
            <a:r>
              <a:rPr lang="en-US" dirty="0"/>
              <a:t>To reproduce the button shapes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Basic Shapes</a:t>
            </a:r>
            <a:r>
              <a:rPr lang="en-US" dirty="0"/>
              <a:t> click </a:t>
            </a:r>
            <a:r>
              <a:rPr lang="en-US" b="1" dirty="0"/>
              <a:t>Oval </a:t>
            </a:r>
            <a:r>
              <a:rPr lang="en-US" dirty="0"/>
              <a:t>(first row, second option from the left). On the slide, drag to draw an oval.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oval.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Size</a:t>
            </a:r>
            <a:r>
              <a:rPr lang="en-US" dirty="0"/>
              <a:t> group,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Height</a:t>
            </a:r>
            <a:r>
              <a:rPr lang="en-US" dirty="0"/>
              <a:t> box, enter </a:t>
            </a:r>
            <a:r>
              <a:rPr lang="en-US" b="1" dirty="0"/>
              <a:t>0.34”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Width</a:t>
            </a:r>
            <a:r>
              <a:rPr lang="en-US" dirty="0"/>
              <a:t> box, enter </a:t>
            </a:r>
            <a:r>
              <a:rPr lang="en-US" b="1" dirty="0"/>
              <a:t>0.34”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 Styles </a:t>
            </a:r>
            <a:r>
              <a:rPr lang="en-US" dirty="0"/>
              <a:t>group, click </a:t>
            </a:r>
            <a:r>
              <a:rPr lang="en-US" b="1" dirty="0"/>
              <a:t>More</a:t>
            </a:r>
            <a:r>
              <a:rPr lang="en-US" dirty="0"/>
              <a:t>, and then click </a:t>
            </a:r>
            <a:r>
              <a:rPr lang="en-US" b="1" dirty="0"/>
              <a:t>Light 1 Outline, Colored Fill – Dark 1</a:t>
            </a:r>
            <a:r>
              <a:rPr lang="en-US" dirty="0"/>
              <a:t> (third row, first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Shape Styles </a:t>
            </a:r>
            <a:r>
              <a:rPr lang="en-US" dirty="0"/>
              <a:t>group, click the </a:t>
            </a:r>
            <a:r>
              <a:rPr lang="en-US" b="1" dirty="0"/>
              <a:t>Format Shape </a:t>
            </a:r>
            <a:r>
              <a:rPr lang="en-US" dirty="0"/>
              <a:t>dialog box launcher.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pane. In the </a:t>
            </a:r>
            <a:r>
              <a:rPr lang="en-US" b="1" dirty="0"/>
              <a:t>Fill</a:t>
            </a:r>
            <a:r>
              <a:rPr lang="en-US" dirty="0"/>
              <a:t> pane, select </a:t>
            </a:r>
            <a:r>
              <a:rPr lang="en-US" b="1" dirty="0"/>
              <a:t>Solid Fill</a:t>
            </a:r>
            <a:r>
              <a:rPr lang="en-US" dirty="0"/>
              <a:t>.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Olive Green, Accent 3, Lighter 80</a:t>
            </a:r>
            <a:r>
              <a:rPr lang="en-US" b="1" dirty="0">
                <a:ea typeface="Verdana"/>
                <a:cs typeface="Verdana"/>
              </a:rPr>
              <a:t>°</a:t>
            </a:r>
            <a:r>
              <a:rPr lang="en-US" b="1" dirty="0"/>
              <a:t> </a:t>
            </a:r>
            <a:r>
              <a:rPr lang="en-US" dirty="0"/>
              <a:t>(second row, seventh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Line Color</a:t>
            </a:r>
            <a:r>
              <a:rPr lang="en-US" dirty="0"/>
              <a:t> in the left pane. In the </a:t>
            </a:r>
            <a:r>
              <a:rPr lang="en-US" b="1" dirty="0"/>
              <a:t>Line Color</a:t>
            </a:r>
            <a:r>
              <a:rPr lang="en-US" dirty="0"/>
              <a:t> pane, select </a:t>
            </a:r>
            <a:r>
              <a:rPr lang="en-US" b="1" dirty="0"/>
              <a:t>No line</a:t>
            </a:r>
            <a:r>
              <a:rPr lang="en-US" dirty="0"/>
              <a:t>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Shadow </a:t>
            </a:r>
            <a:r>
              <a:rPr lang="en-US" dirty="0"/>
              <a:t>in the left pane. In the </a:t>
            </a:r>
            <a:r>
              <a:rPr lang="en-US" b="1" dirty="0"/>
              <a:t>Shadow</a:t>
            </a:r>
            <a:r>
              <a:rPr lang="en-US" dirty="0"/>
              <a:t> pane, click the button next to </a:t>
            </a:r>
            <a:r>
              <a:rPr lang="en-US" b="1" dirty="0"/>
              <a:t>Presets</a:t>
            </a:r>
            <a:r>
              <a:rPr lang="en-US" dirty="0"/>
              <a:t>, under </a:t>
            </a:r>
            <a:r>
              <a:rPr lang="en-US" b="1" dirty="0"/>
              <a:t>Outer</a:t>
            </a:r>
            <a:r>
              <a:rPr lang="en-US" dirty="0"/>
              <a:t> click </a:t>
            </a:r>
            <a:r>
              <a:rPr lang="en-US" b="1" dirty="0"/>
              <a:t>Offset Bottom </a:t>
            </a:r>
            <a:r>
              <a:rPr lang="en-US" dirty="0"/>
              <a:t>(first row, second option from the left), and then do the following:</a:t>
            </a:r>
          </a:p>
          <a:p>
            <a:pPr marL="698830" lvl="1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Size</a:t>
            </a:r>
            <a:r>
              <a:rPr lang="en-US" dirty="0"/>
              <a:t> 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Blur </a:t>
            </a:r>
            <a:r>
              <a:rPr lang="en-US" dirty="0"/>
              <a:t>box, enter </a:t>
            </a:r>
            <a:r>
              <a:rPr lang="en-US" b="1" dirty="0"/>
              <a:t>8.5 pt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Angle </a:t>
            </a:r>
            <a:r>
              <a:rPr lang="en-US" dirty="0"/>
              <a:t>box, enter </a:t>
            </a:r>
            <a:r>
              <a:rPr lang="en-US" b="1" dirty="0"/>
              <a:t>90</a:t>
            </a:r>
            <a:r>
              <a:rPr lang="en-US" b="1" dirty="0">
                <a:ea typeface="Verdana"/>
                <a:cs typeface="Verdana"/>
              </a:rPr>
              <a:t>°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Distance </a:t>
            </a:r>
            <a:r>
              <a:rPr lang="en-US" dirty="0"/>
              <a:t>box, enter </a:t>
            </a:r>
            <a:r>
              <a:rPr lang="en-US" b="1" dirty="0"/>
              <a:t>1 pt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3-D Format</a:t>
            </a:r>
            <a:r>
              <a:rPr lang="en-US" dirty="0"/>
              <a:t> in the left pane, and then do the following in the </a:t>
            </a:r>
            <a:r>
              <a:rPr lang="en-US" b="1" dirty="0"/>
              <a:t>3-D Format </a:t>
            </a:r>
            <a:r>
              <a:rPr lang="en-US" dirty="0"/>
              <a:t>pane: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Under </a:t>
            </a:r>
            <a:r>
              <a:rPr lang="en-US" b="1" dirty="0"/>
              <a:t>Bevel</a:t>
            </a:r>
            <a:r>
              <a:rPr lang="en-US" dirty="0"/>
              <a:t>, click the button next to </a:t>
            </a:r>
            <a:r>
              <a:rPr lang="en-US" b="1" dirty="0"/>
              <a:t>Top</a:t>
            </a:r>
            <a:r>
              <a:rPr lang="en-US" dirty="0"/>
              <a:t>, and then under </a:t>
            </a:r>
            <a:r>
              <a:rPr lang="en-US" b="1" dirty="0"/>
              <a:t>Bevel</a:t>
            </a:r>
            <a:r>
              <a:rPr lang="en-US" dirty="0"/>
              <a:t> click </a:t>
            </a:r>
            <a:r>
              <a:rPr lang="en-US" b="1" dirty="0"/>
              <a:t>Art Deco</a:t>
            </a:r>
            <a:r>
              <a:rPr lang="en-US" dirty="0"/>
              <a:t> (third row, fourth option from the left). Next to </a:t>
            </a:r>
            <a:r>
              <a:rPr lang="en-US" b="1" dirty="0"/>
              <a:t>Top</a:t>
            </a:r>
            <a:r>
              <a:rPr lang="en-US" dirty="0"/>
              <a:t>, in the </a:t>
            </a:r>
            <a:r>
              <a:rPr lang="en-US" b="1" dirty="0"/>
              <a:t>Width</a:t>
            </a:r>
            <a:r>
              <a:rPr lang="en-US" dirty="0"/>
              <a:t> box, enter </a:t>
            </a:r>
            <a:r>
              <a:rPr lang="en-US" b="1" dirty="0"/>
              <a:t>5 pt</a:t>
            </a:r>
            <a:r>
              <a:rPr lang="en-US" dirty="0"/>
              <a:t>, and in the </a:t>
            </a:r>
            <a:r>
              <a:rPr lang="en-US" b="1" dirty="0"/>
              <a:t>Height</a:t>
            </a:r>
            <a:r>
              <a:rPr lang="en-US" dirty="0"/>
              <a:t> box, enter </a:t>
            </a:r>
            <a:r>
              <a:rPr lang="en-US" b="1" dirty="0"/>
              <a:t>5 pt</a:t>
            </a:r>
            <a:r>
              <a:rPr lang="en-US" dirty="0"/>
              <a:t>.</a:t>
            </a:r>
          </a:p>
          <a:p>
            <a:pPr marL="698830" lvl="1" indent="-232943">
              <a:buFont typeface="Arial" pitchFamily="34" charset="0"/>
              <a:buChar char="•"/>
            </a:pPr>
            <a:r>
              <a:rPr lang="en-US" dirty="0"/>
              <a:t>Under </a:t>
            </a:r>
            <a:r>
              <a:rPr lang="en-US" b="1" dirty="0"/>
              <a:t>Contour</a:t>
            </a:r>
            <a:r>
              <a:rPr lang="en-US" dirty="0"/>
              <a:t>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 In the </a:t>
            </a:r>
            <a:r>
              <a:rPr lang="en-US" b="1" dirty="0"/>
              <a:t>Size</a:t>
            </a:r>
            <a:r>
              <a:rPr lang="en-US" dirty="0"/>
              <a:t> box, enter </a:t>
            </a:r>
            <a:r>
              <a:rPr lang="en-US" b="1" dirty="0"/>
              <a:t>3.5 pt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Under </a:t>
            </a:r>
            <a:r>
              <a:rPr lang="en-US" b="1" dirty="0"/>
              <a:t>Surface</a:t>
            </a:r>
            <a:r>
              <a:rPr lang="en-US" dirty="0"/>
              <a:t>, click the button next to </a:t>
            </a:r>
            <a:r>
              <a:rPr lang="en-US" b="1" dirty="0"/>
              <a:t>Material</a:t>
            </a:r>
            <a:r>
              <a:rPr lang="en-US" dirty="0"/>
              <a:t>, and then under </a:t>
            </a:r>
            <a:r>
              <a:rPr lang="en-US" b="1" dirty="0"/>
              <a:t>Standard</a:t>
            </a:r>
            <a:r>
              <a:rPr lang="en-US" dirty="0"/>
              <a:t> click </a:t>
            </a:r>
            <a:r>
              <a:rPr lang="en-US" b="1" dirty="0"/>
              <a:t>Matte </a:t>
            </a:r>
            <a:r>
              <a:rPr lang="en-US" dirty="0"/>
              <a:t>(first row, first option from the left). Click the button next to </a:t>
            </a:r>
            <a:r>
              <a:rPr lang="en-US" b="1" dirty="0"/>
              <a:t>Lighting</a:t>
            </a:r>
            <a:r>
              <a:rPr lang="en-US" dirty="0"/>
              <a:t>, and then under </a:t>
            </a:r>
            <a:r>
              <a:rPr lang="en-US" b="1" dirty="0"/>
              <a:t>Neutral</a:t>
            </a:r>
            <a:r>
              <a:rPr lang="en-US" dirty="0"/>
              <a:t> click </a:t>
            </a:r>
            <a:r>
              <a:rPr lang="en-US" b="1" dirty="0"/>
              <a:t>Soft </a:t>
            </a:r>
            <a:r>
              <a:rPr lang="en-US" dirty="0"/>
              <a:t>(first row, third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oval.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Size </a:t>
            </a:r>
            <a:r>
              <a:rPr lang="en-US" dirty="0"/>
              <a:t>group, click the </a:t>
            </a:r>
            <a:r>
              <a:rPr lang="en-US" b="1" dirty="0"/>
              <a:t>Size and Position </a:t>
            </a:r>
            <a:r>
              <a:rPr lang="en-US" dirty="0"/>
              <a:t>dialog box launcher. In the </a:t>
            </a:r>
            <a:r>
              <a:rPr lang="en-US" b="1" dirty="0"/>
              <a:t>Size and Position </a:t>
            </a:r>
            <a:r>
              <a:rPr lang="en-US" dirty="0"/>
              <a:t>dialog box, on the </a:t>
            </a:r>
            <a:r>
              <a:rPr lang="en-US" b="1" dirty="0"/>
              <a:t>Position</a:t>
            </a:r>
            <a:r>
              <a:rPr lang="en-US" dirty="0"/>
              <a:t> tab,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Horizontal</a:t>
            </a:r>
            <a:r>
              <a:rPr lang="en-US" dirty="0"/>
              <a:t> box, enter </a:t>
            </a:r>
            <a:r>
              <a:rPr lang="en-US" b="1" dirty="0"/>
              <a:t>2.98”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Vertical</a:t>
            </a:r>
            <a:r>
              <a:rPr lang="en-US" dirty="0"/>
              <a:t> box, enter </a:t>
            </a:r>
            <a:r>
              <a:rPr lang="en-US" b="1" dirty="0"/>
              <a:t>1.5”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oval.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</a:t>
            </a:r>
            <a:r>
              <a:rPr lang="en-US" dirty="0"/>
              <a:t> group, click the arrow under </a:t>
            </a:r>
            <a:r>
              <a:rPr lang="en-US" b="1" dirty="0"/>
              <a:t>Paste</a:t>
            </a:r>
            <a:r>
              <a:rPr lang="en-US" dirty="0"/>
              <a:t>, and then click </a:t>
            </a:r>
            <a:r>
              <a:rPr lang="en-US" b="1" dirty="0"/>
              <a:t>Duplicate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duplicate oval.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Size </a:t>
            </a:r>
            <a:r>
              <a:rPr lang="en-US" dirty="0"/>
              <a:t>group, click the </a:t>
            </a:r>
            <a:r>
              <a:rPr lang="en-US" b="1" dirty="0"/>
              <a:t>Size and Position </a:t>
            </a:r>
            <a:r>
              <a:rPr lang="en-US" dirty="0"/>
              <a:t>dialog box launcher. In the </a:t>
            </a:r>
            <a:r>
              <a:rPr lang="en-US" b="1" dirty="0"/>
              <a:t>Size and Position </a:t>
            </a:r>
            <a:r>
              <a:rPr lang="en-US" dirty="0"/>
              <a:t>dialog box, on the </a:t>
            </a:r>
            <a:r>
              <a:rPr lang="en-US" b="1" dirty="0"/>
              <a:t>Position</a:t>
            </a:r>
            <a:r>
              <a:rPr lang="en-US" dirty="0"/>
              <a:t> tab,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Horizontal</a:t>
            </a:r>
            <a:r>
              <a:rPr lang="en-US" dirty="0"/>
              <a:t> box, enter </a:t>
            </a:r>
            <a:r>
              <a:rPr lang="en-US" b="1" dirty="0"/>
              <a:t>3.52”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Vertical</a:t>
            </a:r>
            <a:r>
              <a:rPr lang="en-US" dirty="0"/>
              <a:t> box, enter </a:t>
            </a:r>
            <a:r>
              <a:rPr lang="en-US" b="1" dirty="0"/>
              <a:t>2.98”</a:t>
            </a:r>
            <a:r>
              <a:rPr lang="en-US" dirty="0"/>
              <a:t>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Repeat step 9 two more times, for a total of four ovals.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Size </a:t>
            </a:r>
            <a:r>
              <a:rPr lang="en-US" dirty="0"/>
              <a:t>group, click the </a:t>
            </a:r>
            <a:r>
              <a:rPr lang="en-US" b="1" dirty="0"/>
              <a:t>Size and Position </a:t>
            </a:r>
            <a:r>
              <a:rPr lang="en-US" dirty="0"/>
              <a:t>dialog box launcher. In the </a:t>
            </a:r>
            <a:r>
              <a:rPr lang="en-US" b="1" dirty="0"/>
              <a:t>Size and Position </a:t>
            </a:r>
            <a:r>
              <a:rPr lang="en-US" dirty="0"/>
              <a:t>dialog box, on the </a:t>
            </a:r>
            <a:r>
              <a:rPr lang="en-US" b="1" dirty="0"/>
              <a:t>Position</a:t>
            </a:r>
            <a:r>
              <a:rPr lang="en-US" dirty="0"/>
              <a:t> tab, do the following to position the third and fourth ovals: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Select the third oval on the slide, and then enter </a:t>
            </a:r>
            <a:r>
              <a:rPr lang="en-US" b="1" dirty="0"/>
              <a:t>3.52” </a:t>
            </a:r>
            <a:r>
              <a:rPr lang="en-US" dirty="0"/>
              <a:t>in the </a:t>
            </a:r>
            <a:r>
              <a:rPr lang="en-US" b="1" dirty="0"/>
              <a:t>Horizontal</a:t>
            </a:r>
            <a:r>
              <a:rPr lang="en-US" dirty="0"/>
              <a:t> box and </a:t>
            </a:r>
            <a:r>
              <a:rPr lang="en-US" b="1" dirty="0"/>
              <a:t>4.27” </a:t>
            </a:r>
            <a:r>
              <a:rPr lang="en-US" dirty="0"/>
              <a:t>in the</a:t>
            </a:r>
            <a:r>
              <a:rPr lang="en-US" b="1" dirty="0"/>
              <a:t> Vertical </a:t>
            </a:r>
            <a:r>
              <a:rPr lang="en-US" dirty="0"/>
              <a:t>box.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Select the fourth oval on the slide, and then enter </a:t>
            </a:r>
            <a:r>
              <a:rPr lang="en-US" b="1" dirty="0"/>
              <a:t>2.99” </a:t>
            </a:r>
            <a:r>
              <a:rPr lang="en-US" dirty="0"/>
              <a:t>in the </a:t>
            </a:r>
            <a:r>
              <a:rPr lang="en-US" b="1" dirty="0"/>
              <a:t>Horizontal</a:t>
            </a:r>
            <a:r>
              <a:rPr lang="en-US" dirty="0"/>
              <a:t> box and </a:t>
            </a:r>
            <a:r>
              <a:rPr lang="en-US" b="1" dirty="0"/>
              <a:t>5.66” </a:t>
            </a:r>
            <a:r>
              <a:rPr lang="en-US" dirty="0"/>
              <a:t>in the</a:t>
            </a:r>
            <a:r>
              <a:rPr lang="en-US" b="1" dirty="0"/>
              <a:t> Vertical </a:t>
            </a:r>
            <a:r>
              <a:rPr lang="en-US" dirty="0"/>
              <a:t>box.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endParaRPr lang="en-US" dirty="0"/>
          </a:p>
          <a:p>
            <a:pPr marL="232943" indent="-232943" defTabSz="931774">
              <a:buFont typeface="+mj-lt"/>
              <a:buAutoNum type="arabicPeriod"/>
              <a:defRPr/>
            </a:pPr>
            <a:endParaRPr lang="en-US" dirty="0"/>
          </a:p>
          <a:p>
            <a:pPr marL="232943" indent="-232943" defTabSz="931774">
              <a:defRPr/>
            </a:pPr>
            <a:r>
              <a:rPr lang="en-US" dirty="0"/>
              <a:t>To reproduce the text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Insert</a:t>
            </a:r>
            <a:r>
              <a:rPr lang="en-US" dirty="0"/>
              <a:t> tab, in the </a:t>
            </a:r>
            <a:r>
              <a:rPr lang="en-US" b="1" dirty="0"/>
              <a:t>Text</a:t>
            </a:r>
            <a:r>
              <a:rPr lang="en-US" dirty="0"/>
              <a:t> group, click </a:t>
            </a:r>
            <a:r>
              <a:rPr lang="en-US" b="1" dirty="0"/>
              <a:t>Text Box</a:t>
            </a:r>
            <a:r>
              <a:rPr lang="en-US" dirty="0"/>
              <a:t>, and then on the slide, drag to draw the text box.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Enter text in the text box and select the text.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Font</a:t>
            </a:r>
            <a:r>
              <a:rPr lang="en-US" dirty="0"/>
              <a:t> group, do the following: 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Font </a:t>
            </a:r>
            <a:r>
              <a:rPr lang="en-US" dirty="0"/>
              <a:t>list, select </a:t>
            </a:r>
            <a:r>
              <a:rPr lang="en-US" b="1" dirty="0"/>
              <a:t>Corbel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Font Size </a:t>
            </a:r>
            <a:r>
              <a:rPr lang="en-US" dirty="0"/>
              <a:t>list, select </a:t>
            </a:r>
            <a:r>
              <a:rPr lang="en-US" b="1" dirty="0"/>
              <a:t>22</a:t>
            </a:r>
            <a:r>
              <a:rPr lang="en-US" dirty="0"/>
              <a:t>.</a:t>
            </a:r>
            <a:r>
              <a:rPr lang="en-US" b="1" dirty="0"/>
              <a:t> </a:t>
            </a:r>
            <a:endParaRPr lang="en-US" dirty="0"/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Click the arrow next to </a:t>
            </a:r>
            <a:r>
              <a:rPr lang="en-US" b="1" dirty="0"/>
              <a:t>Font 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50% </a:t>
            </a:r>
            <a:r>
              <a:rPr lang="en-US" dirty="0"/>
              <a:t>(sixth row, first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Paragraph</a:t>
            </a:r>
            <a:r>
              <a:rPr lang="en-US" dirty="0"/>
              <a:t> group, click </a:t>
            </a:r>
            <a:r>
              <a:rPr lang="en-US" b="1" dirty="0"/>
              <a:t>Align Text Left </a:t>
            </a:r>
            <a:r>
              <a:rPr lang="en-US" dirty="0"/>
              <a:t>to align the text left in the text box.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drag the text box to the right of the first oval.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text box.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 </a:t>
            </a:r>
            <a:r>
              <a:rPr lang="en-US" dirty="0"/>
              <a:t>group, click the arrow under </a:t>
            </a:r>
            <a:r>
              <a:rPr lang="en-US" b="1" dirty="0"/>
              <a:t>Paste</a:t>
            </a:r>
            <a:r>
              <a:rPr lang="en-US" dirty="0"/>
              <a:t>, and then click </a:t>
            </a:r>
            <a:r>
              <a:rPr lang="en-US" b="1" dirty="0"/>
              <a:t>Duplicate</a:t>
            </a:r>
            <a:r>
              <a:rPr lang="en-US" dirty="0"/>
              <a:t>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Click in the text box and edit the text.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Drag the second text box to the right of the second oval.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Repeat steps 5-7 to create the third and fourth text boxes, dragging them to the right of the third and fourth ovals. 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To reproduce the animation effects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Animations</a:t>
            </a:r>
            <a:r>
              <a:rPr lang="en-US" dirty="0"/>
              <a:t> tab, in the </a:t>
            </a:r>
            <a:r>
              <a:rPr lang="en-US" b="1" dirty="0"/>
              <a:t>Animations</a:t>
            </a:r>
            <a:r>
              <a:rPr lang="en-US" dirty="0"/>
              <a:t> group, click </a:t>
            </a:r>
            <a:r>
              <a:rPr lang="en-US" b="1" dirty="0"/>
              <a:t>Custom Animation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Editing</a:t>
            </a:r>
            <a:r>
              <a:rPr lang="en-US" dirty="0"/>
              <a:t> group, click </a:t>
            </a:r>
            <a:r>
              <a:rPr lang="en-US" b="1" dirty="0"/>
              <a:t>Select</a:t>
            </a:r>
            <a:r>
              <a:rPr lang="en-US" dirty="0"/>
              <a:t>, and then click </a:t>
            </a:r>
            <a:r>
              <a:rPr lang="en-US" b="1" dirty="0"/>
              <a:t>Selection Pane</a:t>
            </a:r>
            <a:r>
              <a:rPr lang="en-US" dirty="0"/>
              <a:t>. 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In the </a:t>
            </a:r>
            <a:r>
              <a:rPr lang="en-US" b="1" dirty="0"/>
              <a:t>Selection and Visibility</a:t>
            </a:r>
            <a:r>
              <a:rPr lang="en-US" dirty="0"/>
              <a:t> pane, select the rectangle group.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b="1" dirty="0"/>
              <a:t>Add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, point to </a:t>
            </a:r>
            <a:r>
              <a:rPr lang="en-US" b="1" dirty="0"/>
              <a:t>Emphasis</a:t>
            </a:r>
            <a:r>
              <a:rPr lang="en-US" dirty="0"/>
              <a:t>, 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Emphasis Effect </a:t>
            </a:r>
            <a:r>
              <a:rPr lang="en-US" dirty="0"/>
              <a:t>dialog box, under </a:t>
            </a:r>
            <a:r>
              <a:rPr lang="en-US" b="1" dirty="0"/>
              <a:t>Basic</a:t>
            </a:r>
            <a:r>
              <a:rPr lang="en-US" dirty="0"/>
              <a:t>, click </a:t>
            </a:r>
            <a:r>
              <a:rPr lang="en-US" b="1" dirty="0"/>
              <a:t>Spin</a:t>
            </a:r>
            <a:r>
              <a:rPr lang="en-US" dirty="0"/>
              <a:t>.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Select the animation effect (spin effect for the rectangle group). Under </a:t>
            </a:r>
            <a:r>
              <a:rPr lang="en-US" b="1" dirty="0"/>
              <a:t>Modify: Spin</a:t>
            </a:r>
            <a:r>
              <a:rPr lang="en-US" dirty="0"/>
              <a:t>, do the following: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With Previous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Amount </a:t>
            </a:r>
            <a:r>
              <a:rPr lang="en-US" dirty="0"/>
              <a:t>list, in the </a:t>
            </a:r>
            <a:r>
              <a:rPr lang="en-US" b="1" dirty="0"/>
              <a:t>Custom</a:t>
            </a:r>
            <a:r>
              <a:rPr lang="en-US" dirty="0"/>
              <a:t> box, enter </a:t>
            </a:r>
            <a:r>
              <a:rPr lang="en-US" b="1" dirty="0"/>
              <a:t>123</a:t>
            </a:r>
            <a:r>
              <a:rPr lang="en-US" b="1" dirty="0">
                <a:ea typeface="Verdana"/>
                <a:cs typeface="Verdana"/>
              </a:rPr>
              <a:t>°</a:t>
            </a:r>
            <a:r>
              <a:rPr lang="en-US" dirty="0">
                <a:ea typeface="Verdana"/>
                <a:cs typeface="Verdana"/>
              </a:rPr>
              <a:t>,</a:t>
            </a:r>
            <a:r>
              <a:rPr lang="en-US" b="1" dirty="0">
                <a:ea typeface="Verdana"/>
                <a:cs typeface="Verdana"/>
              </a:rPr>
              <a:t> </a:t>
            </a:r>
            <a:r>
              <a:rPr lang="en-US" dirty="0"/>
              <a:t>and then press ENTER. Also in the </a:t>
            </a:r>
            <a:r>
              <a:rPr lang="en-US" b="1" dirty="0"/>
              <a:t>Amount</a:t>
            </a:r>
            <a:r>
              <a:rPr lang="en-US" dirty="0"/>
              <a:t> list, click </a:t>
            </a:r>
            <a:r>
              <a:rPr lang="en-US" b="1" dirty="0"/>
              <a:t>Counterclockwise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Fast</a:t>
            </a:r>
            <a:r>
              <a:rPr lang="en-US" dirty="0"/>
              <a:t>. 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On the slide, select the first oval.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, point to </a:t>
            </a:r>
            <a:r>
              <a:rPr lang="en-US" b="1" dirty="0"/>
              <a:t>Emphasis</a:t>
            </a:r>
            <a:r>
              <a:rPr lang="en-US" dirty="0"/>
              <a:t>, 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Emphasis Effect </a:t>
            </a:r>
            <a:r>
              <a:rPr lang="en-US" dirty="0"/>
              <a:t>dialog box, under </a:t>
            </a:r>
            <a:r>
              <a:rPr lang="en-US" b="1" dirty="0"/>
              <a:t>Basic</a:t>
            </a:r>
            <a:r>
              <a:rPr lang="en-US" dirty="0"/>
              <a:t>, click </a:t>
            </a:r>
            <a:r>
              <a:rPr lang="en-US" b="1" dirty="0"/>
              <a:t>Change Fill Color</a:t>
            </a:r>
            <a:r>
              <a:rPr lang="en-US" dirty="0"/>
              <a:t>.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Select the second animation effect (change fill color effect for the first oval). Under </a:t>
            </a:r>
            <a:r>
              <a:rPr lang="en-US" b="1" dirty="0"/>
              <a:t>Modify: Change Fill Color</a:t>
            </a:r>
            <a:r>
              <a:rPr lang="en-US" dirty="0"/>
              <a:t>, do the following: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After Previous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Fill Color </a:t>
            </a:r>
            <a:r>
              <a:rPr lang="en-US" dirty="0"/>
              <a:t>list, click </a:t>
            </a:r>
            <a:r>
              <a:rPr lang="en-US" b="1" dirty="0"/>
              <a:t>More Colors</a:t>
            </a:r>
            <a:r>
              <a:rPr lang="en-US" dirty="0"/>
              <a:t>.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130</a:t>
            </a:r>
            <a:r>
              <a:rPr lang="en-US" dirty="0"/>
              <a:t>, Green: </a:t>
            </a:r>
            <a:r>
              <a:rPr lang="en-US" b="1" dirty="0"/>
              <a:t>153</a:t>
            </a:r>
            <a:r>
              <a:rPr lang="en-US" dirty="0"/>
              <a:t>, Blue: </a:t>
            </a:r>
            <a:r>
              <a:rPr lang="en-US" b="1" dirty="0"/>
              <a:t>117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Very Fast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first text box.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 Effect</a:t>
            </a:r>
            <a:r>
              <a:rPr lang="en-US" dirty="0"/>
              <a:t>, point to</a:t>
            </a:r>
            <a:r>
              <a:rPr lang="en-US" b="1" dirty="0"/>
              <a:t> Entrance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Entrance Effect </a:t>
            </a:r>
            <a:r>
              <a:rPr lang="en-US" dirty="0"/>
              <a:t>dialog box, under </a:t>
            </a:r>
            <a:r>
              <a:rPr lang="en-US" b="1" dirty="0"/>
              <a:t>Subtle</a:t>
            </a:r>
            <a:r>
              <a:rPr lang="en-US" dirty="0"/>
              <a:t>, click </a:t>
            </a:r>
            <a:r>
              <a:rPr lang="en-US" b="1" dirty="0"/>
              <a:t>Fade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Select the third animation effect (fade effect for the first text box). Under </a:t>
            </a:r>
            <a:r>
              <a:rPr lang="en-US" b="1" dirty="0"/>
              <a:t>Modify: Fade</a:t>
            </a:r>
            <a:r>
              <a:rPr lang="en-US" dirty="0"/>
              <a:t>, do the following: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With Previous</a:t>
            </a:r>
            <a:r>
              <a:rPr lang="en-US" dirty="0"/>
              <a:t>.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Speed </a:t>
            </a:r>
            <a:r>
              <a:rPr lang="en-US" dirty="0"/>
              <a:t>list, select </a:t>
            </a:r>
            <a:r>
              <a:rPr lang="en-US" b="1" dirty="0"/>
              <a:t>Very Fast</a:t>
            </a:r>
            <a:r>
              <a:rPr lang="en-US" dirty="0"/>
              <a:t>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Selection and Visibility </a:t>
            </a:r>
            <a:r>
              <a:rPr lang="en-US" dirty="0"/>
              <a:t>pane, select the rectangle group.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b="1" dirty="0"/>
              <a:t>Add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, point to </a:t>
            </a:r>
            <a:r>
              <a:rPr lang="en-US" b="1" dirty="0"/>
              <a:t>Emphasis</a:t>
            </a:r>
            <a:r>
              <a:rPr lang="en-US" dirty="0"/>
              <a:t>, 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Emphasis Effect </a:t>
            </a:r>
            <a:r>
              <a:rPr lang="en-US" dirty="0"/>
              <a:t>dialog box, under </a:t>
            </a:r>
            <a:r>
              <a:rPr lang="en-US" b="1" dirty="0"/>
              <a:t>Basic</a:t>
            </a:r>
            <a:r>
              <a:rPr lang="en-US" dirty="0"/>
              <a:t>, click </a:t>
            </a:r>
            <a:r>
              <a:rPr lang="en-US" b="1" dirty="0"/>
              <a:t>Spin</a:t>
            </a:r>
            <a:r>
              <a:rPr lang="en-US" dirty="0"/>
              <a:t>.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Select the fourth animation effect (spin effect for the rectangle group). Under </a:t>
            </a:r>
            <a:r>
              <a:rPr lang="en-US" b="1" dirty="0"/>
              <a:t>Modify: Spin</a:t>
            </a:r>
            <a:r>
              <a:rPr lang="en-US" dirty="0"/>
              <a:t>, do the following: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On Click</a:t>
            </a:r>
            <a:r>
              <a:rPr lang="en-US" dirty="0"/>
              <a:t>. 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Amount </a:t>
            </a:r>
            <a:r>
              <a:rPr lang="en-US" dirty="0"/>
              <a:t>list, in the </a:t>
            </a:r>
            <a:r>
              <a:rPr lang="en-US" b="1" dirty="0"/>
              <a:t>Custom</a:t>
            </a:r>
            <a:r>
              <a:rPr lang="en-US" dirty="0"/>
              <a:t> box, enter </a:t>
            </a:r>
            <a:r>
              <a:rPr lang="en-US" b="1" dirty="0"/>
              <a:t>22</a:t>
            </a:r>
            <a:r>
              <a:rPr lang="en-US" b="1" dirty="0">
                <a:ea typeface="Verdana"/>
                <a:cs typeface="Verdana"/>
              </a:rPr>
              <a:t>°</a:t>
            </a:r>
            <a:r>
              <a:rPr lang="en-US" dirty="0"/>
              <a:t>, and then press ENTER.  Also in the </a:t>
            </a:r>
            <a:r>
              <a:rPr lang="en-US" b="1" dirty="0"/>
              <a:t>Amount</a:t>
            </a:r>
            <a:r>
              <a:rPr lang="en-US" dirty="0"/>
              <a:t> list, click </a:t>
            </a:r>
            <a:r>
              <a:rPr lang="en-US" b="1" dirty="0"/>
              <a:t>Clockwise</a:t>
            </a:r>
            <a:r>
              <a:rPr lang="en-US" dirty="0"/>
              <a:t>. 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Very Fast</a:t>
            </a:r>
            <a:r>
              <a:rPr lang="en-US" dirty="0"/>
              <a:t>.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On the slide, select the second oval.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, point to </a:t>
            </a:r>
            <a:r>
              <a:rPr lang="en-US" b="1" dirty="0"/>
              <a:t>Emphasis</a:t>
            </a:r>
            <a:r>
              <a:rPr lang="en-US" dirty="0"/>
              <a:t>, 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Emphasis Effect </a:t>
            </a:r>
            <a:r>
              <a:rPr lang="en-US" dirty="0"/>
              <a:t>dialog box, under </a:t>
            </a:r>
            <a:r>
              <a:rPr lang="en-US" b="1" dirty="0"/>
              <a:t>Basic</a:t>
            </a:r>
            <a:r>
              <a:rPr lang="en-US" dirty="0"/>
              <a:t>, click </a:t>
            </a:r>
            <a:r>
              <a:rPr lang="en-US" b="1" dirty="0"/>
              <a:t>Change Fill Color</a:t>
            </a:r>
            <a:r>
              <a:rPr lang="en-US" dirty="0"/>
              <a:t>.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Select the fifth animation effect (change fill color effect for the second oval). Under </a:t>
            </a:r>
            <a:r>
              <a:rPr lang="en-US" b="1" dirty="0"/>
              <a:t>Modify: Change Fill Color</a:t>
            </a:r>
            <a:r>
              <a:rPr lang="en-US" dirty="0"/>
              <a:t>, do the following: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After Previous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Fill Color </a:t>
            </a:r>
            <a:r>
              <a:rPr lang="en-US" dirty="0"/>
              <a:t>list, click </a:t>
            </a:r>
            <a:r>
              <a:rPr lang="en-US" b="1" dirty="0"/>
              <a:t>More Colors</a:t>
            </a:r>
            <a:r>
              <a:rPr lang="en-US" dirty="0"/>
              <a:t>.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130</a:t>
            </a:r>
            <a:r>
              <a:rPr lang="en-US" dirty="0"/>
              <a:t>, Green: </a:t>
            </a:r>
            <a:r>
              <a:rPr lang="en-US" b="1" dirty="0"/>
              <a:t>153</a:t>
            </a:r>
            <a:r>
              <a:rPr lang="en-US" dirty="0"/>
              <a:t>, Blue: </a:t>
            </a:r>
            <a:r>
              <a:rPr lang="en-US" b="1" dirty="0"/>
              <a:t>117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Very Fast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second text box.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 Effect</a:t>
            </a:r>
            <a:r>
              <a:rPr lang="en-US" dirty="0"/>
              <a:t>, point to</a:t>
            </a:r>
            <a:r>
              <a:rPr lang="en-US" b="1" dirty="0"/>
              <a:t> Entrance </a:t>
            </a:r>
            <a:r>
              <a:rPr lang="en-US" dirty="0"/>
              <a:t>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Entrance Effect </a:t>
            </a:r>
            <a:r>
              <a:rPr lang="en-US" dirty="0"/>
              <a:t>dialog box, under </a:t>
            </a:r>
            <a:r>
              <a:rPr lang="en-US" b="1" dirty="0"/>
              <a:t>Subtle</a:t>
            </a:r>
            <a:r>
              <a:rPr lang="en-US" dirty="0"/>
              <a:t>, click </a:t>
            </a:r>
            <a:r>
              <a:rPr lang="en-US" b="1" dirty="0"/>
              <a:t>Fade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Select the sixth animation effect (fade effect for the second text box). Under </a:t>
            </a:r>
            <a:r>
              <a:rPr lang="en-US" b="1" dirty="0"/>
              <a:t>Modify: Fade</a:t>
            </a:r>
            <a:r>
              <a:rPr lang="en-US" dirty="0"/>
              <a:t>, do the following: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With Previous</a:t>
            </a:r>
            <a:r>
              <a:rPr lang="en-US" dirty="0"/>
              <a:t>.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Speed </a:t>
            </a:r>
            <a:r>
              <a:rPr lang="en-US" dirty="0"/>
              <a:t>list, select </a:t>
            </a:r>
            <a:r>
              <a:rPr lang="en-US" b="1" dirty="0"/>
              <a:t>Very Fast</a:t>
            </a:r>
            <a:r>
              <a:rPr lang="en-US" dirty="0"/>
              <a:t>. 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On the slide, select the third oval.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, point to </a:t>
            </a:r>
            <a:r>
              <a:rPr lang="en-US" b="1" dirty="0"/>
              <a:t>Emphasis</a:t>
            </a:r>
            <a:r>
              <a:rPr lang="en-US" dirty="0"/>
              <a:t>, 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Emphasis Effect </a:t>
            </a:r>
            <a:r>
              <a:rPr lang="en-US" dirty="0"/>
              <a:t>dialog box, under </a:t>
            </a:r>
            <a:r>
              <a:rPr lang="en-US" b="1" dirty="0"/>
              <a:t>Basic</a:t>
            </a:r>
            <a:r>
              <a:rPr lang="en-US" dirty="0"/>
              <a:t>, click </a:t>
            </a:r>
            <a:r>
              <a:rPr lang="en-US" b="1" dirty="0"/>
              <a:t>Change Fill Color</a:t>
            </a:r>
            <a:r>
              <a:rPr lang="en-US" dirty="0"/>
              <a:t>.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Select the seventh animation effect (change fill color effect for the third oval). Under </a:t>
            </a:r>
            <a:r>
              <a:rPr lang="en-US" b="1" dirty="0"/>
              <a:t>Modify: Change Fill Color</a:t>
            </a:r>
            <a:r>
              <a:rPr lang="en-US" dirty="0"/>
              <a:t>, do the following: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After Previous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Fill Color </a:t>
            </a:r>
            <a:r>
              <a:rPr lang="en-US" dirty="0"/>
              <a:t>list, click </a:t>
            </a:r>
            <a:r>
              <a:rPr lang="en-US" b="1" dirty="0"/>
              <a:t>More Colors</a:t>
            </a:r>
            <a:r>
              <a:rPr lang="en-US" dirty="0"/>
              <a:t>.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130</a:t>
            </a:r>
            <a:r>
              <a:rPr lang="en-US" dirty="0"/>
              <a:t>, Green: </a:t>
            </a:r>
            <a:r>
              <a:rPr lang="en-US" b="1" dirty="0"/>
              <a:t>153</a:t>
            </a:r>
            <a:r>
              <a:rPr lang="en-US" dirty="0"/>
              <a:t>, Blue: </a:t>
            </a:r>
            <a:r>
              <a:rPr lang="en-US" b="1" dirty="0"/>
              <a:t>117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Very Fast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third text box.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 Effect</a:t>
            </a:r>
            <a:r>
              <a:rPr lang="en-US" dirty="0"/>
              <a:t>, point to</a:t>
            </a:r>
            <a:r>
              <a:rPr lang="en-US" b="1" dirty="0"/>
              <a:t> Entrance </a:t>
            </a:r>
            <a:r>
              <a:rPr lang="en-US" dirty="0"/>
              <a:t>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Entrance Effect </a:t>
            </a:r>
            <a:r>
              <a:rPr lang="en-US" dirty="0"/>
              <a:t>dialog box, under </a:t>
            </a:r>
            <a:r>
              <a:rPr lang="en-US" b="1" dirty="0"/>
              <a:t>Subtle</a:t>
            </a:r>
            <a:r>
              <a:rPr lang="en-US" dirty="0"/>
              <a:t>, click </a:t>
            </a:r>
            <a:r>
              <a:rPr lang="en-US" b="1" dirty="0"/>
              <a:t>Fade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Select the eighth animation effect (fade effect for the third text box). Under </a:t>
            </a:r>
            <a:r>
              <a:rPr lang="en-US" b="1" dirty="0"/>
              <a:t>Modify: Fade</a:t>
            </a:r>
            <a:r>
              <a:rPr lang="en-US" dirty="0"/>
              <a:t>, do the following: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With Previous</a:t>
            </a:r>
            <a:r>
              <a:rPr lang="en-US" dirty="0"/>
              <a:t>.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Speed </a:t>
            </a:r>
            <a:r>
              <a:rPr lang="en-US" dirty="0"/>
              <a:t>list, select </a:t>
            </a:r>
            <a:r>
              <a:rPr lang="en-US" b="1" dirty="0"/>
              <a:t>Very Fast</a:t>
            </a:r>
            <a:r>
              <a:rPr lang="en-US" dirty="0"/>
              <a:t>. 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On the slide, select the fourth oval.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, point to </a:t>
            </a:r>
            <a:r>
              <a:rPr lang="en-US" b="1" dirty="0"/>
              <a:t>Emphasis</a:t>
            </a:r>
            <a:r>
              <a:rPr lang="en-US" dirty="0"/>
              <a:t>, 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Emphasis Effect </a:t>
            </a:r>
            <a:r>
              <a:rPr lang="en-US" dirty="0"/>
              <a:t>dialog box, under </a:t>
            </a:r>
            <a:r>
              <a:rPr lang="en-US" b="1" dirty="0"/>
              <a:t>Basic</a:t>
            </a:r>
            <a:r>
              <a:rPr lang="en-US" dirty="0"/>
              <a:t>, click </a:t>
            </a:r>
            <a:r>
              <a:rPr lang="en-US" b="1" dirty="0"/>
              <a:t>Change Fill Color</a:t>
            </a:r>
            <a:r>
              <a:rPr lang="en-US" dirty="0"/>
              <a:t>.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Select the ninth animation effect (change fill color effect for the fourth oval). Under </a:t>
            </a:r>
            <a:r>
              <a:rPr lang="en-US" b="1" dirty="0"/>
              <a:t>Modify: Change Fill Color</a:t>
            </a:r>
            <a:r>
              <a:rPr lang="en-US" dirty="0"/>
              <a:t>, do the following: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After Previous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Fill Color </a:t>
            </a:r>
            <a:r>
              <a:rPr lang="en-US" dirty="0"/>
              <a:t>list, click </a:t>
            </a:r>
            <a:r>
              <a:rPr lang="en-US" b="1" dirty="0"/>
              <a:t>More Colors</a:t>
            </a:r>
            <a:r>
              <a:rPr lang="en-US" dirty="0"/>
              <a:t>.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130</a:t>
            </a:r>
            <a:r>
              <a:rPr lang="en-US" dirty="0"/>
              <a:t>, Green: </a:t>
            </a:r>
            <a:r>
              <a:rPr lang="en-US" b="1" dirty="0"/>
              <a:t>153</a:t>
            </a:r>
            <a:r>
              <a:rPr lang="en-US" dirty="0"/>
              <a:t>, Blue: </a:t>
            </a:r>
            <a:r>
              <a:rPr lang="en-US" b="1" dirty="0"/>
              <a:t>117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Very Fast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fourth text box.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 Effect</a:t>
            </a:r>
            <a:r>
              <a:rPr lang="en-US" dirty="0"/>
              <a:t>, point to</a:t>
            </a:r>
            <a:r>
              <a:rPr lang="en-US" b="1" dirty="0"/>
              <a:t> Entrance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Entrance Effect </a:t>
            </a:r>
            <a:r>
              <a:rPr lang="en-US" dirty="0"/>
              <a:t>dialog box, under </a:t>
            </a:r>
            <a:r>
              <a:rPr lang="en-US" b="1" dirty="0"/>
              <a:t>Subtle</a:t>
            </a:r>
            <a:r>
              <a:rPr lang="en-US" dirty="0"/>
              <a:t>, click </a:t>
            </a:r>
            <a:r>
              <a:rPr lang="en-US" b="1" dirty="0"/>
              <a:t>Fade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Select the 10</a:t>
            </a:r>
            <a:r>
              <a:rPr lang="en-US" baseline="30000" dirty="0"/>
              <a:t>th</a:t>
            </a:r>
            <a:r>
              <a:rPr lang="en-US" dirty="0"/>
              <a:t> animation effect (fade effect for the fourth text box). Under </a:t>
            </a:r>
            <a:r>
              <a:rPr lang="en-US" b="1" dirty="0"/>
              <a:t>Modify: Fade</a:t>
            </a:r>
            <a:r>
              <a:rPr lang="en-US" dirty="0"/>
              <a:t>, do the following: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With Previous</a:t>
            </a:r>
            <a:r>
              <a:rPr lang="en-US" dirty="0"/>
              <a:t>.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Speed </a:t>
            </a:r>
            <a:r>
              <a:rPr lang="en-US" dirty="0"/>
              <a:t>list, select </a:t>
            </a:r>
            <a:r>
              <a:rPr lang="en-US" b="1" dirty="0"/>
              <a:t>Very Fast</a:t>
            </a:r>
            <a:r>
              <a:rPr lang="en-US" dirty="0"/>
              <a:t>. </a:t>
            </a:r>
          </a:p>
          <a:p>
            <a:pPr marL="232943" indent="-232943" defTabSz="931774">
              <a:defRPr/>
            </a:pPr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52450" y="468313"/>
            <a:ext cx="3198813" cy="2398712"/>
          </a:xfr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/>
              <a:t>Custom animation effects: object spins on end</a:t>
            </a:r>
          </a:p>
          <a:p>
            <a:r>
              <a:rPr lang="en-US" sz="1400" dirty="0"/>
              <a:t>(Advanced)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background effects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Slides</a:t>
            </a:r>
            <a:r>
              <a:rPr lang="en-US" dirty="0"/>
              <a:t> group, click </a:t>
            </a:r>
            <a:r>
              <a:rPr lang="en-US" b="1" dirty="0"/>
              <a:t>Layout</a:t>
            </a:r>
            <a:r>
              <a:rPr lang="en-US" dirty="0"/>
              <a:t>, and then click </a:t>
            </a:r>
            <a:r>
              <a:rPr lang="en-US" b="1" dirty="0"/>
              <a:t>Blank</a:t>
            </a:r>
            <a:r>
              <a:rPr lang="en-US" dirty="0"/>
              <a:t>.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Right-click the slide background area, and then click </a:t>
            </a:r>
            <a:r>
              <a:rPr lang="en-US" b="1" dirty="0"/>
              <a:t>Format Background</a:t>
            </a:r>
            <a:r>
              <a:rPr lang="en-US" dirty="0"/>
              <a:t>. In the </a:t>
            </a:r>
            <a:r>
              <a:rPr lang="en-US" b="1" dirty="0"/>
              <a:t>Format Background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pane, and then select </a:t>
            </a:r>
            <a:r>
              <a:rPr lang="en-US" b="1" dirty="0"/>
              <a:t>Solid fill</a:t>
            </a:r>
            <a:r>
              <a:rPr lang="en-US" dirty="0"/>
              <a:t> in the </a:t>
            </a:r>
            <a:r>
              <a:rPr lang="en-US" b="1" dirty="0"/>
              <a:t>Fill</a:t>
            </a:r>
            <a:r>
              <a:rPr lang="en-US" dirty="0"/>
              <a:t> pane.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reproduce the rectangle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Rectangles</a:t>
            </a:r>
            <a:r>
              <a:rPr lang="en-US" dirty="0"/>
              <a:t> click </a:t>
            </a:r>
            <a:r>
              <a:rPr lang="en-US" b="1" dirty="0"/>
              <a:t>Rounded Rectangle </a:t>
            </a:r>
            <a:r>
              <a:rPr lang="en-US" dirty="0"/>
              <a:t>(second option from the left). On the slide, drag to draw a rounded rectangle.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rectangle. Drag the yellow diamond adjustment handle to the left to decrease the amount of rounding on the corners.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With the rounded rectangle still selected,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Size</a:t>
            </a:r>
            <a:r>
              <a:rPr lang="en-US" dirty="0"/>
              <a:t> group,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Height</a:t>
            </a:r>
            <a:r>
              <a:rPr lang="en-US" dirty="0"/>
              <a:t> box, enter </a:t>
            </a:r>
            <a:r>
              <a:rPr lang="en-US" b="1" dirty="0"/>
              <a:t>3.5”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Width</a:t>
            </a:r>
            <a:r>
              <a:rPr lang="en-US" dirty="0"/>
              <a:t> box, enter </a:t>
            </a:r>
            <a:r>
              <a:rPr lang="en-US" b="1" dirty="0"/>
              <a:t>0.25”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Shape Styles</a:t>
            </a:r>
            <a:r>
              <a:rPr lang="en-US" dirty="0"/>
              <a:t> group, click the </a:t>
            </a:r>
            <a:r>
              <a:rPr lang="en-US" b="1" dirty="0"/>
              <a:t>Format Shape</a:t>
            </a:r>
            <a:r>
              <a:rPr lang="en-US" dirty="0"/>
              <a:t> dialog box launcher.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 </a:t>
            </a:r>
            <a:r>
              <a:rPr lang="en-US" dirty="0"/>
              <a:t>in the left pane. In the </a:t>
            </a:r>
            <a:r>
              <a:rPr lang="en-US" b="1" dirty="0"/>
              <a:t>Fill</a:t>
            </a:r>
            <a:r>
              <a:rPr lang="en-US" dirty="0"/>
              <a:t> pane, select </a:t>
            </a:r>
            <a:r>
              <a:rPr lang="en-US" b="1" dirty="0"/>
              <a:t>Solid fill</a:t>
            </a:r>
            <a:r>
              <a:rPr lang="en-US" dirty="0"/>
              <a:t>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15% </a:t>
            </a:r>
            <a:r>
              <a:rPr lang="en-US" dirty="0"/>
              <a:t>(third row, first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Line Color </a:t>
            </a:r>
            <a:r>
              <a:rPr lang="en-US" dirty="0"/>
              <a:t>in the left pane. In the </a:t>
            </a:r>
            <a:r>
              <a:rPr lang="en-US" b="1" dirty="0"/>
              <a:t>Line Color</a:t>
            </a:r>
            <a:r>
              <a:rPr lang="en-US" dirty="0"/>
              <a:t> pane, select </a:t>
            </a:r>
            <a:r>
              <a:rPr lang="en-US" b="1" dirty="0"/>
              <a:t>No line</a:t>
            </a:r>
            <a:r>
              <a:rPr lang="en-US" dirty="0"/>
              <a:t>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</a:t>
            </a:r>
            <a:r>
              <a:rPr lang="en-US" b="1" dirty="0"/>
              <a:t> Shadow </a:t>
            </a:r>
            <a:r>
              <a:rPr lang="en-US" dirty="0"/>
              <a:t>in the left pane. In the </a:t>
            </a:r>
            <a:r>
              <a:rPr lang="en-US" b="1" dirty="0"/>
              <a:t>Shadow</a:t>
            </a:r>
            <a:r>
              <a:rPr lang="en-US" dirty="0"/>
              <a:t> pane, click the button next to </a:t>
            </a:r>
            <a:r>
              <a:rPr lang="en-US" b="1" dirty="0"/>
              <a:t>Presets</a:t>
            </a:r>
            <a:r>
              <a:rPr lang="en-US" dirty="0"/>
              <a:t>, under </a:t>
            </a:r>
            <a:r>
              <a:rPr lang="en-US" b="1" dirty="0"/>
              <a:t>Outer</a:t>
            </a:r>
            <a:r>
              <a:rPr lang="en-US" dirty="0"/>
              <a:t> select </a:t>
            </a:r>
            <a:r>
              <a:rPr lang="en-US" b="1" dirty="0"/>
              <a:t>Offset Bottom</a:t>
            </a:r>
            <a:r>
              <a:rPr lang="en-US" dirty="0"/>
              <a:t> (first row, second option from the left), and then do the following:</a:t>
            </a:r>
          </a:p>
          <a:p>
            <a:pPr marL="698830" lvl="1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Size </a:t>
            </a:r>
            <a:r>
              <a:rPr lang="en-US" dirty="0"/>
              <a:t>box, enter </a:t>
            </a:r>
            <a:r>
              <a:rPr lang="en-US" b="1" dirty="0"/>
              <a:t>100%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Blur </a:t>
            </a:r>
            <a:r>
              <a:rPr lang="en-US" dirty="0"/>
              <a:t>box, enter </a:t>
            </a:r>
            <a:r>
              <a:rPr lang="en-US" b="1" dirty="0"/>
              <a:t>8.5 pt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Angle </a:t>
            </a:r>
            <a:r>
              <a:rPr lang="en-US" dirty="0"/>
              <a:t>box, enter </a:t>
            </a:r>
            <a:r>
              <a:rPr lang="en-US" b="1" dirty="0"/>
              <a:t>90</a:t>
            </a:r>
            <a:r>
              <a:rPr lang="en-US" b="1" dirty="0">
                <a:ea typeface="Verdana"/>
                <a:cs typeface="Verdana"/>
              </a:rPr>
              <a:t>°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Distance </a:t>
            </a:r>
            <a:r>
              <a:rPr lang="en-US" dirty="0"/>
              <a:t>box, enter </a:t>
            </a:r>
            <a:r>
              <a:rPr lang="en-US" b="1" dirty="0"/>
              <a:t>1 pt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3-D Format </a:t>
            </a:r>
            <a:r>
              <a:rPr lang="en-US" dirty="0"/>
              <a:t>in the left pane. In the </a:t>
            </a:r>
            <a:r>
              <a:rPr lang="en-US" b="1" dirty="0"/>
              <a:t>3-D Format</a:t>
            </a:r>
            <a:r>
              <a:rPr lang="en-US" dirty="0"/>
              <a:t> pane,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Under </a:t>
            </a:r>
            <a:r>
              <a:rPr lang="en-US" b="1" dirty="0"/>
              <a:t>Bevel</a:t>
            </a:r>
            <a:r>
              <a:rPr lang="en-US" dirty="0"/>
              <a:t>, click the button next to </a:t>
            </a:r>
            <a:r>
              <a:rPr lang="en-US" b="1" dirty="0"/>
              <a:t>Top</a:t>
            </a:r>
            <a:r>
              <a:rPr lang="en-US" dirty="0"/>
              <a:t>, and then under </a:t>
            </a:r>
            <a:r>
              <a:rPr lang="en-US" b="1" dirty="0"/>
              <a:t>Bevel</a:t>
            </a:r>
            <a:r>
              <a:rPr lang="en-US" dirty="0"/>
              <a:t> click </a:t>
            </a:r>
            <a:r>
              <a:rPr lang="en-US" b="1" dirty="0"/>
              <a:t>Circle</a:t>
            </a:r>
            <a:r>
              <a:rPr lang="en-US" dirty="0"/>
              <a:t> (first row, first option from the left). Next to </a:t>
            </a:r>
            <a:r>
              <a:rPr lang="en-US" b="1" dirty="0"/>
              <a:t>Top</a:t>
            </a:r>
            <a:r>
              <a:rPr lang="en-US" dirty="0"/>
              <a:t>, in the </a:t>
            </a:r>
            <a:r>
              <a:rPr lang="en-US" b="1" dirty="0"/>
              <a:t>Width</a:t>
            </a:r>
            <a:r>
              <a:rPr lang="en-US" dirty="0"/>
              <a:t> box, enter </a:t>
            </a:r>
            <a:r>
              <a:rPr lang="en-US" b="1" dirty="0"/>
              <a:t>5 pt</a:t>
            </a:r>
            <a:r>
              <a:rPr lang="en-US" dirty="0"/>
              <a:t>, and in the </a:t>
            </a:r>
            <a:r>
              <a:rPr lang="en-US" b="1" dirty="0"/>
              <a:t>Height</a:t>
            </a:r>
            <a:r>
              <a:rPr lang="en-US" dirty="0"/>
              <a:t> box, enter </a:t>
            </a:r>
            <a:r>
              <a:rPr lang="en-US" b="1" dirty="0"/>
              <a:t>5 pt</a:t>
            </a:r>
            <a:r>
              <a:rPr lang="en-US" dirty="0"/>
              <a:t>.</a:t>
            </a:r>
          </a:p>
          <a:p>
            <a:pPr marL="698830" lvl="1" indent="-232943">
              <a:buFont typeface="Arial" pitchFamily="34" charset="0"/>
              <a:buChar char="•"/>
            </a:pPr>
            <a:r>
              <a:rPr lang="en-US" dirty="0"/>
              <a:t>Under </a:t>
            </a:r>
            <a:r>
              <a:rPr lang="en-US" b="1" dirty="0"/>
              <a:t>Surface</a:t>
            </a:r>
            <a:r>
              <a:rPr lang="en-US" dirty="0"/>
              <a:t>, click the button next to </a:t>
            </a:r>
            <a:r>
              <a:rPr lang="en-US" b="1" dirty="0"/>
              <a:t>Material</a:t>
            </a:r>
            <a:r>
              <a:rPr lang="en-US" dirty="0"/>
              <a:t>, and then under </a:t>
            </a:r>
            <a:r>
              <a:rPr lang="en-US" b="1" dirty="0"/>
              <a:t>Standard</a:t>
            </a:r>
            <a:r>
              <a:rPr lang="en-US" dirty="0"/>
              <a:t> click </a:t>
            </a:r>
            <a:r>
              <a:rPr lang="en-US" b="1" dirty="0"/>
              <a:t>Matte</a:t>
            </a:r>
            <a:r>
              <a:rPr lang="en-US" dirty="0"/>
              <a:t> (first row, first option from the left). Click the button next to </a:t>
            </a:r>
            <a:r>
              <a:rPr lang="en-US" b="1" dirty="0"/>
              <a:t>Lighting</a:t>
            </a:r>
            <a:r>
              <a:rPr lang="en-US" dirty="0"/>
              <a:t>, and then under </a:t>
            </a:r>
            <a:r>
              <a:rPr lang="en-US" b="1" dirty="0"/>
              <a:t>Neutral</a:t>
            </a:r>
            <a:r>
              <a:rPr lang="en-US" dirty="0"/>
              <a:t> click </a:t>
            </a:r>
            <a:r>
              <a:rPr lang="en-US" b="1" dirty="0"/>
              <a:t>Soft</a:t>
            </a:r>
            <a:r>
              <a:rPr lang="en-US" dirty="0"/>
              <a:t> (first row, third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rounded rectangle.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</a:t>
            </a:r>
            <a:r>
              <a:rPr lang="en-US" dirty="0"/>
              <a:t> group, click the arrow under </a:t>
            </a:r>
            <a:r>
              <a:rPr lang="en-US" b="1" dirty="0"/>
              <a:t>Paste</a:t>
            </a:r>
            <a:r>
              <a:rPr lang="en-US" dirty="0"/>
              <a:t>, and then click </a:t>
            </a:r>
            <a:r>
              <a:rPr lang="en-US" b="1" dirty="0"/>
              <a:t>Duplicate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duplicate rectangle.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Click the arrow next to </a:t>
            </a:r>
            <a:r>
              <a:rPr lang="en-US" b="1" dirty="0"/>
              <a:t>Shape Fill</a:t>
            </a:r>
            <a:r>
              <a:rPr lang="en-US" dirty="0"/>
              <a:t>, and then click </a:t>
            </a:r>
            <a:r>
              <a:rPr lang="en-US" b="1" dirty="0"/>
              <a:t>No Fill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Click the arrow next to </a:t>
            </a:r>
            <a:r>
              <a:rPr lang="en-US" b="1" dirty="0"/>
              <a:t>Shape Outline</a:t>
            </a:r>
            <a:r>
              <a:rPr lang="en-US" dirty="0"/>
              <a:t>, and then click </a:t>
            </a:r>
            <a:r>
              <a:rPr lang="en-US" b="1" dirty="0"/>
              <a:t>No Outline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Drag the second rectangle above the first rectangle until the lower edge overlays the top edge of the first rectangle. (</a:t>
            </a:r>
            <a:r>
              <a:rPr lang="en-US" b="1" dirty="0"/>
              <a:t>Note: </a:t>
            </a:r>
            <a:r>
              <a:rPr lang="en-US" dirty="0"/>
              <a:t>When the spinning animation effect is created later for these rectangles, the spin will center where the edges of the rectangles meet.)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Press and hold CTRL, and then select both rectangles.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and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Selected Objects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Center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Group</a:t>
            </a:r>
            <a:r>
              <a:rPr lang="en-US" dirty="0"/>
              <a:t>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drag the group until it is centered horizontally on the left edge of the slide (straddling the edge).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point to </a:t>
            </a:r>
            <a:r>
              <a:rPr lang="en-US" b="1" dirty="0"/>
              <a:t>Align</a:t>
            </a:r>
            <a:r>
              <a:rPr lang="en-US" dirty="0"/>
              <a:t>, and then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Align to Slide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Align Middle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endParaRPr lang="en-US" dirty="0"/>
          </a:p>
          <a:p>
            <a:pPr marL="698830" lvl="1" indent="-232943" defTabSz="931774">
              <a:buFont typeface="+mj-lt"/>
              <a:buAutoNum type="arabicPeriod"/>
              <a:defRPr/>
            </a:pPr>
            <a:endParaRPr lang="en-US" dirty="0"/>
          </a:p>
          <a:p>
            <a:pPr marL="232943" indent="-232943" defTabSz="931774">
              <a:defRPr/>
            </a:pPr>
            <a:r>
              <a:rPr lang="en-US" dirty="0"/>
              <a:t>To reproduce the dashed arc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Basic Shapes</a:t>
            </a:r>
            <a:r>
              <a:rPr lang="en-US" dirty="0"/>
              <a:t> click </a:t>
            </a:r>
            <a:r>
              <a:rPr lang="en-US" b="1" dirty="0"/>
              <a:t>Arc</a:t>
            </a:r>
            <a:r>
              <a:rPr lang="en-US" dirty="0"/>
              <a:t> (third row, 12</a:t>
            </a:r>
            <a:r>
              <a:rPr lang="en-US" baseline="30000" dirty="0"/>
              <a:t>th</a:t>
            </a:r>
            <a:r>
              <a:rPr lang="en-US" dirty="0"/>
              <a:t> option from the left). On the slide, drag to draw an arc.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arc.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Size</a:t>
            </a:r>
            <a:r>
              <a:rPr lang="en-US" dirty="0"/>
              <a:t> group,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Height</a:t>
            </a:r>
            <a:r>
              <a:rPr lang="en-US" dirty="0"/>
              <a:t> box, enter </a:t>
            </a:r>
            <a:r>
              <a:rPr lang="en-US" b="1" dirty="0"/>
              <a:t>7.5”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Width</a:t>
            </a:r>
            <a:r>
              <a:rPr lang="en-US" dirty="0"/>
              <a:t> box, enter </a:t>
            </a:r>
            <a:r>
              <a:rPr lang="en-US" b="1" dirty="0"/>
              <a:t>7.5”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With the arc still selected,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the arrow next to </a:t>
            </a:r>
            <a:r>
              <a:rPr lang="en-US" b="1" dirty="0"/>
              <a:t>Shape Outline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and then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Under </a:t>
            </a:r>
            <a:r>
              <a:rPr lang="en-US" b="1" dirty="0"/>
              <a:t>Theme Colors</a:t>
            </a:r>
            <a:r>
              <a:rPr lang="en-US" dirty="0"/>
              <a:t>, click </a:t>
            </a:r>
            <a:r>
              <a:rPr lang="en-US" b="1" dirty="0"/>
              <a:t>White, Background 1, Darker 15% </a:t>
            </a:r>
            <a:r>
              <a:rPr lang="en-US" dirty="0"/>
              <a:t>(third row, first option from the left).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Point to </a:t>
            </a:r>
            <a:r>
              <a:rPr lang="en-US" b="1" dirty="0"/>
              <a:t>Dashes</a:t>
            </a:r>
            <a:r>
              <a:rPr lang="en-US" dirty="0"/>
              <a:t>, and then click </a:t>
            </a:r>
            <a:r>
              <a:rPr lang="en-US" b="1" dirty="0"/>
              <a:t>Dash </a:t>
            </a:r>
            <a:r>
              <a:rPr lang="en-US" dirty="0"/>
              <a:t>(fourth option from the top).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drag the yellow diamond adjustment handle on the right side of the arc to the bottom of the arc to create a half circle.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Drag the arc until the yellow diamond adjustment handles are on the left edge of the slide.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With the arc still selected,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point to </a:t>
            </a:r>
            <a:r>
              <a:rPr lang="en-US" b="1" dirty="0"/>
              <a:t>Align</a:t>
            </a:r>
            <a:r>
              <a:rPr lang="en-US" dirty="0"/>
              <a:t>, and then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Align to Slide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Align Middle</a:t>
            </a:r>
            <a:r>
              <a:rPr lang="en-US" dirty="0"/>
              <a:t>. </a:t>
            </a:r>
          </a:p>
          <a:p>
            <a:pPr marL="232943" indent="-232943" defTabSz="931774">
              <a:defRPr/>
            </a:pPr>
            <a:endParaRPr lang="en-US" dirty="0"/>
          </a:p>
          <a:p>
            <a:pPr marL="232943" indent="-232943" defTabSz="931774">
              <a:defRPr/>
            </a:pPr>
            <a:endParaRPr lang="en-US" dirty="0"/>
          </a:p>
          <a:p>
            <a:pPr marL="232943" indent="-232943" defTabSz="931774">
              <a:defRPr/>
            </a:pPr>
            <a:r>
              <a:rPr lang="en-US" dirty="0"/>
              <a:t>To reproduce the half circle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arc.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 </a:t>
            </a:r>
            <a:r>
              <a:rPr lang="en-US" dirty="0"/>
              <a:t>group, click the arrow under </a:t>
            </a:r>
            <a:r>
              <a:rPr lang="en-US" b="1" dirty="0"/>
              <a:t>Paste</a:t>
            </a:r>
            <a:r>
              <a:rPr lang="en-US" dirty="0"/>
              <a:t>, and then click </a:t>
            </a:r>
            <a:r>
              <a:rPr lang="en-US" b="1" dirty="0"/>
              <a:t>Duplicate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duplicate arc.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Size</a:t>
            </a:r>
            <a:r>
              <a:rPr lang="en-US" dirty="0"/>
              <a:t> group,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Height</a:t>
            </a:r>
            <a:r>
              <a:rPr lang="en-US" dirty="0"/>
              <a:t> box, enter </a:t>
            </a:r>
            <a:r>
              <a:rPr lang="en-US" b="1" dirty="0"/>
              <a:t>3.33”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Width</a:t>
            </a:r>
            <a:r>
              <a:rPr lang="en-US" dirty="0"/>
              <a:t> box, enter </a:t>
            </a:r>
            <a:r>
              <a:rPr lang="en-US" b="1" dirty="0"/>
              <a:t>3.33”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With the second arc still selected,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 Styles </a:t>
            </a:r>
            <a:r>
              <a:rPr lang="en-US" dirty="0"/>
              <a:t>group, click the arrow next to </a:t>
            </a:r>
            <a:r>
              <a:rPr lang="en-US" b="1" dirty="0"/>
              <a:t>Shape Fill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5% </a:t>
            </a:r>
            <a:r>
              <a:rPr lang="en-US" dirty="0"/>
              <a:t>(second row, first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 Styles </a:t>
            </a:r>
            <a:r>
              <a:rPr lang="en-US" dirty="0"/>
              <a:t>group, click the arrow next to </a:t>
            </a:r>
            <a:r>
              <a:rPr lang="en-US" b="1" dirty="0"/>
              <a:t>Shape Outline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and then click </a:t>
            </a:r>
            <a:r>
              <a:rPr lang="en-US" b="1" dirty="0"/>
              <a:t>No Outline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 Styles </a:t>
            </a:r>
            <a:r>
              <a:rPr lang="en-US" dirty="0"/>
              <a:t>group, click </a:t>
            </a:r>
            <a:r>
              <a:rPr lang="en-US" b="1" dirty="0"/>
              <a:t>Shape Effects</a:t>
            </a:r>
            <a:r>
              <a:rPr lang="en-US" dirty="0"/>
              <a:t>, point to </a:t>
            </a:r>
            <a:r>
              <a:rPr lang="en-US" b="1" dirty="0"/>
              <a:t>Shadow</a:t>
            </a:r>
            <a:r>
              <a:rPr lang="en-US" dirty="0"/>
              <a:t>, and then click </a:t>
            </a:r>
            <a:r>
              <a:rPr lang="en-US" b="1" dirty="0"/>
              <a:t>Shadow</a:t>
            </a:r>
            <a:r>
              <a:rPr lang="en-US" dirty="0"/>
              <a:t> </a:t>
            </a:r>
            <a:r>
              <a:rPr lang="en-US" b="1" dirty="0"/>
              <a:t>Options</a:t>
            </a:r>
            <a:r>
              <a:rPr lang="en-US" dirty="0"/>
              <a:t>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Shadow</a:t>
            </a:r>
            <a:r>
              <a:rPr lang="en-US" dirty="0"/>
              <a:t> in the left pane. In the </a:t>
            </a:r>
            <a:r>
              <a:rPr lang="en-US" b="1" dirty="0"/>
              <a:t>Shadow</a:t>
            </a:r>
            <a:r>
              <a:rPr lang="en-US" dirty="0"/>
              <a:t> pane, click the button next to </a:t>
            </a:r>
            <a:r>
              <a:rPr lang="en-US" b="1" dirty="0"/>
              <a:t>Presets</a:t>
            </a:r>
            <a:r>
              <a:rPr lang="en-US" dirty="0"/>
              <a:t>, under </a:t>
            </a:r>
            <a:r>
              <a:rPr lang="en-US" b="1" dirty="0"/>
              <a:t>Inner</a:t>
            </a:r>
            <a:r>
              <a:rPr lang="en-US" dirty="0"/>
              <a:t> click </a:t>
            </a:r>
            <a:r>
              <a:rPr lang="en-US" b="1" dirty="0"/>
              <a:t>Inside Right </a:t>
            </a:r>
            <a:r>
              <a:rPr lang="en-US" dirty="0"/>
              <a:t>(second row, third option from the left), and then do the following:</a:t>
            </a:r>
          </a:p>
          <a:p>
            <a:pPr marL="698830" lvl="1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86%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Blur</a:t>
            </a:r>
            <a:r>
              <a:rPr lang="en-US" dirty="0"/>
              <a:t> box, enter </a:t>
            </a:r>
            <a:r>
              <a:rPr lang="en-US" b="1" dirty="0"/>
              <a:t>24 pt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Angle</a:t>
            </a:r>
            <a:r>
              <a:rPr lang="en-US" dirty="0"/>
              <a:t> box, enter </a:t>
            </a:r>
            <a:r>
              <a:rPr lang="en-US" b="1" dirty="0"/>
              <a:t>315</a:t>
            </a:r>
            <a:r>
              <a:rPr lang="en-US" b="1" dirty="0">
                <a:ea typeface="Verdana"/>
                <a:cs typeface="Verdana"/>
              </a:rPr>
              <a:t>°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Distance</a:t>
            </a:r>
            <a:r>
              <a:rPr lang="en-US" dirty="0"/>
              <a:t> box, enter </a:t>
            </a:r>
            <a:r>
              <a:rPr lang="en-US" b="1" dirty="0"/>
              <a:t>4 pt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drag the second arc until the yellow diamond adjustment handles are on the left edge of the slide.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Arrange</a:t>
            </a:r>
            <a:r>
              <a:rPr lang="en-US" dirty="0"/>
              <a:t>, and then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to Slide</a:t>
            </a:r>
            <a:r>
              <a:rPr lang="en-US" i="1" dirty="0"/>
              <a:t>. </a:t>
            </a:r>
            <a:endParaRPr lang="en-US" dirty="0"/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Point to </a:t>
            </a:r>
            <a:r>
              <a:rPr lang="en-US" b="1" dirty="0"/>
              <a:t>Align</a:t>
            </a:r>
            <a:r>
              <a:rPr lang="en-US" dirty="0"/>
              <a:t>, and then click </a:t>
            </a:r>
            <a:r>
              <a:rPr lang="en-US" b="1" dirty="0"/>
              <a:t>Align Middle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Send to Back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endParaRPr lang="en-US" dirty="0"/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endParaRPr lang="en-US" dirty="0"/>
          </a:p>
          <a:p>
            <a:pPr marL="232943" indent="-232943" defTabSz="931774">
              <a:defRPr/>
            </a:pPr>
            <a:r>
              <a:rPr lang="en-US" dirty="0"/>
              <a:t>To reproduce the button shapes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Drawing</a:t>
            </a:r>
            <a:r>
              <a:rPr lang="en-US" dirty="0"/>
              <a:t> group, click </a:t>
            </a:r>
            <a:r>
              <a:rPr lang="en-US" b="1" dirty="0"/>
              <a:t>Shapes</a:t>
            </a:r>
            <a:r>
              <a:rPr lang="en-US" dirty="0"/>
              <a:t>, and then under </a:t>
            </a:r>
            <a:r>
              <a:rPr lang="en-US" b="1" dirty="0"/>
              <a:t>Basic Shapes</a:t>
            </a:r>
            <a:r>
              <a:rPr lang="en-US" dirty="0"/>
              <a:t> click </a:t>
            </a:r>
            <a:r>
              <a:rPr lang="en-US" b="1" dirty="0"/>
              <a:t>Oval </a:t>
            </a:r>
            <a:r>
              <a:rPr lang="en-US" dirty="0"/>
              <a:t>(first row, second option from the left). On the slide, drag to draw an oval.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oval.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Size</a:t>
            </a:r>
            <a:r>
              <a:rPr lang="en-US" dirty="0"/>
              <a:t> group,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Height</a:t>
            </a:r>
            <a:r>
              <a:rPr lang="en-US" dirty="0"/>
              <a:t> box, enter </a:t>
            </a:r>
            <a:r>
              <a:rPr lang="en-US" b="1" dirty="0"/>
              <a:t>0.34”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Shape Width</a:t>
            </a:r>
            <a:r>
              <a:rPr lang="en-US" dirty="0"/>
              <a:t> box, enter </a:t>
            </a:r>
            <a:r>
              <a:rPr lang="en-US" b="1" dirty="0"/>
              <a:t>0.34”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</a:t>
            </a:r>
            <a:r>
              <a:rPr lang="en-US" b="1" dirty="0"/>
              <a:t>Shape Styles </a:t>
            </a:r>
            <a:r>
              <a:rPr lang="en-US" dirty="0"/>
              <a:t>group, click </a:t>
            </a:r>
            <a:r>
              <a:rPr lang="en-US" b="1" dirty="0"/>
              <a:t>More</a:t>
            </a:r>
            <a:r>
              <a:rPr lang="en-US" dirty="0"/>
              <a:t>, and then click </a:t>
            </a:r>
            <a:r>
              <a:rPr lang="en-US" b="1" dirty="0"/>
              <a:t>Light 1 Outline, Colored Fill – Dark 1</a:t>
            </a:r>
            <a:r>
              <a:rPr lang="en-US" dirty="0"/>
              <a:t> (third row, first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Shape Styles </a:t>
            </a:r>
            <a:r>
              <a:rPr lang="en-US" dirty="0"/>
              <a:t>group, click the </a:t>
            </a:r>
            <a:r>
              <a:rPr lang="en-US" b="1" dirty="0"/>
              <a:t>Format Shape </a:t>
            </a:r>
            <a:r>
              <a:rPr lang="en-US" dirty="0"/>
              <a:t>dialog box launcher.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Fill</a:t>
            </a:r>
            <a:r>
              <a:rPr lang="en-US" dirty="0"/>
              <a:t> in the left pane. In the </a:t>
            </a:r>
            <a:r>
              <a:rPr lang="en-US" b="1" dirty="0"/>
              <a:t>Fill</a:t>
            </a:r>
            <a:r>
              <a:rPr lang="en-US" dirty="0"/>
              <a:t> pane, select </a:t>
            </a:r>
            <a:r>
              <a:rPr lang="en-US" b="1" dirty="0"/>
              <a:t>Solid Fill</a:t>
            </a:r>
            <a:r>
              <a:rPr lang="en-US" dirty="0"/>
              <a:t>.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Olive Green, Accent 3, Lighter 80</a:t>
            </a:r>
            <a:r>
              <a:rPr lang="en-US" b="1" dirty="0">
                <a:ea typeface="Verdana"/>
                <a:cs typeface="Verdana"/>
              </a:rPr>
              <a:t>°</a:t>
            </a:r>
            <a:r>
              <a:rPr lang="en-US" b="1" dirty="0"/>
              <a:t> </a:t>
            </a:r>
            <a:r>
              <a:rPr lang="en-US" dirty="0"/>
              <a:t>(second row, seventh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Line Color</a:t>
            </a:r>
            <a:r>
              <a:rPr lang="en-US" dirty="0"/>
              <a:t> in the left pane. In the </a:t>
            </a:r>
            <a:r>
              <a:rPr lang="en-US" b="1" dirty="0"/>
              <a:t>Line Color</a:t>
            </a:r>
            <a:r>
              <a:rPr lang="en-US" dirty="0"/>
              <a:t> pane, select </a:t>
            </a:r>
            <a:r>
              <a:rPr lang="en-US" b="1" dirty="0"/>
              <a:t>No line</a:t>
            </a:r>
            <a:r>
              <a:rPr lang="en-US" dirty="0"/>
              <a:t>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Shadow </a:t>
            </a:r>
            <a:r>
              <a:rPr lang="en-US" dirty="0"/>
              <a:t>in the left pane. In the </a:t>
            </a:r>
            <a:r>
              <a:rPr lang="en-US" b="1" dirty="0"/>
              <a:t>Shadow</a:t>
            </a:r>
            <a:r>
              <a:rPr lang="en-US" dirty="0"/>
              <a:t> pane, click the button next to </a:t>
            </a:r>
            <a:r>
              <a:rPr lang="en-US" b="1" dirty="0"/>
              <a:t>Presets</a:t>
            </a:r>
            <a:r>
              <a:rPr lang="en-US" dirty="0"/>
              <a:t>, under </a:t>
            </a:r>
            <a:r>
              <a:rPr lang="en-US" b="1" dirty="0"/>
              <a:t>Outer</a:t>
            </a:r>
            <a:r>
              <a:rPr lang="en-US" dirty="0"/>
              <a:t> click </a:t>
            </a:r>
            <a:r>
              <a:rPr lang="en-US" b="1" dirty="0"/>
              <a:t>Offset Bottom </a:t>
            </a:r>
            <a:r>
              <a:rPr lang="en-US" dirty="0"/>
              <a:t>(first row, second option from the left), and then do the following:</a:t>
            </a:r>
          </a:p>
          <a:p>
            <a:pPr marL="698830" lvl="1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Transparency</a:t>
            </a:r>
            <a:r>
              <a:rPr lang="en-US" dirty="0"/>
              <a:t> box, enter </a:t>
            </a:r>
            <a:r>
              <a:rPr lang="en-US" b="1" dirty="0"/>
              <a:t>0%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Size</a:t>
            </a:r>
            <a:r>
              <a:rPr lang="en-US" dirty="0"/>
              <a:t> box, enter </a:t>
            </a:r>
            <a:r>
              <a:rPr lang="en-US" b="1" dirty="0"/>
              <a:t>100%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Blur </a:t>
            </a:r>
            <a:r>
              <a:rPr lang="en-US" dirty="0"/>
              <a:t>box, enter </a:t>
            </a:r>
            <a:r>
              <a:rPr lang="en-US" b="1" dirty="0"/>
              <a:t>8.5 pt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Angle </a:t>
            </a:r>
            <a:r>
              <a:rPr lang="en-US" dirty="0"/>
              <a:t>box, enter </a:t>
            </a:r>
            <a:r>
              <a:rPr lang="en-US" b="1" dirty="0"/>
              <a:t>90</a:t>
            </a:r>
            <a:r>
              <a:rPr lang="en-US" b="1" dirty="0">
                <a:ea typeface="Verdana"/>
                <a:cs typeface="Verdana"/>
              </a:rPr>
              <a:t>°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Distance </a:t>
            </a:r>
            <a:r>
              <a:rPr lang="en-US" dirty="0"/>
              <a:t>box, enter </a:t>
            </a:r>
            <a:r>
              <a:rPr lang="en-US" b="1" dirty="0"/>
              <a:t>1 pt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Also in the </a:t>
            </a:r>
            <a:r>
              <a:rPr lang="en-US" b="1" dirty="0"/>
              <a:t>Format Shape </a:t>
            </a:r>
            <a:r>
              <a:rPr lang="en-US" dirty="0"/>
              <a:t>dialog box, click </a:t>
            </a:r>
            <a:r>
              <a:rPr lang="en-US" b="1" dirty="0"/>
              <a:t>3-D Format</a:t>
            </a:r>
            <a:r>
              <a:rPr lang="en-US" dirty="0"/>
              <a:t> in the left pane, and then do the following in the </a:t>
            </a:r>
            <a:r>
              <a:rPr lang="en-US" b="1" dirty="0"/>
              <a:t>3-D Format </a:t>
            </a:r>
            <a:r>
              <a:rPr lang="en-US" dirty="0"/>
              <a:t>pane: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Under </a:t>
            </a:r>
            <a:r>
              <a:rPr lang="en-US" b="1" dirty="0"/>
              <a:t>Bevel</a:t>
            </a:r>
            <a:r>
              <a:rPr lang="en-US" dirty="0"/>
              <a:t>, click the button next to </a:t>
            </a:r>
            <a:r>
              <a:rPr lang="en-US" b="1" dirty="0"/>
              <a:t>Top</a:t>
            </a:r>
            <a:r>
              <a:rPr lang="en-US" dirty="0"/>
              <a:t>, and then under </a:t>
            </a:r>
            <a:r>
              <a:rPr lang="en-US" b="1" dirty="0"/>
              <a:t>Bevel</a:t>
            </a:r>
            <a:r>
              <a:rPr lang="en-US" dirty="0"/>
              <a:t> click </a:t>
            </a:r>
            <a:r>
              <a:rPr lang="en-US" b="1" dirty="0"/>
              <a:t>Art Deco</a:t>
            </a:r>
            <a:r>
              <a:rPr lang="en-US" dirty="0"/>
              <a:t> (third row, fourth option from the left). Next to </a:t>
            </a:r>
            <a:r>
              <a:rPr lang="en-US" b="1" dirty="0"/>
              <a:t>Top</a:t>
            </a:r>
            <a:r>
              <a:rPr lang="en-US" dirty="0"/>
              <a:t>, in the </a:t>
            </a:r>
            <a:r>
              <a:rPr lang="en-US" b="1" dirty="0"/>
              <a:t>Width</a:t>
            </a:r>
            <a:r>
              <a:rPr lang="en-US" dirty="0"/>
              <a:t> box, enter </a:t>
            </a:r>
            <a:r>
              <a:rPr lang="en-US" b="1" dirty="0"/>
              <a:t>5 pt</a:t>
            </a:r>
            <a:r>
              <a:rPr lang="en-US" dirty="0"/>
              <a:t>, and in the </a:t>
            </a:r>
            <a:r>
              <a:rPr lang="en-US" b="1" dirty="0"/>
              <a:t>Height</a:t>
            </a:r>
            <a:r>
              <a:rPr lang="en-US" dirty="0"/>
              <a:t> box, enter </a:t>
            </a:r>
            <a:r>
              <a:rPr lang="en-US" b="1" dirty="0"/>
              <a:t>5 pt</a:t>
            </a:r>
            <a:r>
              <a:rPr lang="en-US" dirty="0"/>
              <a:t>.</a:t>
            </a:r>
          </a:p>
          <a:p>
            <a:pPr marL="698830" lvl="1" indent="-232943">
              <a:buFont typeface="Arial" pitchFamily="34" charset="0"/>
              <a:buChar char="•"/>
            </a:pPr>
            <a:r>
              <a:rPr lang="en-US" dirty="0"/>
              <a:t>Under </a:t>
            </a:r>
            <a:r>
              <a:rPr lang="en-US" b="1" dirty="0"/>
              <a:t>Contour</a:t>
            </a:r>
            <a:r>
              <a:rPr lang="en-US" dirty="0"/>
              <a:t>, click the button next to </a:t>
            </a:r>
            <a:r>
              <a:rPr lang="en-US" b="1" dirty="0"/>
              <a:t>Color</a:t>
            </a:r>
            <a:r>
              <a:rPr lang="en-US" dirty="0"/>
              <a:t>, and then under </a:t>
            </a:r>
            <a:r>
              <a:rPr lang="en-US" b="1" dirty="0"/>
              <a:t>Theme Colors </a:t>
            </a:r>
            <a:r>
              <a:rPr lang="en-US" dirty="0"/>
              <a:t>click </a:t>
            </a:r>
            <a:r>
              <a:rPr lang="en-US" b="1" dirty="0"/>
              <a:t>White, Background 1 </a:t>
            </a:r>
            <a:r>
              <a:rPr lang="en-US" dirty="0"/>
              <a:t>(first row, first option from the left). In the </a:t>
            </a:r>
            <a:r>
              <a:rPr lang="en-US" b="1" dirty="0"/>
              <a:t>Size</a:t>
            </a:r>
            <a:r>
              <a:rPr lang="en-US" dirty="0"/>
              <a:t> box, enter </a:t>
            </a:r>
            <a:r>
              <a:rPr lang="en-US" b="1" dirty="0"/>
              <a:t>3.5 pt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Under </a:t>
            </a:r>
            <a:r>
              <a:rPr lang="en-US" b="1" dirty="0"/>
              <a:t>Surface</a:t>
            </a:r>
            <a:r>
              <a:rPr lang="en-US" dirty="0"/>
              <a:t>, click the button next to </a:t>
            </a:r>
            <a:r>
              <a:rPr lang="en-US" b="1" dirty="0"/>
              <a:t>Material</a:t>
            </a:r>
            <a:r>
              <a:rPr lang="en-US" dirty="0"/>
              <a:t>, and then under </a:t>
            </a:r>
            <a:r>
              <a:rPr lang="en-US" b="1" dirty="0"/>
              <a:t>Standard</a:t>
            </a:r>
            <a:r>
              <a:rPr lang="en-US" dirty="0"/>
              <a:t> click </a:t>
            </a:r>
            <a:r>
              <a:rPr lang="en-US" b="1" dirty="0"/>
              <a:t>Matte </a:t>
            </a:r>
            <a:r>
              <a:rPr lang="en-US" dirty="0"/>
              <a:t>(first row, first option from the left). Click the button next to </a:t>
            </a:r>
            <a:r>
              <a:rPr lang="en-US" b="1" dirty="0"/>
              <a:t>Lighting</a:t>
            </a:r>
            <a:r>
              <a:rPr lang="en-US" dirty="0"/>
              <a:t>, and then under </a:t>
            </a:r>
            <a:r>
              <a:rPr lang="en-US" b="1" dirty="0"/>
              <a:t>Neutral</a:t>
            </a:r>
            <a:r>
              <a:rPr lang="en-US" dirty="0"/>
              <a:t> click </a:t>
            </a:r>
            <a:r>
              <a:rPr lang="en-US" b="1" dirty="0"/>
              <a:t>Soft </a:t>
            </a:r>
            <a:r>
              <a:rPr lang="en-US" dirty="0"/>
              <a:t>(first row, third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oval.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Size </a:t>
            </a:r>
            <a:r>
              <a:rPr lang="en-US" dirty="0"/>
              <a:t>group, click the </a:t>
            </a:r>
            <a:r>
              <a:rPr lang="en-US" b="1" dirty="0"/>
              <a:t>Size and Position </a:t>
            </a:r>
            <a:r>
              <a:rPr lang="en-US" dirty="0"/>
              <a:t>dialog box launcher. In the </a:t>
            </a:r>
            <a:r>
              <a:rPr lang="en-US" b="1" dirty="0"/>
              <a:t>Size and Position </a:t>
            </a:r>
            <a:r>
              <a:rPr lang="en-US" dirty="0"/>
              <a:t>dialog box, on the </a:t>
            </a:r>
            <a:r>
              <a:rPr lang="en-US" b="1" dirty="0"/>
              <a:t>Position</a:t>
            </a:r>
            <a:r>
              <a:rPr lang="en-US" dirty="0"/>
              <a:t> tab,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Horizontal</a:t>
            </a:r>
            <a:r>
              <a:rPr lang="en-US" dirty="0"/>
              <a:t> box, enter </a:t>
            </a:r>
            <a:r>
              <a:rPr lang="en-US" b="1" dirty="0"/>
              <a:t>2.98”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Vertical</a:t>
            </a:r>
            <a:r>
              <a:rPr lang="en-US" dirty="0"/>
              <a:t> box, enter </a:t>
            </a:r>
            <a:r>
              <a:rPr lang="en-US" b="1" dirty="0"/>
              <a:t>1.5”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oval.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</a:t>
            </a:r>
            <a:r>
              <a:rPr lang="en-US" dirty="0"/>
              <a:t> group, click the arrow under </a:t>
            </a:r>
            <a:r>
              <a:rPr lang="en-US" b="1" dirty="0"/>
              <a:t>Paste</a:t>
            </a:r>
            <a:r>
              <a:rPr lang="en-US" dirty="0"/>
              <a:t>, and then click </a:t>
            </a:r>
            <a:r>
              <a:rPr lang="en-US" b="1" dirty="0"/>
              <a:t>Duplicate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duplicate oval.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Size </a:t>
            </a:r>
            <a:r>
              <a:rPr lang="en-US" dirty="0"/>
              <a:t>group, click the </a:t>
            </a:r>
            <a:r>
              <a:rPr lang="en-US" b="1" dirty="0"/>
              <a:t>Size and Position </a:t>
            </a:r>
            <a:r>
              <a:rPr lang="en-US" dirty="0"/>
              <a:t>dialog box launcher. In the </a:t>
            </a:r>
            <a:r>
              <a:rPr lang="en-US" b="1" dirty="0"/>
              <a:t>Size and Position </a:t>
            </a:r>
            <a:r>
              <a:rPr lang="en-US" dirty="0"/>
              <a:t>dialog box, on the </a:t>
            </a:r>
            <a:r>
              <a:rPr lang="en-US" b="1" dirty="0"/>
              <a:t>Position</a:t>
            </a:r>
            <a:r>
              <a:rPr lang="en-US" dirty="0"/>
              <a:t> tab, do the following: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Horizontal</a:t>
            </a:r>
            <a:r>
              <a:rPr lang="en-US" dirty="0"/>
              <a:t> box, enter </a:t>
            </a:r>
            <a:r>
              <a:rPr lang="en-US" b="1" dirty="0"/>
              <a:t>3.52”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Vertical</a:t>
            </a:r>
            <a:r>
              <a:rPr lang="en-US" dirty="0"/>
              <a:t> box, enter </a:t>
            </a:r>
            <a:r>
              <a:rPr lang="en-US" b="1" dirty="0"/>
              <a:t>2.98”</a:t>
            </a:r>
            <a:r>
              <a:rPr lang="en-US" dirty="0"/>
              <a:t>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Repeat step 9 two more times, for a total of four ovals. Under </a:t>
            </a:r>
            <a:r>
              <a:rPr lang="en-US" b="1" dirty="0"/>
              <a:t>Drawing Tools</a:t>
            </a:r>
            <a:r>
              <a:rPr lang="en-US" dirty="0"/>
              <a:t>, on the </a:t>
            </a:r>
            <a:r>
              <a:rPr lang="en-US" b="1" dirty="0"/>
              <a:t>Format</a:t>
            </a:r>
            <a:r>
              <a:rPr lang="en-US" dirty="0"/>
              <a:t> tab, in the bottom right corner of the </a:t>
            </a:r>
            <a:r>
              <a:rPr lang="en-US" b="1" dirty="0"/>
              <a:t>Size </a:t>
            </a:r>
            <a:r>
              <a:rPr lang="en-US" dirty="0"/>
              <a:t>group, click the </a:t>
            </a:r>
            <a:r>
              <a:rPr lang="en-US" b="1" dirty="0"/>
              <a:t>Size and Position </a:t>
            </a:r>
            <a:r>
              <a:rPr lang="en-US" dirty="0"/>
              <a:t>dialog box launcher. In the </a:t>
            </a:r>
            <a:r>
              <a:rPr lang="en-US" b="1" dirty="0"/>
              <a:t>Size and Position </a:t>
            </a:r>
            <a:r>
              <a:rPr lang="en-US" dirty="0"/>
              <a:t>dialog box, on the </a:t>
            </a:r>
            <a:r>
              <a:rPr lang="en-US" b="1" dirty="0"/>
              <a:t>Position</a:t>
            </a:r>
            <a:r>
              <a:rPr lang="en-US" dirty="0"/>
              <a:t> tab, do the following to position the third and fourth ovals: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Select the third oval on the slide, and then enter </a:t>
            </a:r>
            <a:r>
              <a:rPr lang="en-US" b="1" dirty="0"/>
              <a:t>3.52” </a:t>
            </a:r>
            <a:r>
              <a:rPr lang="en-US" dirty="0"/>
              <a:t>in the </a:t>
            </a:r>
            <a:r>
              <a:rPr lang="en-US" b="1" dirty="0"/>
              <a:t>Horizontal</a:t>
            </a:r>
            <a:r>
              <a:rPr lang="en-US" dirty="0"/>
              <a:t> box and </a:t>
            </a:r>
            <a:r>
              <a:rPr lang="en-US" b="1" dirty="0"/>
              <a:t>4.27” </a:t>
            </a:r>
            <a:r>
              <a:rPr lang="en-US" dirty="0"/>
              <a:t>in the</a:t>
            </a:r>
            <a:r>
              <a:rPr lang="en-US" b="1" dirty="0"/>
              <a:t> Vertical </a:t>
            </a:r>
            <a:r>
              <a:rPr lang="en-US" dirty="0"/>
              <a:t>box.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Select the fourth oval on the slide, and then enter </a:t>
            </a:r>
            <a:r>
              <a:rPr lang="en-US" b="1" dirty="0"/>
              <a:t>2.99” </a:t>
            </a:r>
            <a:r>
              <a:rPr lang="en-US" dirty="0"/>
              <a:t>in the </a:t>
            </a:r>
            <a:r>
              <a:rPr lang="en-US" b="1" dirty="0"/>
              <a:t>Horizontal</a:t>
            </a:r>
            <a:r>
              <a:rPr lang="en-US" dirty="0"/>
              <a:t> box and </a:t>
            </a:r>
            <a:r>
              <a:rPr lang="en-US" b="1" dirty="0"/>
              <a:t>5.66” </a:t>
            </a:r>
            <a:r>
              <a:rPr lang="en-US" dirty="0"/>
              <a:t>in the</a:t>
            </a:r>
            <a:r>
              <a:rPr lang="en-US" b="1" dirty="0"/>
              <a:t> Vertical </a:t>
            </a:r>
            <a:r>
              <a:rPr lang="en-US" dirty="0"/>
              <a:t>box.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endParaRPr lang="en-US" dirty="0"/>
          </a:p>
          <a:p>
            <a:pPr marL="232943" indent="-232943" defTabSz="931774">
              <a:buFont typeface="+mj-lt"/>
              <a:buAutoNum type="arabicPeriod"/>
              <a:defRPr/>
            </a:pPr>
            <a:endParaRPr lang="en-US" dirty="0"/>
          </a:p>
          <a:p>
            <a:pPr marL="232943" indent="-232943" defTabSz="931774">
              <a:defRPr/>
            </a:pPr>
            <a:r>
              <a:rPr lang="en-US" dirty="0"/>
              <a:t>To reproduce the text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Insert</a:t>
            </a:r>
            <a:r>
              <a:rPr lang="en-US" dirty="0"/>
              <a:t> tab, in the </a:t>
            </a:r>
            <a:r>
              <a:rPr lang="en-US" b="1" dirty="0"/>
              <a:t>Text</a:t>
            </a:r>
            <a:r>
              <a:rPr lang="en-US" dirty="0"/>
              <a:t> group, click </a:t>
            </a:r>
            <a:r>
              <a:rPr lang="en-US" b="1" dirty="0"/>
              <a:t>Text Box</a:t>
            </a:r>
            <a:r>
              <a:rPr lang="en-US" dirty="0"/>
              <a:t>, and then on the slide, drag to draw the text box.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Enter text in the text box and select the text.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Font</a:t>
            </a:r>
            <a:r>
              <a:rPr lang="en-US" dirty="0"/>
              <a:t> group, do the following: 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Font </a:t>
            </a:r>
            <a:r>
              <a:rPr lang="en-US" dirty="0"/>
              <a:t>list, select </a:t>
            </a:r>
            <a:r>
              <a:rPr lang="en-US" b="1" dirty="0"/>
              <a:t>Corbel</a:t>
            </a:r>
            <a:r>
              <a:rPr lang="en-US" dirty="0"/>
              <a:t>.</a:t>
            </a:r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Font Size </a:t>
            </a:r>
            <a:r>
              <a:rPr lang="en-US" dirty="0"/>
              <a:t>list, select </a:t>
            </a:r>
            <a:r>
              <a:rPr lang="en-US" b="1" dirty="0"/>
              <a:t>22</a:t>
            </a:r>
            <a:r>
              <a:rPr lang="en-US" dirty="0"/>
              <a:t>.</a:t>
            </a:r>
            <a:r>
              <a:rPr lang="en-US" b="1" dirty="0"/>
              <a:t> </a:t>
            </a:r>
            <a:endParaRPr lang="en-US" dirty="0"/>
          </a:p>
          <a:p>
            <a:pPr marL="698830" lvl="1" indent="-232943" defTabSz="931774">
              <a:buFont typeface="Arial" pitchFamily="34" charset="0"/>
              <a:buChar char="•"/>
              <a:defRPr/>
            </a:pPr>
            <a:r>
              <a:rPr lang="en-US" dirty="0"/>
              <a:t>Click the arrow next to </a:t>
            </a:r>
            <a:r>
              <a:rPr lang="en-US" b="1" dirty="0"/>
              <a:t>Font Color</a:t>
            </a:r>
            <a:r>
              <a:rPr lang="en-US" dirty="0"/>
              <a:t>, and then under </a:t>
            </a:r>
            <a:r>
              <a:rPr lang="en-US" b="1" dirty="0"/>
              <a:t>Theme Colors</a:t>
            </a:r>
            <a:r>
              <a:rPr lang="en-US" dirty="0"/>
              <a:t> click </a:t>
            </a:r>
            <a:r>
              <a:rPr lang="en-US" b="1" dirty="0"/>
              <a:t>White, Background 1, Darker 50% </a:t>
            </a:r>
            <a:r>
              <a:rPr lang="en-US" dirty="0"/>
              <a:t>(sixth row, first option from the left).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Paragraph</a:t>
            </a:r>
            <a:r>
              <a:rPr lang="en-US" dirty="0"/>
              <a:t> group, click </a:t>
            </a:r>
            <a:r>
              <a:rPr lang="en-US" b="1" dirty="0"/>
              <a:t>Align Text Left </a:t>
            </a:r>
            <a:r>
              <a:rPr lang="en-US" dirty="0"/>
              <a:t>to align the text left in the text box.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drag the text box to the right of the first oval.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Select the text box. 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Clipboard </a:t>
            </a:r>
            <a:r>
              <a:rPr lang="en-US" dirty="0"/>
              <a:t>group, click the arrow under </a:t>
            </a:r>
            <a:r>
              <a:rPr lang="en-US" b="1" dirty="0"/>
              <a:t>Paste</a:t>
            </a:r>
            <a:r>
              <a:rPr lang="en-US" dirty="0"/>
              <a:t>, and then click </a:t>
            </a:r>
            <a:r>
              <a:rPr lang="en-US" b="1" dirty="0"/>
              <a:t>Duplicate</a:t>
            </a:r>
            <a:r>
              <a:rPr lang="en-US" dirty="0"/>
              <a:t>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Click in the text box and edit the text.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Drag the second text box to the right of the second oval.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Repeat steps 5-7 to create the third and fourth text boxes, dragging them to the right of the third and fourth ovals. 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To reproduce the animation effects on this slide, do the following: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Animations</a:t>
            </a:r>
            <a:r>
              <a:rPr lang="en-US" dirty="0"/>
              <a:t> tab, in the </a:t>
            </a:r>
            <a:r>
              <a:rPr lang="en-US" b="1" dirty="0"/>
              <a:t>Animations</a:t>
            </a:r>
            <a:r>
              <a:rPr lang="en-US" dirty="0"/>
              <a:t> group, click </a:t>
            </a:r>
            <a:r>
              <a:rPr lang="en-US" b="1" dirty="0"/>
              <a:t>Custom Animation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</a:t>
            </a:r>
            <a:r>
              <a:rPr lang="en-US" b="1" dirty="0"/>
              <a:t>Home</a:t>
            </a:r>
            <a:r>
              <a:rPr lang="en-US" dirty="0"/>
              <a:t> tab, in the </a:t>
            </a:r>
            <a:r>
              <a:rPr lang="en-US" b="1" dirty="0"/>
              <a:t>Editing</a:t>
            </a:r>
            <a:r>
              <a:rPr lang="en-US" dirty="0"/>
              <a:t> group, click </a:t>
            </a:r>
            <a:r>
              <a:rPr lang="en-US" b="1" dirty="0"/>
              <a:t>Select</a:t>
            </a:r>
            <a:r>
              <a:rPr lang="en-US" dirty="0"/>
              <a:t>, and then click </a:t>
            </a:r>
            <a:r>
              <a:rPr lang="en-US" b="1" dirty="0"/>
              <a:t>Selection Pane</a:t>
            </a:r>
            <a:r>
              <a:rPr lang="en-US" dirty="0"/>
              <a:t>. 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In the </a:t>
            </a:r>
            <a:r>
              <a:rPr lang="en-US" b="1" dirty="0"/>
              <a:t>Selection and Visibility</a:t>
            </a:r>
            <a:r>
              <a:rPr lang="en-US" dirty="0"/>
              <a:t> pane, select the rectangle group.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b="1" dirty="0"/>
              <a:t>Add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, point to </a:t>
            </a:r>
            <a:r>
              <a:rPr lang="en-US" b="1" dirty="0"/>
              <a:t>Emphasis</a:t>
            </a:r>
            <a:r>
              <a:rPr lang="en-US" dirty="0"/>
              <a:t>, 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Emphasis Effect </a:t>
            </a:r>
            <a:r>
              <a:rPr lang="en-US" dirty="0"/>
              <a:t>dialog box, under </a:t>
            </a:r>
            <a:r>
              <a:rPr lang="en-US" b="1" dirty="0"/>
              <a:t>Basic</a:t>
            </a:r>
            <a:r>
              <a:rPr lang="en-US" dirty="0"/>
              <a:t>, click </a:t>
            </a:r>
            <a:r>
              <a:rPr lang="en-US" b="1" dirty="0"/>
              <a:t>Spin</a:t>
            </a:r>
            <a:r>
              <a:rPr lang="en-US" dirty="0"/>
              <a:t>.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Select the animation effect (spin effect for the rectangle group). Under </a:t>
            </a:r>
            <a:r>
              <a:rPr lang="en-US" b="1" dirty="0"/>
              <a:t>Modify: Spin</a:t>
            </a:r>
            <a:r>
              <a:rPr lang="en-US" dirty="0"/>
              <a:t>, do the following: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With Previous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Amount </a:t>
            </a:r>
            <a:r>
              <a:rPr lang="en-US" dirty="0"/>
              <a:t>list, in the </a:t>
            </a:r>
            <a:r>
              <a:rPr lang="en-US" b="1" dirty="0"/>
              <a:t>Custom</a:t>
            </a:r>
            <a:r>
              <a:rPr lang="en-US" dirty="0"/>
              <a:t> box, enter </a:t>
            </a:r>
            <a:r>
              <a:rPr lang="en-US" b="1" dirty="0"/>
              <a:t>123</a:t>
            </a:r>
            <a:r>
              <a:rPr lang="en-US" b="1" dirty="0">
                <a:ea typeface="Verdana"/>
                <a:cs typeface="Verdana"/>
              </a:rPr>
              <a:t>°</a:t>
            </a:r>
            <a:r>
              <a:rPr lang="en-US" dirty="0">
                <a:ea typeface="Verdana"/>
                <a:cs typeface="Verdana"/>
              </a:rPr>
              <a:t>,</a:t>
            </a:r>
            <a:r>
              <a:rPr lang="en-US" b="1" dirty="0">
                <a:ea typeface="Verdana"/>
                <a:cs typeface="Verdana"/>
              </a:rPr>
              <a:t> </a:t>
            </a:r>
            <a:r>
              <a:rPr lang="en-US" dirty="0"/>
              <a:t>and then press ENTER. Also in the </a:t>
            </a:r>
            <a:r>
              <a:rPr lang="en-US" b="1" dirty="0"/>
              <a:t>Amount</a:t>
            </a:r>
            <a:r>
              <a:rPr lang="en-US" dirty="0"/>
              <a:t> list, click </a:t>
            </a:r>
            <a:r>
              <a:rPr lang="en-US" b="1" dirty="0"/>
              <a:t>Counterclockwise</a:t>
            </a:r>
            <a:r>
              <a:rPr lang="en-US" dirty="0"/>
              <a:t>.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Fast</a:t>
            </a:r>
            <a:r>
              <a:rPr lang="en-US" dirty="0"/>
              <a:t>. 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On the slide, select the first oval.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, point to </a:t>
            </a:r>
            <a:r>
              <a:rPr lang="en-US" b="1" dirty="0"/>
              <a:t>Emphasis</a:t>
            </a:r>
            <a:r>
              <a:rPr lang="en-US" dirty="0"/>
              <a:t>, 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Emphasis Effect </a:t>
            </a:r>
            <a:r>
              <a:rPr lang="en-US" dirty="0"/>
              <a:t>dialog box, under </a:t>
            </a:r>
            <a:r>
              <a:rPr lang="en-US" b="1" dirty="0"/>
              <a:t>Basic</a:t>
            </a:r>
            <a:r>
              <a:rPr lang="en-US" dirty="0"/>
              <a:t>, click </a:t>
            </a:r>
            <a:r>
              <a:rPr lang="en-US" b="1" dirty="0"/>
              <a:t>Change Fill Color</a:t>
            </a:r>
            <a:r>
              <a:rPr lang="en-US" dirty="0"/>
              <a:t>.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Select the second animation effect (change fill color effect for the first oval). Under </a:t>
            </a:r>
            <a:r>
              <a:rPr lang="en-US" b="1" dirty="0"/>
              <a:t>Modify: Change Fill Color</a:t>
            </a:r>
            <a:r>
              <a:rPr lang="en-US" dirty="0"/>
              <a:t>, do the following: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After Previous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Fill Color </a:t>
            </a:r>
            <a:r>
              <a:rPr lang="en-US" dirty="0"/>
              <a:t>list, click </a:t>
            </a:r>
            <a:r>
              <a:rPr lang="en-US" b="1" dirty="0"/>
              <a:t>More Colors</a:t>
            </a:r>
            <a:r>
              <a:rPr lang="en-US" dirty="0"/>
              <a:t>.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130</a:t>
            </a:r>
            <a:r>
              <a:rPr lang="en-US" dirty="0"/>
              <a:t>, Green: </a:t>
            </a:r>
            <a:r>
              <a:rPr lang="en-US" b="1" dirty="0"/>
              <a:t>153</a:t>
            </a:r>
            <a:r>
              <a:rPr lang="en-US" dirty="0"/>
              <a:t>, Blue: </a:t>
            </a:r>
            <a:r>
              <a:rPr lang="en-US" b="1" dirty="0"/>
              <a:t>117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Very Fast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first text box.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 Effect</a:t>
            </a:r>
            <a:r>
              <a:rPr lang="en-US" dirty="0"/>
              <a:t>, point to</a:t>
            </a:r>
            <a:r>
              <a:rPr lang="en-US" b="1" dirty="0"/>
              <a:t> Entrance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Entrance Effect </a:t>
            </a:r>
            <a:r>
              <a:rPr lang="en-US" dirty="0"/>
              <a:t>dialog box, under </a:t>
            </a:r>
            <a:r>
              <a:rPr lang="en-US" b="1" dirty="0"/>
              <a:t>Subtle</a:t>
            </a:r>
            <a:r>
              <a:rPr lang="en-US" dirty="0"/>
              <a:t>, click </a:t>
            </a:r>
            <a:r>
              <a:rPr lang="en-US" b="1" dirty="0"/>
              <a:t>Fade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Select the third animation effect (fade effect for the first text box). Under </a:t>
            </a:r>
            <a:r>
              <a:rPr lang="en-US" b="1" dirty="0"/>
              <a:t>Modify: Fade</a:t>
            </a:r>
            <a:r>
              <a:rPr lang="en-US" dirty="0"/>
              <a:t>, do the following: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With Previous</a:t>
            </a:r>
            <a:r>
              <a:rPr lang="en-US" dirty="0"/>
              <a:t>.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Speed </a:t>
            </a:r>
            <a:r>
              <a:rPr lang="en-US" dirty="0"/>
              <a:t>list, select </a:t>
            </a:r>
            <a:r>
              <a:rPr lang="en-US" b="1" dirty="0"/>
              <a:t>Very Fast</a:t>
            </a:r>
            <a:r>
              <a:rPr lang="en-US" dirty="0"/>
              <a:t>. 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In the </a:t>
            </a:r>
            <a:r>
              <a:rPr lang="en-US" b="1" dirty="0"/>
              <a:t>Selection and Visibility </a:t>
            </a:r>
            <a:r>
              <a:rPr lang="en-US" dirty="0"/>
              <a:t>pane, select the rectangle group.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b="1" dirty="0"/>
              <a:t>Add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, point to </a:t>
            </a:r>
            <a:r>
              <a:rPr lang="en-US" b="1" dirty="0"/>
              <a:t>Emphasis</a:t>
            </a:r>
            <a:r>
              <a:rPr lang="en-US" dirty="0"/>
              <a:t>, 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Emphasis Effect </a:t>
            </a:r>
            <a:r>
              <a:rPr lang="en-US" dirty="0"/>
              <a:t>dialog box, under </a:t>
            </a:r>
            <a:r>
              <a:rPr lang="en-US" b="1" dirty="0"/>
              <a:t>Basic</a:t>
            </a:r>
            <a:r>
              <a:rPr lang="en-US" dirty="0"/>
              <a:t>, click </a:t>
            </a:r>
            <a:r>
              <a:rPr lang="en-US" b="1" dirty="0"/>
              <a:t>Spin</a:t>
            </a:r>
            <a:r>
              <a:rPr lang="en-US" dirty="0"/>
              <a:t>.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Select the fourth animation effect (spin effect for the rectangle group). Under </a:t>
            </a:r>
            <a:r>
              <a:rPr lang="en-US" b="1" dirty="0"/>
              <a:t>Modify: Spin</a:t>
            </a:r>
            <a:r>
              <a:rPr lang="en-US" dirty="0"/>
              <a:t>, do the following: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On Click</a:t>
            </a:r>
            <a:r>
              <a:rPr lang="en-US" dirty="0"/>
              <a:t>. 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Amount </a:t>
            </a:r>
            <a:r>
              <a:rPr lang="en-US" dirty="0"/>
              <a:t>list, in the </a:t>
            </a:r>
            <a:r>
              <a:rPr lang="en-US" b="1" dirty="0"/>
              <a:t>Custom</a:t>
            </a:r>
            <a:r>
              <a:rPr lang="en-US" dirty="0"/>
              <a:t> box, enter </a:t>
            </a:r>
            <a:r>
              <a:rPr lang="en-US" b="1" dirty="0"/>
              <a:t>22</a:t>
            </a:r>
            <a:r>
              <a:rPr lang="en-US" b="1" dirty="0">
                <a:ea typeface="Verdana"/>
                <a:cs typeface="Verdana"/>
              </a:rPr>
              <a:t>°</a:t>
            </a:r>
            <a:r>
              <a:rPr lang="en-US" dirty="0"/>
              <a:t>, and then press ENTER.  Also in the </a:t>
            </a:r>
            <a:r>
              <a:rPr lang="en-US" b="1" dirty="0"/>
              <a:t>Amount</a:t>
            </a:r>
            <a:r>
              <a:rPr lang="en-US" dirty="0"/>
              <a:t> list, click </a:t>
            </a:r>
            <a:r>
              <a:rPr lang="en-US" b="1" dirty="0"/>
              <a:t>Clockwise</a:t>
            </a:r>
            <a:r>
              <a:rPr lang="en-US" dirty="0"/>
              <a:t>. 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Very Fast</a:t>
            </a:r>
            <a:r>
              <a:rPr lang="en-US" dirty="0"/>
              <a:t>.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On the slide, select the second oval.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, point to </a:t>
            </a:r>
            <a:r>
              <a:rPr lang="en-US" b="1" dirty="0"/>
              <a:t>Emphasis</a:t>
            </a:r>
            <a:r>
              <a:rPr lang="en-US" dirty="0"/>
              <a:t>, 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Emphasis Effect </a:t>
            </a:r>
            <a:r>
              <a:rPr lang="en-US" dirty="0"/>
              <a:t>dialog box, under </a:t>
            </a:r>
            <a:r>
              <a:rPr lang="en-US" b="1" dirty="0"/>
              <a:t>Basic</a:t>
            </a:r>
            <a:r>
              <a:rPr lang="en-US" dirty="0"/>
              <a:t>, click </a:t>
            </a:r>
            <a:r>
              <a:rPr lang="en-US" b="1" dirty="0"/>
              <a:t>Change Fill Color</a:t>
            </a:r>
            <a:r>
              <a:rPr lang="en-US" dirty="0"/>
              <a:t>.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Select the fifth animation effect (change fill color effect for the second oval). Under </a:t>
            </a:r>
            <a:r>
              <a:rPr lang="en-US" b="1" dirty="0"/>
              <a:t>Modify: Change Fill Color</a:t>
            </a:r>
            <a:r>
              <a:rPr lang="en-US" dirty="0"/>
              <a:t>, do the following: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After Previous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Fill Color </a:t>
            </a:r>
            <a:r>
              <a:rPr lang="en-US" dirty="0"/>
              <a:t>list, click </a:t>
            </a:r>
            <a:r>
              <a:rPr lang="en-US" b="1" dirty="0"/>
              <a:t>More Colors</a:t>
            </a:r>
            <a:r>
              <a:rPr lang="en-US" dirty="0"/>
              <a:t>.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130</a:t>
            </a:r>
            <a:r>
              <a:rPr lang="en-US" dirty="0"/>
              <a:t>, Green: </a:t>
            </a:r>
            <a:r>
              <a:rPr lang="en-US" b="1" dirty="0"/>
              <a:t>153</a:t>
            </a:r>
            <a:r>
              <a:rPr lang="en-US" dirty="0"/>
              <a:t>, Blue: </a:t>
            </a:r>
            <a:r>
              <a:rPr lang="en-US" b="1" dirty="0"/>
              <a:t>117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Very Fast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second text box.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 Effect</a:t>
            </a:r>
            <a:r>
              <a:rPr lang="en-US" dirty="0"/>
              <a:t>, point to</a:t>
            </a:r>
            <a:r>
              <a:rPr lang="en-US" b="1" dirty="0"/>
              <a:t> Entrance </a:t>
            </a:r>
            <a:r>
              <a:rPr lang="en-US" dirty="0"/>
              <a:t>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Entrance Effect </a:t>
            </a:r>
            <a:r>
              <a:rPr lang="en-US" dirty="0"/>
              <a:t>dialog box, under </a:t>
            </a:r>
            <a:r>
              <a:rPr lang="en-US" b="1" dirty="0"/>
              <a:t>Subtle</a:t>
            </a:r>
            <a:r>
              <a:rPr lang="en-US" dirty="0"/>
              <a:t>, click </a:t>
            </a:r>
            <a:r>
              <a:rPr lang="en-US" b="1" dirty="0"/>
              <a:t>Fade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Select the sixth animation effect (fade effect for the second text box). Under </a:t>
            </a:r>
            <a:r>
              <a:rPr lang="en-US" b="1" dirty="0"/>
              <a:t>Modify: Fade</a:t>
            </a:r>
            <a:r>
              <a:rPr lang="en-US" dirty="0"/>
              <a:t>, do the following: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With Previous</a:t>
            </a:r>
            <a:r>
              <a:rPr lang="en-US" dirty="0"/>
              <a:t>.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Speed </a:t>
            </a:r>
            <a:r>
              <a:rPr lang="en-US" dirty="0"/>
              <a:t>list, select </a:t>
            </a:r>
            <a:r>
              <a:rPr lang="en-US" b="1" dirty="0"/>
              <a:t>Very Fast</a:t>
            </a:r>
            <a:r>
              <a:rPr lang="en-US" dirty="0"/>
              <a:t>. 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On the slide, select the third oval.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, point to </a:t>
            </a:r>
            <a:r>
              <a:rPr lang="en-US" b="1" dirty="0"/>
              <a:t>Emphasis</a:t>
            </a:r>
            <a:r>
              <a:rPr lang="en-US" dirty="0"/>
              <a:t>, 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Emphasis Effect </a:t>
            </a:r>
            <a:r>
              <a:rPr lang="en-US" dirty="0"/>
              <a:t>dialog box, under </a:t>
            </a:r>
            <a:r>
              <a:rPr lang="en-US" b="1" dirty="0"/>
              <a:t>Basic</a:t>
            </a:r>
            <a:r>
              <a:rPr lang="en-US" dirty="0"/>
              <a:t>, click </a:t>
            </a:r>
            <a:r>
              <a:rPr lang="en-US" b="1" dirty="0"/>
              <a:t>Change Fill Color</a:t>
            </a:r>
            <a:r>
              <a:rPr lang="en-US" dirty="0"/>
              <a:t>.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Select the seventh animation effect (change fill color effect for the third oval). Under </a:t>
            </a:r>
            <a:r>
              <a:rPr lang="en-US" b="1" dirty="0"/>
              <a:t>Modify: Change Fill Color</a:t>
            </a:r>
            <a:r>
              <a:rPr lang="en-US" dirty="0"/>
              <a:t>, do the following: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After Previous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Fill Color </a:t>
            </a:r>
            <a:r>
              <a:rPr lang="en-US" dirty="0"/>
              <a:t>list, click </a:t>
            </a:r>
            <a:r>
              <a:rPr lang="en-US" b="1" dirty="0"/>
              <a:t>More Colors</a:t>
            </a:r>
            <a:r>
              <a:rPr lang="en-US" dirty="0"/>
              <a:t>.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130</a:t>
            </a:r>
            <a:r>
              <a:rPr lang="en-US" dirty="0"/>
              <a:t>, Green: </a:t>
            </a:r>
            <a:r>
              <a:rPr lang="en-US" b="1" dirty="0"/>
              <a:t>153</a:t>
            </a:r>
            <a:r>
              <a:rPr lang="en-US" dirty="0"/>
              <a:t>, Blue: </a:t>
            </a:r>
            <a:r>
              <a:rPr lang="en-US" b="1" dirty="0"/>
              <a:t>117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Very Fast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third text box.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 Effect</a:t>
            </a:r>
            <a:r>
              <a:rPr lang="en-US" dirty="0"/>
              <a:t>, point to</a:t>
            </a:r>
            <a:r>
              <a:rPr lang="en-US" b="1" dirty="0"/>
              <a:t> Entrance </a:t>
            </a:r>
            <a:r>
              <a:rPr lang="en-US" dirty="0"/>
              <a:t>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Entrance Effect </a:t>
            </a:r>
            <a:r>
              <a:rPr lang="en-US" dirty="0"/>
              <a:t>dialog box, under </a:t>
            </a:r>
            <a:r>
              <a:rPr lang="en-US" b="1" dirty="0"/>
              <a:t>Subtle</a:t>
            </a:r>
            <a:r>
              <a:rPr lang="en-US" dirty="0"/>
              <a:t>, click </a:t>
            </a:r>
            <a:r>
              <a:rPr lang="en-US" b="1" dirty="0"/>
              <a:t>Fade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Select the eighth animation effect (fade effect for the third text box). Under </a:t>
            </a:r>
            <a:r>
              <a:rPr lang="en-US" b="1" dirty="0"/>
              <a:t>Modify: Fade</a:t>
            </a:r>
            <a:r>
              <a:rPr lang="en-US" dirty="0"/>
              <a:t>, do the following: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With Previous</a:t>
            </a:r>
            <a:r>
              <a:rPr lang="en-US" dirty="0"/>
              <a:t>.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Speed </a:t>
            </a:r>
            <a:r>
              <a:rPr lang="en-US" dirty="0"/>
              <a:t>list, select </a:t>
            </a:r>
            <a:r>
              <a:rPr lang="en-US" b="1" dirty="0"/>
              <a:t>Very Fast</a:t>
            </a:r>
            <a:r>
              <a:rPr lang="en-US" dirty="0"/>
              <a:t>. </a:t>
            </a:r>
          </a:p>
          <a:p>
            <a:pPr marL="232943" indent="-232943">
              <a:buFont typeface="+mj-lt"/>
              <a:buAutoNum type="arabicPeriod"/>
            </a:pPr>
            <a:r>
              <a:rPr lang="en-US" dirty="0"/>
              <a:t>On the slide, select the fourth oval.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, point to </a:t>
            </a:r>
            <a:r>
              <a:rPr lang="en-US" b="1" dirty="0"/>
              <a:t>Emphasis</a:t>
            </a:r>
            <a:r>
              <a:rPr lang="en-US" dirty="0"/>
              <a:t>, 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Emphasis Effect </a:t>
            </a:r>
            <a:r>
              <a:rPr lang="en-US" dirty="0"/>
              <a:t>dialog box, under </a:t>
            </a:r>
            <a:r>
              <a:rPr lang="en-US" b="1" dirty="0"/>
              <a:t>Basic</a:t>
            </a:r>
            <a:r>
              <a:rPr lang="en-US" dirty="0"/>
              <a:t>, click </a:t>
            </a:r>
            <a:r>
              <a:rPr lang="en-US" b="1" dirty="0"/>
              <a:t>Change Fill Color</a:t>
            </a:r>
            <a:r>
              <a:rPr lang="en-US" dirty="0"/>
              <a:t>. </a:t>
            </a:r>
          </a:p>
          <a:p>
            <a:pPr marL="698830" lvl="1" indent="-232943">
              <a:buFont typeface="+mj-lt"/>
              <a:buAutoNum type="arabicPeriod"/>
            </a:pPr>
            <a:r>
              <a:rPr lang="en-US" dirty="0"/>
              <a:t>Select the ninth animation effect (change fill color effect for the fourth oval). Under </a:t>
            </a:r>
            <a:r>
              <a:rPr lang="en-US" b="1" dirty="0"/>
              <a:t>Modify: Change Fill Color</a:t>
            </a:r>
            <a:r>
              <a:rPr lang="en-US" dirty="0"/>
              <a:t>, do the following: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After Previous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Fill Color </a:t>
            </a:r>
            <a:r>
              <a:rPr lang="en-US" dirty="0"/>
              <a:t>list, click </a:t>
            </a:r>
            <a:r>
              <a:rPr lang="en-US" b="1" dirty="0"/>
              <a:t>More Colors</a:t>
            </a:r>
            <a:r>
              <a:rPr lang="en-US" dirty="0"/>
              <a:t>. In the </a:t>
            </a:r>
            <a:r>
              <a:rPr lang="en-US" b="1" dirty="0"/>
              <a:t>Colors</a:t>
            </a:r>
            <a:r>
              <a:rPr lang="en-US" dirty="0"/>
              <a:t> dialog box, on the </a:t>
            </a:r>
            <a:r>
              <a:rPr lang="en-US" b="1" dirty="0"/>
              <a:t>Custom</a:t>
            </a:r>
            <a:r>
              <a:rPr lang="en-US" dirty="0"/>
              <a:t> tab, enter values for Red: </a:t>
            </a:r>
            <a:r>
              <a:rPr lang="en-US" b="1" dirty="0"/>
              <a:t>130</a:t>
            </a:r>
            <a:r>
              <a:rPr lang="en-US" dirty="0"/>
              <a:t>, Green: </a:t>
            </a:r>
            <a:r>
              <a:rPr lang="en-US" b="1" dirty="0"/>
              <a:t>153</a:t>
            </a:r>
            <a:r>
              <a:rPr lang="en-US" dirty="0"/>
              <a:t>, Blue: </a:t>
            </a:r>
            <a:r>
              <a:rPr lang="en-US" b="1" dirty="0"/>
              <a:t>117</a:t>
            </a:r>
            <a:r>
              <a:rPr lang="en-US" dirty="0"/>
              <a:t>. </a:t>
            </a:r>
          </a:p>
          <a:p>
            <a:pPr marL="1164717" lvl="2" indent="-232943">
              <a:buFont typeface="Arial" pitchFamily="34" charset="0"/>
              <a:buChar char="•"/>
            </a:pPr>
            <a:r>
              <a:rPr lang="en-US" dirty="0"/>
              <a:t>In the </a:t>
            </a:r>
            <a:r>
              <a:rPr lang="en-US" b="1" dirty="0"/>
              <a:t>Speed</a:t>
            </a:r>
            <a:r>
              <a:rPr lang="en-US" dirty="0"/>
              <a:t> list, select </a:t>
            </a:r>
            <a:r>
              <a:rPr lang="en-US" b="1" dirty="0"/>
              <a:t>Very Fast</a:t>
            </a:r>
            <a:r>
              <a:rPr lang="en-US" dirty="0"/>
              <a:t>.</a:t>
            </a:r>
          </a:p>
          <a:p>
            <a:pPr marL="232943" indent="-232943" defTabSz="931774">
              <a:buFont typeface="+mj-lt"/>
              <a:buAutoNum type="arabicPeriod"/>
              <a:defRPr/>
            </a:pPr>
            <a:r>
              <a:rPr lang="en-US" dirty="0"/>
              <a:t>On the slide, select the fourth text box. In the </a:t>
            </a:r>
            <a:r>
              <a:rPr lang="en-US" b="1" dirty="0"/>
              <a:t>Custom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task pane, do the following: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Click </a:t>
            </a:r>
            <a:r>
              <a:rPr lang="en-US" b="1" dirty="0"/>
              <a:t>Add Effect</a:t>
            </a:r>
            <a:r>
              <a:rPr lang="en-US" dirty="0"/>
              <a:t>, point to</a:t>
            </a:r>
            <a:r>
              <a:rPr lang="en-US" b="1" dirty="0"/>
              <a:t> Entrance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and then click </a:t>
            </a:r>
            <a:r>
              <a:rPr lang="en-US" b="1" dirty="0"/>
              <a:t>More Effects</a:t>
            </a:r>
            <a:r>
              <a:rPr lang="en-US" dirty="0"/>
              <a:t>. In the </a:t>
            </a:r>
            <a:r>
              <a:rPr lang="en-US" b="1" dirty="0"/>
              <a:t>Add Entrance Effect </a:t>
            </a:r>
            <a:r>
              <a:rPr lang="en-US" dirty="0"/>
              <a:t>dialog box, under </a:t>
            </a:r>
            <a:r>
              <a:rPr lang="en-US" b="1" dirty="0"/>
              <a:t>Subtle</a:t>
            </a:r>
            <a:r>
              <a:rPr lang="en-US" dirty="0"/>
              <a:t>, click </a:t>
            </a:r>
            <a:r>
              <a:rPr lang="en-US" b="1" dirty="0"/>
              <a:t>Fade</a:t>
            </a:r>
            <a:r>
              <a:rPr lang="en-US" dirty="0"/>
              <a:t>. </a:t>
            </a:r>
          </a:p>
          <a:p>
            <a:pPr marL="698830" lvl="1" indent="-232943" defTabSz="931774">
              <a:buFont typeface="+mj-lt"/>
              <a:buAutoNum type="arabicPeriod"/>
              <a:defRPr/>
            </a:pPr>
            <a:r>
              <a:rPr lang="en-US" dirty="0"/>
              <a:t>Select the 10</a:t>
            </a:r>
            <a:r>
              <a:rPr lang="en-US" baseline="30000" dirty="0"/>
              <a:t>th</a:t>
            </a:r>
            <a:r>
              <a:rPr lang="en-US" dirty="0"/>
              <a:t> animation effect (fade effect for the fourth text box). Under </a:t>
            </a:r>
            <a:r>
              <a:rPr lang="en-US" b="1" dirty="0"/>
              <a:t>Modify: Fade</a:t>
            </a:r>
            <a:r>
              <a:rPr lang="en-US" dirty="0"/>
              <a:t>, do the following: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Start</a:t>
            </a:r>
            <a:r>
              <a:rPr lang="en-US" dirty="0"/>
              <a:t> list, select </a:t>
            </a:r>
            <a:r>
              <a:rPr lang="en-US" b="1" dirty="0"/>
              <a:t>With Previous</a:t>
            </a:r>
            <a:r>
              <a:rPr lang="en-US" dirty="0"/>
              <a:t>.</a:t>
            </a:r>
          </a:p>
          <a:p>
            <a:pPr marL="1164717" lvl="2" indent="-232943" defTabSz="931774">
              <a:buFont typeface="Arial" pitchFamily="34" charset="0"/>
              <a:buChar char="•"/>
              <a:defRPr/>
            </a:pPr>
            <a:r>
              <a:rPr lang="en-US" dirty="0"/>
              <a:t>In the </a:t>
            </a:r>
            <a:r>
              <a:rPr lang="en-US" b="1" dirty="0"/>
              <a:t>Speed </a:t>
            </a:r>
            <a:r>
              <a:rPr lang="en-US" dirty="0"/>
              <a:t>list, select </a:t>
            </a:r>
            <a:r>
              <a:rPr lang="en-US" b="1" dirty="0"/>
              <a:t>Very Fast</a:t>
            </a:r>
            <a:r>
              <a:rPr lang="en-US" dirty="0"/>
              <a:t>. </a:t>
            </a:r>
          </a:p>
          <a:p>
            <a:pPr marL="232943" indent="-232943" defTabSz="931774">
              <a:defRPr/>
            </a:pPr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52450" y="468313"/>
            <a:ext cx="3198813" cy="2398712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F30B-91CA-4803-9B68-BD3B57F8B592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4783ACD-5944-4002-A3BC-FC74E2BB7E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F30B-91CA-4803-9B68-BD3B57F8B592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83ACD-5944-4002-A3BC-FC74E2BB7E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F30B-91CA-4803-9B68-BD3B57F8B592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83ACD-5944-4002-A3BC-FC74E2BB7E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F30B-91CA-4803-9B68-BD3B57F8B592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83ACD-5944-4002-A3BC-FC74E2BB7E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F30B-91CA-4803-9B68-BD3B57F8B592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83ACD-5944-4002-A3BC-FC74E2BB7E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F30B-91CA-4803-9B68-BD3B57F8B592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83ACD-5944-4002-A3BC-FC74E2BB7E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F30B-91CA-4803-9B68-BD3B57F8B592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83ACD-5944-4002-A3BC-FC74E2BB7E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F30B-91CA-4803-9B68-BD3B57F8B592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83ACD-5944-4002-A3BC-FC74E2BB7E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F30B-91CA-4803-9B68-BD3B57F8B592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83ACD-5944-4002-A3BC-FC74E2BB7E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F30B-91CA-4803-9B68-BD3B57F8B592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83ACD-5944-4002-A3BC-FC74E2BB7E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F30B-91CA-4803-9B68-BD3B57F8B592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83ACD-5944-4002-A3BC-FC74E2BB7E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615F30B-91CA-4803-9B68-BD3B57F8B592}" type="datetimeFigureOut">
              <a:rPr lang="en-US" smtClean="0"/>
              <a:pPr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4783ACD-5944-4002-A3BC-FC74E2BB7E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url?sa=i&amp;rct=j&amp;q=dime&amp;source=images&amp;cd=&amp;cad=rja&amp;docid=rsE1_PZci1XnNM&amp;tbnid=djMzBIoo-JU2iM:&amp;ved=0CAUQjRw&amp;url=http://www.usmint.gov/mint_programs/circulatingcoins/index.cfm?action=circdime&amp;ei=jBMtUYyMCoi50AHZxoHQDw&amp;bvm=bv.42965579,d.dmQ&amp;psig=AFQjCNGmFjySz5KgZbF_lpLhPieqfuNMKA&amp;ust=136199501482413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sf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hyperlink" Target="http://www.google.com/url?sa=i&amp;rct=j&amp;q=octopus+red&amp;source=images&amp;cd=&amp;cad=rja&amp;docid=V27SbGaMWBC6nM&amp;tbnid=d6WlWDnLaZ-DqM:&amp;ved=0CAUQjRw&amp;url=http://emeralddiving.com/gallery_octopus.html&amp;ei=luIsUe6CEYaB0QGIoYGYDg&amp;bvm=bv.42965579,d.dmQ&amp;psig=AFQjCNGRhw_34uzwPvnHHAP-o-szYIDY5Q&amp;ust=1361982463759676" TargetMode="External"/><Relationship Id="rId2" Type="http://schemas.openxmlformats.org/officeDocument/2006/relationships/hyperlink" Target="http://www.google.com/url?sa=i&amp;rct=j&amp;q=diagram+octopus+mantle&amp;source=images&amp;cd=&amp;cad=rja&amp;docid=Y4_yZ8A-JwZ30M&amp;tbnid=aictJnMqRktzYM:&amp;ved=0CAUQjRw&amp;url=http://synapostasy.blogspot.com/2007/10/cephalopod-awareness-day.html&amp;ei=c-AsUYSXE8HN0wG1-oCoAg&amp;bvm=bv.42965579,d.dmQ&amp;psig=AFQjCNEI0fsCiTyiD-C-XXhRAYQl1zeQaQ&amp;ust=136198191239566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www.google.com/url?sa=i&amp;rct=j&amp;q=octopus+swimming&amp;source=images&amp;cd=&amp;cad=rja&amp;docid=6dFKYAx_g6stZM&amp;tbnid=uH7KhllZ8wDZoM:&amp;ved=0CAUQjRw&amp;url=http://en.academic.ru/dic.nsf/enwiki/13892&amp;ei=FeIsUfzOJ8Xo0gG19IH4CA&amp;bvm=bv.42965579,d.dmQ&amp;psig=AFQjCNGOzqossOoG4TPsvtPkZl99EuIlgQ&amp;ust=1361982348943375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://www.google.com/url?sa=i&amp;rct=j&amp;q=octopus+blending+in&amp;source=images&amp;cd=&amp;cad=rja&amp;docid=n1PqlUzokuaqyM&amp;tbnid=5-JAH1vglCppNM:&amp;ved=0CAUQjRw&amp;url=http://inkfish.fieldofscience.com/2012/05/octopuses-host-masterclass-on-hiding.html&amp;ei=n-wsUabNKqS70AHckIHgCw&amp;bvm=bv.42965579,d.dmQ&amp;psig=AFQjCNHCUKgq59rylR6pf2OaN_e6qwkVQg&amp;ust=136198499264971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asf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url?sa=i&amp;rct=j&amp;q=dime&amp;source=images&amp;cd=&amp;cad=rja&amp;docid=rsE1_PZci1XnNM&amp;tbnid=djMzBIoo-JU2iM:&amp;ved=0CAUQjRw&amp;url=http://www.usmint.gov/mint_programs/circulatingcoins/index.cfm?action=circdime&amp;ei=jBMtUYyMCoi50AHZxoHQDw&amp;bvm=bv.42965579,d.dmQ&amp;psig=AFQjCNGmFjySz5KgZbF_lpLhPieqfuNMKA&amp;ust=136199501482413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smint.gov/images/mint_programs/circulatingCoins/2012-Proof-Dime-rev_2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3800"/>
            <a:ext cx="217778" cy="2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si.ucd.ie/files/octopus-logo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7055" r="3446" b="5765"/>
          <a:stretch/>
        </p:blipFill>
        <p:spPr bwMode="auto">
          <a:xfrm>
            <a:off x="609600" y="-381000"/>
            <a:ext cx="8534400" cy="80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447800" y="4648200"/>
            <a:ext cx="6553200" cy="457200"/>
          </a:xfrm>
        </p:spPr>
        <p:txBody>
          <a:bodyPr/>
          <a:lstStyle/>
          <a:p>
            <a:r>
              <a:rPr lang="en-US" dirty="0" smtClean="0"/>
              <a:t>Kimberly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95400" y="2971800"/>
            <a:ext cx="6629400" cy="1219201"/>
          </a:xfrm>
        </p:spPr>
        <p:txBody>
          <a:bodyPr/>
          <a:lstStyle/>
          <a:p>
            <a:r>
              <a:rPr lang="en-US" dirty="0" smtClean="0">
                <a:latin typeface="Corbel" pitchFamily="34" charset="0"/>
              </a:rPr>
              <a:t>Octopus</a:t>
            </a:r>
            <a:endParaRPr lang="en-US" dirty="0">
              <a:latin typeface="Corbel" pitchFamily="34" charset="0"/>
            </a:endParaRPr>
          </a:p>
        </p:txBody>
      </p:sp>
      <p:pic>
        <p:nvPicPr>
          <p:cNvPr id="4" name="Octopus.as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986.24" end="199976.456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34000" y="2780731"/>
            <a:ext cx="3505200" cy="2628900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5382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c 13"/>
          <p:cNvSpPr/>
          <p:nvPr/>
        </p:nvSpPr>
        <p:spPr>
          <a:xfrm>
            <a:off x="-2939738" y="901543"/>
            <a:ext cx="6126173" cy="5867006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186435" y="1759171"/>
            <a:ext cx="3840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rbel" pitchFamily="34" charset="0"/>
              </a:rPr>
              <a:t>Features</a:t>
            </a:r>
            <a:endParaRPr lang="en-US" sz="3200" dirty="0">
              <a:solidFill>
                <a:prstClr val="black">
                  <a:lumMod val="50000"/>
                  <a:lumOff val="50000"/>
                </a:prstClr>
              </a:solidFill>
              <a:latin typeface="Corbe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534769" y="3542657"/>
            <a:ext cx="3840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rbel" pitchFamily="34" charset="0"/>
              </a:rPr>
              <a:t>Hunt &amp; Eat</a:t>
            </a:r>
            <a:endParaRPr lang="en-US" sz="3200" dirty="0">
              <a:solidFill>
                <a:prstClr val="black">
                  <a:lumMod val="50000"/>
                  <a:lumOff val="50000"/>
                </a:prstClr>
              </a:solidFill>
              <a:latin typeface="Corbe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612339" y="5304619"/>
            <a:ext cx="3840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rbel" pitchFamily="34" charset="0"/>
              </a:rPr>
              <a:t>Hide and Escape from Predators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Corbe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42899" y="1872792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30572" y="3645910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48516" y="5469945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178371" y="2799539"/>
            <a:ext cx="2619851" cy="2314222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2443186" y="3736572"/>
            <a:ext cx="5434000" cy="351659"/>
            <a:chOff x="-3200400" y="3314700"/>
            <a:chExt cx="6246419" cy="228600"/>
          </a:xfrm>
        </p:grpSpPr>
        <p:sp>
          <p:nvSpPr>
            <p:cNvPr id="13" name="Rounded Rectangle 12"/>
            <p:cNvSpPr/>
            <p:nvPr/>
          </p:nvSpPr>
          <p:spPr>
            <a:xfrm rot="5400000">
              <a:off x="1346925" y="1844207"/>
              <a:ext cx="197787" cy="3200400"/>
            </a:xfrm>
            <a:prstGeom prst="roundRect">
              <a:avLst>
                <a:gd name="adj" fmla="val 3505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5329936" y="1513538"/>
            <a:ext cx="1556484" cy="153446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6331768" y="3074629"/>
            <a:ext cx="1606452" cy="1520829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50000"/>
                <a:lumOff val="50000"/>
                <a:alpha val="70000"/>
              </a:schemeClr>
            </a:solidFill>
          </a:ln>
        </p:spPr>
        <p:style>
          <a:lnRef idx="1">
            <a:schemeClr val="accent2">
              <a:alpha val="90000"/>
              <a:hueOff val="0"/>
              <a:satOff val="0"/>
              <a:lumOff val="0"/>
              <a:alphaOff val="-2000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val 22"/>
          <p:cNvSpPr/>
          <p:nvPr/>
        </p:nvSpPr>
        <p:spPr>
          <a:xfrm>
            <a:off x="6248400" y="4827928"/>
            <a:ext cx="1524000" cy="153432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50000"/>
                <a:lumOff val="50000"/>
                <a:alpha val="50000"/>
              </a:schemeClr>
            </a:solidFill>
          </a:ln>
        </p:spPr>
        <p:style>
          <a:lnRef idx="1">
            <a:schemeClr val="accent2">
              <a:alpha val="90000"/>
              <a:hueOff val="0"/>
              <a:satOff val="0"/>
              <a:lumOff val="0"/>
              <a:alphaOff val="-4000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Title 1"/>
          <p:cNvSpPr txBox="1">
            <a:spLocks/>
          </p:cNvSpPr>
          <p:nvPr/>
        </p:nvSpPr>
        <p:spPr>
          <a:xfrm>
            <a:off x="402244" y="155973"/>
            <a:ext cx="8260672" cy="10394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What are the unique features of an octopus and how does an octopus use them to survive?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91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220000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itchFamily="34" charset="0"/>
              </a:rPr>
              <a:t>Features</a:t>
            </a:r>
            <a:endParaRPr lang="en-US" sz="5400" dirty="0">
              <a:solidFill>
                <a:schemeClr val="tx1">
                  <a:lumMod val="50000"/>
                  <a:lumOff val="50000"/>
                </a:schemeClr>
              </a:solidFill>
              <a:latin typeface="Corbe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19660"/>
            <a:ext cx="3962400" cy="4373563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tx1"/>
                </a:solidFill>
              </a:rPr>
              <a:t>Cephalopod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tx1"/>
                </a:solidFill>
              </a:rPr>
              <a:t>Mantle-  Visceral mass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tx1"/>
                </a:solidFill>
              </a:rPr>
              <a:t>Beak&amp; funnel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tx1"/>
                </a:solidFill>
              </a:rPr>
              <a:t>8 tentacles/ 2000 suckers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tx1"/>
                </a:solidFill>
              </a:rPr>
              <a:t>Lose tentacles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tx1"/>
                </a:solidFill>
              </a:rPr>
              <a:t>Inhale/ force out funnel= Move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tx1"/>
                </a:solidFill>
              </a:rPr>
              <a:t>Change color</a:t>
            </a:r>
          </a:p>
        </p:txBody>
      </p:sp>
      <p:pic>
        <p:nvPicPr>
          <p:cNvPr id="1030" name="Picture 6" descr="http://2.bp.blogspot.com/_Xahii-jhQR0/Rwr1LRn8e2I/AAAAAAAAAD0/-bvLjqZ6Ick/s400/octopus+anatom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0"/>
            <a:ext cx="4495800" cy="2933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47612"/>
            <a:ext cx="4478926" cy="2971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http://en.academic.ru/pictures/enwiki/79/Octopus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36" y="2236726"/>
            <a:ext cx="4508864" cy="3094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emeralddiving.com/images/Octopus_Red_3T_P7310046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2"/>
          <a:stretch/>
        </p:blipFill>
        <p:spPr bwMode="auto">
          <a:xfrm>
            <a:off x="4011656" y="2273737"/>
            <a:ext cx="4685213" cy="3065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823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Corbel" pitchFamily="34" charset="0"/>
              </a:rPr>
              <a:t>Hunting and Eating</a:t>
            </a:r>
            <a:endParaRPr lang="en-US" sz="4800" dirty="0">
              <a:latin typeface="Corbe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1"/>
            <a:ext cx="5334000" cy="3276600"/>
          </a:xfrm>
        </p:spPr>
        <p:txBody>
          <a:bodyPr>
            <a:normAutofit/>
          </a:bodyPr>
          <a:lstStyle/>
          <a:p>
            <a:pPr marL="628650" indent="-514350">
              <a:buFont typeface="+mj-lt"/>
              <a:buAutoNum type="arabicParenR"/>
            </a:pPr>
            <a:r>
              <a:rPr lang="en-US" sz="2800" dirty="0" smtClean="0"/>
              <a:t>Crawl along ocean floor</a:t>
            </a:r>
          </a:p>
          <a:p>
            <a:pPr marL="628650" indent="-514350">
              <a:buFont typeface="+mj-lt"/>
              <a:buAutoNum type="arabicParenR"/>
            </a:pPr>
            <a:r>
              <a:rPr lang="en-US" sz="2800" dirty="0" smtClean="0"/>
              <a:t>Signs/ tentacles taste</a:t>
            </a:r>
          </a:p>
          <a:p>
            <a:pPr marL="628650" indent="-514350">
              <a:buFont typeface="+mj-lt"/>
              <a:buAutoNum type="arabicParenR"/>
            </a:pPr>
            <a:r>
              <a:rPr lang="en-US" sz="2800" dirty="0" smtClean="0"/>
              <a:t>Tackle</a:t>
            </a:r>
          </a:p>
          <a:p>
            <a:pPr marL="628650" indent="-514350">
              <a:buFont typeface="+mj-lt"/>
              <a:buAutoNum type="arabicParenR"/>
            </a:pPr>
            <a:r>
              <a:rPr lang="en-US" sz="2800" dirty="0" smtClean="0"/>
              <a:t>Suckers grip rip</a:t>
            </a:r>
          </a:p>
          <a:p>
            <a:pPr marL="628650" indent="-514350">
              <a:buFont typeface="+mj-lt"/>
              <a:buAutoNum type="arabicParenR"/>
            </a:pPr>
            <a:r>
              <a:rPr lang="en-US" sz="2800" dirty="0" smtClean="0"/>
              <a:t>Poisonous saliva</a:t>
            </a:r>
          </a:p>
          <a:p>
            <a:pPr marL="628650" indent="-514350">
              <a:buFont typeface="+mj-lt"/>
              <a:buAutoNum type="arabicParenR"/>
            </a:pPr>
            <a:r>
              <a:rPr lang="en-US" sz="2800" dirty="0" smtClean="0"/>
              <a:t>Radula</a:t>
            </a:r>
          </a:p>
        </p:txBody>
      </p:sp>
      <p:pic>
        <p:nvPicPr>
          <p:cNvPr id="4" name="The_Octopu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0666.7776" end="271882.6016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95800" y="3276600"/>
            <a:ext cx="3962400" cy="297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881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915400" cy="1039427"/>
          </a:xfrm>
        </p:spPr>
        <p:txBody>
          <a:bodyPr>
            <a:noAutofit/>
          </a:bodyPr>
          <a:lstStyle/>
          <a:p>
            <a:r>
              <a:rPr lang="en-US" sz="3600" dirty="0" smtClean="0"/>
              <a:t>Hiding &amp; Escaping from Predators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160" y="1905000"/>
            <a:ext cx="4724400" cy="4373563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800" dirty="0" smtClean="0"/>
              <a:t>Spray ink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/>
              <a:t>Detach arm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/>
              <a:t>Escape to ocean floor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err="1" smtClean="0"/>
              <a:t>Chromatophores</a:t>
            </a:r>
            <a:r>
              <a:rPr lang="en-US" sz="2800" dirty="0" smtClean="0"/>
              <a:t> groups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/>
              <a:t>Flex tiny muscle strands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/>
              <a:t>Expand/ color appears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/>
              <a:t>Raise eyes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12784" r="10756" b="7717"/>
          <a:stretch/>
        </p:blipFill>
        <p:spPr>
          <a:xfrm>
            <a:off x="4711240" y="2286000"/>
            <a:ext cx="4206046" cy="2756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09" y="2184941"/>
            <a:ext cx="4297777" cy="3223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://3.bp.blogspot.com/-ZAPnSzbGf90/T7-X19xunxI/AAAAAAAAAlE/AMzwTlfUrS8/s1600/coral+octopus+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09" y="2191907"/>
            <a:ext cx="4268875" cy="3203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61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DBDB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c 13"/>
          <p:cNvSpPr/>
          <p:nvPr/>
        </p:nvSpPr>
        <p:spPr>
          <a:xfrm>
            <a:off x="-2939738" y="901543"/>
            <a:ext cx="6126173" cy="5867006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186435" y="1759171"/>
            <a:ext cx="3840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rbel" pitchFamily="34" charset="0"/>
              </a:rPr>
              <a:t>Features</a:t>
            </a:r>
            <a:endParaRPr lang="en-US" sz="3200" dirty="0">
              <a:solidFill>
                <a:prstClr val="black">
                  <a:lumMod val="50000"/>
                  <a:lumOff val="50000"/>
                </a:prstClr>
              </a:solidFill>
              <a:latin typeface="Corbe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534769" y="3542657"/>
            <a:ext cx="3840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rbel" pitchFamily="34" charset="0"/>
              </a:rPr>
              <a:t>Hunt &amp; Eat</a:t>
            </a:r>
            <a:endParaRPr lang="en-US" sz="3200" dirty="0">
              <a:solidFill>
                <a:prstClr val="black">
                  <a:lumMod val="50000"/>
                  <a:lumOff val="50000"/>
                </a:prstClr>
              </a:solidFill>
              <a:latin typeface="Corbe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442899" y="5237325"/>
            <a:ext cx="284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orbel" pitchFamily="34" charset="0"/>
              </a:rPr>
              <a:t>Hide and Escape from Predators</a:t>
            </a:r>
            <a:endParaRPr lang="en-US" sz="2400" dirty="0">
              <a:solidFill>
                <a:prstClr val="black">
                  <a:lumMod val="50000"/>
                  <a:lumOff val="50000"/>
                </a:prstClr>
              </a:solidFill>
              <a:latin typeface="Corbe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42899" y="1872792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30572" y="3645910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48516" y="5469945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178371" y="2799539"/>
            <a:ext cx="2619851" cy="2314222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2443186" y="3736572"/>
            <a:ext cx="5434000" cy="351659"/>
            <a:chOff x="-3200400" y="3314700"/>
            <a:chExt cx="6246419" cy="228600"/>
          </a:xfrm>
        </p:grpSpPr>
        <p:sp>
          <p:nvSpPr>
            <p:cNvPr id="13" name="Rounded Rectangle 12"/>
            <p:cNvSpPr/>
            <p:nvPr/>
          </p:nvSpPr>
          <p:spPr>
            <a:xfrm rot="5400000">
              <a:off x="1346925" y="1844207"/>
              <a:ext cx="197787" cy="3200400"/>
            </a:xfrm>
            <a:prstGeom prst="roundRect">
              <a:avLst>
                <a:gd name="adj" fmla="val 3505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7375250" y="1417287"/>
            <a:ext cx="1556484" cy="153446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2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7408004" y="3196234"/>
            <a:ext cx="1606452" cy="1520829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50000"/>
                <a:lumOff val="50000"/>
                <a:alpha val="70000"/>
              </a:schemeClr>
            </a:solidFill>
          </a:ln>
        </p:spPr>
        <p:style>
          <a:lnRef idx="1">
            <a:schemeClr val="accent2">
              <a:alpha val="90000"/>
              <a:hueOff val="0"/>
              <a:satOff val="0"/>
              <a:lumOff val="0"/>
              <a:alphaOff val="-2000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val 22"/>
          <p:cNvSpPr/>
          <p:nvPr/>
        </p:nvSpPr>
        <p:spPr>
          <a:xfrm>
            <a:off x="7515913" y="5114898"/>
            <a:ext cx="1524000" cy="153432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50000"/>
                <a:lumOff val="50000"/>
                <a:alpha val="50000"/>
              </a:schemeClr>
            </a:solidFill>
          </a:ln>
        </p:spPr>
        <p:style>
          <a:lnRef idx="1">
            <a:schemeClr val="accent2">
              <a:alpha val="90000"/>
              <a:hueOff val="0"/>
              <a:satOff val="0"/>
              <a:lumOff val="0"/>
              <a:alphaOff val="-40000"/>
            </a:schemeClr>
          </a:lnRef>
          <a:fillRef idx="1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Title 1"/>
          <p:cNvSpPr txBox="1">
            <a:spLocks/>
          </p:cNvSpPr>
          <p:nvPr/>
        </p:nvSpPr>
        <p:spPr>
          <a:xfrm>
            <a:off x="402244" y="155973"/>
            <a:ext cx="8260672" cy="10394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orbel" pitchFamily="34" charset="0"/>
              </a:rPr>
              <a:t>What are the unique features of an octopus and how does an octopus use them to survive?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orbe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1016" y="1636059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itchFamily="34" charset="0"/>
              </a:rPr>
              <a:t>Mantle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itchFamily="34" charset="0"/>
              </a:rPr>
              <a:t>Suckers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74343" y="3429751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itchFamily="34" charset="0"/>
              </a:rPr>
              <a:t>Crawl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itchFamily="34" charset="0"/>
              </a:rPr>
              <a:t>Radula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38807" y="5284420"/>
            <a:ext cx="289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itchFamily="34" charset="0"/>
              </a:rPr>
              <a:t>Ink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rbel" pitchFamily="34" charset="0"/>
              </a:rPr>
              <a:t>Chromatophores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6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220000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2D2D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" grpId="0"/>
      <p:bldP spid="20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ctopus.as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226.2528" end="160482.670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" y="685800"/>
            <a:ext cx="7315200" cy="548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286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smint.gov/images/mint_programs/circulatingCoins/2012-Proof-Dime-rev_2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3800"/>
            <a:ext cx="217778" cy="2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si.ucd.ie/files/octopus-logo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7055" r="3446" b="5765"/>
          <a:stretch/>
        </p:blipFill>
        <p:spPr bwMode="auto">
          <a:xfrm>
            <a:off x="609600" y="-381000"/>
            <a:ext cx="8534400" cy="80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174</TotalTime>
  <Words>7178</Words>
  <Application>Microsoft Office PowerPoint</Application>
  <PresentationFormat>On-screen Show (4:3)</PresentationFormat>
  <Paragraphs>394</Paragraphs>
  <Slides>9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Apothecary</vt:lpstr>
      <vt:lpstr>PowerPoint Presentation</vt:lpstr>
      <vt:lpstr>Octopus</vt:lpstr>
      <vt:lpstr>PowerPoint Presentation</vt:lpstr>
      <vt:lpstr>Features</vt:lpstr>
      <vt:lpstr>Hunting and Eating</vt:lpstr>
      <vt:lpstr>Hiding &amp; Escaping from Predators</vt:lpstr>
      <vt:lpstr>PowerPoint Presentation</vt:lpstr>
      <vt:lpstr>PowerPoint Presentation</vt:lpstr>
      <vt:lpstr>PowerPoint Presentation</vt:lpstr>
    </vt:vector>
  </TitlesOfParts>
  <Company>Central Bucks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Octopus</dc:title>
  <dc:creator>Kimberly Hua</dc:creator>
  <cp:lastModifiedBy>JAFFE, JASON</cp:lastModifiedBy>
  <cp:revision>42</cp:revision>
  <cp:lastPrinted>2013-02-26T18:32:04Z</cp:lastPrinted>
  <dcterms:created xsi:type="dcterms:W3CDTF">2013-02-26T15:44:59Z</dcterms:created>
  <dcterms:modified xsi:type="dcterms:W3CDTF">2013-11-18T00:43:50Z</dcterms:modified>
</cp:coreProperties>
</file>