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 id="2147483687" r:id="rId5"/>
  </p:sldMasterIdLst>
  <p:notesMasterIdLst>
    <p:notesMasterId r:id="rId31"/>
  </p:notesMasterIdLst>
  <p:handoutMasterIdLst>
    <p:handoutMasterId r:id="rId32"/>
  </p:handoutMasterIdLst>
  <p:sldIdLst>
    <p:sldId id="278" r:id="rId6"/>
    <p:sldId id="279" r:id="rId7"/>
    <p:sldId id="280" r:id="rId8"/>
    <p:sldId id="281" r:id="rId9"/>
    <p:sldId id="298" r:id="rId10"/>
    <p:sldId id="299" r:id="rId11"/>
    <p:sldId id="300" r:id="rId12"/>
    <p:sldId id="315" r:id="rId13"/>
    <p:sldId id="311" r:id="rId14"/>
    <p:sldId id="312" r:id="rId15"/>
    <p:sldId id="301" r:id="rId16"/>
    <p:sldId id="302" r:id="rId17"/>
    <p:sldId id="303" r:id="rId18"/>
    <p:sldId id="304" r:id="rId19"/>
    <p:sldId id="295" r:id="rId20"/>
    <p:sldId id="305" r:id="rId21"/>
    <p:sldId id="306" r:id="rId22"/>
    <p:sldId id="272" r:id="rId23"/>
    <p:sldId id="307" r:id="rId24"/>
    <p:sldId id="308" r:id="rId25"/>
    <p:sldId id="309" r:id="rId26"/>
    <p:sldId id="313" r:id="rId27"/>
    <p:sldId id="259" r:id="rId28"/>
    <p:sldId id="314" r:id="rId29"/>
    <p:sldId id="275" r:id="rId30"/>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02C8F"/>
    <a:srgbClr val="FDFBF6"/>
    <a:srgbClr val="AAC4E9"/>
    <a:srgbClr val="F5CDCE"/>
    <a:srgbClr val="DF8C8C"/>
    <a:srgbClr val="D4D593"/>
    <a:srgbClr val="E6F0FE"/>
    <a:srgbClr val="CDBE8A"/>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DA054-2D5D-48A7-9197-FD93B844BF7C}" v="1806" dt="2023-10-18T22:17:16.691"/>
    <p1510:client id="{DA45DE70-CDC4-4AEE-A4DF-E9A49C91E57E}" v="1371" dt="2023-10-18T22:17:15.375"/>
  </p1510:revLst>
</p1510:revInfo>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5470" autoAdjust="0"/>
  </p:normalViewPr>
  <p:slideViewPr>
    <p:cSldViewPr snapToGrid="0">
      <p:cViewPr varScale="1">
        <p:scale>
          <a:sx n="21" d="100"/>
          <a:sy n="21" d="100"/>
        </p:scale>
        <p:origin x="2380" y="16"/>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4028440" cy="351433"/>
          </a:xfrm>
          <a:prstGeom prst="rect">
            <a:avLst/>
          </a:prstGeom>
        </p:spPr>
        <p:txBody>
          <a:bodyPr vert="horz" lIns="39136" tIns="19568" rIns="39136" bIns="19568" rtlCol="0"/>
          <a:lstStyle>
            <a:lvl1pPr algn="l">
              <a:defRPr sz="500"/>
            </a:lvl1pPr>
          </a:lstStyle>
          <a:p>
            <a:endParaRPr lang="en-US"/>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5265808" y="0"/>
            <a:ext cx="4028440" cy="351433"/>
          </a:xfrm>
          <a:prstGeom prst="rect">
            <a:avLst/>
          </a:prstGeom>
        </p:spPr>
        <p:txBody>
          <a:bodyPr vert="horz" lIns="39136" tIns="19568" rIns="39136" bIns="19568" rtlCol="0"/>
          <a:lstStyle>
            <a:lvl1pPr algn="r">
              <a:defRPr sz="500"/>
            </a:lvl1pPr>
          </a:lstStyle>
          <a:p>
            <a:fld id="{D9D42D35-0463-4920-BEF7-2B88080E67A2}" type="datetimeFigureOut">
              <a:rPr lang="en-US" smtClean="0"/>
              <a:t>10/22/2023</a:t>
            </a:fld>
            <a:endParaRPr lang="en-US"/>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6658967"/>
            <a:ext cx="4028440" cy="351433"/>
          </a:xfrm>
          <a:prstGeom prst="rect">
            <a:avLst/>
          </a:prstGeom>
        </p:spPr>
        <p:txBody>
          <a:bodyPr vert="horz" lIns="39136" tIns="19568" rIns="39136" bIns="19568" rtlCol="0" anchor="b"/>
          <a:lstStyle>
            <a:lvl1pPr algn="l">
              <a:defRPr sz="500"/>
            </a:lvl1pPr>
          </a:lstStyle>
          <a:p>
            <a:endParaRPr lang="en-US"/>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5265808" y="6658967"/>
            <a:ext cx="4028440" cy="351433"/>
          </a:xfrm>
          <a:prstGeom prst="rect">
            <a:avLst/>
          </a:prstGeom>
        </p:spPr>
        <p:txBody>
          <a:bodyPr vert="horz" lIns="39136" tIns="19568" rIns="39136" bIns="19568" rtlCol="0" anchor="b"/>
          <a:lstStyle>
            <a:lvl1pPr algn="r">
              <a:defRPr sz="500"/>
            </a:lvl1pPr>
          </a:lstStyle>
          <a:p>
            <a:fld id="{420BD0AB-C59E-4A46-83D3-F07787446BA0}" type="slidenum">
              <a:rPr lang="en-US" smtClean="0"/>
              <a:t>‹#›</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400"/>
              <a:t>Welcome to our Post-Secondary Planning session focusing on Testing and the College Search Process.</a:t>
            </a:r>
          </a:p>
          <a:p>
            <a:r>
              <a:rPr lang="en-US" sz="1400"/>
              <a:t>Before we begin, I’d like to introduce myself- I’m Taryn Barrett and this is Jess Kirwan-Shaw.  I have a junior here at South, so I want you to know that I’m am literally going through the same things your families are going through with post-secondary planning.  I’m Jess Kirwan-Shaw (please feel free to shorten that to Shaw), and I just wanted to introduce myself to you all since I’m new to South.  I’ve been a school counselor for several years, many of them in CB, and I’m really happy to be part of the CB South team.  I’ve met many of your kids already, and it’s been great getting to know them. </a:t>
            </a:r>
            <a:endParaRPr lang="en-US" sz="1400">
              <a:cs typeface="Calibri"/>
            </a:endParaRPr>
          </a:p>
          <a:p>
            <a:r>
              <a:rPr lang="en-US" sz="1400"/>
              <a:t> </a:t>
            </a:r>
            <a:endParaRPr lang="en-US" sz="1400">
              <a:cs typeface="Calibri"/>
            </a:endParaRPr>
          </a:p>
          <a:p>
            <a:r>
              <a:rPr lang="en-US" sz="1400"/>
              <a:t>Our presentation tonight is focused on standardized testing and the college search process.  Our goal is to help families start the conversation about what is the best fit for our teens.  We understand that many of you are at various stages of the college exploration process.  The conversation tonight is very much geared toward students who are starting to think about their college options as well as standardized testing.  </a:t>
            </a:r>
          </a:p>
          <a:p>
            <a:endParaRPr lang="en-US" sz="1400">
              <a:cs typeface="Calibri"/>
            </a:endParaRPr>
          </a:p>
          <a:p>
            <a:r>
              <a:rPr lang="en-US" sz="1400">
                <a:cs typeface="Calibri"/>
              </a:rPr>
              <a:t>There is no need to take pictures of the slides tonight, we will be posting this presentation along with all of our notes on our Student Services site in the next few days.</a:t>
            </a:r>
          </a:p>
        </p:txBody>
      </p:sp>
    </p:spTree>
    <p:extLst>
      <p:ext uri="{BB962C8B-B14F-4D97-AF65-F5344CB8AC3E}">
        <p14:creationId xmlns:p14="http://schemas.microsoft.com/office/powerpoint/2010/main" val="50292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600">
                <a:cs typeface="Calibri"/>
              </a:rPr>
              <a:t>Blue Book has automatically been pushed to all CBSD Issued laptops. All juniors were given time during Titan Forum to log into </a:t>
            </a:r>
            <a:r>
              <a:rPr lang="en-US" sz="1600" err="1">
                <a:cs typeface="Calibri"/>
              </a:rPr>
              <a:t>BlueBook</a:t>
            </a:r>
            <a:r>
              <a:rPr lang="en-US" sz="1600">
                <a:cs typeface="Calibri"/>
              </a:rPr>
              <a:t> onto their laptops.  We recommend that students become familiar with the platform and the testing experience prior to any testing day. There are practice questions on </a:t>
            </a:r>
            <a:r>
              <a:rPr lang="en-US" sz="1600" err="1">
                <a:cs typeface="Calibri"/>
              </a:rPr>
              <a:t>BlueBook</a:t>
            </a:r>
            <a:r>
              <a:rPr lang="en-US" sz="1600">
                <a:cs typeface="Calibri"/>
              </a:rPr>
              <a:t> that students can work through to prepare. Those who took the PSAT at South last week were the first to experience the digital platform, and things went very smoothly.</a:t>
            </a:r>
          </a:p>
        </p:txBody>
      </p:sp>
    </p:spTree>
    <p:extLst>
      <p:ext uri="{BB962C8B-B14F-4D97-AF65-F5344CB8AC3E}">
        <p14:creationId xmlns:p14="http://schemas.microsoft.com/office/powerpoint/2010/main" val="278046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endParaRPr lang="en-US"/>
          </a:p>
        </p:txBody>
      </p:sp>
    </p:spTree>
    <p:extLst>
      <p:ext uri="{BB962C8B-B14F-4D97-AF65-F5344CB8AC3E}">
        <p14:creationId xmlns:p14="http://schemas.microsoft.com/office/powerpoint/2010/main" val="1881931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600">
                <a:solidFill>
                  <a:srgbClr val="000000"/>
                </a:solidFill>
                <a:latin typeface="+mn-lt"/>
                <a:ea typeface="Times New Roman" panose="02020603050405020304" pitchFamily="18" charset="0"/>
              </a:rPr>
              <a:t>Follow all directions, </a:t>
            </a:r>
            <a:r>
              <a:rPr lang="en-US" sz="1600" b="1">
                <a:solidFill>
                  <a:srgbClr val="000000"/>
                </a:solidFill>
                <a:latin typeface="+mn-lt"/>
                <a:ea typeface="Times New Roman" panose="02020603050405020304" pitchFamily="18" charset="0"/>
              </a:rPr>
              <a:t>register early</a:t>
            </a:r>
            <a:r>
              <a:rPr lang="en-US" sz="1600">
                <a:solidFill>
                  <a:srgbClr val="000000"/>
                </a:solidFill>
                <a:latin typeface="+mn-lt"/>
                <a:ea typeface="Times New Roman" panose="02020603050405020304" pitchFamily="18" charset="0"/>
              </a:rPr>
              <a:t>, be prepared.  </a:t>
            </a:r>
            <a:endParaRPr lang="en-US" sz="1600">
              <a:latin typeface="+mn-lt"/>
              <a:ea typeface="Times New Roman" panose="02020603050405020304" pitchFamily="18" charset="0"/>
            </a:endParaRPr>
          </a:p>
          <a:p>
            <a:r>
              <a:rPr lang="en-US" sz="1600">
                <a:solidFill>
                  <a:srgbClr val="000000"/>
                </a:solidFill>
                <a:latin typeface="+mn-lt"/>
                <a:ea typeface="Times New Roman" panose="02020603050405020304" pitchFamily="18" charset="0"/>
              </a:rPr>
              <a:t> </a:t>
            </a:r>
            <a:endParaRPr lang="en-US" sz="1600">
              <a:latin typeface="+mn-lt"/>
              <a:ea typeface="Times New Roman" panose="02020603050405020304" pitchFamily="18" charset="0"/>
            </a:endParaRPr>
          </a:p>
          <a:p>
            <a:r>
              <a:rPr lang="en-US" sz="1600">
                <a:solidFill>
                  <a:srgbClr val="000000"/>
                </a:solidFill>
                <a:latin typeface="+mn-lt"/>
                <a:ea typeface="Times New Roman" panose="02020603050405020304" pitchFamily="18" charset="0"/>
              </a:rPr>
              <a:t>Registration is through the testing company website directly for SAT and ACT.  </a:t>
            </a:r>
            <a:endParaRPr lang="en-US" sz="1600">
              <a:latin typeface="+mn-lt"/>
              <a:ea typeface="Times New Roman" panose="02020603050405020304" pitchFamily="18" charset="0"/>
            </a:endParaRPr>
          </a:p>
          <a:p>
            <a:r>
              <a:rPr lang="en-US" sz="1600">
                <a:latin typeface="+mn-lt"/>
                <a:ea typeface="Times New Roman" panose="02020603050405020304" pitchFamily="18" charset="0"/>
              </a:rPr>
              <a:t> </a:t>
            </a:r>
          </a:p>
          <a:p>
            <a:r>
              <a:rPr lang="en-US" sz="1600">
                <a:solidFill>
                  <a:srgbClr val="000000"/>
                </a:solidFill>
                <a:latin typeface="+mn-lt"/>
                <a:ea typeface="Times New Roman" panose="02020603050405020304" pitchFamily="18" charset="0"/>
              </a:rPr>
              <a:t>This is different from PSAT and AP tests, which you will do directly through South on </a:t>
            </a:r>
            <a:r>
              <a:rPr lang="en-US" sz="1600" err="1">
                <a:solidFill>
                  <a:srgbClr val="000000"/>
                </a:solidFill>
                <a:latin typeface="+mn-lt"/>
                <a:ea typeface="Times New Roman" panose="02020603050405020304" pitchFamily="18" charset="0"/>
              </a:rPr>
              <a:t>MyPaymentsPlus</a:t>
            </a:r>
            <a:r>
              <a:rPr lang="en-US" sz="1600">
                <a:solidFill>
                  <a:srgbClr val="000000"/>
                </a:solidFill>
                <a:latin typeface="+mn-lt"/>
                <a:ea typeface="Times New Roman" panose="02020603050405020304" pitchFamily="18" charset="0"/>
              </a:rPr>
              <a:t> accounts.</a:t>
            </a:r>
            <a:endParaRPr lang="en-US" sz="1600">
              <a:latin typeface="+mn-lt"/>
              <a:ea typeface="Times New Roman" panose="02020603050405020304" pitchFamily="18" charset="0"/>
            </a:endParaRPr>
          </a:p>
          <a:p>
            <a:r>
              <a:rPr lang="en-US" sz="1600">
                <a:latin typeface="+mn-lt"/>
                <a:ea typeface="Times New Roman" panose="02020603050405020304" pitchFamily="18" charset="0"/>
              </a:rPr>
              <a:t> </a:t>
            </a:r>
          </a:p>
          <a:p>
            <a:r>
              <a:rPr lang="en-US" sz="1600">
                <a:solidFill>
                  <a:srgbClr val="000000"/>
                </a:solidFill>
                <a:latin typeface="+mn-lt"/>
                <a:ea typeface="Times New Roman" panose="02020603050405020304" pitchFamily="18" charset="0"/>
              </a:rPr>
              <a:t>Keep your username and password in a safe place and do not create multiple accounts.  </a:t>
            </a:r>
            <a:endParaRPr lang="en-US" sz="1600">
              <a:latin typeface="+mn-lt"/>
              <a:ea typeface="Times New Roman" panose="02020603050405020304" pitchFamily="18" charset="0"/>
            </a:endParaRPr>
          </a:p>
          <a:p>
            <a:endParaRPr lang="en-US"/>
          </a:p>
        </p:txBody>
      </p:sp>
    </p:spTree>
    <p:extLst>
      <p:ext uri="{BB962C8B-B14F-4D97-AF65-F5344CB8AC3E}">
        <p14:creationId xmlns:p14="http://schemas.microsoft.com/office/powerpoint/2010/main" val="159187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600"/>
              <a:t>There are dozens of resources available, most for free, that students can access to prepare for the SAT or ACT. These are just a few.</a:t>
            </a:r>
          </a:p>
          <a:p>
            <a:r>
              <a:rPr lang="en-US" sz="1600"/>
              <a:t> </a:t>
            </a:r>
          </a:p>
          <a:p>
            <a:r>
              <a:rPr lang="en-US" sz="1600"/>
              <a:t>Check out Fairtest.org for a list of colleges that do not require standardized tests for admissions. These schools are called “TEST OPTIONAL” schools. We will discuss Test Optional in a moment.</a:t>
            </a:r>
          </a:p>
          <a:p>
            <a:endParaRPr lang="en-US"/>
          </a:p>
        </p:txBody>
      </p:sp>
    </p:spTree>
    <p:extLst>
      <p:ext uri="{BB962C8B-B14F-4D97-AF65-F5344CB8AC3E}">
        <p14:creationId xmlns:p14="http://schemas.microsoft.com/office/powerpoint/2010/main" val="1709643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600"/>
              <a:t>SAT/ACT Scores are NOT on the High School Transcript.​</a:t>
            </a:r>
          </a:p>
          <a:p>
            <a:endParaRPr lang="en-US" sz="1600"/>
          </a:p>
          <a:p>
            <a:r>
              <a:rPr lang="en-US" sz="1600"/>
              <a:t>If you want a college to receive scores, you must have them sent directly from </a:t>
            </a:r>
            <a:r>
              <a:rPr lang="en-US" sz="1600" err="1"/>
              <a:t>CollegeBoard</a:t>
            </a:r>
            <a:r>
              <a:rPr lang="en-US" sz="1600"/>
              <a:t> or ACT. Once your SAT scores are available online (about 13 days after the test), if you order your score reports it will take </a:t>
            </a:r>
            <a:r>
              <a:rPr lang="en-US" sz="1600" b="1"/>
              <a:t>approximately 1-2 weeks</a:t>
            </a:r>
            <a:r>
              <a:rPr lang="en-US" sz="1600"/>
              <a:t> for a college to receive your SAT scores.​</a:t>
            </a:r>
            <a:endParaRPr lang="en-US" sz="1600">
              <a:ea typeface="Calibri"/>
              <a:cs typeface="Calibri"/>
            </a:endParaRPr>
          </a:p>
          <a:p>
            <a:endParaRPr lang="en-US" sz="1600"/>
          </a:p>
          <a:p>
            <a:r>
              <a:rPr lang="en-US" sz="1600"/>
              <a:t>While they will give you 4 free score reports to send to colleges at the time of registration, sending score reports after the scores are released will cost upwards of $16/school.​</a:t>
            </a:r>
          </a:p>
          <a:p>
            <a:endParaRPr lang="en-US" sz="1600"/>
          </a:p>
          <a:p>
            <a:r>
              <a:rPr lang="en-US" sz="1600"/>
              <a:t>SCORE CHOICE: You can pay an additional fee to “hide” the scores from a particular test date. However, most colleges want to see all scores and will just pull the best scores for consideration, so don’t feel you need to pay to “hide” lesser scores.​</a:t>
            </a:r>
          </a:p>
          <a:p>
            <a:r>
              <a:rPr lang="en-US" sz="1600"/>
              <a:t>​</a:t>
            </a:r>
            <a:endParaRPr lang="en-US" sz="1600">
              <a:ea typeface="Calibri"/>
              <a:cs typeface="Calibri"/>
            </a:endParaRPr>
          </a:p>
          <a:p>
            <a:r>
              <a:rPr lang="en-US" sz="1600"/>
              <a:t>SUPER-SCORES: Most colleges “super-score” the SAT – take the highest math, verbal, and writing and combine those scores.  (Penn State takes highest test DATE, not super score).​</a:t>
            </a:r>
          </a:p>
        </p:txBody>
      </p:sp>
    </p:spTree>
    <p:extLst>
      <p:ext uri="{BB962C8B-B14F-4D97-AF65-F5344CB8AC3E}">
        <p14:creationId xmlns:p14="http://schemas.microsoft.com/office/powerpoint/2010/main" val="78681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39136" tIns="19568" rIns="39136" bIns="19568"/>
          <a:lstStyle/>
          <a:p>
            <a:pPr>
              <a:lnSpc>
                <a:spcPct val="107000"/>
              </a:lnSpc>
              <a:spcAft>
                <a:spcPts val="342"/>
              </a:spcAft>
            </a:pPr>
            <a:r>
              <a:rPr lang="en-US" sz="1600" dirty="0">
                <a:latin typeface="Calibri"/>
                <a:ea typeface="Calibri"/>
                <a:cs typeface="Calibri"/>
              </a:rPr>
              <a:t>During COVID, many schools went test-optional as testing centers became scarce and students could not access centers.</a:t>
            </a:r>
          </a:p>
          <a:p>
            <a:pPr>
              <a:lnSpc>
                <a:spcPct val="107000"/>
              </a:lnSpc>
              <a:spcAft>
                <a:spcPts val="342"/>
              </a:spcAft>
            </a:pPr>
            <a:r>
              <a:rPr lang="en-US" sz="1600" dirty="0">
                <a:latin typeface="Calibri"/>
                <a:ea typeface="Calibri"/>
                <a:cs typeface="Calibri"/>
              </a:rPr>
              <a:t> </a:t>
            </a:r>
          </a:p>
          <a:p>
            <a:pPr>
              <a:lnSpc>
                <a:spcPct val="107000"/>
              </a:lnSpc>
              <a:spcAft>
                <a:spcPts val="342"/>
              </a:spcAft>
            </a:pPr>
            <a:r>
              <a:rPr lang="en-US" sz="1600" dirty="0">
                <a:latin typeface="Calibri"/>
                <a:ea typeface="Calibri"/>
                <a:cs typeface="Calibri"/>
              </a:rPr>
              <a:t>This blew the lid off of whether SAT/ACT scores were really good predictors of college success or whether they simply favored those who had means and access to test-prep opportunities. </a:t>
            </a:r>
            <a:endParaRPr lang="en-US" sz="1600" dirty="0">
              <a:latin typeface="Calibri" panose="020F0502020204030204" pitchFamily="34" charset="0"/>
              <a:ea typeface="Calibri" panose="020F0502020204030204" pitchFamily="34" charset="0"/>
              <a:cs typeface="Calibri"/>
            </a:endParaRPr>
          </a:p>
          <a:p>
            <a:pPr>
              <a:lnSpc>
                <a:spcPct val="107000"/>
              </a:lnSpc>
              <a:spcAft>
                <a:spcPts val="342"/>
              </a:spcAft>
            </a:pPr>
            <a:r>
              <a:rPr lang="en-US" sz="1600" dirty="0">
                <a:latin typeface="Calibri"/>
                <a:ea typeface="Calibri"/>
                <a:cs typeface="Calibri"/>
              </a:rPr>
              <a:t>Many schools have continued to stay test-optional, </a:t>
            </a:r>
            <a:r>
              <a:rPr lang="en-US" sz="1600" b="1" dirty="0">
                <a:latin typeface="Calibri"/>
                <a:ea typeface="Calibri"/>
                <a:cs typeface="Calibri"/>
              </a:rPr>
              <a:t>though we may not know for our Class of 2025 what the policies will be for institutions until later in the spring. </a:t>
            </a:r>
          </a:p>
          <a:p>
            <a:pPr>
              <a:lnSpc>
                <a:spcPct val="107000"/>
              </a:lnSpc>
              <a:spcAft>
                <a:spcPts val="342"/>
              </a:spcAft>
            </a:pPr>
            <a:r>
              <a:rPr lang="en-US" sz="1600" b="1" dirty="0">
                <a:latin typeface="Calibri"/>
                <a:ea typeface="Calibri"/>
                <a:cs typeface="Calibri"/>
              </a:rPr>
              <a:t>It would be important to research if any specific merit scholarships at a college require SAT/ACT scores. It is also very important to know that while a college might be test optional, there might be specific majors that do require scores, such as nursing and engineering.</a:t>
            </a:r>
          </a:p>
          <a:p>
            <a:pPr>
              <a:lnSpc>
                <a:spcPct val="107000"/>
              </a:lnSpc>
              <a:spcAft>
                <a:spcPts val="342"/>
              </a:spcAft>
            </a:pPr>
            <a:endParaRPr lang="en-US" sz="1600" b="1" dirty="0">
              <a:latin typeface="Calibri"/>
              <a:ea typeface="Calibri"/>
              <a:cs typeface="Calibri"/>
            </a:endParaRPr>
          </a:p>
          <a:p>
            <a:pPr>
              <a:lnSpc>
                <a:spcPct val="107000"/>
              </a:lnSpc>
              <a:spcAft>
                <a:spcPts val="342"/>
              </a:spcAft>
            </a:pPr>
            <a:r>
              <a:rPr lang="en-US" sz="1600" b="0" dirty="0">
                <a:latin typeface="Calibri"/>
                <a:ea typeface="Calibri"/>
                <a:cs typeface="Calibri"/>
              </a:rPr>
              <a:t>It is important for Juniors to get involved at least 3 activities and give those activities their full commitment.  Having a part-time job is amazing, as well as any research, internships, shadowing experiences. </a:t>
            </a:r>
          </a:p>
          <a:p>
            <a:pPr>
              <a:lnSpc>
                <a:spcPct val="107000"/>
              </a:lnSpc>
              <a:spcAft>
                <a:spcPts val="342"/>
              </a:spcAft>
            </a:pPr>
            <a:endParaRPr lang="en-US" sz="1600" b="0" dirty="0">
              <a:latin typeface="Calibri"/>
              <a:ea typeface="Calibri"/>
              <a:cs typeface="Calibri"/>
            </a:endParaRPr>
          </a:p>
          <a:p>
            <a:pPr>
              <a:lnSpc>
                <a:spcPct val="107000"/>
              </a:lnSpc>
              <a:spcAft>
                <a:spcPts val="342"/>
              </a:spcAft>
            </a:pPr>
            <a:r>
              <a:rPr lang="en-US" sz="1600" b="0" dirty="0">
                <a:latin typeface="Calibri"/>
                <a:ea typeface="Calibri"/>
                <a:cs typeface="Calibri"/>
              </a:rPr>
              <a:t>Juniors are also encouraged to save a graded writing sample from one of their classes in case a college asks the to submit additional materials to </a:t>
            </a:r>
            <a:r>
              <a:rPr lang="en-US" sz="1600" b="0">
                <a:latin typeface="Calibri"/>
                <a:ea typeface="Calibri"/>
                <a:cs typeface="Calibri"/>
              </a:rPr>
              <a:t>be considered.   </a:t>
            </a:r>
            <a:endParaRPr lang="en-US" sz="1600" b="0" dirty="0">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lIns="39136" tIns="19568" rIns="39136" bIns="19568"/>
          <a:lstStyle/>
          <a:p>
            <a:fld id="{AEC91417-485F-41E4-AD08-0DA2EF85D4E8}" type="slidenum">
              <a:rPr lang="en-US" smtClean="0"/>
              <a:t>15</a:t>
            </a:fld>
            <a:endParaRPr lang="en-US"/>
          </a:p>
        </p:txBody>
      </p:sp>
    </p:spTree>
    <p:extLst>
      <p:ext uri="{BB962C8B-B14F-4D97-AF65-F5344CB8AC3E}">
        <p14:creationId xmlns:p14="http://schemas.microsoft.com/office/powerpoint/2010/main" val="4149295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600"/>
              <a:t>We will have two </a:t>
            </a:r>
            <a:r>
              <a:rPr lang="en-US" sz="1600" err="1"/>
              <a:t>mypaymentsplus</a:t>
            </a:r>
            <a:r>
              <a:rPr lang="en-US" sz="1600"/>
              <a:t> collection periods.  One for the AP courses that begin 1st marking period, and one for AP courses that begin 2nd or 3rd marking periods- usually end of January/Beginning of February.</a:t>
            </a:r>
          </a:p>
          <a:p>
            <a:endParaRPr lang="en-US" sz="1600"/>
          </a:p>
          <a:p>
            <a:r>
              <a:rPr lang="en-US" sz="1600"/>
              <a:t>Join code is provided by teacher. </a:t>
            </a:r>
            <a:endParaRPr lang="en-US" sz="1600">
              <a:ea typeface="Calibri"/>
              <a:cs typeface="Calibri"/>
            </a:endParaRPr>
          </a:p>
          <a:p>
            <a:endParaRPr lang="en-US" sz="1600"/>
          </a:p>
          <a:p>
            <a:r>
              <a:rPr lang="en-US" sz="1600"/>
              <a:t>There are some benefits of taking the AP exam if a student is taking an AP course:</a:t>
            </a:r>
            <a:endParaRPr lang="en-US" sz="1600">
              <a:ea typeface="Calibri"/>
              <a:cs typeface="Calibri"/>
            </a:endParaRPr>
          </a:p>
          <a:p>
            <a:r>
              <a:rPr lang="en-US" sz="1600"/>
              <a:t>Will they be given elective credit?  </a:t>
            </a:r>
          </a:p>
          <a:p>
            <a:r>
              <a:rPr lang="en-US" sz="1600"/>
              <a:t>Core credit?  </a:t>
            </a:r>
          </a:p>
          <a:p>
            <a:r>
              <a:rPr lang="en-US" sz="1600"/>
              <a:t>Exemption from a pre-req</a:t>
            </a:r>
            <a:endParaRPr lang="en-US" sz="1600">
              <a:ea typeface="Calibri"/>
              <a:cs typeface="Calibri"/>
            </a:endParaRPr>
          </a:p>
          <a:p>
            <a:r>
              <a:rPr lang="en-US" sz="1600"/>
              <a:t> </a:t>
            </a:r>
            <a:endParaRPr lang="en-US" sz="1600">
              <a:ea typeface="Calibri"/>
              <a:cs typeface="Calibri"/>
            </a:endParaRPr>
          </a:p>
          <a:p>
            <a:r>
              <a:rPr lang="en-US" sz="1600"/>
              <a:t>Registration and payment information will be sent out through Mr. Bucher’s newsletter and Canvas. </a:t>
            </a:r>
            <a:endParaRPr lang="en-US" sz="1600">
              <a:ea typeface="Calibri"/>
              <a:cs typeface="Calibri"/>
            </a:endParaRPr>
          </a:p>
          <a:p>
            <a:r>
              <a:rPr lang="en-US" sz="1600"/>
              <a:t> </a:t>
            </a:r>
            <a:endParaRPr lang="en-US" sz="1600">
              <a:ea typeface="Calibri"/>
              <a:cs typeface="Calibri"/>
            </a:endParaRPr>
          </a:p>
          <a:p>
            <a:r>
              <a:rPr lang="en-US" sz="1600"/>
              <a:t>October 31st is the deadline to register for classes that began in the 1st MP; Registration for later courses will open at a later date.</a:t>
            </a:r>
            <a:endParaRPr lang="en-US" sz="1600">
              <a:ea typeface="Calibri"/>
              <a:cs typeface="Calibri"/>
            </a:endParaRPr>
          </a:p>
          <a:p>
            <a:r>
              <a:rPr lang="en-US" sz="1600"/>
              <a:t> </a:t>
            </a:r>
            <a:endParaRPr lang="en-US" sz="1600">
              <a:ea typeface="Calibri"/>
              <a:cs typeface="Calibri"/>
            </a:endParaRPr>
          </a:p>
          <a:p>
            <a:r>
              <a:rPr lang="en-US" sz="1600"/>
              <a:t>Students should check each college’s individual policies about how/if they will accept AP credit.  </a:t>
            </a:r>
            <a:endParaRPr lang="en-US" sz="1600">
              <a:ea typeface="Calibri"/>
              <a:cs typeface="Calibri"/>
            </a:endParaRPr>
          </a:p>
          <a:p>
            <a:endParaRPr lang="en-US" sz="1600">
              <a:ea typeface="Calibri"/>
              <a:cs typeface="Calibri"/>
            </a:endParaRPr>
          </a:p>
          <a:p>
            <a:endParaRPr lang="en-US" sz="1600"/>
          </a:p>
          <a:p>
            <a:endParaRPr lang="en-US"/>
          </a:p>
        </p:txBody>
      </p:sp>
    </p:spTree>
    <p:extLst>
      <p:ext uri="{BB962C8B-B14F-4D97-AF65-F5344CB8AC3E}">
        <p14:creationId xmlns:p14="http://schemas.microsoft.com/office/powerpoint/2010/main" val="573603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endParaRPr lang="en-US"/>
          </a:p>
        </p:txBody>
      </p:sp>
    </p:spTree>
    <p:extLst>
      <p:ext uri="{BB962C8B-B14F-4D97-AF65-F5344CB8AC3E}">
        <p14:creationId xmlns:p14="http://schemas.microsoft.com/office/powerpoint/2010/main" val="2323141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39136" tIns="19568" rIns="39136" bIns="19568"/>
          <a:lstStyle/>
          <a:p>
            <a:endParaRPr lang="en-US">
              <a:cs typeface="Calibri"/>
            </a:endParaRPr>
          </a:p>
          <a:p>
            <a:pPr>
              <a:lnSpc>
                <a:spcPct val="107000"/>
              </a:lnSpc>
              <a:spcAft>
                <a:spcPts val="342"/>
              </a:spcAft>
            </a:pPr>
            <a:r>
              <a:rPr lang="en-US" sz="800">
                <a:latin typeface="Calibri"/>
                <a:ea typeface="Calibri" panose="020F0502020204030204" pitchFamily="34" charset="0"/>
                <a:cs typeface="Calibri"/>
              </a:rPr>
              <a:t>Finding FIT is the priority.  Starting to research schools now to determine what types of schools are best for YOU is important to do this year so by spring and summer, you can determine which schools you'd like to visit. The more research you do now, the more you can narrow down a manageable list for yourself. Going into senior year with dozens of schools on your list or applying to more schools than you're truly interested in can make it more challenging to make decisions later. Not to mention, all those college application fees can be pricey at $50-70/each!</a:t>
            </a:r>
          </a:p>
          <a:p>
            <a:pPr>
              <a:lnSpc>
                <a:spcPct val="107000"/>
              </a:lnSpc>
              <a:spcAft>
                <a:spcPts val="342"/>
              </a:spcAft>
            </a:pPr>
            <a:endParaRPr lang="en-US" sz="800">
              <a:latin typeface="Calibri"/>
              <a:ea typeface="Calibri" panose="020F0502020204030204" pitchFamily="34" charset="0"/>
              <a:cs typeface="Calibri"/>
            </a:endParaRPr>
          </a:p>
          <a:p>
            <a:pPr>
              <a:lnSpc>
                <a:spcPct val="107000"/>
              </a:lnSpc>
              <a:spcAft>
                <a:spcPts val="342"/>
              </a:spcAft>
            </a:pPr>
            <a:r>
              <a:rPr lang="en-US" sz="800">
                <a:latin typeface="Calibri"/>
                <a:ea typeface="Calibri" panose="020F0502020204030204" pitchFamily="34" charset="0"/>
                <a:cs typeface="Calibri"/>
              </a:rPr>
              <a:t>Feel free to make an appointment to see your counselor to review the list and see if we have any other suggestions.  </a:t>
            </a:r>
          </a:p>
          <a:p>
            <a:pPr>
              <a:lnSpc>
                <a:spcPct val="107000"/>
              </a:lnSpc>
              <a:spcAft>
                <a:spcPts val="342"/>
              </a:spcAft>
            </a:pPr>
            <a:r>
              <a:rPr lang="en-US" sz="800">
                <a:latin typeface="Calibri"/>
                <a:ea typeface="Calibri" panose="020F0502020204030204" pitchFamily="34" charset="0"/>
                <a:cs typeface="Calibri"/>
              </a:rPr>
              <a:t> </a:t>
            </a:r>
            <a:endParaRPr lang="en-US" sz="800">
              <a:latin typeface="Calibri" panose="020F0502020204030204" pitchFamily="34" charset="0"/>
              <a:ea typeface="Calibri" panose="020F0502020204030204" pitchFamily="34" charset="0"/>
              <a:cs typeface="Calibri"/>
            </a:endParaRPr>
          </a:p>
          <a:p>
            <a:pPr>
              <a:lnSpc>
                <a:spcPct val="107000"/>
              </a:lnSpc>
              <a:spcAft>
                <a:spcPts val="342"/>
              </a:spcAft>
            </a:pPr>
            <a:r>
              <a:rPr lang="en-US" sz="800">
                <a:latin typeface="Calibri"/>
                <a:ea typeface="Calibri" panose="020F0502020204030204" pitchFamily="34" charset="0"/>
                <a:cs typeface="Calibri"/>
              </a:rPr>
              <a:t>2 or 4 year: Associates, Bachelors degrees</a:t>
            </a:r>
          </a:p>
          <a:p>
            <a:pPr>
              <a:lnSpc>
                <a:spcPct val="107000"/>
              </a:lnSpc>
              <a:spcAft>
                <a:spcPts val="342"/>
              </a:spcAft>
            </a:pPr>
            <a:r>
              <a:rPr lang="en-US" sz="800">
                <a:latin typeface="Calibri"/>
                <a:ea typeface="Calibri" panose="020F0502020204030204" pitchFamily="34" charset="0"/>
                <a:cs typeface="Calibri"/>
              </a:rPr>
              <a:t>PUBLIC v PRIVATE: cost factors to consider but don't rule out more expensive schools until you search scholarship criteria.  4 PA State related universities vs. 14 State owned universities vs public universities as an out of state resident.  </a:t>
            </a:r>
            <a:endParaRPr lang="en-US" sz="800">
              <a:latin typeface="Calibri" panose="020F0502020204030204" pitchFamily="34" charset="0"/>
              <a:ea typeface="Calibri" panose="020F0502020204030204" pitchFamily="34" charset="0"/>
              <a:cs typeface="Calibri"/>
            </a:endParaRPr>
          </a:p>
          <a:p>
            <a:pPr>
              <a:lnSpc>
                <a:spcPct val="107000"/>
              </a:lnSpc>
              <a:spcAft>
                <a:spcPts val="342"/>
              </a:spcAft>
            </a:pPr>
            <a:r>
              <a:rPr lang="en-US" sz="800">
                <a:latin typeface="Calibri"/>
                <a:ea typeface="Calibri" panose="020F0502020204030204" pitchFamily="34" charset="0"/>
                <a:cs typeface="Calibri"/>
              </a:rPr>
              <a:t>COST: We strongly encourage families to talk about financial contributions sooner than later.  </a:t>
            </a:r>
            <a:endParaRPr lang="en-US" sz="800">
              <a:latin typeface="Calibri" panose="020F0502020204030204" pitchFamily="34" charset="0"/>
              <a:ea typeface="Calibri" panose="020F0502020204030204" pitchFamily="34" charset="0"/>
              <a:cs typeface="Calibri"/>
            </a:endParaRPr>
          </a:p>
          <a:p>
            <a:pPr>
              <a:lnSpc>
                <a:spcPct val="107000"/>
              </a:lnSpc>
              <a:spcAft>
                <a:spcPts val="342"/>
              </a:spcAft>
            </a:pPr>
            <a:r>
              <a:rPr lang="en-US" sz="800">
                <a:latin typeface="Calibri"/>
                <a:ea typeface="Calibri" panose="020F0502020204030204" pitchFamily="34" charset="0"/>
                <a:cs typeface="Calibri"/>
              </a:rPr>
              <a:t>Do they offer a college MAJOR that relates to your career field?</a:t>
            </a:r>
          </a:p>
          <a:p>
            <a:pPr>
              <a:lnSpc>
                <a:spcPct val="107000"/>
              </a:lnSpc>
              <a:spcAft>
                <a:spcPts val="342"/>
              </a:spcAft>
            </a:pPr>
            <a:r>
              <a:rPr lang="en-US" sz="800">
                <a:latin typeface="Calibri"/>
                <a:ea typeface="Calibri" panose="020F0502020204030204" pitchFamily="34" charset="0"/>
                <a:cs typeface="Calibri"/>
              </a:rPr>
              <a:t>SIZE of school and </a:t>
            </a:r>
            <a:r>
              <a:rPr lang="en-US" sz="800" err="1">
                <a:latin typeface="Calibri"/>
                <a:ea typeface="Calibri" panose="020F0502020204030204" pitchFamily="34" charset="0"/>
                <a:cs typeface="Calibri"/>
              </a:rPr>
              <a:t>faculty:student</a:t>
            </a:r>
            <a:endParaRPr lang="en-US" sz="800">
              <a:latin typeface="Calibri"/>
              <a:ea typeface="Calibri" panose="020F0502020204030204" pitchFamily="34" charset="0"/>
              <a:cs typeface="Calibri"/>
            </a:endParaRPr>
          </a:p>
          <a:p>
            <a:pPr>
              <a:lnSpc>
                <a:spcPct val="107000"/>
              </a:lnSpc>
              <a:spcAft>
                <a:spcPts val="342"/>
              </a:spcAft>
            </a:pPr>
            <a:r>
              <a:rPr lang="en-US" sz="800">
                <a:latin typeface="Calibri"/>
                <a:ea typeface="Calibri" panose="020F0502020204030204" pitchFamily="34" charset="0"/>
                <a:cs typeface="Calibri"/>
              </a:rPr>
              <a:t>DISTANCE from home for comfort and also the cost of travel</a:t>
            </a:r>
          </a:p>
          <a:p>
            <a:pPr>
              <a:lnSpc>
                <a:spcPct val="107000"/>
              </a:lnSpc>
              <a:spcAft>
                <a:spcPts val="342"/>
              </a:spcAft>
            </a:pPr>
            <a:r>
              <a:rPr lang="en-US" sz="800">
                <a:latin typeface="Calibri"/>
                <a:ea typeface="Calibri" panose="020F0502020204030204" pitchFamily="34" charset="0"/>
                <a:cs typeface="Calibri"/>
              </a:rPr>
              <a:t>SPORTS/ACTIVITIES- School Spirit</a:t>
            </a:r>
          </a:p>
          <a:p>
            <a:endParaRPr lang="en-US"/>
          </a:p>
        </p:txBody>
      </p:sp>
      <p:sp>
        <p:nvSpPr>
          <p:cNvPr id="4" name="Slide Number Placeholder 3"/>
          <p:cNvSpPr>
            <a:spLocks noGrp="1"/>
          </p:cNvSpPr>
          <p:nvPr>
            <p:ph type="sldNum" sz="quarter" idx="5"/>
          </p:nvPr>
        </p:nvSpPr>
        <p:spPr/>
        <p:txBody>
          <a:bodyPr lIns="39136" tIns="19568" rIns="39136" bIns="19568"/>
          <a:lstStyle/>
          <a:p>
            <a:fld id="{AEC91417-485F-41E4-AD08-0DA2EF85D4E8}" type="slidenum">
              <a:rPr lang="en-US"/>
              <a:t>18</a:t>
            </a:fld>
            <a:endParaRPr lang="en-US"/>
          </a:p>
        </p:txBody>
      </p:sp>
    </p:spTree>
    <p:extLst>
      <p:ext uri="{BB962C8B-B14F-4D97-AF65-F5344CB8AC3E}">
        <p14:creationId xmlns:p14="http://schemas.microsoft.com/office/powerpoint/2010/main" val="890854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39136" tIns="19568" rIns="39136" bIns="19568"/>
          <a:lstStyle/>
          <a:p>
            <a:pPr>
              <a:lnSpc>
                <a:spcPct val="107000"/>
              </a:lnSpc>
              <a:spcAft>
                <a:spcPts val="342"/>
              </a:spcAft>
            </a:pPr>
            <a:r>
              <a:rPr lang="en-US" sz="1600" b="1" dirty="0">
                <a:latin typeface="Calibri" panose="020F0502020204030204" pitchFamily="34" charset="0"/>
                <a:ea typeface="Calibri" panose="020F0502020204030204" pitchFamily="34" charset="0"/>
                <a:cs typeface="Times New Roman" panose="02020603050405020304" pitchFamily="18" charset="0"/>
              </a:rPr>
              <a:t>NAVIANCE</a:t>
            </a:r>
            <a:r>
              <a:rPr lang="en-US" sz="1600" dirty="0">
                <a:latin typeface="Calibri" panose="020F0502020204030204" pitchFamily="34" charset="0"/>
                <a:ea typeface="Calibri" panose="020F0502020204030204" pitchFamily="34" charset="0"/>
                <a:cs typeface="Times New Roman" panose="02020603050405020304" pitchFamily="18" charset="0"/>
              </a:rPr>
              <a:t> is an online resource where you can keep track of all your research, compare options, and monitor the records submission process when applying to schools.</a:t>
            </a:r>
          </a:p>
          <a:p>
            <a:pPr>
              <a:lnSpc>
                <a:spcPct val="107000"/>
              </a:lnSpc>
              <a:spcAft>
                <a:spcPts val="342"/>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342"/>
              </a:spcAft>
            </a:pPr>
            <a:r>
              <a:rPr lang="en-US" sz="1600" b="1" dirty="0">
                <a:latin typeface="Calibri" panose="020F0502020204030204" pitchFamily="34" charset="0"/>
                <a:ea typeface="Calibri" panose="020F0502020204030204" pitchFamily="34" charset="0"/>
                <a:cs typeface="Times New Roman" panose="02020603050405020304" pitchFamily="18" charset="0"/>
              </a:rPr>
              <a:t>College Search </a:t>
            </a:r>
            <a:r>
              <a:rPr lang="en-US" sz="1600" dirty="0">
                <a:latin typeface="Calibri" panose="020F0502020204030204" pitchFamily="34" charset="0"/>
                <a:ea typeface="Calibri" panose="020F0502020204030204" pitchFamily="34" charset="0"/>
                <a:cs typeface="Times New Roman" panose="02020603050405020304" pitchFamily="18" charset="0"/>
              </a:rPr>
              <a:t>can be done on Naviance and students can “Favorite” colleges in their List of Colleges I’m Thinking About to help them organize their search.</a:t>
            </a:r>
            <a:r>
              <a:rPr lang="en-US" sz="1600" b="1" dirty="0">
                <a:latin typeface="Calibri" panose="020F0502020204030204" pitchFamily="34" charset="0"/>
                <a:ea typeface="Calibri" panose="020F0502020204030204" pitchFamily="34" charset="0"/>
                <a:cs typeface="Times New Roman" panose="02020603050405020304" pitchFamily="18" charset="0"/>
              </a:rPr>
              <a:t> Students will have to complete the Advanced College Search for Success Plan this year.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42"/>
              </a:spcAft>
            </a:pPr>
            <a:r>
              <a:rPr lang="en-US" sz="1600" b="1"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42"/>
              </a:spcAft>
            </a:pPr>
            <a:r>
              <a:rPr lang="en-US" sz="1600" b="1" dirty="0">
                <a:latin typeface="Calibri" panose="020F0502020204030204" pitchFamily="34" charset="0"/>
                <a:ea typeface="Calibri" panose="020F0502020204030204" pitchFamily="34" charset="0"/>
                <a:cs typeface="Times New Roman" panose="02020603050405020304" pitchFamily="18" charset="0"/>
              </a:rPr>
              <a:t>Career Exploration (Success Plan)- </a:t>
            </a:r>
            <a:r>
              <a:rPr lang="en-US" sz="1600" dirty="0">
                <a:latin typeface="Calibri" panose="020F0502020204030204" pitchFamily="34" charset="0"/>
                <a:ea typeface="Calibri" panose="020F0502020204030204" pitchFamily="34" charset="0"/>
                <a:cs typeface="Times New Roman" panose="02020603050405020304" pitchFamily="18" charset="0"/>
              </a:rPr>
              <a:t>multiple surveys to help students determine </a:t>
            </a:r>
          </a:p>
          <a:p>
            <a:pPr>
              <a:lnSpc>
                <a:spcPct val="107000"/>
              </a:lnSpc>
              <a:spcAft>
                <a:spcPts val="342"/>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342"/>
              </a:spcAft>
            </a:pPr>
            <a:r>
              <a:rPr lang="en-US" sz="1600" b="1" dirty="0">
                <a:latin typeface="Calibri" panose="020F0502020204030204" pitchFamily="34" charset="0"/>
                <a:ea typeface="Calibri" panose="020F0502020204030204" pitchFamily="34" charset="0"/>
                <a:cs typeface="Times New Roman" panose="02020603050405020304" pitchFamily="18" charset="0"/>
              </a:rPr>
              <a:t>Scholarships: </a:t>
            </a:r>
            <a:r>
              <a:rPr lang="en-US" sz="1600" dirty="0">
                <a:latin typeface="Calibri" panose="020F0502020204030204" pitchFamily="34" charset="0"/>
                <a:ea typeface="Calibri" panose="020F0502020204030204" pitchFamily="34" charset="0"/>
                <a:cs typeface="Times New Roman" panose="02020603050405020304" pitchFamily="18" charset="0"/>
              </a:rPr>
              <a:t>national search databases, our CB South Scholarship List of private scholarships are posted in Naviance. </a:t>
            </a:r>
          </a:p>
          <a:p>
            <a:pPr>
              <a:lnSpc>
                <a:spcPct val="107000"/>
              </a:lnSpc>
              <a:spcAft>
                <a:spcPts val="342"/>
              </a:spcAft>
            </a:pPr>
            <a:r>
              <a:rPr lang="en-US" sz="1600" dirty="0">
                <a:latin typeface="Calibri" panose="020F0502020204030204" pitchFamily="34" charset="0"/>
                <a:ea typeface="Calibri" panose="020F0502020204030204" pitchFamily="34" charset="0"/>
                <a:cs typeface="Times New Roman" panose="02020603050405020304" pitchFamily="18" charset="0"/>
              </a:rPr>
              <a:t>Typically the scholarships sent to us are for </a:t>
            </a:r>
            <a:r>
              <a:rPr lang="en-US" sz="1600" b="1" dirty="0">
                <a:latin typeface="Calibri" panose="020F0502020204030204" pitchFamily="34" charset="0"/>
                <a:ea typeface="Calibri" panose="020F0502020204030204" pitchFamily="34" charset="0"/>
                <a:cs typeface="Times New Roman" panose="02020603050405020304" pitchFamily="18" charset="0"/>
              </a:rPr>
              <a:t>senior</a:t>
            </a:r>
            <a:r>
              <a:rPr lang="en-US" sz="1600" dirty="0">
                <a:latin typeface="Calibri" panose="020F0502020204030204" pitchFamily="34" charset="0"/>
                <a:ea typeface="Calibri" panose="020F0502020204030204" pitchFamily="34" charset="0"/>
                <a:cs typeface="Times New Roman" panose="02020603050405020304" pitchFamily="18" charset="0"/>
              </a:rPr>
              <a:t> applicants, but occasionally we’ll see an essay contest come through for juniors.  Juniors are encouraged to check out the scholarship list this year so they are aware of the criteria for the following year.  </a:t>
            </a:r>
            <a:br>
              <a:rPr lang="en-US" sz="1600" dirty="0">
                <a:latin typeface="Calibri" panose="020F0502020204030204" pitchFamily="34" charset="0"/>
                <a:ea typeface="Calibri" panose="020F0502020204030204" pitchFamily="34" charset="0"/>
                <a:cs typeface="Times New Roman" panose="02020603050405020304" pitchFamily="18" charset="0"/>
              </a:rPr>
            </a:b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42"/>
              </a:spcAft>
            </a:pPr>
            <a:r>
              <a:rPr lang="en-US" sz="1600" dirty="0">
                <a:latin typeface="Calibri" panose="020F0502020204030204" pitchFamily="34" charset="0"/>
                <a:ea typeface="Calibri" panose="020F0502020204030204" pitchFamily="34" charset="0"/>
                <a:cs typeface="Times New Roman" panose="02020603050405020304" pitchFamily="18" charset="0"/>
              </a:rPr>
              <a:t>Come senior year, </a:t>
            </a:r>
            <a:r>
              <a:rPr lang="en-US" sz="1600" b="1" dirty="0">
                <a:latin typeface="Calibri" panose="020F0502020204030204" pitchFamily="34" charset="0"/>
                <a:ea typeface="Calibri" panose="020F0502020204030204" pitchFamily="34" charset="0"/>
                <a:cs typeface="Times New Roman" panose="02020603050405020304" pitchFamily="18" charset="0"/>
              </a:rPr>
              <a:t>all records requests for transcripts and recommendations</a:t>
            </a:r>
            <a:r>
              <a:rPr lang="en-US" sz="1600" dirty="0">
                <a:latin typeface="Calibri" panose="020F0502020204030204" pitchFamily="34" charset="0"/>
                <a:ea typeface="Calibri" panose="020F0502020204030204" pitchFamily="34" charset="0"/>
                <a:cs typeface="Times New Roman" panose="02020603050405020304" pitchFamily="18" charset="0"/>
              </a:rPr>
              <a:t> will be done through Naviance.</a:t>
            </a:r>
          </a:p>
          <a:p>
            <a:pPr>
              <a:lnSpc>
                <a:spcPct val="107000"/>
              </a:lnSpc>
              <a:spcAft>
                <a:spcPts val="342"/>
              </a:spcAft>
            </a:pP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lIns="39136" tIns="19568" rIns="39136" bIns="19568"/>
          <a:lstStyle/>
          <a:p>
            <a:fld id="{AEC91417-485F-41E4-AD08-0DA2EF85D4E8}" type="slidenum">
              <a:rPr lang="en-US"/>
              <a:t>19</a:t>
            </a:fld>
            <a:endParaRPr lang="en-US"/>
          </a:p>
        </p:txBody>
      </p:sp>
    </p:spTree>
    <p:extLst>
      <p:ext uri="{BB962C8B-B14F-4D97-AF65-F5344CB8AC3E}">
        <p14:creationId xmlns:p14="http://schemas.microsoft.com/office/powerpoint/2010/main" val="220972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pPr>
              <a:lnSpc>
                <a:spcPct val="107000"/>
              </a:lnSpc>
              <a:spcAft>
                <a:spcPts val="342"/>
              </a:spcAft>
            </a:pPr>
            <a:r>
              <a:rPr lang="en-US" sz="1400">
                <a:latin typeface="Calibri" panose="020F0502020204030204" pitchFamily="34" charset="0"/>
                <a:ea typeface="Calibri" panose="020F0502020204030204" pitchFamily="34" charset="0"/>
                <a:cs typeface="Times New Roman" panose="02020603050405020304" pitchFamily="18" charset="0"/>
              </a:rPr>
              <a:t>As we share this information tonight, our </a:t>
            </a:r>
            <a:r>
              <a:rPr lang="en-US" sz="1400" b="1">
                <a:latin typeface="Calibri" panose="020F0502020204030204" pitchFamily="34" charset="0"/>
                <a:ea typeface="Calibri" panose="020F0502020204030204" pitchFamily="34" charset="0"/>
                <a:cs typeface="Times New Roman" panose="02020603050405020304" pitchFamily="18" charset="0"/>
              </a:rPr>
              <a:t>hope is that you leave ready to have open conversations as a family about the path that is best for your student.</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42"/>
              </a:spcAft>
            </a:pPr>
            <a:r>
              <a:rPr lang="en-US" sz="140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342"/>
              </a:spcAft>
            </a:pPr>
            <a:r>
              <a:rPr lang="en-US" sz="1400" b="1">
                <a:latin typeface="Calibri" panose="020F0502020204030204" pitchFamily="34" charset="0"/>
                <a:ea typeface="Calibri" panose="020F0502020204030204" pitchFamily="34" charset="0"/>
                <a:cs typeface="Times New Roman" panose="02020603050405020304" pitchFamily="18" charset="0"/>
              </a:rPr>
              <a:t>Every student is unique as is their readiness to enter the workforce, military, or post-secondary education</a:t>
            </a:r>
            <a:r>
              <a:rPr lang="en-US" sz="140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342"/>
              </a:spcAft>
            </a:pPr>
            <a:r>
              <a:rPr lang="en-US" sz="140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342"/>
              </a:spcAft>
            </a:pPr>
            <a:r>
              <a:rPr lang="en-US" sz="1400">
                <a:latin typeface="Calibri" panose="020F0502020204030204" pitchFamily="34" charset="0"/>
                <a:ea typeface="Calibri" panose="020F0502020204030204" pitchFamily="34" charset="0"/>
                <a:cs typeface="Times New Roman" panose="02020603050405020304" pitchFamily="18" charset="0"/>
              </a:rPr>
              <a:t>While the topics tonight do </a:t>
            </a:r>
            <a:r>
              <a:rPr lang="en-US" sz="1400" b="1">
                <a:latin typeface="Calibri" panose="020F0502020204030204" pitchFamily="34" charset="0"/>
                <a:ea typeface="Calibri" panose="020F0502020204030204" pitchFamily="34" charset="0"/>
                <a:cs typeface="Times New Roman" panose="02020603050405020304" pitchFamily="18" charset="0"/>
              </a:rPr>
              <a:t>focus on preparing for college, we also understand that the “University for All” philosophy is not the best fit for all.  </a:t>
            </a:r>
            <a:r>
              <a:rPr lang="en-US" sz="1400">
                <a:latin typeface="Calibri" panose="020F0502020204030204" pitchFamily="34" charset="0"/>
                <a:ea typeface="Calibri" panose="020F0502020204030204" pitchFamily="34" charset="0"/>
                <a:cs typeface="Times New Roman" panose="02020603050405020304" pitchFamily="18" charset="0"/>
              </a:rPr>
              <a:t>And while SAT/ACTs and college planning may be a part of your family conversation, </a:t>
            </a:r>
            <a:r>
              <a:rPr lang="en-US" sz="1400" b="1">
                <a:latin typeface="Calibri" panose="020F0502020204030204" pitchFamily="34" charset="0"/>
                <a:ea typeface="Calibri" panose="020F0502020204030204" pitchFamily="34" charset="0"/>
                <a:cs typeface="Times New Roman" panose="02020603050405020304" pitchFamily="18" charset="0"/>
              </a:rPr>
              <a:t>we want to stress the importance of the individual timeline and individual path</a:t>
            </a:r>
            <a:r>
              <a:rPr lang="en-US" sz="140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342"/>
              </a:spcAft>
            </a:pPr>
            <a:r>
              <a:rPr lang="en-US" sz="140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342"/>
              </a:spcAft>
            </a:pPr>
            <a:r>
              <a:rPr lang="en-US" sz="1400">
                <a:latin typeface="Calibri" panose="020F0502020204030204" pitchFamily="34" charset="0"/>
                <a:ea typeface="Calibri" panose="020F0502020204030204" pitchFamily="34" charset="0"/>
                <a:cs typeface="Times New Roman" panose="02020603050405020304" pitchFamily="18" charset="0"/>
              </a:rPr>
              <a:t>We encourage everyone to </a:t>
            </a:r>
            <a:r>
              <a:rPr lang="en-US" sz="1400" b="1">
                <a:latin typeface="Calibri" panose="020F0502020204030204" pitchFamily="34" charset="0"/>
                <a:ea typeface="Calibri" panose="020F0502020204030204" pitchFamily="34" charset="0"/>
                <a:cs typeface="Times New Roman" panose="02020603050405020304" pitchFamily="18" charset="0"/>
              </a:rPr>
              <a:t>proceed with testing when it is appropriate and timely for your student</a:t>
            </a:r>
            <a:r>
              <a:rPr lang="en-US" sz="1400">
                <a:latin typeface="Calibri" panose="020F0502020204030204" pitchFamily="34" charset="0"/>
                <a:ea typeface="Calibri" panose="020F0502020204030204" pitchFamily="34" charset="0"/>
                <a:cs typeface="Times New Roman" panose="02020603050405020304" pitchFamily="18" charset="0"/>
              </a:rPr>
              <a:t> and </a:t>
            </a:r>
            <a:r>
              <a:rPr lang="en-US" sz="1400" b="1">
                <a:latin typeface="Calibri" panose="020F0502020204030204" pitchFamily="34" charset="0"/>
                <a:ea typeface="Calibri" panose="020F0502020204030204" pitchFamily="34" charset="0"/>
                <a:cs typeface="Times New Roman" panose="02020603050405020304" pitchFamily="18" charset="0"/>
              </a:rPr>
              <a:t>as you discuss post-secondary options consider the options that are right for your student and family.</a:t>
            </a:r>
            <a:endParaRPr lang="en-US" sz="14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990692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pPr>
              <a:lnSpc>
                <a:spcPct val="107000"/>
              </a:lnSpc>
              <a:spcAft>
                <a:spcPts val="342"/>
              </a:spcAft>
            </a:pPr>
            <a:r>
              <a:rPr lang="en-US" sz="1600" b="1">
                <a:latin typeface="Calibri" panose="020F0502020204030204" pitchFamily="34" charset="0"/>
                <a:ea typeface="Calibri" panose="020F0502020204030204" pitchFamily="34" charset="0"/>
                <a:cs typeface="Times New Roman" panose="02020603050405020304" pitchFamily="18" charset="0"/>
              </a:rPr>
              <a:t>Scattergram</a:t>
            </a:r>
            <a:r>
              <a:rPr lang="en-US" sz="1600">
                <a:latin typeface="Calibri" panose="020F0502020204030204" pitchFamily="34" charset="0"/>
                <a:ea typeface="Calibri" panose="020F0502020204030204" pitchFamily="34" charset="0"/>
                <a:cs typeface="Times New Roman" panose="02020603050405020304" pitchFamily="18" charset="0"/>
              </a:rPr>
              <a:t> provides visual comparison to you and South applicant history.</a:t>
            </a:r>
          </a:p>
          <a:p>
            <a:pPr>
              <a:lnSpc>
                <a:spcPct val="107000"/>
              </a:lnSpc>
              <a:spcAft>
                <a:spcPts val="342"/>
              </a:spcAft>
            </a:pPr>
            <a:r>
              <a:rPr lang="en-US" sz="1600">
                <a:latin typeface="Calibri" panose="020F0502020204030204" pitchFamily="34" charset="0"/>
                <a:ea typeface="Calibri" panose="020F0502020204030204" pitchFamily="34" charset="0"/>
                <a:cs typeface="Times New Roman" panose="02020603050405020304" pitchFamily="18" charset="0"/>
              </a:rPr>
              <a:t>Once you add schools to your Colleges I’m Thinking About list, you can find the scattergram for the college by going to “</a:t>
            </a:r>
            <a:r>
              <a:rPr lang="en-US" sz="1600" b="1">
                <a:latin typeface="Calibri" panose="020F0502020204030204" pitchFamily="34" charset="0"/>
                <a:ea typeface="Calibri" panose="020F0502020204030204" pitchFamily="34" charset="0"/>
                <a:cs typeface="Times New Roman" panose="02020603050405020304" pitchFamily="18" charset="0"/>
              </a:rPr>
              <a:t>MORE</a:t>
            </a:r>
            <a:r>
              <a:rPr lang="en-US" sz="160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342"/>
              </a:spcAft>
            </a:pPr>
            <a:r>
              <a:rPr lang="en-US" sz="1600">
                <a:latin typeface="Calibri" panose="020F0502020204030204" pitchFamily="34" charset="0"/>
                <a:ea typeface="Calibri" panose="020F0502020204030204" pitchFamily="34" charset="0"/>
                <a:cs typeface="Times New Roman" panose="02020603050405020304" pitchFamily="18" charset="0"/>
              </a:rPr>
              <a:t>The Scattergrams include student decisions going back the </a:t>
            </a:r>
            <a:r>
              <a:rPr lang="en-US" sz="1600" b="1">
                <a:latin typeface="Calibri" panose="020F0502020204030204" pitchFamily="34" charset="0"/>
                <a:ea typeface="Calibri" panose="020F0502020204030204" pitchFamily="34" charset="0"/>
                <a:cs typeface="Times New Roman" panose="02020603050405020304" pitchFamily="18" charset="0"/>
              </a:rPr>
              <a:t>past 5 years of CB South students</a:t>
            </a:r>
            <a:r>
              <a:rPr lang="en-US" sz="1600">
                <a:latin typeface="Calibri" panose="020F0502020204030204" pitchFamily="34" charset="0"/>
                <a:ea typeface="Calibri" panose="020F0502020204030204" pitchFamily="34" charset="0"/>
                <a:cs typeface="Times New Roman" panose="02020603050405020304" pitchFamily="18" charset="0"/>
              </a:rPr>
              <a:t>, so you are comparing your student to others who have been assessed based on our curriculum and culture.</a:t>
            </a:r>
          </a:p>
          <a:p>
            <a:pPr>
              <a:lnSpc>
                <a:spcPct val="107000"/>
              </a:lnSpc>
              <a:spcAft>
                <a:spcPts val="342"/>
              </a:spcAft>
            </a:pPr>
            <a:r>
              <a:rPr lang="en-US" sz="1600">
                <a:latin typeface="Calibri" panose="020F0502020204030204" pitchFamily="34" charset="0"/>
                <a:ea typeface="Calibri" panose="020F0502020204030204" pitchFamily="34" charset="0"/>
                <a:cs typeface="Times New Roman" panose="02020603050405020304" pitchFamily="18" charset="0"/>
              </a:rPr>
              <a:t>Green means they were accepted, Red indicates denied decision. You are the little blue “person” icon </a:t>
            </a:r>
            <a:r>
              <a:rPr lang="en-US" sz="1600" b="1">
                <a:latin typeface="Calibri" panose="020F0502020204030204" pitchFamily="34" charset="0"/>
                <a:ea typeface="Calibri" panose="020F0502020204030204" pitchFamily="34" charset="0"/>
                <a:cs typeface="Times New Roman" panose="02020603050405020304" pitchFamily="18" charset="0"/>
              </a:rPr>
              <a:t>based on your PSAT last year or SAT/ACT</a:t>
            </a:r>
            <a:r>
              <a:rPr lang="en-US" sz="1600">
                <a:latin typeface="Calibri" panose="020F0502020204030204" pitchFamily="34" charset="0"/>
                <a:ea typeface="Calibri" panose="020F0502020204030204" pitchFamily="34" charset="0"/>
                <a:cs typeface="Times New Roman" panose="02020603050405020304" pitchFamily="18" charset="0"/>
              </a:rPr>
              <a:t> as soon as you take them with your </a:t>
            </a:r>
            <a:r>
              <a:rPr lang="en-US" sz="1600" b="1">
                <a:latin typeface="Calibri" panose="020F0502020204030204" pitchFamily="34" charset="0"/>
                <a:ea typeface="Calibri" panose="020F0502020204030204" pitchFamily="34" charset="0"/>
                <a:cs typeface="Times New Roman" panose="02020603050405020304" pitchFamily="18" charset="0"/>
              </a:rPr>
              <a:t>Cumulative GPA</a:t>
            </a:r>
            <a:r>
              <a:rPr lang="en-US" sz="1600">
                <a:latin typeface="Calibri" panose="020F0502020204030204" pitchFamily="34" charset="0"/>
                <a:ea typeface="Calibri" panose="020F0502020204030204" pitchFamily="34" charset="0"/>
                <a:cs typeface="Times New Roman" panose="02020603050405020304" pitchFamily="18" charset="0"/>
              </a:rPr>
              <a:t>.</a:t>
            </a:r>
          </a:p>
          <a:p>
            <a:endParaRPr lang="en-US"/>
          </a:p>
        </p:txBody>
      </p:sp>
    </p:spTree>
    <p:extLst>
      <p:ext uri="{BB962C8B-B14F-4D97-AF65-F5344CB8AC3E}">
        <p14:creationId xmlns:p14="http://schemas.microsoft.com/office/powerpoint/2010/main" val="2624522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39136" tIns="19568" rIns="39136" bIns="19568"/>
          <a:lstStyle/>
          <a:p>
            <a:pPr>
              <a:lnSpc>
                <a:spcPct val="107000"/>
              </a:lnSpc>
              <a:spcAft>
                <a:spcPts val="342"/>
              </a:spcAft>
            </a:pPr>
            <a:r>
              <a:rPr lang="en-US" sz="1600">
                <a:latin typeface="Calibri" panose="020F0502020204030204" pitchFamily="34" charset="0"/>
                <a:ea typeface="Calibri" panose="020F0502020204030204" pitchFamily="34" charset="0"/>
                <a:cs typeface="Times New Roman" panose="02020603050405020304" pitchFamily="18" charset="0"/>
              </a:rPr>
              <a:t>Once you click on the College itself, you can find information about </a:t>
            </a:r>
            <a:r>
              <a:rPr lang="en-US" sz="1600" b="1">
                <a:latin typeface="Calibri" panose="020F0502020204030204" pitchFamily="34" charset="0"/>
                <a:ea typeface="Calibri" panose="020F0502020204030204" pitchFamily="34" charset="0"/>
                <a:cs typeface="Times New Roman" panose="02020603050405020304" pitchFamily="18" charset="0"/>
              </a:rPr>
              <a:t>tuition; acceptance rates; admissions criteria; general information like size, locale, public/private, degrees offered; college overlaps (students that apply to this college also apply to these similar colleges", app deadlines, compare yourself to others from South who have applied...), faculty : student ratio; majors, student life etc.</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42"/>
              </a:spcAft>
            </a:pPr>
            <a:r>
              <a:rPr lang="en-US" sz="1600" b="1">
                <a:latin typeface="Calibri" panose="020F0502020204030204" pitchFamily="34"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42"/>
              </a:spcAft>
            </a:pPr>
            <a:r>
              <a:rPr lang="en-US" sz="1600">
                <a:latin typeface="Calibri" panose="020F0502020204030204" pitchFamily="34" charset="0"/>
                <a:ea typeface="Calibri" panose="020F0502020204030204" pitchFamily="34" charset="0"/>
                <a:cs typeface="Times New Roman" panose="02020603050405020304" pitchFamily="18" charset="0"/>
              </a:rPr>
              <a:t>Use these </a:t>
            </a:r>
            <a:r>
              <a:rPr lang="en-US" sz="1600" b="1">
                <a:latin typeface="Calibri" panose="020F0502020204030204" pitchFamily="34" charset="0"/>
                <a:ea typeface="Calibri" panose="020F0502020204030204" pitchFamily="34" charset="0"/>
                <a:cs typeface="Times New Roman" panose="02020603050405020304" pitchFamily="18" charset="0"/>
              </a:rPr>
              <a:t>stats to guide your questions when you go on campus</a:t>
            </a:r>
            <a:r>
              <a:rPr lang="en-US" sz="1600">
                <a:latin typeface="Calibri" panose="020F0502020204030204" pitchFamily="34" charset="0"/>
                <a:ea typeface="Calibri" panose="020F0502020204030204" pitchFamily="34" charset="0"/>
                <a:cs typeface="Times New Roman" panose="02020603050405020304" pitchFamily="18" charset="0"/>
              </a:rPr>
              <a:t> visits or meet with reps.  How many graduate in 4 years? 5 years? What is your retention rate?  Do you pull a lot of students from Bucks County PA?</a:t>
            </a:r>
          </a:p>
          <a:p>
            <a:pPr>
              <a:lnSpc>
                <a:spcPct val="107000"/>
              </a:lnSpc>
              <a:spcAft>
                <a:spcPts val="342"/>
              </a:spcAft>
            </a:pPr>
            <a:r>
              <a:rPr lang="en-US" sz="160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342"/>
              </a:spcAft>
            </a:pPr>
            <a:r>
              <a:rPr lang="en-US" sz="1600">
                <a:latin typeface="Calibri" panose="020F0502020204030204" pitchFamily="34" charset="0"/>
                <a:ea typeface="Calibri" panose="020F0502020204030204" pitchFamily="34" charset="0"/>
                <a:cs typeface="Times New Roman" panose="02020603050405020304" pitchFamily="18" charset="0"/>
              </a:rPr>
              <a:t>Can you identify a common thread that connects you to the colleges you are researching?</a:t>
            </a:r>
          </a:p>
          <a:p>
            <a:pPr>
              <a:lnSpc>
                <a:spcPct val="107000"/>
              </a:lnSpc>
              <a:spcAft>
                <a:spcPts val="342"/>
              </a:spcAft>
            </a:pPr>
            <a:r>
              <a:rPr lang="en-US" sz="160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342"/>
              </a:spcAft>
            </a:pPr>
            <a:r>
              <a:rPr lang="en-US" sz="1600" b="1">
                <a:latin typeface="Calibri" panose="020F0502020204030204" pitchFamily="34" charset="0"/>
                <a:ea typeface="Calibri" panose="020F0502020204030204" pitchFamily="34" charset="0"/>
                <a:cs typeface="Times New Roman" panose="02020603050405020304" pitchFamily="18" charset="0"/>
              </a:rPr>
              <a:t>Look at admission requirements and let that also assist you with course selection for senior year.</a:t>
            </a:r>
            <a:endParaRPr lang="en-US" sz="1600">
              <a:latin typeface="Calibri" panose="020F0502020204030204" pitchFamily="34" charset="0"/>
              <a:ea typeface="Calibri" panose="020F0502020204030204" pitchFamily="34" charset="0"/>
              <a:cs typeface="Times New Roman" panose="02020603050405020304" pitchFamily="18" charset="0"/>
            </a:endParaRPr>
          </a:p>
          <a:p>
            <a:br>
              <a:rPr lang="en-US" sz="1600">
                <a:latin typeface="Calibri" panose="020F0502020204030204" pitchFamily="34" charset="0"/>
                <a:ea typeface="Calibri" panose="020F0502020204030204" pitchFamily="34" charset="0"/>
                <a:cs typeface="Times New Roman" panose="02020603050405020304" pitchFamily="18" charset="0"/>
              </a:rPr>
            </a:br>
            <a:endParaRPr lang="en-US" sz="1600"/>
          </a:p>
        </p:txBody>
      </p:sp>
      <p:sp>
        <p:nvSpPr>
          <p:cNvPr id="4" name="Slide Number Placeholder 3"/>
          <p:cNvSpPr>
            <a:spLocks noGrp="1"/>
          </p:cNvSpPr>
          <p:nvPr>
            <p:ph type="sldNum" sz="quarter" idx="5"/>
          </p:nvPr>
        </p:nvSpPr>
        <p:spPr/>
        <p:txBody>
          <a:bodyPr lIns="39136" tIns="19568" rIns="39136" bIns="19568"/>
          <a:lstStyle/>
          <a:p>
            <a:fld id="{AEC91417-485F-41E4-AD08-0DA2EF85D4E8}" type="slidenum">
              <a:rPr lang="en-US" smtClean="0"/>
              <a:t>21</a:t>
            </a:fld>
            <a:endParaRPr lang="en-US"/>
          </a:p>
        </p:txBody>
      </p:sp>
    </p:spTree>
    <p:extLst>
      <p:ext uri="{BB962C8B-B14F-4D97-AF65-F5344CB8AC3E}">
        <p14:creationId xmlns:p14="http://schemas.microsoft.com/office/powerpoint/2010/main" val="3529541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600"/>
              <a:t>There are hundreds of search tools online that can help families broaden their search.  Some online resources are based on data while others focus on student feedback and anecdotal information gathered from current students and alumni.  This slide provides a variety of search engines that provide different information and perspectives. Some of these sites provide rankings while others provide search options and information about colleges and universities.</a:t>
            </a:r>
          </a:p>
          <a:p>
            <a:endParaRPr lang="en-US" sz="1600"/>
          </a:p>
          <a:p>
            <a:r>
              <a:rPr lang="en-US" sz="1600"/>
              <a:t>We urge students and families to investigate any website with a critical eye when using any online resource to help with your college search.  These are all excellent tools to use as you are building your college list or can be useful to narrow down a list based on specific criteria that is important to you.</a:t>
            </a:r>
          </a:p>
          <a:p>
            <a:endParaRPr lang="en-US"/>
          </a:p>
        </p:txBody>
      </p:sp>
    </p:spTree>
    <p:extLst>
      <p:ext uri="{BB962C8B-B14F-4D97-AF65-F5344CB8AC3E}">
        <p14:creationId xmlns:p14="http://schemas.microsoft.com/office/powerpoint/2010/main" val="1863225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39136" tIns="19568" rIns="39136" bIns="19568"/>
          <a:lstStyle/>
          <a:p>
            <a:pPr>
              <a:lnSpc>
                <a:spcPct val="107000"/>
              </a:lnSpc>
              <a:spcAft>
                <a:spcPts val="342"/>
              </a:spcAft>
            </a:pPr>
            <a:r>
              <a:rPr lang="en-US" sz="1400" b="1">
                <a:latin typeface="Calibri"/>
                <a:ea typeface="Calibri" panose="020F0502020204030204" pitchFamily="34" charset="0"/>
                <a:cs typeface="Calibri"/>
              </a:rPr>
              <a:t>So many resources to guide your family through the process…</a:t>
            </a:r>
            <a:endParaRPr lang="en-US" sz="1400">
              <a:latin typeface="Calibri"/>
              <a:ea typeface="Calibri" panose="020F0502020204030204" pitchFamily="34" charset="0"/>
              <a:cs typeface="Calibri"/>
            </a:endParaRPr>
          </a:p>
          <a:p>
            <a:pPr>
              <a:lnSpc>
                <a:spcPct val="107000"/>
              </a:lnSpc>
              <a:spcAft>
                <a:spcPts val="342"/>
              </a:spcAft>
            </a:pPr>
            <a:endParaRPr lang="en-US" sz="1400">
              <a:latin typeface="Calibri"/>
              <a:ea typeface="Calibri" panose="020F0502020204030204" pitchFamily="34" charset="0"/>
              <a:cs typeface="Calibri"/>
            </a:endParaRPr>
          </a:p>
          <a:p>
            <a:pPr>
              <a:lnSpc>
                <a:spcPct val="107000"/>
              </a:lnSpc>
              <a:spcAft>
                <a:spcPts val="342"/>
              </a:spcAft>
            </a:pPr>
            <a:r>
              <a:rPr lang="en-US" sz="1400" b="1">
                <a:latin typeface="Calibri"/>
                <a:ea typeface="Calibri" panose="020F0502020204030204" pitchFamily="34" charset="0"/>
                <a:cs typeface="Calibri"/>
              </a:rPr>
              <a:t>Student Service Website- </a:t>
            </a:r>
            <a:r>
              <a:rPr lang="en-US" sz="1400">
                <a:latin typeface="Calibri"/>
                <a:ea typeface="Calibri" panose="020F0502020204030204" pitchFamily="34" charset="0"/>
                <a:cs typeface="Calibri"/>
              </a:rPr>
              <a:t>Presentations (College Planning, Financial Aid Night), Application Process documents</a:t>
            </a:r>
          </a:p>
          <a:p>
            <a:pPr>
              <a:lnSpc>
                <a:spcPct val="107000"/>
              </a:lnSpc>
              <a:spcAft>
                <a:spcPts val="342"/>
              </a:spcAft>
            </a:pPr>
            <a:r>
              <a:rPr lang="en-US" sz="1400" b="1">
                <a:latin typeface="Calibri"/>
                <a:ea typeface="Calibri" panose="020F0502020204030204" pitchFamily="34" charset="0"/>
                <a:cs typeface="Calibri"/>
              </a:rPr>
              <a:t>Access Naviance through Clever- </a:t>
            </a:r>
            <a:r>
              <a:rPr lang="en-US" sz="1400">
                <a:latin typeface="Calibri"/>
                <a:ea typeface="Calibri" panose="020F0502020204030204" pitchFamily="34" charset="0"/>
                <a:cs typeface="Calibri"/>
              </a:rPr>
              <a:t>is the college and career research tool we primarily use in CB.  There is an immense amount of information for career exploration (see Success Plan surveys from sophomore and junior year) as well as college exploration tools to help start the search process all the  way through the application process where students will request records and organize their records and recommendations.</a:t>
            </a:r>
          </a:p>
          <a:p>
            <a:pPr>
              <a:lnSpc>
                <a:spcPct val="107000"/>
              </a:lnSpc>
              <a:spcAft>
                <a:spcPts val="342"/>
              </a:spcAft>
            </a:pPr>
            <a:r>
              <a:rPr lang="en-US" sz="1400" b="1">
                <a:latin typeface="Calibri"/>
                <a:ea typeface="Calibri" panose="020F0502020204030204" pitchFamily="34" charset="0"/>
                <a:cs typeface="Calibri"/>
              </a:rPr>
              <a:t>Individual Appointments- </a:t>
            </a:r>
            <a:r>
              <a:rPr lang="en-US" sz="1400">
                <a:latin typeface="Calibri"/>
                <a:ea typeface="Calibri" panose="020F0502020204030204" pitchFamily="34" charset="0"/>
                <a:cs typeface="Calibri"/>
              </a:rPr>
              <a:t>We ask that students initiate appointments with us as needed, as often as they need, to ask questions about the process, their own testing timeline, advice on schools, etc.  We are specifically asking that students make an effort to see us in person.  As lovely as it is to get emails, meeting in person is more effective and gives us a chance to get to know the student much better.  After all, some day soon we may need to write the student a letter of recommendation!  There are QR codes around the building to help students schedule appointments online.  They can also stop in to the 1</a:t>
            </a:r>
            <a:r>
              <a:rPr lang="en-US" sz="1400" baseline="30000">
                <a:latin typeface="Calibri"/>
                <a:ea typeface="Calibri" panose="020F0502020204030204" pitchFamily="34" charset="0"/>
                <a:cs typeface="Calibri"/>
              </a:rPr>
              <a:t>st</a:t>
            </a:r>
            <a:r>
              <a:rPr lang="en-US" sz="1400">
                <a:latin typeface="Calibri"/>
                <a:ea typeface="Calibri" panose="020F0502020204030204" pitchFamily="34" charset="0"/>
                <a:cs typeface="Calibri"/>
              </a:rPr>
              <a:t> or 3</a:t>
            </a:r>
            <a:r>
              <a:rPr lang="en-US" sz="1400" baseline="30000">
                <a:latin typeface="Calibri"/>
                <a:ea typeface="Calibri" panose="020F0502020204030204" pitchFamily="34" charset="0"/>
                <a:cs typeface="Calibri"/>
              </a:rPr>
              <a:t>rd</a:t>
            </a:r>
            <a:r>
              <a:rPr lang="en-US" sz="1400">
                <a:latin typeface="Calibri"/>
                <a:ea typeface="Calibri" panose="020F0502020204030204" pitchFamily="34" charset="0"/>
                <a:cs typeface="Calibri"/>
              </a:rPr>
              <a:t> floor Student Services Office.  </a:t>
            </a:r>
          </a:p>
          <a:p>
            <a:pPr>
              <a:lnSpc>
                <a:spcPct val="107000"/>
              </a:lnSpc>
              <a:spcAft>
                <a:spcPts val="342"/>
              </a:spcAft>
            </a:pPr>
            <a:r>
              <a:rPr lang="en-US" sz="1400" b="1">
                <a:latin typeface="Calibri"/>
                <a:ea typeface="Calibri" panose="020F0502020204030204" pitchFamily="34" charset="0"/>
                <a:cs typeface="Calibri"/>
              </a:rPr>
              <a:t>College Representatives- </a:t>
            </a:r>
            <a:r>
              <a:rPr lang="en-US" sz="1400">
                <a:latin typeface="Calibri"/>
                <a:ea typeface="Calibri" panose="020F0502020204030204" pitchFamily="34" charset="0"/>
                <a:cs typeface="Calibri"/>
              </a:rPr>
              <a:t>Students should sign up to meet with reps who come to South through Naviance under the Colleges Link at the top of the page.  The representatives that visit South are the same individuals who will be reading our student’s applications. </a:t>
            </a:r>
            <a:endParaRPr lang="en-US" sz="1400">
              <a:latin typeface="Calibri" panose="020F0502020204030204" pitchFamily="34" charset="0"/>
              <a:ea typeface="Calibri" panose="020F0502020204030204" pitchFamily="34" charset="0"/>
              <a:cs typeface="Calibri"/>
            </a:endParaRPr>
          </a:p>
          <a:p>
            <a:pPr>
              <a:lnSpc>
                <a:spcPct val="107000"/>
              </a:lnSpc>
              <a:spcAft>
                <a:spcPts val="342"/>
              </a:spcAft>
            </a:pPr>
            <a:r>
              <a:rPr lang="en-US" sz="1400" b="1">
                <a:latin typeface="Calibri"/>
                <a:ea typeface="Calibri" panose="020F0502020204030204" pitchFamily="34" charset="0"/>
                <a:cs typeface="Calibri"/>
              </a:rPr>
              <a:t>ACT/</a:t>
            </a:r>
            <a:r>
              <a:rPr lang="en-US" sz="1400" b="1" err="1">
                <a:latin typeface="Calibri"/>
                <a:ea typeface="Calibri" panose="020F0502020204030204" pitchFamily="34" charset="0"/>
                <a:cs typeface="Calibri"/>
              </a:rPr>
              <a:t>CollegeBoard</a:t>
            </a:r>
            <a:r>
              <a:rPr lang="en-US" sz="1400" b="1">
                <a:latin typeface="Calibri"/>
                <a:ea typeface="Calibri" panose="020F0502020204030204" pitchFamily="34" charset="0"/>
                <a:cs typeface="Calibri"/>
              </a:rPr>
              <a:t> Websites-</a:t>
            </a:r>
            <a:r>
              <a:rPr lang="en-US" sz="1400">
                <a:latin typeface="Calibri"/>
                <a:ea typeface="Calibri" panose="020F0502020204030204" pitchFamily="34" charset="0"/>
                <a:cs typeface="Calibri"/>
              </a:rPr>
              <a:t> Students register for SAT/ACT directly on the site (not at school). Find everything from admissions to financial aid and more on these sites- very helpful!</a:t>
            </a:r>
          </a:p>
          <a:p>
            <a:pPr>
              <a:lnSpc>
                <a:spcPct val="107000"/>
              </a:lnSpc>
              <a:spcAft>
                <a:spcPts val="342"/>
              </a:spcAft>
            </a:pPr>
            <a:r>
              <a:rPr lang="en-US" sz="1400" b="1">
                <a:latin typeface="Calibri"/>
                <a:ea typeface="Calibri" panose="020F0502020204030204" pitchFamily="34" charset="0"/>
                <a:cs typeface="Calibri"/>
              </a:rPr>
              <a:t>CBSD Email- </a:t>
            </a:r>
            <a:r>
              <a:rPr lang="en-US" sz="1400">
                <a:latin typeface="Calibri"/>
                <a:ea typeface="Calibri" panose="020F0502020204030204" pitchFamily="34" charset="0"/>
                <a:cs typeface="Calibri"/>
              </a:rPr>
              <a:t>If we send an email, it’s usually about something important so we really need students to check their student account minimally once per week.  If not, they may miss timely and important information from us!</a:t>
            </a:r>
          </a:p>
          <a:p>
            <a:pPr>
              <a:lnSpc>
                <a:spcPct val="107000"/>
              </a:lnSpc>
              <a:spcAft>
                <a:spcPts val="342"/>
              </a:spcAft>
            </a:pPr>
            <a:br>
              <a:rPr lang="en-US" sz="1400">
                <a:latin typeface="Calibri" panose="020F0502020204030204" pitchFamily="34" charset="0"/>
                <a:ea typeface="Calibri" panose="020F0502020204030204" pitchFamily="34" charset="0"/>
                <a:cs typeface="Calibri"/>
              </a:rPr>
            </a:br>
            <a:r>
              <a:rPr lang="en-US" sz="1400">
                <a:latin typeface="Calibri"/>
                <a:ea typeface="Calibri" panose="020F0502020204030204" pitchFamily="34" charset="0"/>
                <a:cs typeface="Calibri"/>
              </a:rPr>
              <a:t> </a:t>
            </a:r>
          </a:p>
          <a:p>
            <a:endParaRPr lang="en-US" b="0"/>
          </a:p>
        </p:txBody>
      </p:sp>
      <p:sp>
        <p:nvSpPr>
          <p:cNvPr id="4" name="Slide Number Placeholder 3"/>
          <p:cNvSpPr>
            <a:spLocks noGrp="1"/>
          </p:cNvSpPr>
          <p:nvPr>
            <p:ph type="sldNum" sz="quarter" idx="5"/>
          </p:nvPr>
        </p:nvSpPr>
        <p:spPr/>
        <p:txBody>
          <a:bodyPr lIns="39136" tIns="19568" rIns="39136" bIns="19568"/>
          <a:lstStyle/>
          <a:p>
            <a:fld id="{AEC91417-485F-41E4-AD08-0DA2EF85D4E8}" type="slidenum">
              <a:rPr lang="en-US"/>
              <a:t>23</a:t>
            </a:fld>
            <a:endParaRPr lang="en-US"/>
          </a:p>
        </p:txBody>
      </p:sp>
    </p:spTree>
    <p:extLst>
      <p:ext uri="{BB962C8B-B14F-4D97-AF65-F5344CB8AC3E}">
        <p14:creationId xmlns:p14="http://schemas.microsoft.com/office/powerpoint/2010/main" val="337827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400"/>
              <a:t>We thought this deserved its own slide.  A LOT of important emails go out to seniors, from important updates to deadlines, and helpful information.  Counselors will be sending emails to students throughout senior year with questions about their applications, letting them know things we’ve noticed are missing or they still need to do, etc.  It’s really important that kids make a habit of regularly checking BOTH their CB email AND their personal email that they list on college applications.</a:t>
            </a:r>
          </a:p>
        </p:txBody>
      </p:sp>
    </p:spTree>
    <p:extLst>
      <p:ext uri="{BB962C8B-B14F-4D97-AF65-F5344CB8AC3E}">
        <p14:creationId xmlns:p14="http://schemas.microsoft.com/office/powerpoint/2010/main" val="1139454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39136" tIns="19568" rIns="39136" bIns="19568"/>
          <a:lstStyle/>
          <a:p>
            <a:pPr>
              <a:lnSpc>
                <a:spcPct val="107000"/>
              </a:lnSpc>
              <a:spcAft>
                <a:spcPts val="342"/>
              </a:spcAft>
            </a:pPr>
            <a:r>
              <a:rPr lang="en-US" sz="1400">
                <a:latin typeface="Calibri" panose="020F0502020204030204" pitchFamily="34" charset="0"/>
                <a:ea typeface="Calibri" panose="020F0502020204030204" pitchFamily="34" charset="0"/>
                <a:cs typeface="Times New Roman" panose="02020603050405020304" pitchFamily="18" charset="0"/>
              </a:rPr>
              <a:t>There are a </a:t>
            </a:r>
            <a:r>
              <a:rPr lang="en-US" sz="1400" b="1">
                <a:latin typeface="Calibri" panose="020F0502020204030204" pitchFamily="34" charset="0"/>
                <a:ea typeface="Calibri" panose="020F0502020204030204" pitchFamily="34" charset="0"/>
                <a:cs typeface="Times New Roman" panose="02020603050405020304" pitchFamily="18" charset="0"/>
              </a:rPr>
              <a:t>number of information sessions and resources</a:t>
            </a:r>
            <a:r>
              <a:rPr lang="en-US" sz="1400">
                <a:latin typeface="Calibri" panose="020F0502020204030204" pitchFamily="34" charset="0"/>
                <a:ea typeface="Calibri" panose="020F0502020204030204" pitchFamily="34" charset="0"/>
                <a:cs typeface="Times New Roman" panose="02020603050405020304" pitchFamily="18" charset="0"/>
              </a:rPr>
              <a:t> available for students throughout Junior year that we encourage our students to access to help them through the process. </a:t>
            </a:r>
          </a:p>
          <a:p>
            <a:pPr>
              <a:lnSpc>
                <a:spcPct val="107000"/>
              </a:lnSpc>
              <a:spcAft>
                <a:spcPts val="342"/>
              </a:spcAft>
            </a:pPr>
            <a:r>
              <a:rPr lang="en-US" sz="1400">
                <a:latin typeface="Calibri" panose="020F0502020204030204" pitchFamily="34" charset="0"/>
                <a:ea typeface="Calibri" panose="020F0502020204030204" pitchFamily="34" charset="0"/>
                <a:cs typeface="Times New Roman" panose="02020603050405020304" pitchFamily="18" charset="0"/>
              </a:rPr>
              <a:t>The </a:t>
            </a:r>
            <a:r>
              <a:rPr lang="en-US" sz="1400" b="1">
                <a:latin typeface="Calibri" panose="020F0502020204030204" pitchFamily="34" charset="0"/>
                <a:ea typeface="Calibri" panose="020F0502020204030204" pitchFamily="34" charset="0"/>
                <a:cs typeface="Times New Roman" panose="02020603050405020304" pitchFamily="18" charset="0"/>
              </a:rPr>
              <a:t>more they attend/explore</a:t>
            </a:r>
            <a:r>
              <a:rPr lang="en-US" sz="1400">
                <a:latin typeface="Calibri" panose="020F0502020204030204" pitchFamily="34" charset="0"/>
                <a:ea typeface="Calibri" panose="020F0502020204030204" pitchFamily="34" charset="0"/>
                <a:cs typeface="Times New Roman" panose="02020603050405020304" pitchFamily="18" charset="0"/>
              </a:rPr>
              <a:t>, the </a:t>
            </a:r>
            <a:r>
              <a:rPr lang="en-US" sz="1400" b="1">
                <a:latin typeface="Calibri" panose="020F0502020204030204" pitchFamily="34" charset="0"/>
                <a:ea typeface="Calibri" panose="020F0502020204030204" pitchFamily="34" charset="0"/>
                <a:cs typeface="Times New Roman" panose="02020603050405020304" pitchFamily="18" charset="0"/>
              </a:rPr>
              <a:t>easier</a:t>
            </a:r>
            <a:r>
              <a:rPr lang="en-US" sz="1400">
                <a:latin typeface="Calibri" panose="020F0502020204030204" pitchFamily="34" charset="0"/>
                <a:ea typeface="Calibri" panose="020F0502020204030204" pitchFamily="34" charset="0"/>
                <a:cs typeface="Times New Roman" panose="02020603050405020304" pitchFamily="18" charset="0"/>
              </a:rPr>
              <a:t> the application process will be.</a:t>
            </a:r>
          </a:p>
          <a:p>
            <a:endParaRPr lang="en-US">
              <a:cs typeface="Calibri"/>
            </a:endParaRPr>
          </a:p>
        </p:txBody>
      </p:sp>
      <p:sp>
        <p:nvSpPr>
          <p:cNvPr id="4" name="Slide Number Placeholder 3"/>
          <p:cNvSpPr>
            <a:spLocks noGrp="1"/>
          </p:cNvSpPr>
          <p:nvPr>
            <p:ph type="sldNum" sz="quarter" idx="5"/>
          </p:nvPr>
        </p:nvSpPr>
        <p:spPr/>
        <p:txBody>
          <a:bodyPr lIns="39136" tIns="19568" rIns="39136" bIns="19568"/>
          <a:lstStyle/>
          <a:p>
            <a:fld id="{AEC91417-485F-41E4-AD08-0DA2EF85D4E8}" type="slidenum">
              <a:rPr lang="en-US"/>
              <a:t>25</a:t>
            </a:fld>
            <a:endParaRPr lang="en-US"/>
          </a:p>
        </p:txBody>
      </p:sp>
    </p:spTree>
    <p:extLst>
      <p:ext uri="{BB962C8B-B14F-4D97-AF65-F5344CB8AC3E}">
        <p14:creationId xmlns:p14="http://schemas.microsoft.com/office/powerpoint/2010/main" val="1922314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400">
                <a:solidFill>
                  <a:srgbClr val="000000"/>
                </a:solidFill>
                <a:latin typeface="+mn-lt"/>
                <a:ea typeface="Times New Roman" panose="02020603050405020304" pitchFamily="18" charset="0"/>
                <a:cs typeface="Calibri"/>
              </a:rPr>
              <a:t>We would strongly consider watching this video in its entirety. </a:t>
            </a:r>
            <a:r>
              <a:rPr lang="en-US" sz="1400" b="1">
                <a:solidFill>
                  <a:srgbClr val="000000"/>
                </a:solidFill>
                <a:latin typeface="+mn-lt"/>
                <a:ea typeface="Times New Roman" panose="02020603050405020304" pitchFamily="18" charset="0"/>
                <a:cs typeface="Calibri"/>
              </a:rPr>
              <a:t>Due to time constraints, we will not show the video live</a:t>
            </a:r>
            <a:r>
              <a:rPr lang="en-US" sz="1400">
                <a:solidFill>
                  <a:srgbClr val="000000"/>
                </a:solidFill>
                <a:latin typeface="+mn-lt"/>
                <a:ea typeface="Times New Roman" panose="02020603050405020304" pitchFamily="18" charset="0"/>
                <a:cs typeface="Calibri"/>
              </a:rPr>
              <a:t>, but feel the content is incredibly relevant for our families to have. The live link will be available on the slides when we share them.</a:t>
            </a:r>
            <a:endParaRPr lang="en-US" sz="1400">
              <a:latin typeface="+mn-lt"/>
              <a:ea typeface="Times New Roman" panose="02020603050405020304" pitchFamily="18" charset="0"/>
            </a:endParaRPr>
          </a:p>
          <a:p>
            <a:r>
              <a:rPr lang="en-US" sz="1400">
                <a:latin typeface="+mn-lt"/>
                <a:ea typeface="Times New Roman" panose="02020603050405020304" pitchFamily="18" charset="0"/>
                <a:cs typeface="Times New Roman"/>
              </a:rPr>
              <a:t> </a:t>
            </a:r>
          </a:p>
          <a:p>
            <a:r>
              <a:rPr lang="en-US" sz="1400">
                <a:solidFill>
                  <a:srgbClr val="000000"/>
                </a:solidFill>
                <a:latin typeface="+mn-lt"/>
                <a:ea typeface="Times New Roman" panose="02020603050405020304" pitchFamily="18" charset="0"/>
                <a:cs typeface="Calibri"/>
              </a:rPr>
              <a:t>In reviewing our CB South graduate statistics, we are seeing a </a:t>
            </a:r>
            <a:r>
              <a:rPr lang="en-US" sz="1400" b="1">
                <a:solidFill>
                  <a:srgbClr val="000000"/>
                </a:solidFill>
                <a:latin typeface="+mn-lt"/>
                <a:ea typeface="Times New Roman" panose="02020603050405020304" pitchFamily="18" charset="0"/>
                <a:cs typeface="Calibri"/>
              </a:rPr>
              <a:t>trend of more students pursuing the trades/workforce upon graduation</a:t>
            </a:r>
            <a:r>
              <a:rPr lang="en-US" sz="1400">
                <a:solidFill>
                  <a:srgbClr val="000000"/>
                </a:solidFill>
                <a:latin typeface="+mn-lt"/>
                <a:ea typeface="Times New Roman" panose="02020603050405020304" pitchFamily="18" charset="0"/>
                <a:cs typeface="Calibri"/>
              </a:rPr>
              <a:t>. Furthermore, we are seeing an </a:t>
            </a:r>
            <a:r>
              <a:rPr lang="en-US" sz="1400" b="1">
                <a:solidFill>
                  <a:srgbClr val="000000"/>
                </a:solidFill>
                <a:latin typeface="+mn-lt"/>
                <a:ea typeface="Times New Roman" panose="02020603050405020304" pitchFamily="18" charset="0"/>
                <a:cs typeface="Calibri"/>
              </a:rPr>
              <a:t>increase in the number of students who go to college for a semester or year, only to drop out to enter the workforce</a:t>
            </a:r>
            <a:r>
              <a:rPr lang="en-US" sz="1400">
                <a:solidFill>
                  <a:srgbClr val="000000"/>
                </a:solidFill>
                <a:latin typeface="+mn-lt"/>
                <a:ea typeface="Times New Roman" panose="02020603050405020304" pitchFamily="18" charset="0"/>
                <a:cs typeface="Calibri"/>
              </a:rPr>
              <a:t>. </a:t>
            </a:r>
            <a:endParaRPr lang="en-US" sz="1400">
              <a:solidFill>
                <a:srgbClr val="000000"/>
              </a:solidFill>
              <a:latin typeface="+mn-lt"/>
              <a:ea typeface="Times New Roman" panose="02020603050405020304" pitchFamily="18" charset="0"/>
              <a:cs typeface="Times New Roman" panose="02020603050405020304" pitchFamily="18" charset="0"/>
            </a:endParaRPr>
          </a:p>
          <a:p>
            <a:r>
              <a:rPr lang="en-US" sz="1400">
                <a:solidFill>
                  <a:srgbClr val="000000"/>
                </a:solidFill>
                <a:latin typeface="+mn-lt"/>
                <a:ea typeface="Times New Roman" panose="02020603050405020304" pitchFamily="18" charset="0"/>
                <a:cs typeface="Calibri"/>
              </a:rPr>
              <a:t> </a:t>
            </a:r>
            <a:endParaRPr lang="en-US" sz="1400">
              <a:latin typeface="+mn-lt"/>
              <a:ea typeface="Times New Roman" panose="02020603050405020304" pitchFamily="18" charset="0"/>
            </a:endParaRPr>
          </a:p>
          <a:p>
            <a:r>
              <a:rPr lang="en-US" sz="1400">
                <a:solidFill>
                  <a:srgbClr val="000000"/>
                </a:solidFill>
                <a:latin typeface="+mn-lt"/>
                <a:ea typeface="Times New Roman" panose="02020603050405020304" pitchFamily="18" charset="0"/>
                <a:cs typeface="Calibri"/>
              </a:rPr>
              <a:t>It begs the question of </a:t>
            </a:r>
            <a:r>
              <a:rPr lang="en-US" sz="1400" b="1">
                <a:solidFill>
                  <a:srgbClr val="000000"/>
                </a:solidFill>
                <a:latin typeface="+mn-lt"/>
                <a:ea typeface="Times New Roman" panose="02020603050405020304" pitchFamily="18" charset="0"/>
                <a:cs typeface="Calibri"/>
              </a:rPr>
              <a:t>whether it would’ve been better for those students to take time before going to college to determine the best path for themselves.</a:t>
            </a:r>
            <a:endParaRPr lang="en-US" sz="1400">
              <a:latin typeface="+mn-lt"/>
              <a:ea typeface="Times New Roman" panose="02020603050405020304" pitchFamily="18" charset="0"/>
              <a:cs typeface="Calibri"/>
            </a:endParaRPr>
          </a:p>
          <a:p>
            <a:r>
              <a:rPr lang="en-US" sz="1400" b="1">
                <a:latin typeface="+mn-lt"/>
                <a:ea typeface="Times New Roman" panose="02020603050405020304" pitchFamily="18" charset="0"/>
                <a:cs typeface="Times New Roman"/>
              </a:rPr>
              <a:t> </a:t>
            </a:r>
            <a:endParaRPr lang="en-US" sz="1400">
              <a:latin typeface="+mn-lt"/>
              <a:ea typeface="Times New Roman" panose="02020603050405020304" pitchFamily="18" charset="0"/>
              <a:cs typeface="Times New Roman"/>
            </a:endParaRPr>
          </a:p>
          <a:p>
            <a:r>
              <a:rPr lang="en-US" sz="1400">
                <a:solidFill>
                  <a:srgbClr val="000000"/>
                </a:solidFill>
                <a:latin typeface="+mn-lt"/>
                <a:ea typeface="Times New Roman" panose="02020603050405020304" pitchFamily="18" charset="0"/>
                <a:cs typeface="Calibri"/>
              </a:rPr>
              <a:t>We </a:t>
            </a:r>
            <a:r>
              <a:rPr lang="en-US" sz="1400" b="1">
                <a:solidFill>
                  <a:srgbClr val="000000"/>
                </a:solidFill>
                <a:latin typeface="+mn-lt"/>
                <a:ea typeface="Times New Roman" panose="02020603050405020304" pitchFamily="18" charset="0"/>
                <a:cs typeface="Calibri"/>
              </a:rPr>
              <a:t>hope that this video will give perspective on the importance of CAREER and interest exploration alongside post-secondary education exploration</a:t>
            </a:r>
            <a:r>
              <a:rPr lang="en-US" sz="1400">
                <a:solidFill>
                  <a:srgbClr val="000000"/>
                </a:solidFill>
                <a:latin typeface="+mn-lt"/>
                <a:ea typeface="Times New Roman" panose="02020603050405020304" pitchFamily="18" charset="0"/>
                <a:cs typeface="Calibri"/>
              </a:rPr>
              <a:t>.  This video helps confront the “University Fits All” philosophy.</a:t>
            </a:r>
            <a:endParaRPr lang="en-US" sz="1400">
              <a:latin typeface="+mn-lt"/>
              <a:ea typeface="Times New Roman" panose="02020603050405020304" pitchFamily="18" charset="0"/>
              <a:cs typeface="Calibri"/>
            </a:endParaRPr>
          </a:p>
          <a:p>
            <a:endParaRPr lang="en-US"/>
          </a:p>
        </p:txBody>
      </p:sp>
    </p:spTree>
    <p:extLst>
      <p:ext uri="{BB962C8B-B14F-4D97-AF65-F5344CB8AC3E}">
        <p14:creationId xmlns:p14="http://schemas.microsoft.com/office/powerpoint/2010/main" val="752499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400"/>
              <a:t>Success Plan is a requirement of all Central Bucks students. This is what we call all of the Career Development activities that students will be required to complete in Naviance.  The tasks that students complete over the course of their high school experience include a series of surveys that revolve around self-exploration, career exploration, and post-secondary planning.  Each year, students will engage in various activities to help them explore careers or personal interests. The exploration you will take part in through your Success Plan journey will help you make more informed decisions about your career path and post-secondary education goals.  </a:t>
            </a:r>
          </a:p>
          <a:p>
            <a:endParaRPr lang="en-US" sz="1400"/>
          </a:p>
          <a:p>
            <a:r>
              <a:rPr lang="en-US" sz="1400"/>
              <a:t>If there are any students who want to retake any of their surveys, they can see their counselor about that.</a:t>
            </a:r>
          </a:p>
          <a:p>
            <a:endParaRPr lang="en-US" sz="1400"/>
          </a:p>
          <a:p>
            <a:r>
              <a:rPr lang="en-US" sz="1400"/>
              <a:t>This year, juniors will be required to explore their post-secondary goals and update their resume which can be used when completing college applications next year. They will be required to do a college search in Naviance and identify which schools from their search that they are thinking of looking into more closely. We encourage juniors to put some time and reflection into these Success Plan tasks because they can help their college/career search tremendously.</a:t>
            </a:r>
            <a:endParaRPr lang="en-US" sz="1400">
              <a:cs typeface="Calibri"/>
            </a:endParaRPr>
          </a:p>
          <a:p>
            <a:r>
              <a:rPr lang="en-US" sz="1400"/>
              <a:t> </a:t>
            </a:r>
            <a:endParaRPr lang="en-US" sz="1400">
              <a:cs typeface="Calibri"/>
            </a:endParaRPr>
          </a:p>
          <a:p>
            <a:r>
              <a:rPr lang="en-US" sz="1400"/>
              <a:t>Parents can see their student’s progress by logging into their student’s account or by getting their own “shadow” account.  </a:t>
            </a:r>
            <a:endParaRPr lang="en-US" sz="1400">
              <a:cs typeface="Calibri"/>
            </a:endParaRPr>
          </a:p>
          <a:p>
            <a:r>
              <a:rPr lang="en-US" sz="1400"/>
              <a:t> </a:t>
            </a:r>
            <a:endParaRPr lang="en-US" sz="1400">
              <a:cs typeface="Calibri"/>
            </a:endParaRPr>
          </a:p>
          <a:p>
            <a:r>
              <a:rPr lang="en-US" sz="1400"/>
              <a:t>Email cforbes@cbsd.org to get a parent Naviance account of your own.</a:t>
            </a:r>
            <a:endParaRPr lang="en-US" sz="1400">
              <a:cs typeface="Calibri"/>
            </a:endParaRPr>
          </a:p>
          <a:p>
            <a:endParaRPr lang="en-US"/>
          </a:p>
        </p:txBody>
      </p:sp>
    </p:spTree>
    <p:extLst>
      <p:ext uri="{BB962C8B-B14F-4D97-AF65-F5344CB8AC3E}">
        <p14:creationId xmlns:p14="http://schemas.microsoft.com/office/powerpoint/2010/main" val="399064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pPr>
              <a:lnSpc>
                <a:spcPct val="107000"/>
              </a:lnSpc>
              <a:spcAft>
                <a:spcPts val="342"/>
              </a:spcAft>
            </a:pPr>
            <a:r>
              <a:rPr lang="en-US" sz="1400">
                <a:latin typeface="+mn-lt"/>
                <a:ea typeface="Calibri" panose="020F0502020204030204" pitchFamily="34" charset="0"/>
                <a:cs typeface="Calibri"/>
              </a:rPr>
              <a:t>These are general guidelines to help students/families focus on time-relevant tasks throughout the year. This timeline will be posted in our presentation slides for future reference. </a:t>
            </a:r>
          </a:p>
          <a:p>
            <a:pPr>
              <a:lnSpc>
                <a:spcPct val="107000"/>
              </a:lnSpc>
              <a:spcAft>
                <a:spcPts val="342"/>
              </a:spcAft>
            </a:pPr>
            <a:r>
              <a:rPr lang="en-US" sz="1400">
                <a:latin typeface="+mn-lt"/>
                <a:ea typeface="Calibri" panose="020F0502020204030204" pitchFamily="34" charset="0"/>
                <a:cs typeface="Calibri"/>
              </a:rPr>
              <a:t> </a:t>
            </a:r>
          </a:p>
          <a:p>
            <a:pPr>
              <a:lnSpc>
                <a:spcPct val="107000"/>
              </a:lnSpc>
              <a:spcAft>
                <a:spcPts val="342"/>
              </a:spcAft>
            </a:pPr>
            <a:r>
              <a:rPr lang="en-US" sz="1400">
                <a:latin typeface="+mn-lt"/>
                <a:ea typeface="Calibri" panose="020F0502020204030204" pitchFamily="34" charset="0"/>
                <a:cs typeface="Calibri"/>
              </a:rPr>
              <a:t>Testing in particular may be on a more individual timeline depending on when the student completes certain levels of math (Algebra 2/Trig specifically). For those who took the PSAT this past Saturday, scores will be available sometime by mid-November in waves determined by </a:t>
            </a:r>
            <a:r>
              <a:rPr lang="en-US" sz="1400" err="1">
                <a:latin typeface="+mn-lt"/>
                <a:ea typeface="Calibri" panose="020F0502020204030204" pitchFamily="34" charset="0"/>
                <a:cs typeface="Calibri"/>
              </a:rPr>
              <a:t>CollegeBoard</a:t>
            </a:r>
            <a:r>
              <a:rPr lang="en-US" sz="1400">
                <a:latin typeface="+mn-lt"/>
                <a:ea typeface="Calibri" panose="020F0502020204030204" pitchFamily="34" charset="0"/>
                <a:cs typeface="Calibri"/>
              </a:rPr>
              <a:t>.</a:t>
            </a:r>
          </a:p>
          <a:p>
            <a:pPr>
              <a:lnSpc>
                <a:spcPct val="107000"/>
              </a:lnSpc>
              <a:spcAft>
                <a:spcPts val="342"/>
              </a:spcAft>
            </a:pPr>
            <a:r>
              <a:rPr lang="en-US" sz="1400">
                <a:latin typeface="+mn-lt"/>
                <a:ea typeface="Calibri" panose="020F0502020204030204" pitchFamily="34" charset="0"/>
                <a:cs typeface="Calibri"/>
              </a:rPr>
              <a:t> </a:t>
            </a:r>
            <a:endParaRPr lang="en-US" sz="1400">
              <a:latin typeface="+mn-lt"/>
            </a:endParaRPr>
          </a:p>
          <a:p>
            <a:pPr>
              <a:lnSpc>
                <a:spcPct val="107000"/>
              </a:lnSpc>
              <a:spcAft>
                <a:spcPts val="342"/>
              </a:spcAft>
            </a:pPr>
            <a:r>
              <a:rPr lang="en-US" sz="1400">
                <a:latin typeface="+mn-lt"/>
                <a:ea typeface="Calibri" panose="020F0502020204030204" pitchFamily="34" charset="0"/>
                <a:cs typeface="Calibri"/>
              </a:rPr>
              <a:t>Students shouldn't feel pressure to take the SAT or ACT until they feel ready because not all students are at the same place in their curriculum. Generally speaking though we see Juniors testing from January through June of the senior year.</a:t>
            </a:r>
            <a:endParaRPr lang="en-US" sz="1400">
              <a:latin typeface="+mn-lt"/>
            </a:endParaRPr>
          </a:p>
          <a:p>
            <a:pPr>
              <a:lnSpc>
                <a:spcPct val="107000"/>
              </a:lnSpc>
              <a:spcAft>
                <a:spcPts val="342"/>
              </a:spcAft>
            </a:pPr>
            <a:r>
              <a:rPr lang="en-US" sz="1400">
                <a:latin typeface="+mn-lt"/>
                <a:ea typeface="Calibri" panose="020F0502020204030204" pitchFamily="34" charset="0"/>
                <a:cs typeface="Calibri"/>
              </a:rPr>
              <a:t> </a:t>
            </a:r>
          </a:p>
          <a:p>
            <a:pPr>
              <a:lnSpc>
                <a:spcPct val="107000"/>
              </a:lnSpc>
              <a:spcAft>
                <a:spcPts val="342"/>
              </a:spcAft>
            </a:pPr>
            <a:r>
              <a:rPr lang="en-US" sz="1400">
                <a:latin typeface="+mn-lt"/>
                <a:ea typeface="Calibri" panose="020F0502020204030204" pitchFamily="34" charset="0"/>
                <a:cs typeface="Calibri"/>
              </a:rPr>
              <a:t>Students should take advantage of the college exploration opportunities that are brought to them throughout the year.  Specifically, College Rep Visits to South (sign up in Naviance- Research Colleges- College Visits), virtual college fairs or college tours that are online, or by using the three “excused absences” allowed to attend college open houses or do campus tours. </a:t>
            </a:r>
          </a:p>
          <a:p>
            <a:pPr>
              <a:lnSpc>
                <a:spcPct val="107000"/>
              </a:lnSpc>
              <a:spcAft>
                <a:spcPts val="342"/>
              </a:spcAft>
            </a:pPr>
            <a:endParaRPr lang="en-US" sz="1400">
              <a:latin typeface="+mn-lt"/>
              <a:cs typeface="Calibri"/>
            </a:endParaRPr>
          </a:p>
          <a:p>
            <a:pPr>
              <a:lnSpc>
                <a:spcPct val="107000"/>
              </a:lnSpc>
              <a:spcAft>
                <a:spcPts val="342"/>
              </a:spcAft>
            </a:pPr>
            <a:r>
              <a:rPr lang="en-US" sz="1400">
                <a:latin typeface="+mn-lt"/>
                <a:cs typeface="Calibri"/>
              </a:rPr>
              <a:t>We would really encourage that you take a look at the college representative visits list in Naviance if you have not done so already. We still have about 100 reps still to come between now and mid-November and these are excellent opportunities to learn more about a college and show your interest in a particular school. </a:t>
            </a:r>
          </a:p>
          <a:p>
            <a:endParaRPr lang="en-US">
              <a:cs typeface="Calibri" panose="020F0502020204030204"/>
            </a:endParaRPr>
          </a:p>
        </p:txBody>
      </p:sp>
    </p:spTree>
    <p:extLst>
      <p:ext uri="{BB962C8B-B14F-4D97-AF65-F5344CB8AC3E}">
        <p14:creationId xmlns:p14="http://schemas.microsoft.com/office/powerpoint/2010/main" val="1937516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400"/>
              <a:t>There are a number of assessments used by colleges in the admissions process. PSAT and </a:t>
            </a:r>
            <a:r>
              <a:rPr lang="en-US" sz="1400" err="1"/>
              <a:t>PreACT</a:t>
            </a:r>
            <a:r>
              <a:rPr lang="en-US" sz="1400"/>
              <a:t> are practice tests for the SAT and ACT. The PSAT is being held on Saturday for those who registered. Scores will be on the College Board website in about a month.</a:t>
            </a:r>
          </a:p>
          <a:p>
            <a:r>
              <a:rPr lang="en-US" sz="1400"/>
              <a:t> </a:t>
            </a:r>
          </a:p>
          <a:p>
            <a:r>
              <a:rPr lang="en-US" sz="1400"/>
              <a:t>Registration for ACT and SAT are done directly through the College Board or ACT site and not through CBSD.</a:t>
            </a:r>
          </a:p>
          <a:p>
            <a:r>
              <a:rPr lang="en-US" sz="1400"/>
              <a:t> </a:t>
            </a:r>
          </a:p>
          <a:p>
            <a:r>
              <a:rPr lang="en-US" sz="1400"/>
              <a:t>When to test is a personal decision.  We suggest waiting to take the SAT or ACT in the spring because the more academic work the students have completed, the better they do on the exams.  However, this is a personal decision based on readiness. Students should minimally complete Algebra 2 which is covered on the math portion of both tests. </a:t>
            </a:r>
          </a:p>
          <a:p>
            <a:r>
              <a:rPr lang="en-US" sz="1400"/>
              <a:t> </a:t>
            </a:r>
          </a:p>
          <a:p>
            <a:r>
              <a:rPr lang="en-US" sz="1400"/>
              <a:t>Some students are taking prep classes and their instructors are encouraging them to take the exams sooner, which is fine. </a:t>
            </a:r>
          </a:p>
          <a:p>
            <a:r>
              <a:rPr lang="en-US" sz="1400"/>
              <a:t> </a:t>
            </a:r>
          </a:p>
          <a:p>
            <a:r>
              <a:rPr lang="en-US" sz="1400"/>
              <a:t>Students do not need to take the SAT or ACT if they are going to be attending a Community College.  However, if students want to transfer, typically they will need either the SAT or ACT if they have not yet completed an associate's degree or equivalent (unless they are applying to a school that offers a “test optional” model).  </a:t>
            </a:r>
          </a:p>
          <a:p>
            <a:endParaRPr lang="en-US"/>
          </a:p>
        </p:txBody>
      </p:sp>
    </p:spTree>
    <p:extLst>
      <p:ext uri="{BB962C8B-B14F-4D97-AF65-F5344CB8AC3E}">
        <p14:creationId xmlns:p14="http://schemas.microsoft.com/office/powerpoint/2010/main" val="1012023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400"/>
              <a:t>There are subtle differences between the SAT and ACT. Both, however, are regarded EQUALLY by colleges in the admissions process. There is no advantage to one over the other.</a:t>
            </a:r>
          </a:p>
          <a:p>
            <a:r>
              <a:rPr lang="en-US" sz="1400"/>
              <a:t>Major difference is the SCIENCE section on the ACT. </a:t>
            </a:r>
            <a:endParaRPr lang="en-US" sz="1400">
              <a:cs typeface="Calibri"/>
            </a:endParaRPr>
          </a:p>
          <a:p>
            <a:r>
              <a:rPr lang="en-US" sz="1400"/>
              <a:t>You can compare scales by looking at SAT/ACT Concordance Chart online.</a:t>
            </a:r>
            <a:endParaRPr lang="en-US" sz="1400">
              <a:cs typeface="Calibri"/>
            </a:endParaRPr>
          </a:p>
          <a:p>
            <a:r>
              <a:rPr lang="en-US" sz="1400"/>
              <a:t>We recommend taking practice tests in advance to deciding which test(s) you will take.  </a:t>
            </a:r>
            <a:endParaRPr lang="en-US" sz="1400">
              <a:cs typeface="Calibri"/>
            </a:endParaRPr>
          </a:p>
          <a:p>
            <a:r>
              <a:rPr lang="en-US" sz="1400"/>
              <a:t>Some students do better on one over the other and should therefore focus their energies towards taking their strongest test more than once to “</a:t>
            </a:r>
            <a:r>
              <a:rPr lang="en-US" sz="1400" err="1"/>
              <a:t>superscore</a:t>
            </a:r>
            <a:r>
              <a:rPr lang="en-US" sz="1400"/>
              <a:t>”.  </a:t>
            </a:r>
            <a:endParaRPr lang="en-US" sz="1400">
              <a:cs typeface="Calibri"/>
            </a:endParaRPr>
          </a:p>
          <a:p>
            <a:r>
              <a:rPr lang="en-US" sz="1400" err="1"/>
              <a:t>Superscoring</a:t>
            </a:r>
            <a:r>
              <a:rPr lang="en-US" sz="1400"/>
              <a:t> is something that colleges do during the admissions process- taking the best </a:t>
            </a:r>
            <a:r>
              <a:rPr lang="en-US" sz="1400" err="1"/>
              <a:t>subcore</a:t>
            </a:r>
            <a:r>
              <a:rPr lang="en-US" sz="1400"/>
              <a:t> from one test date and combining it with a stronger </a:t>
            </a:r>
            <a:r>
              <a:rPr lang="en-US" sz="1400" err="1"/>
              <a:t>subscore</a:t>
            </a:r>
            <a:r>
              <a:rPr lang="en-US" sz="1400"/>
              <a:t> from another date to get a higher overall composite. </a:t>
            </a:r>
            <a:endParaRPr lang="en-US" sz="1400">
              <a:cs typeface="Calibri"/>
            </a:endParaRPr>
          </a:p>
        </p:txBody>
      </p:sp>
    </p:spTree>
    <p:extLst>
      <p:ext uri="{BB962C8B-B14F-4D97-AF65-F5344CB8AC3E}">
        <p14:creationId xmlns:p14="http://schemas.microsoft.com/office/powerpoint/2010/main" val="3878259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endParaRPr lang="en-US"/>
          </a:p>
        </p:txBody>
      </p:sp>
    </p:spTree>
    <p:extLst>
      <p:ext uri="{BB962C8B-B14F-4D97-AF65-F5344CB8AC3E}">
        <p14:creationId xmlns:p14="http://schemas.microsoft.com/office/powerpoint/2010/main" val="209819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endParaRPr lang="en-US"/>
          </a:p>
        </p:txBody>
      </p:sp>
    </p:spTree>
    <p:extLst>
      <p:ext uri="{BB962C8B-B14F-4D97-AF65-F5344CB8AC3E}">
        <p14:creationId xmlns:p14="http://schemas.microsoft.com/office/powerpoint/2010/main" val="3173518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600201"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hasCustomPrompt="1"/>
          </p:nvPr>
        </p:nvSpPr>
        <p:spPr>
          <a:xfrm>
            <a:off x="3403092" y="69574"/>
            <a:ext cx="5385816" cy="3139970"/>
          </a:xfrm>
        </p:spPr>
        <p:txBody>
          <a:bodyPr tIns="0" anchor="b" anchorCtr="0">
            <a:noAutofit/>
          </a:bodyPr>
          <a:lstStyle>
            <a:lvl1pPr algn="ctr">
              <a:defRPr sz="4400"/>
            </a:lvl1pPr>
          </a:lstStyle>
          <a:p>
            <a:r>
              <a:rPr lang="en-US"/>
              <a:t>Click to add title</a:t>
            </a:r>
          </a:p>
        </p:txBody>
      </p:sp>
      <p:sp>
        <p:nvSpPr>
          <p:cNvPr id="3" name="Subtitle 2"/>
          <p:cNvSpPr>
            <a:spLocks noGrp="1"/>
          </p:cNvSpPr>
          <p:nvPr>
            <p:ph type="subTitle" idx="1" hasCustomPrompt="1"/>
          </p:nvPr>
        </p:nvSpPr>
        <p:spPr>
          <a:xfrm>
            <a:off x="4349496" y="3255267"/>
            <a:ext cx="3493008" cy="1644724"/>
          </a:xfrm>
        </p:spPr>
        <p:txBody>
          <a:bodyPr lIns="0" tIns="0" rIns="0" bIns="0" anchor="ctr" anchorCtr="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01702"/>
            <a:ext cx="10671048" cy="1444351"/>
          </a:xfrm>
        </p:spPr>
        <p:txBody>
          <a:bodyPr>
            <a:noAutofit/>
          </a:bodyPr>
          <a:lstStyle>
            <a:lvl1pPr>
              <a:lnSpc>
                <a:spcPct val="100000"/>
              </a:lnSpc>
              <a:defRPr/>
            </a:lvl1pPr>
          </a:lstStyle>
          <a:p>
            <a:r>
              <a:rPr lang="en-US"/>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a:p>
        </p:txBody>
      </p:sp>
      <p:sp>
        <p:nvSpPr>
          <p:cNvPr id="7" name="Oval 6">
            <a:extLst>
              <a:ext uri="{FF2B5EF4-FFF2-40B4-BE49-F238E27FC236}">
                <a16:creationId xmlns:a16="http://schemas.microsoft.com/office/drawing/2014/main" id="{5C32B254-F115-AAF3-09C2-B631F5CDC4C7}"/>
              </a:ext>
              <a:ext uri="{C183D7F6-B498-43B3-948B-1728B52AA6E4}">
                <adec:decorative xmlns:adec="http://schemas.microsoft.com/office/drawing/2017/decorative" val="1"/>
              </a:ext>
            </a:extLst>
          </p:cNvPr>
          <p:cNvSpPr>
            <a:spLocks noChangeAspect="1"/>
          </p:cNvSpPr>
          <p:nvPr userDrawn="1"/>
        </p:nvSpPr>
        <p:spPr>
          <a:xfrm>
            <a:off x="1329989" y="2370268"/>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hasCustomPrompt="1"/>
          </p:nvPr>
        </p:nvSpPr>
        <p:spPr>
          <a:xfrm>
            <a:off x="1339134"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685338"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6257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46257 w 2011680"/>
              <a:gd name="connsiteY1" fmla="*/ 0 h 2826771"/>
              <a:gd name="connsiteX2" fmla="*/ 1358727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46257 w 2011680"/>
              <a:gd name="connsiteY1" fmla="*/ 0 h 2826771"/>
              <a:gd name="connsiteX2" fmla="*/ 1010112 w 2011680"/>
              <a:gd name="connsiteY2" fmla="*/ 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46257" y="0"/>
                </a:lnTo>
                <a:cubicBezTo>
                  <a:pt x="699597" y="218440"/>
                  <a:pt x="783417" y="292100"/>
                  <a:pt x="1012017" y="335280"/>
                </a:cubicBezTo>
                <a:cubicBezTo>
                  <a:pt x="1289512" y="299720"/>
                  <a:pt x="1340312" y="106045"/>
                  <a:pt x="1358727"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6" name="Rectangle 15">
            <a:extLst>
              <a:ext uri="{FF2B5EF4-FFF2-40B4-BE49-F238E27FC236}">
                <a16:creationId xmlns:a16="http://schemas.microsoft.com/office/drawing/2014/main" id="{B950ED98-B5D1-206C-403F-FA954F9D2CFF}"/>
              </a:ext>
              <a:ext uri="{C183D7F6-B498-43B3-948B-1728B52AA6E4}">
                <adec:decorative xmlns:adec="http://schemas.microsoft.com/office/drawing/2017/decorative" val="1"/>
              </a:ext>
            </a:extLst>
          </p:cNvPr>
          <p:cNvSpPr/>
          <p:nvPr userDrawn="1"/>
        </p:nvSpPr>
        <p:spPr>
          <a:xfrm>
            <a:off x="685338"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731058"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add text</a:t>
            </a:r>
          </a:p>
        </p:txBody>
      </p:sp>
      <p:sp>
        <p:nvSpPr>
          <p:cNvPr id="8" name="Oval 7">
            <a:extLst>
              <a:ext uri="{FF2B5EF4-FFF2-40B4-BE49-F238E27FC236}">
                <a16:creationId xmlns:a16="http://schemas.microsoft.com/office/drawing/2014/main" id="{B2485599-A799-0E8C-D368-451B9DE022B2}"/>
              </a:ext>
              <a:ext uri="{C183D7F6-B498-43B3-948B-1728B52AA6E4}">
                <adec:decorative xmlns:adec="http://schemas.microsoft.com/office/drawing/2017/decorative" val="1"/>
              </a:ext>
            </a:extLst>
          </p:cNvPr>
          <p:cNvSpPr>
            <a:spLocks noChangeAspect="1"/>
          </p:cNvSpPr>
          <p:nvPr userDrawn="1"/>
        </p:nvSpPr>
        <p:spPr>
          <a:xfrm>
            <a:off x="3545563"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hasCustomPrompt="1"/>
          </p:nvPr>
        </p:nvSpPr>
        <p:spPr>
          <a:xfrm>
            <a:off x="3554707"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a:t>Picture</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hasCustomPrompt="1"/>
          </p:nvPr>
        </p:nvSpPr>
        <p:spPr>
          <a:xfrm>
            <a:off x="2900910" y="2756536"/>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1362480 w 2011680"/>
              <a:gd name="connsiteY2" fmla="*/ 3048 h 2829819"/>
              <a:gd name="connsiteX3" fmla="*/ 2011680 w 2011680"/>
              <a:gd name="connsiteY3" fmla="*/ 4646 h 2829819"/>
              <a:gd name="connsiteX4" fmla="*/ 2011680 w 2011680"/>
              <a:gd name="connsiteY4" fmla="*/ 2829819 h 2829819"/>
              <a:gd name="connsiteX5" fmla="*/ 0 w 2011680"/>
              <a:gd name="connsiteY5" fmla="*/ 2829819 h 2829819"/>
              <a:gd name="connsiteX6" fmla="*/ 0 w 2011680"/>
              <a:gd name="connsiteY6" fmla="*/ 4646 h 2829819"/>
              <a:gd name="connsiteX0" fmla="*/ 0 w 2011680"/>
              <a:gd name="connsiteY0" fmla="*/ 4646 h 2829819"/>
              <a:gd name="connsiteX1" fmla="*/ 651915 w 2011680"/>
              <a:gd name="connsiteY1" fmla="*/ 1143 h 2829819"/>
              <a:gd name="connsiteX2" fmla="*/ 994434 w 2011680"/>
              <a:gd name="connsiteY2" fmla="*/ 0 h 2829819"/>
              <a:gd name="connsiteX3" fmla="*/ 1362480 w 2011680"/>
              <a:gd name="connsiteY3" fmla="*/ 3048 h 2829819"/>
              <a:gd name="connsiteX4" fmla="*/ 2011680 w 2011680"/>
              <a:gd name="connsiteY4" fmla="*/ 4646 h 2829819"/>
              <a:gd name="connsiteX5" fmla="*/ 2011680 w 2011680"/>
              <a:gd name="connsiteY5" fmla="*/ 2829819 h 2829819"/>
              <a:gd name="connsiteX6" fmla="*/ 0 w 2011680"/>
              <a:gd name="connsiteY6" fmla="*/ 2829819 h 2829819"/>
              <a:gd name="connsiteX7" fmla="*/ 0 w 2011680"/>
              <a:gd name="connsiteY7" fmla="*/ 4646 h 2829819"/>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51915" y="0"/>
                </a:lnTo>
                <a:cubicBezTo>
                  <a:pt x="665123" y="83439"/>
                  <a:pt x="720241" y="317373"/>
                  <a:pt x="1005864" y="336042"/>
                </a:cubicBezTo>
                <a:cubicBezTo>
                  <a:pt x="1248561" y="340868"/>
                  <a:pt x="1359813" y="80899"/>
                  <a:pt x="1362480" y="1905"/>
                </a:cubicBezTo>
                <a:lnTo>
                  <a:pt x="2011680" y="3503"/>
                </a:lnTo>
                <a:lnTo>
                  <a:pt x="2011680" y="2828676"/>
                </a:lnTo>
                <a:lnTo>
                  <a:pt x="0" y="2828676"/>
                </a:lnTo>
                <a:lnTo>
                  <a:pt x="0" y="3503"/>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8" name="Rectangle 17">
            <a:extLst>
              <a:ext uri="{FF2B5EF4-FFF2-40B4-BE49-F238E27FC236}">
                <a16:creationId xmlns:a16="http://schemas.microsoft.com/office/drawing/2014/main" id="{0E8643CE-01D9-3E5E-15F6-20689F775F15}"/>
              </a:ext>
              <a:ext uri="{C183D7F6-B498-43B3-948B-1728B52AA6E4}">
                <adec:decorative xmlns:adec="http://schemas.microsoft.com/office/drawing/2017/decorative" val="1"/>
              </a:ext>
            </a:extLst>
          </p:cNvPr>
          <p:cNvSpPr/>
          <p:nvPr userDrawn="1"/>
        </p:nvSpPr>
        <p:spPr>
          <a:xfrm>
            <a:off x="2900911"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hasCustomPrompt="1"/>
          </p:nvPr>
        </p:nvSpPr>
        <p:spPr>
          <a:xfrm>
            <a:off x="2946630"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add text</a:t>
            </a:r>
          </a:p>
        </p:txBody>
      </p:sp>
      <p:sp>
        <p:nvSpPr>
          <p:cNvPr id="9" name="Oval 8">
            <a:extLst>
              <a:ext uri="{FF2B5EF4-FFF2-40B4-BE49-F238E27FC236}">
                <a16:creationId xmlns:a16="http://schemas.microsoft.com/office/drawing/2014/main" id="{944D3449-0EF5-D439-CC36-5C761D35D494}"/>
              </a:ext>
              <a:ext uri="{C183D7F6-B498-43B3-948B-1728B52AA6E4}">
                <adec:decorative xmlns:adec="http://schemas.microsoft.com/office/drawing/2017/decorative" val="1"/>
              </a:ext>
            </a:extLst>
          </p:cNvPr>
          <p:cNvSpPr>
            <a:spLocks noChangeAspect="1"/>
          </p:cNvSpPr>
          <p:nvPr userDrawn="1"/>
        </p:nvSpPr>
        <p:spPr>
          <a:xfrm>
            <a:off x="5761135"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hasCustomPrompt="1"/>
          </p:nvPr>
        </p:nvSpPr>
        <p:spPr>
          <a:xfrm>
            <a:off x="5770280"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a:t>Picture</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hasCustomPrompt="1"/>
          </p:nvPr>
        </p:nvSpPr>
        <p:spPr>
          <a:xfrm>
            <a:off x="5116484" y="2756535"/>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9951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3503 h 2828676"/>
              <a:gd name="connsiteX1" fmla="*/ 649951 w 2011680"/>
              <a:gd name="connsiteY1" fmla="*/ 1905 h 2828676"/>
              <a:gd name="connsiteX2" fmla="*/ 1358611 w 2011680"/>
              <a:gd name="connsiteY2" fmla="*/ 0 h 2828676"/>
              <a:gd name="connsiteX3" fmla="*/ 2011680 w 2011680"/>
              <a:gd name="connsiteY3" fmla="*/ 3503 h 2828676"/>
              <a:gd name="connsiteX4" fmla="*/ 2011680 w 2011680"/>
              <a:gd name="connsiteY4" fmla="*/ 2828676 h 2828676"/>
              <a:gd name="connsiteX5" fmla="*/ 0 w 2011680"/>
              <a:gd name="connsiteY5" fmla="*/ 2828676 h 2828676"/>
              <a:gd name="connsiteX6" fmla="*/ 0 w 2011680"/>
              <a:gd name="connsiteY6" fmla="*/ 3503 h 2828676"/>
              <a:gd name="connsiteX0" fmla="*/ 0 w 2011680"/>
              <a:gd name="connsiteY0" fmla="*/ 3503 h 2828676"/>
              <a:gd name="connsiteX1" fmla="*/ 649951 w 2011680"/>
              <a:gd name="connsiteY1" fmla="*/ 1905 h 2828676"/>
              <a:gd name="connsiteX2" fmla="*/ 1006186 w 2011680"/>
              <a:gd name="connsiteY2" fmla="*/ 0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49951" y="1905"/>
                </a:lnTo>
                <a:cubicBezTo>
                  <a:pt x="676621" y="123825"/>
                  <a:pt x="743296" y="316230"/>
                  <a:pt x="1009996" y="333375"/>
                </a:cubicBezTo>
                <a:cubicBezTo>
                  <a:pt x="1261456" y="319405"/>
                  <a:pt x="1349086" y="114935"/>
                  <a:pt x="1358611" y="0"/>
                </a:cubicBezTo>
                <a:lnTo>
                  <a:pt x="2011680" y="3503"/>
                </a:lnTo>
                <a:lnTo>
                  <a:pt x="2011680" y="2828676"/>
                </a:lnTo>
                <a:lnTo>
                  <a:pt x="0" y="2828676"/>
                </a:lnTo>
                <a:lnTo>
                  <a:pt x="0" y="3503"/>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20" name="Rectangle 19">
            <a:extLst>
              <a:ext uri="{FF2B5EF4-FFF2-40B4-BE49-F238E27FC236}">
                <a16:creationId xmlns:a16="http://schemas.microsoft.com/office/drawing/2014/main" id="{5AF82DDD-EDEC-7D87-F43A-113C5E4A4FE7}"/>
              </a:ext>
              <a:ext uri="{C183D7F6-B498-43B3-948B-1728B52AA6E4}">
                <adec:decorative xmlns:adec="http://schemas.microsoft.com/office/drawing/2017/decorative" val="1"/>
              </a:ext>
            </a:extLst>
          </p:cNvPr>
          <p:cNvSpPr/>
          <p:nvPr userDrawn="1"/>
        </p:nvSpPr>
        <p:spPr>
          <a:xfrm>
            <a:off x="5116484"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hasCustomPrompt="1"/>
          </p:nvPr>
        </p:nvSpPr>
        <p:spPr>
          <a:xfrm>
            <a:off x="5162204"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add text</a:t>
            </a:r>
          </a:p>
        </p:txBody>
      </p:sp>
      <p:sp>
        <p:nvSpPr>
          <p:cNvPr id="10" name="Oval 9">
            <a:extLst>
              <a:ext uri="{FF2B5EF4-FFF2-40B4-BE49-F238E27FC236}">
                <a16:creationId xmlns:a16="http://schemas.microsoft.com/office/drawing/2014/main" id="{476F2D13-53B7-CE37-EA90-449A726B8A73}"/>
              </a:ext>
              <a:ext uri="{C183D7F6-B498-43B3-948B-1728B52AA6E4}">
                <adec:decorative xmlns:adec="http://schemas.microsoft.com/office/drawing/2017/decorative" val="1"/>
              </a:ext>
            </a:extLst>
          </p:cNvPr>
          <p:cNvSpPr>
            <a:spLocks noChangeAspect="1"/>
          </p:cNvSpPr>
          <p:nvPr userDrawn="1"/>
        </p:nvSpPr>
        <p:spPr>
          <a:xfrm>
            <a:off x="7976707"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hasCustomPrompt="1"/>
          </p:nvPr>
        </p:nvSpPr>
        <p:spPr>
          <a:xfrm>
            <a:off x="7985853"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7332057"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51163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51163 w 2011680"/>
              <a:gd name="connsiteY1" fmla="*/ 0 h 2826771"/>
              <a:gd name="connsiteX2" fmla="*/ 1357283 w 2011680"/>
              <a:gd name="connsiteY2" fmla="*/ 254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1163" y="0"/>
                </a:lnTo>
                <a:cubicBezTo>
                  <a:pt x="681643" y="210820"/>
                  <a:pt x="861983" y="330200"/>
                  <a:pt x="1014383" y="330200"/>
                </a:cubicBezTo>
                <a:cubicBezTo>
                  <a:pt x="1164243" y="312420"/>
                  <a:pt x="1331883" y="218440"/>
                  <a:pt x="1357283" y="2540"/>
                </a:cubicBezTo>
                <a:lnTo>
                  <a:pt x="2011680" y="1598"/>
                </a:lnTo>
                <a:lnTo>
                  <a:pt x="2011680" y="2826771"/>
                </a:lnTo>
                <a:lnTo>
                  <a:pt x="0" y="2826771"/>
                </a:lnTo>
                <a:lnTo>
                  <a:pt x="0" y="1598"/>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24" name="Rectangle 23">
            <a:extLst>
              <a:ext uri="{FF2B5EF4-FFF2-40B4-BE49-F238E27FC236}">
                <a16:creationId xmlns:a16="http://schemas.microsoft.com/office/drawing/2014/main" id="{DC0053FE-E44A-CA97-F782-67FC633E722E}"/>
              </a:ext>
              <a:ext uri="{C183D7F6-B498-43B3-948B-1728B52AA6E4}">
                <adec:decorative xmlns:adec="http://schemas.microsoft.com/office/drawing/2017/decorative" val="1"/>
              </a:ext>
            </a:extLst>
          </p:cNvPr>
          <p:cNvSpPr/>
          <p:nvPr userDrawn="1"/>
        </p:nvSpPr>
        <p:spPr>
          <a:xfrm>
            <a:off x="7332057"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7377777"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add text</a:t>
            </a:r>
          </a:p>
        </p:txBody>
      </p:sp>
      <p:sp>
        <p:nvSpPr>
          <p:cNvPr id="11" name="Oval 10">
            <a:extLst>
              <a:ext uri="{FF2B5EF4-FFF2-40B4-BE49-F238E27FC236}">
                <a16:creationId xmlns:a16="http://schemas.microsoft.com/office/drawing/2014/main" id="{0288DB6F-1A86-5713-2420-7554D75CB811}"/>
              </a:ext>
              <a:ext uri="{C183D7F6-B498-43B3-948B-1728B52AA6E4}">
                <adec:decorative xmlns:adec="http://schemas.microsoft.com/office/drawing/2017/decorative" val="1"/>
              </a:ext>
            </a:extLst>
          </p:cNvPr>
          <p:cNvSpPr>
            <a:spLocks noChangeAspect="1"/>
          </p:cNvSpPr>
          <p:nvPr userDrawn="1"/>
        </p:nvSpPr>
        <p:spPr>
          <a:xfrm>
            <a:off x="10190018"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hasCustomPrompt="1"/>
          </p:nvPr>
        </p:nvSpPr>
        <p:spPr>
          <a:xfrm>
            <a:off x="10201425"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9547629"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0 h 2825173"/>
              <a:gd name="connsiteX1" fmla="*/ 655551 w 2011680"/>
              <a:gd name="connsiteY1" fmla="*/ 942 h 2825173"/>
              <a:gd name="connsiteX2" fmla="*/ 2011680 w 2011680"/>
              <a:gd name="connsiteY2" fmla="*/ 0 h 2825173"/>
              <a:gd name="connsiteX3" fmla="*/ 2011680 w 2011680"/>
              <a:gd name="connsiteY3" fmla="*/ 2825173 h 2825173"/>
              <a:gd name="connsiteX4" fmla="*/ 0 w 2011680"/>
              <a:gd name="connsiteY4" fmla="*/ 2825173 h 2825173"/>
              <a:gd name="connsiteX5" fmla="*/ 0 w 2011680"/>
              <a:gd name="connsiteY5" fmla="*/ 0 h 2825173"/>
              <a:gd name="connsiteX0" fmla="*/ 0 w 2011680"/>
              <a:gd name="connsiteY0" fmla="*/ 1598 h 2826771"/>
              <a:gd name="connsiteX1" fmla="*/ 655551 w 2011680"/>
              <a:gd name="connsiteY1" fmla="*/ 2540 h 2826771"/>
              <a:gd name="connsiteX2" fmla="*/ 1364211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5551" y="2540"/>
                </a:lnTo>
                <a:cubicBezTo>
                  <a:pt x="686031" y="198120"/>
                  <a:pt x="833351" y="335280"/>
                  <a:pt x="1016231" y="327660"/>
                </a:cubicBezTo>
                <a:cubicBezTo>
                  <a:pt x="1205884" y="340360"/>
                  <a:pt x="1362518" y="137160"/>
                  <a:pt x="1364211"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22" name="Rectangle 21">
            <a:extLst>
              <a:ext uri="{FF2B5EF4-FFF2-40B4-BE49-F238E27FC236}">
                <a16:creationId xmlns:a16="http://schemas.microsoft.com/office/drawing/2014/main" id="{E47E492E-967F-54B7-55B1-08A5E1C3615B}"/>
              </a:ext>
              <a:ext uri="{C183D7F6-B498-43B3-948B-1728B52AA6E4}">
                <adec:decorative xmlns:adec="http://schemas.microsoft.com/office/drawing/2017/decorative" val="1"/>
              </a:ext>
            </a:extLst>
          </p:cNvPr>
          <p:cNvSpPr/>
          <p:nvPr userDrawn="1"/>
        </p:nvSpPr>
        <p:spPr>
          <a:xfrm>
            <a:off x="9547629"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9593349"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add text</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6" name="Freeform: Shape 25">
            <a:extLst>
              <a:ext uri="{FF2B5EF4-FFF2-40B4-BE49-F238E27FC236}">
                <a16:creationId xmlns:a16="http://schemas.microsoft.com/office/drawing/2014/main" id="{68E760EA-7D83-1DF2-A8EE-4F218084E74F}"/>
              </a:ext>
              <a:ext uri="{C183D7F6-B498-43B3-948B-1728B52AA6E4}">
                <adec:decorative xmlns:adec="http://schemas.microsoft.com/office/drawing/2017/decorative" val="1"/>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FF3F3353-78A1-F584-81A6-9513382DF18F}"/>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758952" y="731520"/>
            <a:ext cx="10671048" cy="2126438"/>
          </a:xfrm>
        </p:spPr>
        <p:txBody>
          <a:bodyPr/>
          <a:lstStyle>
            <a:lvl1pPr>
              <a:lnSpc>
                <a:spcPct val="100000"/>
              </a:lnSpc>
              <a:defRPr>
                <a:solidFill>
                  <a:schemeClr val="accent6"/>
                </a:solidFill>
              </a:defRPr>
            </a:lvl1pPr>
          </a:lstStyle>
          <a:p>
            <a:r>
              <a:rPr lang="en-US"/>
              <a:t>Click to add title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cxnSp>
        <p:nvCxnSpPr>
          <p:cNvPr id="42" name="Straight Connector 41">
            <a:extLst>
              <a:ext uri="{FF2B5EF4-FFF2-40B4-BE49-F238E27FC236}">
                <a16:creationId xmlns:a16="http://schemas.microsoft.com/office/drawing/2014/main" id="{E6BE61D7-B0A3-902B-4F58-727982880EF5}"/>
              </a:ext>
              <a:ext uri="{C183D7F6-B498-43B3-948B-1728B52AA6E4}">
                <adec:decorative xmlns:adec="http://schemas.microsoft.com/office/drawing/2017/decorative" val="1"/>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35B4623-C6B7-83B6-05A1-17D69EA8DAB1}"/>
              </a:ext>
              <a:ext uri="{C183D7F6-B498-43B3-948B-1728B52AA6E4}">
                <adec:decorative xmlns:adec="http://schemas.microsoft.com/office/drawing/2017/decorative" val="1"/>
              </a:ext>
            </a:extLst>
          </p:cNvPr>
          <p:cNvSpPr/>
          <p:nvPr userDrawn="1"/>
        </p:nvSpPr>
        <p:spPr>
          <a:xfrm rot="16200000">
            <a:off x="1669440"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C16B48C-2241-2A09-2A32-FB55BCFD6524}"/>
              </a:ext>
              <a:ext uri="{C183D7F6-B498-43B3-948B-1728B52AA6E4}">
                <adec:decorative xmlns:adec="http://schemas.microsoft.com/office/drawing/2017/decorative" val="1"/>
              </a:ext>
            </a:extLst>
          </p:cNvPr>
          <p:cNvSpPr/>
          <p:nvPr userDrawn="1"/>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DC7B0C-730B-4FE8-3BFD-D787B1950638}"/>
              </a:ext>
              <a:ext uri="{C183D7F6-B498-43B3-948B-1728B52AA6E4}">
                <adec:decorative xmlns:adec="http://schemas.microsoft.com/office/drawing/2017/decorative" val="1"/>
              </a:ext>
            </a:extLst>
          </p:cNvPr>
          <p:cNvSpPr/>
          <p:nvPr userDrawn="1"/>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7B2BF2-C193-18BC-3798-C9611C4182C4}"/>
              </a:ext>
              <a:ext uri="{C183D7F6-B498-43B3-948B-1728B52AA6E4}">
                <adec:decorative xmlns:adec="http://schemas.microsoft.com/office/drawing/2017/decorative" val="1"/>
              </a:ext>
            </a:extLst>
          </p:cNvPr>
          <p:cNvSpPr/>
          <p:nvPr userDrawn="1"/>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8E087E-B71E-C8CE-2C40-B3EACA40D29C}"/>
              </a:ext>
              <a:ext uri="{C183D7F6-B498-43B3-948B-1728B52AA6E4}">
                <adec:decorative xmlns:adec="http://schemas.microsoft.com/office/drawing/2017/decorative" val="1"/>
              </a:ext>
            </a:extLst>
          </p:cNvPr>
          <p:cNvSpPr/>
          <p:nvPr userDrawn="1"/>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hasCustomPrompt="1"/>
          </p:nvPr>
        </p:nvSpPr>
        <p:spPr>
          <a:xfrm>
            <a:off x="685338" y="4745736"/>
            <a:ext cx="1993392" cy="795528"/>
          </a:xfrm>
          <a:noFill/>
        </p:spPr>
        <p:txBody>
          <a:bodyPr lIns="0" rIns="0" anchor="t" anchorCtr="0">
            <a:normAutofit/>
          </a:bodyPr>
          <a:lstStyle>
            <a:lvl1pPr marL="0" indent="0" algn="ctr">
              <a:spcBef>
                <a:spcPts val="0"/>
              </a:spcBef>
              <a:buNone/>
              <a:defRPr sz="1500"/>
            </a:lvl1pPr>
          </a:lstStyle>
          <a:p>
            <a:pPr lvl="0"/>
            <a:r>
              <a:rPr lang="en-US"/>
              <a:t>Click to add text</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hasCustomPrompt="1"/>
          </p:nvPr>
        </p:nvSpPr>
        <p:spPr>
          <a:xfrm>
            <a:off x="2900911" y="4745736"/>
            <a:ext cx="1993392" cy="795528"/>
          </a:xfrm>
          <a:noFill/>
        </p:spPr>
        <p:txBody>
          <a:bodyPr lIns="0" rIns="0" anchor="t" anchorCtr="0">
            <a:normAutofit/>
          </a:bodyPr>
          <a:lstStyle>
            <a:lvl1pPr marL="0" indent="0" algn="ctr">
              <a:spcBef>
                <a:spcPts val="0"/>
              </a:spcBef>
              <a:buNone/>
              <a:defRPr sz="1500"/>
            </a:lvl1pPr>
          </a:lstStyle>
          <a:p>
            <a:pPr lvl="0"/>
            <a:r>
              <a:rPr lang="en-US"/>
              <a:t>Click to add text</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hasCustomPrompt="1"/>
          </p:nvPr>
        </p:nvSpPr>
        <p:spPr>
          <a:xfrm>
            <a:off x="5116484" y="4745736"/>
            <a:ext cx="1993392" cy="795528"/>
          </a:xfrm>
          <a:noFill/>
        </p:spPr>
        <p:txBody>
          <a:bodyPr lIns="0" rIns="0" anchor="t" anchorCtr="0">
            <a:normAutofit/>
          </a:bodyPr>
          <a:lstStyle>
            <a:lvl1pPr marL="0" indent="0" algn="ctr">
              <a:spcBef>
                <a:spcPts val="0"/>
              </a:spcBef>
              <a:buNone/>
              <a:defRPr sz="1500"/>
            </a:lvl1pPr>
          </a:lstStyle>
          <a:p>
            <a:pPr lvl="0"/>
            <a:r>
              <a:rPr lang="en-US"/>
              <a:t>Click to add text</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hasCustomPrompt="1"/>
          </p:nvPr>
        </p:nvSpPr>
        <p:spPr>
          <a:xfrm>
            <a:off x="7332057" y="4745736"/>
            <a:ext cx="1993392" cy="795528"/>
          </a:xfrm>
          <a:noFill/>
        </p:spPr>
        <p:txBody>
          <a:bodyPr lIns="0" rIns="0" anchor="t" anchorCtr="0">
            <a:normAutofit/>
          </a:bodyPr>
          <a:lstStyle>
            <a:lvl1pPr marL="0" indent="0" algn="ctr">
              <a:spcBef>
                <a:spcPts val="0"/>
              </a:spcBef>
              <a:buNone/>
              <a:defRPr sz="1500"/>
            </a:lvl1pPr>
          </a:lstStyle>
          <a:p>
            <a:pPr lvl="0"/>
            <a:r>
              <a:rPr lang="en-US"/>
              <a:t>Click to add text</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hasCustomPrompt="1"/>
          </p:nvPr>
        </p:nvSpPr>
        <p:spPr>
          <a:xfrm>
            <a:off x="9547629" y="4745736"/>
            <a:ext cx="1993392" cy="795528"/>
          </a:xfrm>
          <a:noFill/>
        </p:spPr>
        <p:txBody>
          <a:bodyPr lIns="0" rIns="0" anchor="t" anchorCtr="0">
            <a:normAutofit/>
          </a:bodyPr>
          <a:lstStyle>
            <a:lvl1pPr marL="0" indent="0" algn="ctr">
              <a:spcBef>
                <a:spcPts val="0"/>
              </a:spcBef>
              <a:buNone/>
              <a:defRPr sz="1500"/>
            </a:lvl1pPr>
          </a:lstStyle>
          <a:p>
            <a:pPr lvl="0"/>
            <a:r>
              <a:rPr lang="en-US"/>
              <a:t>Click to add text</a:t>
            </a:r>
          </a:p>
        </p:txBody>
      </p: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3986784" y="701702"/>
            <a:ext cx="7439243" cy="1309978"/>
          </a:xfrm>
        </p:spPr>
        <p:txBody>
          <a:bodyPr>
            <a:noAutofit/>
          </a:bodyPr>
          <a:lstStyle>
            <a:lvl1pPr algn="l">
              <a:lnSpc>
                <a:spcPct val="100000"/>
              </a:lnSpc>
              <a:defRPr/>
            </a:lvl1pPr>
          </a:lstStyle>
          <a:p>
            <a:r>
              <a:rPr lang="en-US"/>
              <a:t>Click to add title</a:t>
            </a:r>
          </a:p>
        </p:txBody>
      </p:sp>
      <p:sp>
        <p:nvSpPr>
          <p:cNvPr id="9" name="Slide Number Placeholder 8"/>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hasCustomPrompt="1"/>
          </p:nvPr>
        </p:nvSpPr>
        <p:spPr>
          <a:xfrm>
            <a:off x="3986784" y="2071314"/>
            <a:ext cx="3813048"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4" name="Content Placeholder 3"/>
          <p:cNvSpPr>
            <a:spLocks noGrp="1"/>
          </p:cNvSpPr>
          <p:nvPr>
            <p:ph sz="half" idx="2" hasCustomPrompt="1"/>
          </p:nvPr>
        </p:nvSpPr>
        <p:spPr>
          <a:xfrm>
            <a:off x="3986784" y="2877312"/>
            <a:ext cx="3803992"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7857877" y="2071314"/>
            <a:ext cx="3568150"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7857877" y="2877312"/>
            <a:ext cx="3568150"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41458"/>
            <a:ext cx="10671048" cy="1459858"/>
          </a:xfrm>
        </p:spPr>
        <p:txBody>
          <a:bodyPr>
            <a:noAutofit/>
          </a:bodyPr>
          <a:lstStyle>
            <a:lvl1pPr>
              <a:lnSpc>
                <a:spcPct val="100000"/>
              </a:lnSpc>
              <a:defRPr/>
            </a:lvl1pPr>
          </a:lstStyle>
          <a:p>
            <a:r>
              <a:rPr lang="en-US"/>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hasCustomPrompt="1"/>
          </p:nvPr>
        </p:nvSpPr>
        <p:spPr>
          <a:xfrm>
            <a:off x="1911096" y="2407653"/>
            <a:ext cx="932688" cy="932688"/>
          </a:xfrm>
          <a:prstGeom prst="ellipse">
            <a:avLst/>
          </a:prstGeom>
          <a:solidFill>
            <a:schemeClr val="accent3"/>
          </a:solidFill>
        </p:spPr>
        <p:txBody>
          <a:bodyPr lIns="91440" tIns="0" rIns="91440" bIns="0" anchor="t" anchorCtr="0">
            <a:noAutofit/>
          </a:bodyPr>
          <a:lstStyle>
            <a:lvl1pPr marL="0" indent="0" algn="ctr">
              <a:lnSpc>
                <a:spcPct val="80000"/>
              </a:lnSpc>
              <a:spcBef>
                <a:spcPts val="0"/>
              </a:spcBef>
              <a:buNone/>
              <a:defRPr sz="900"/>
            </a:lvl1pPr>
          </a:lstStyle>
          <a:p>
            <a:pPr lvl="0"/>
            <a:r>
              <a:rPr lang="en-US"/>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713232" y="2885439"/>
            <a:ext cx="3328416" cy="356386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6845 h 3563861"/>
              <a:gd name="connsiteX1" fmla="*/ 1191768 w 3328416"/>
              <a:gd name="connsiteY1" fmla="*/ 0 h 3563861"/>
              <a:gd name="connsiteX2" fmla="*/ 3328416 w 3328416"/>
              <a:gd name="connsiteY2" fmla="*/ 6845 h 3563861"/>
              <a:gd name="connsiteX3" fmla="*/ 3328416 w 3328416"/>
              <a:gd name="connsiteY3" fmla="*/ 3563861 h 3563861"/>
              <a:gd name="connsiteX4" fmla="*/ 0 w 3328416"/>
              <a:gd name="connsiteY4" fmla="*/ 3563861 h 3563861"/>
              <a:gd name="connsiteX5" fmla="*/ 0 w 3328416"/>
              <a:gd name="connsiteY5"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63861">
                <a:moveTo>
                  <a:pt x="0" y="6845"/>
                </a:moveTo>
                <a:lnTo>
                  <a:pt x="1191768" y="0"/>
                </a:lnTo>
                <a:cubicBezTo>
                  <a:pt x="1278636" y="383458"/>
                  <a:pt x="1523661" y="452121"/>
                  <a:pt x="1679448" y="452121"/>
                </a:cubicBezTo>
                <a:cubicBezTo>
                  <a:pt x="1835235" y="452121"/>
                  <a:pt x="2146300" y="265349"/>
                  <a:pt x="2126488" y="1"/>
                </a:cubicBezTo>
                <a:lnTo>
                  <a:pt x="3328416" y="6845"/>
                </a:lnTo>
                <a:lnTo>
                  <a:pt x="3328416" y="3563861"/>
                </a:lnTo>
                <a:lnTo>
                  <a:pt x="0" y="3563861"/>
                </a:lnTo>
                <a:lnTo>
                  <a:pt x="0" y="6845"/>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992124"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add text</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hasCustomPrompt="1"/>
          </p:nvPr>
        </p:nvSpPr>
        <p:spPr>
          <a:xfrm>
            <a:off x="5641848" y="2407653"/>
            <a:ext cx="932688" cy="932688"/>
          </a:xfrm>
          <a:prstGeom prst="ellipse">
            <a:avLst/>
          </a:prstGeom>
          <a:solidFill>
            <a:schemeClr val="accent1"/>
          </a:solidFill>
        </p:spPr>
        <p:txBody>
          <a:bodyPr lIns="91440" tIns="0" rIns="91440" bIns="0" anchor="t" anchorCtr="0">
            <a:noAutofit/>
          </a:bodyPr>
          <a:lstStyle>
            <a:lvl1pPr marL="0" indent="0" algn="ctr">
              <a:lnSpc>
                <a:spcPct val="80000"/>
              </a:lnSpc>
              <a:spcBef>
                <a:spcPts val="0"/>
              </a:spcBef>
              <a:buNone/>
              <a:defRPr sz="900"/>
            </a:lvl1pPr>
          </a:lstStyle>
          <a:p>
            <a:pPr lvl="0"/>
            <a:r>
              <a:rPr lang="en-US"/>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4443984" y="2890519"/>
            <a:ext cx="3328416" cy="355878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1765 h 3558781"/>
              <a:gd name="connsiteX1" fmla="*/ 1189736 w 3328416"/>
              <a:gd name="connsiteY1" fmla="*/ 0 h 3558781"/>
              <a:gd name="connsiteX2" fmla="*/ 3328416 w 3328416"/>
              <a:gd name="connsiteY2" fmla="*/ 1765 h 3558781"/>
              <a:gd name="connsiteX3" fmla="*/ 3328416 w 3328416"/>
              <a:gd name="connsiteY3" fmla="*/ 3558781 h 3558781"/>
              <a:gd name="connsiteX4" fmla="*/ 0 w 3328416"/>
              <a:gd name="connsiteY4" fmla="*/ 3558781 h 3558781"/>
              <a:gd name="connsiteX5" fmla="*/ 0 w 3328416"/>
              <a:gd name="connsiteY5" fmla="*/ 1765 h 3558781"/>
              <a:gd name="connsiteX0" fmla="*/ 0 w 3328416"/>
              <a:gd name="connsiteY0" fmla="*/ 1765 h 3558781"/>
              <a:gd name="connsiteX1" fmla="*/ 1189736 w 3328416"/>
              <a:gd name="connsiteY1" fmla="*/ 0 h 3558781"/>
              <a:gd name="connsiteX2" fmla="*/ 2134616 w 3328416"/>
              <a:gd name="connsiteY2" fmla="*/ 1 h 3558781"/>
              <a:gd name="connsiteX3" fmla="*/ 3328416 w 3328416"/>
              <a:gd name="connsiteY3" fmla="*/ 1765 h 3558781"/>
              <a:gd name="connsiteX4" fmla="*/ 3328416 w 3328416"/>
              <a:gd name="connsiteY4" fmla="*/ 3558781 h 3558781"/>
              <a:gd name="connsiteX5" fmla="*/ 0 w 3328416"/>
              <a:gd name="connsiteY5" fmla="*/ 3558781 h 3558781"/>
              <a:gd name="connsiteX6" fmla="*/ 0 w 3328416"/>
              <a:gd name="connsiteY6" fmla="*/ 1765 h 3558781"/>
              <a:gd name="connsiteX0" fmla="*/ 0 w 3328416"/>
              <a:gd name="connsiteY0" fmla="*/ 1765 h 3558781"/>
              <a:gd name="connsiteX1" fmla="*/ 1189736 w 3328416"/>
              <a:gd name="connsiteY1" fmla="*/ 0 h 3558781"/>
              <a:gd name="connsiteX2" fmla="*/ 1672336 w 3328416"/>
              <a:gd name="connsiteY2" fmla="*/ 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8781">
                <a:moveTo>
                  <a:pt x="0" y="1765"/>
                </a:moveTo>
                <a:lnTo>
                  <a:pt x="1189736" y="0"/>
                </a:lnTo>
                <a:cubicBezTo>
                  <a:pt x="1213443" y="191770"/>
                  <a:pt x="1332399" y="417831"/>
                  <a:pt x="1672336" y="461011"/>
                </a:cubicBezTo>
                <a:cubicBezTo>
                  <a:pt x="2024549" y="425451"/>
                  <a:pt x="2136733" y="127001"/>
                  <a:pt x="2134616" y="1"/>
                </a:cubicBezTo>
                <a:lnTo>
                  <a:pt x="3328416" y="1765"/>
                </a:lnTo>
                <a:lnTo>
                  <a:pt x="3328416" y="3558781"/>
                </a:lnTo>
                <a:lnTo>
                  <a:pt x="0" y="3558781"/>
                </a:lnTo>
                <a:lnTo>
                  <a:pt x="0" y="1765"/>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4722876"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add text</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hasCustomPrompt="1"/>
          </p:nvPr>
        </p:nvSpPr>
        <p:spPr>
          <a:xfrm>
            <a:off x="9290304" y="2407653"/>
            <a:ext cx="932688" cy="932688"/>
          </a:xfrm>
          <a:prstGeom prst="ellipse">
            <a:avLst/>
          </a:prstGeom>
          <a:solidFill>
            <a:schemeClr val="accent4"/>
          </a:solidFill>
        </p:spPr>
        <p:txBody>
          <a:bodyPr lIns="91440" tIns="0" rIns="91440" bIns="0" anchor="t" anchorCtr="0">
            <a:noAutofit/>
          </a:bodyPr>
          <a:lstStyle>
            <a:lvl1pPr marL="0" indent="0" algn="ctr">
              <a:lnSpc>
                <a:spcPct val="80000"/>
              </a:lnSpc>
              <a:spcBef>
                <a:spcPts val="0"/>
              </a:spcBef>
              <a:buNone/>
              <a:defRPr sz="900"/>
            </a:lvl1pPr>
          </a:lstStyle>
          <a:p>
            <a:pPr lvl="0"/>
            <a:r>
              <a:rPr lang="en-US"/>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8092440" y="2891789"/>
            <a:ext cx="3328416" cy="355751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495 h 3557511"/>
              <a:gd name="connsiteX1" fmla="*/ 1184910 w 3328416"/>
              <a:gd name="connsiteY1" fmla="*/ 0 h 3557511"/>
              <a:gd name="connsiteX2" fmla="*/ 3328416 w 3328416"/>
              <a:gd name="connsiteY2" fmla="*/ 495 h 3557511"/>
              <a:gd name="connsiteX3" fmla="*/ 3328416 w 3328416"/>
              <a:gd name="connsiteY3" fmla="*/ 3557511 h 3557511"/>
              <a:gd name="connsiteX4" fmla="*/ 0 w 3328416"/>
              <a:gd name="connsiteY4" fmla="*/ 3557511 h 3557511"/>
              <a:gd name="connsiteX5" fmla="*/ 0 w 3328416"/>
              <a:gd name="connsiteY5" fmla="*/ 495 h 3557511"/>
              <a:gd name="connsiteX0" fmla="*/ 0 w 3328416"/>
              <a:gd name="connsiteY0" fmla="*/ 495 h 3557511"/>
              <a:gd name="connsiteX1" fmla="*/ 1184910 w 3328416"/>
              <a:gd name="connsiteY1" fmla="*/ 0 h 3557511"/>
              <a:gd name="connsiteX2" fmla="*/ 2133600 w 3328416"/>
              <a:gd name="connsiteY2" fmla="*/ 1 h 3557511"/>
              <a:gd name="connsiteX3" fmla="*/ 3328416 w 3328416"/>
              <a:gd name="connsiteY3" fmla="*/ 495 h 3557511"/>
              <a:gd name="connsiteX4" fmla="*/ 3328416 w 3328416"/>
              <a:gd name="connsiteY4" fmla="*/ 3557511 h 3557511"/>
              <a:gd name="connsiteX5" fmla="*/ 0 w 3328416"/>
              <a:gd name="connsiteY5" fmla="*/ 3557511 h 3557511"/>
              <a:gd name="connsiteX6" fmla="*/ 0 w 3328416"/>
              <a:gd name="connsiteY6" fmla="*/ 495 h 3557511"/>
              <a:gd name="connsiteX0" fmla="*/ 0 w 3328416"/>
              <a:gd name="connsiteY0" fmla="*/ 495 h 3557511"/>
              <a:gd name="connsiteX1" fmla="*/ 1184910 w 3328416"/>
              <a:gd name="connsiteY1" fmla="*/ 0 h 3557511"/>
              <a:gd name="connsiteX2" fmla="*/ 1642110 w 3328416"/>
              <a:gd name="connsiteY2" fmla="*/ 47625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7511">
                <a:moveTo>
                  <a:pt x="0" y="495"/>
                </a:moveTo>
                <a:lnTo>
                  <a:pt x="1184910" y="0"/>
                </a:lnTo>
                <a:cubicBezTo>
                  <a:pt x="1215390" y="266700"/>
                  <a:pt x="1375410" y="415291"/>
                  <a:pt x="1672590" y="457201"/>
                </a:cubicBezTo>
                <a:cubicBezTo>
                  <a:pt x="2032000" y="411481"/>
                  <a:pt x="2098040" y="179071"/>
                  <a:pt x="2133600" y="1"/>
                </a:cubicBezTo>
                <a:lnTo>
                  <a:pt x="3328416" y="495"/>
                </a:lnTo>
                <a:lnTo>
                  <a:pt x="3328416" y="3557511"/>
                </a:lnTo>
                <a:lnTo>
                  <a:pt x="0" y="3557511"/>
                </a:lnTo>
                <a:lnTo>
                  <a:pt x="0" y="495"/>
                </a:lnTo>
                <a:close/>
              </a:path>
            </a:pathLst>
          </a:custGeo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8371332"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add text</a:t>
            </a:r>
          </a:p>
        </p:txBody>
      </p:sp>
      <p:sp>
        <p:nvSpPr>
          <p:cNvPr id="3" name="Oval 2">
            <a:extLst>
              <a:ext uri="{FF2B5EF4-FFF2-40B4-BE49-F238E27FC236}">
                <a16:creationId xmlns:a16="http://schemas.microsoft.com/office/drawing/2014/main" id="{44CA3ED5-BEA8-79A4-A782-B2CDF23DA49B}"/>
              </a:ext>
            </a:extLst>
          </p:cNvPr>
          <p:cNvSpPr>
            <a:spLocks noChangeAspect="1"/>
          </p:cNvSpPr>
          <p:nvPr userDrawn="1"/>
        </p:nvSpPr>
        <p:spPr>
          <a:xfrm>
            <a:off x="1911096" y="2409684"/>
            <a:ext cx="932688" cy="932688"/>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578A295-1123-7741-FF14-7A34BF88FADA}"/>
              </a:ext>
            </a:extLst>
          </p:cNvPr>
          <p:cNvSpPr>
            <a:spLocks noChangeAspect="1"/>
          </p:cNvSpPr>
          <p:nvPr userDrawn="1"/>
        </p:nvSpPr>
        <p:spPr>
          <a:xfrm>
            <a:off x="5642356" y="2407653"/>
            <a:ext cx="932688" cy="932688"/>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8CFDE8A-AB48-8603-AAE2-E2C68488105C}"/>
              </a:ext>
            </a:extLst>
          </p:cNvPr>
          <p:cNvSpPr>
            <a:spLocks noChangeAspect="1"/>
          </p:cNvSpPr>
          <p:nvPr userDrawn="1"/>
        </p:nvSpPr>
        <p:spPr>
          <a:xfrm>
            <a:off x="9289796" y="2412733"/>
            <a:ext cx="932688" cy="932688"/>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a:extLst>
              <a:ext uri="{FF2B5EF4-FFF2-40B4-BE49-F238E27FC236}">
                <a16:creationId xmlns:a16="http://schemas.microsoft.com/office/drawing/2014/main" id="{ABC388A2-FFC7-1A87-02FB-C97B50161FD3}"/>
              </a:ext>
              <a:ext uri="{C183D7F6-B498-43B3-948B-1728B52AA6E4}">
                <adec:decorative xmlns:adec="http://schemas.microsoft.com/office/drawing/2017/decorative" val="1"/>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a:p>
        </p:txBody>
      </p:sp>
      <p:sp>
        <p:nvSpPr>
          <p:cNvPr id="25" name="Image 3">
            <a:extLst>
              <a:ext uri="{FF2B5EF4-FFF2-40B4-BE49-F238E27FC236}">
                <a16:creationId xmlns:a16="http://schemas.microsoft.com/office/drawing/2014/main" id="{D64C4994-B525-F4C0-B74F-D5E8296DFC43}"/>
              </a:ext>
              <a:ext uri="{C183D7F6-B498-43B3-948B-1728B52AA6E4}">
                <adec:decorative xmlns:adec="http://schemas.microsoft.com/office/drawing/2017/decorative" val="1"/>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53" name="Image 7">
            <a:extLst>
              <a:ext uri="{FF2B5EF4-FFF2-40B4-BE49-F238E27FC236}">
                <a16:creationId xmlns:a16="http://schemas.microsoft.com/office/drawing/2014/main" id="{FEA70E9F-C506-413C-11EF-5915A2296643}"/>
              </a:ext>
              <a:ext uri="{C183D7F6-B498-43B3-948B-1728B52AA6E4}">
                <adec:decorative xmlns:adec="http://schemas.microsoft.com/office/drawing/2017/decorative" val="1"/>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a:extLst>
              <a:ext uri="{FF2B5EF4-FFF2-40B4-BE49-F238E27FC236}">
                <a16:creationId xmlns:a16="http://schemas.microsoft.com/office/drawing/2014/main" id="{F19C81EC-0322-58A2-C455-6E2C84D1E6E8}"/>
              </a:ext>
              <a:ext uri="{C183D7F6-B498-43B3-948B-1728B52AA6E4}">
                <adec:decorative xmlns:adec="http://schemas.microsoft.com/office/drawing/2017/decorative" val="1"/>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2" name="Title 1"/>
          <p:cNvSpPr>
            <a:spLocks noGrp="1"/>
          </p:cNvSpPr>
          <p:nvPr>
            <p:ph type="title" hasCustomPrompt="1"/>
          </p:nvPr>
        </p:nvSpPr>
        <p:spPr>
          <a:xfrm>
            <a:off x="1508760" y="831101"/>
            <a:ext cx="6527800" cy="2628053"/>
          </a:xfrm>
        </p:spPr>
        <p:txBody>
          <a:bodyPr>
            <a:noAutofit/>
          </a:bodyPr>
          <a:lstStyle>
            <a:lvl1pPr algn="l">
              <a:lnSpc>
                <a:spcPct val="100000"/>
              </a:lnSpc>
              <a:defRPr b="1"/>
            </a:lvl1pPr>
          </a:lstStyle>
          <a:p>
            <a:r>
              <a:rPr lang="en-US"/>
              <a:t>Click to add title</a:t>
            </a:r>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lvl1pPr>
              <a:defRPr>
                <a:latin typeface="+mn-lt"/>
              </a:defRPr>
            </a:lvl1pPr>
          </a:lstStyle>
          <a:p>
            <a:r>
              <a:rPr lang="en-US"/>
              <a:t>Presentation title</a:t>
            </a:r>
          </a:p>
        </p:txBody>
      </p:sp>
      <p:sp>
        <p:nvSpPr>
          <p:cNvPr id="6" name="Slide Number Placeholder 5"/>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a:p>
        </p:txBody>
      </p:sp>
      <p:sp>
        <p:nvSpPr>
          <p:cNvPr id="3" name="Content Placeholder 2"/>
          <p:cNvSpPr>
            <a:spLocks noGrp="1"/>
          </p:cNvSpPr>
          <p:nvPr>
            <p:ph idx="1" hasCustomPrompt="1"/>
          </p:nvPr>
        </p:nvSpPr>
        <p:spPr>
          <a:xfrm>
            <a:off x="1508760" y="3556431"/>
            <a:ext cx="6527800" cy="1893217"/>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hasCustomPrompt="1"/>
          </p:nvPr>
        </p:nvSpPr>
        <p:spPr>
          <a:xfrm>
            <a:off x="1527048" y="327989"/>
            <a:ext cx="4550664" cy="2453773"/>
          </a:xfrm>
        </p:spPr>
        <p:txBody>
          <a:bodyPr tIns="0" anchor="b" anchorCtr="0">
            <a:noAutofit/>
          </a:bodyPr>
          <a:lstStyle>
            <a:lvl1pPr algn="l">
              <a:defRPr sz="4400"/>
            </a:lvl1pPr>
          </a:lstStyle>
          <a:p>
            <a:r>
              <a:rPr lang="en-US"/>
              <a:t>Click to add title</a:t>
            </a:r>
          </a:p>
        </p:txBody>
      </p:sp>
      <p:sp>
        <p:nvSpPr>
          <p:cNvPr id="3" name="Subtitle 2"/>
          <p:cNvSpPr>
            <a:spLocks noGrp="1"/>
          </p:cNvSpPr>
          <p:nvPr>
            <p:ph type="subTitle" idx="1" hasCustomPrompt="1"/>
          </p:nvPr>
        </p:nvSpPr>
        <p:spPr>
          <a:xfrm>
            <a:off x="1545336" y="2846832"/>
            <a:ext cx="4550664" cy="2314448"/>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a:extLst>
              <a:ext uri="{FF2B5EF4-FFF2-40B4-BE49-F238E27FC236}">
                <a16:creationId xmlns:a16="http://schemas.microsoft.com/office/drawing/2014/main" id="{8D5D10FF-3DE5-39CA-FA9A-29A09DC47BF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a:extLst>
              <a:ext uri="{FF2B5EF4-FFF2-40B4-BE49-F238E27FC236}">
                <a16:creationId xmlns:a16="http://schemas.microsoft.com/office/drawing/2014/main" id="{BFA89E6A-8342-AE30-45E0-BC1DFE3276C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 uri="{C183D7F6-B498-43B3-948B-1728B52AA6E4}">
                <adec:decorative xmlns:adec="http://schemas.microsoft.com/office/drawing/2017/decorative" val="1"/>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a:extLst>
              <a:ext uri="{FF2B5EF4-FFF2-40B4-BE49-F238E27FC236}">
                <a16:creationId xmlns:a16="http://schemas.microsoft.com/office/drawing/2014/main" id="{D9D7EB49-4BC9-040F-C4CC-5771C5FB312B}"/>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a:extLst>
              <a:ext uri="{FF2B5EF4-FFF2-40B4-BE49-F238E27FC236}">
                <a16:creationId xmlns:a16="http://schemas.microsoft.com/office/drawing/2014/main" id="{3CE04498-C285-EFB8-340C-1A064078152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id="{9CBE0ADC-7FA0-F7E3-96EF-BBACB6A9076E}"/>
              </a:ext>
            </a:extLst>
          </p:cNvPr>
          <p:cNvSpPr>
            <a:spLocks noGrp="1"/>
          </p:cNvSpPr>
          <p:nvPr>
            <p:ph type="title" hasCustomPrompt="1"/>
          </p:nvPr>
        </p:nvSpPr>
        <p:spPr>
          <a:xfrm>
            <a:off x="3685032" y="755374"/>
            <a:ext cx="7740995" cy="1500145"/>
          </a:xfrm>
        </p:spPr>
        <p:txBody>
          <a:bodyPr>
            <a:noAutofit/>
          </a:bodyPr>
          <a:lstStyle>
            <a:lvl1pPr algn="l">
              <a:lnSpc>
                <a:spcPct val="100000"/>
              </a:lnSpc>
              <a:defRPr/>
            </a:lvl1pPr>
          </a:lstStyle>
          <a:p>
            <a:r>
              <a:rPr lang="en-US"/>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hasCustomPrompt="1"/>
          </p:nvPr>
        </p:nvSpPr>
        <p:spPr>
          <a:xfrm>
            <a:off x="3685032"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hasCustomPrompt="1"/>
          </p:nvPr>
        </p:nvSpPr>
        <p:spPr>
          <a:xfrm>
            <a:off x="7684539"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p:txBody>
          <a:bodyPr/>
          <a:lstStyle/>
          <a:p>
            <a:r>
              <a:rPr lang="en-US"/>
              <a:t>Click to add title</a:t>
            </a:r>
          </a:p>
        </p:txBody>
      </p:sp>
      <p:sp>
        <p:nvSpPr>
          <p:cNvPr id="4" name="Footer Placeholder 3"/>
          <p:cNvSpPr>
            <a:spLocks noGrp="1"/>
          </p:cNvSpPr>
          <p:nvPr>
            <p:ph type="ftr" sz="quarter" idx="11"/>
          </p:nvPr>
        </p:nvSpPr>
        <p:spPr/>
        <p:txBody>
          <a:bodyPr/>
          <a:lstStyle>
            <a:lvl1pPr>
              <a:defRPr>
                <a:latin typeface="+mn-lt"/>
              </a:defRPr>
            </a:lvl1pPr>
          </a:lstStyle>
          <a:p>
            <a:r>
              <a:rPr lang="en-US"/>
              <a:t>Presentation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Footer Placeholder 2"/>
          <p:cNvSpPr>
            <a:spLocks noGrp="1"/>
          </p:cNvSpPr>
          <p:nvPr>
            <p:ph type="ftr" sz="quarter" idx="11"/>
          </p:nvPr>
        </p:nvSpPr>
        <p:spPr/>
        <p:txBody>
          <a:bodyPr/>
          <a:lstStyle>
            <a:lvl1pPr>
              <a:defRPr>
                <a:latin typeface="+mn-lt"/>
              </a:defRPr>
            </a:lvl1pPr>
          </a:lstStyle>
          <a:p>
            <a:r>
              <a:rPr lang="en-US"/>
              <a:t>Presentation title</a:t>
            </a: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70215" y="741458"/>
            <a:ext cx="3932237" cy="1524662"/>
          </a:xfrm>
        </p:spPr>
        <p:txBody>
          <a:bodyPr anchor="b"/>
          <a:lstStyle>
            <a:lvl1pPr>
              <a:lnSpc>
                <a:spcPct val="100000"/>
              </a:lnSpc>
              <a:defRPr sz="3200"/>
            </a:lvl1pPr>
          </a:lstStyle>
          <a:p>
            <a:r>
              <a:rPr lang="en-US"/>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4" name="Text Placeholder 3"/>
          <p:cNvSpPr>
            <a:spLocks noGrp="1"/>
          </p:cNvSpPr>
          <p:nvPr>
            <p:ph type="body" sz="half" idx="2" hasCustomPrompt="1"/>
          </p:nvPr>
        </p:nvSpPr>
        <p:spPr>
          <a:xfrm>
            <a:off x="770215" y="2301902"/>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1499616" y="89452"/>
            <a:ext cx="5693664" cy="2580596"/>
          </a:xfrm>
        </p:spPr>
        <p:txBody>
          <a:bodyPr>
            <a:noAutofit/>
          </a:bodyPr>
          <a:lstStyle>
            <a:lvl1pPr algn="l">
              <a:lnSpc>
                <a:spcPct val="100000"/>
              </a:lnSpc>
              <a:defRPr/>
            </a:lvl1pPr>
          </a:lstStyle>
          <a:p>
            <a:r>
              <a:rPr lang="en-US"/>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60938" y="755373"/>
            <a:ext cx="4011087" cy="1480931"/>
          </a:xfrm>
        </p:spPr>
        <p:txBody>
          <a:bodyPr anchor="b"/>
          <a:lstStyle>
            <a:lvl1pPr>
              <a:lnSpc>
                <a:spcPct val="100000"/>
              </a:lnSpc>
              <a:defRPr sz="3200"/>
            </a:lvl1pPr>
          </a:lstStyle>
          <a:p>
            <a:r>
              <a:rPr lang="en-US"/>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4" name="Text Placeholder 3"/>
          <p:cNvSpPr>
            <a:spLocks noGrp="1"/>
          </p:cNvSpPr>
          <p:nvPr>
            <p:ph type="body" sz="half" idx="2" hasCustomPrompt="1"/>
          </p:nvPr>
        </p:nvSpPr>
        <p:spPr>
          <a:xfrm>
            <a:off x="760938" y="2286001"/>
            <a:ext cx="40110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2A99-B632-4169-A8AC-60DEB18483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8D8258-6C9A-4D74-9CA6-8A5F9915DD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E987D7-6A2C-4731-A461-75824CC902E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45D890-535F-46BE-BF50-EDF23C55BE11}"/>
              </a:ext>
            </a:extLst>
          </p:cNvPr>
          <p:cNvSpPr>
            <a:spLocks noGrp="1"/>
          </p:cNvSpPr>
          <p:nvPr>
            <p:ph type="dt" sz="half" idx="10"/>
          </p:nvPr>
        </p:nvSpPr>
        <p:spPr/>
        <p:txBody>
          <a:bodyPr/>
          <a:lstStyle/>
          <a:p>
            <a:fld id="{F2BDD1F8-2118-4854-893F-CBB3C5216B97}" type="datetimeFigureOut">
              <a:rPr lang="en-US" smtClean="0"/>
              <a:t>10/22/2023</a:t>
            </a:fld>
            <a:endParaRPr lang="en-US"/>
          </a:p>
        </p:txBody>
      </p:sp>
      <p:sp>
        <p:nvSpPr>
          <p:cNvPr id="6" name="Footer Placeholder 5">
            <a:extLst>
              <a:ext uri="{FF2B5EF4-FFF2-40B4-BE49-F238E27FC236}">
                <a16:creationId xmlns:a16="http://schemas.microsoft.com/office/drawing/2014/main" id="{1A8EE933-BC27-4496-A511-AE0FBDEDC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741F5-CF52-4846-90F7-5684C4716731}"/>
              </a:ext>
            </a:extLst>
          </p:cNvPr>
          <p:cNvSpPr>
            <a:spLocks noGrp="1"/>
          </p:cNvSpPr>
          <p:nvPr>
            <p:ph type="sldNum" sz="quarter" idx="12"/>
          </p:nvPr>
        </p:nvSpPr>
        <p:spPr/>
        <p:txBody>
          <a:bodyPr/>
          <a:lstStyle/>
          <a:p>
            <a:fld id="{1D5D445C-BCEF-40E0-BFCC-1ABD1B104398}" type="slidenum">
              <a:rPr lang="en-US" smtClean="0"/>
              <a:t>‹#›</a:t>
            </a:fld>
            <a:endParaRPr lang="en-US"/>
          </a:p>
        </p:txBody>
      </p:sp>
    </p:spTree>
    <p:extLst>
      <p:ext uri="{BB962C8B-B14F-4D97-AF65-F5344CB8AC3E}">
        <p14:creationId xmlns:p14="http://schemas.microsoft.com/office/powerpoint/2010/main" val="2751864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D22F-D7E4-439F-A34F-F0FD2CF1D7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59CF5E-5AC0-48B9-95BD-56C186D33E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785831-2E99-4094-BB35-EA13C3653DF6}"/>
              </a:ext>
            </a:extLst>
          </p:cNvPr>
          <p:cNvSpPr>
            <a:spLocks noGrp="1"/>
          </p:cNvSpPr>
          <p:nvPr>
            <p:ph type="dt" sz="half" idx="10"/>
          </p:nvPr>
        </p:nvSpPr>
        <p:spPr/>
        <p:txBody>
          <a:bodyPr/>
          <a:lstStyle/>
          <a:p>
            <a:fld id="{F2BDD1F8-2118-4854-893F-CBB3C5216B97}" type="datetimeFigureOut">
              <a:rPr lang="en-US" smtClean="0"/>
              <a:t>10/22/2023</a:t>
            </a:fld>
            <a:endParaRPr lang="en-US"/>
          </a:p>
        </p:txBody>
      </p:sp>
      <p:sp>
        <p:nvSpPr>
          <p:cNvPr id="5" name="Footer Placeholder 4">
            <a:extLst>
              <a:ext uri="{FF2B5EF4-FFF2-40B4-BE49-F238E27FC236}">
                <a16:creationId xmlns:a16="http://schemas.microsoft.com/office/drawing/2014/main" id="{E0E8F172-1B8B-4CF3-952B-18D28FD83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FB0740-3DD6-4D3C-B6C2-72DB170AE453}"/>
              </a:ext>
            </a:extLst>
          </p:cNvPr>
          <p:cNvSpPr>
            <a:spLocks noGrp="1"/>
          </p:cNvSpPr>
          <p:nvPr>
            <p:ph type="sldNum" sz="quarter" idx="12"/>
          </p:nvPr>
        </p:nvSpPr>
        <p:spPr/>
        <p:txBody>
          <a:bodyPr/>
          <a:lstStyle/>
          <a:p>
            <a:fld id="{1D5D445C-BCEF-40E0-BFCC-1ABD1B104398}" type="slidenum">
              <a:rPr lang="en-US" smtClean="0"/>
              <a:t>‹#›</a:t>
            </a:fld>
            <a:endParaRPr lang="en-US"/>
          </a:p>
        </p:txBody>
      </p:sp>
    </p:spTree>
    <p:extLst>
      <p:ext uri="{BB962C8B-B14F-4D97-AF65-F5344CB8AC3E}">
        <p14:creationId xmlns:p14="http://schemas.microsoft.com/office/powerpoint/2010/main" val="2874878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8B2F-141F-4C42-89A9-8245BBC208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A4D9EF-EB3A-4F8C-8AC9-0CEBBF2FC5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13FAC-2440-4295-A7A2-7DC48F6904FF}"/>
              </a:ext>
            </a:extLst>
          </p:cNvPr>
          <p:cNvSpPr>
            <a:spLocks noGrp="1"/>
          </p:cNvSpPr>
          <p:nvPr>
            <p:ph type="dt" sz="half" idx="10"/>
          </p:nvPr>
        </p:nvSpPr>
        <p:spPr/>
        <p:txBody>
          <a:bodyPr/>
          <a:lstStyle/>
          <a:p>
            <a:fld id="{F2BDD1F8-2118-4854-893F-CBB3C5216B97}" type="datetimeFigureOut">
              <a:rPr lang="en-US" smtClean="0"/>
              <a:t>10/22/2023</a:t>
            </a:fld>
            <a:endParaRPr lang="en-US"/>
          </a:p>
        </p:txBody>
      </p:sp>
      <p:sp>
        <p:nvSpPr>
          <p:cNvPr id="5" name="Footer Placeholder 4">
            <a:extLst>
              <a:ext uri="{FF2B5EF4-FFF2-40B4-BE49-F238E27FC236}">
                <a16:creationId xmlns:a16="http://schemas.microsoft.com/office/drawing/2014/main" id="{F1DD03EE-9B6E-41EE-A3B6-1C56AC721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7FD791-B263-4B9C-A981-909CAE081580}"/>
              </a:ext>
            </a:extLst>
          </p:cNvPr>
          <p:cNvSpPr>
            <a:spLocks noGrp="1"/>
          </p:cNvSpPr>
          <p:nvPr>
            <p:ph type="sldNum" sz="quarter" idx="12"/>
          </p:nvPr>
        </p:nvSpPr>
        <p:spPr/>
        <p:txBody>
          <a:bodyPr/>
          <a:lstStyle/>
          <a:p>
            <a:fld id="{1D5D445C-BCEF-40E0-BFCC-1ABD1B104398}" type="slidenum">
              <a:rPr lang="en-US" smtClean="0"/>
              <a:t>‹#›</a:t>
            </a:fld>
            <a:endParaRPr lang="en-US"/>
          </a:p>
        </p:txBody>
      </p:sp>
    </p:spTree>
    <p:extLst>
      <p:ext uri="{BB962C8B-B14F-4D97-AF65-F5344CB8AC3E}">
        <p14:creationId xmlns:p14="http://schemas.microsoft.com/office/powerpoint/2010/main" val="3815430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7CA7-F2DD-40FF-BA49-32616F1BC3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9F5D23-3211-4255-84CC-F3C3A03181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0147A9-2EE9-4E75-AC67-20BA9DFDD793}"/>
              </a:ext>
            </a:extLst>
          </p:cNvPr>
          <p:cNvSpPr>
            <a:spLocks noGrp="1"/>
          </p:cNvSpPr>
          <p:nvPr>
            <p:ph type="dt" sz="half" idx="10"/>
          </p:nvPr>
        </p:nvSpPr>
        <p:spPr/>
        <p:txBody>
          <a:bodyPr/>
          <a:lstStyle/>
          <a:p>
            <a:fld id="{F2BDD1F8-2118-4854-893F-CBB3C5216B97}" type="datetimeFigureOut">
              <a:rPr lang="en-US" smtClean="0"/>
              <a:t>10/22/2023</a:t>
            </a:fld>
            <a:endParaRPr lang="en-US"/>
          </a:p>
        </p:txBody>
      </p:sp>
      <p:sp>
        <p:nvSpPr>
          <p:cNvPr id="5" name="Footer Placeholder 4">
            <a:extLst>
              <a:ext uri="{FF2B5EF4-FFF2-40B4-BE49-F238E27FC236}">
                <a16:creationId xmlns:a16="http://schemas.microsoft.com/office/drawing/2014/main" id="{26C36FFB-EC6A-4C03-BF6F-62970F6C4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B7144-E4A6-4B90-837E-F386F02F736E}"/>
              </a:ext>
            </a:extLst>
          </p:cNvPr>
          <p:cNvSpPr>
            <a:spLocks noGrp="1"/>
          </p:cNvSpPr>
          <p:nvPr>
            <p:ph type="sldNum" sz="quarter" idx="12"/>
          </p:nvPr>
        </p:nvSpPr>
        <p:spPr/>
        <p:txBody>
          <a:bodyPr/>
          <a:lstStyle/>
          <a:p>
            <a:fld id="{1D5D445C-BCEF-40E0-BFCC-1ABD1B104398}" type="slidenum">
              <a:rPr lang="en-US" smtClean="0"/>
              <a:t>‹#›</a:t>
            </a:fld>
            <a:endParaRPr lang="en-US"/>
          </a:p>
        </p:txBody>
      </p:sp>
    </p:spTree>
    <p:extLst>
      <p:ext uri="{BB962C8B-B14F-4D97-AF65-F5344CB8AC3E}">
        <p14:creationId xmlns:p14="http://schemas.microsoft.com/office/powerpoint/2010/main" val="1228798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2A99-B632-4169-A8AC-60DEB18483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8D8258-6C9A-4D74-9CA6-8A5F9915DD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E987D7-6A2C-4731-A461-75824CC902E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45D890-535F-46BE-BF50-EDF23C55BE11}"/>
              </a:ext>
            </a:extLst>
          </p:cNvPr>
          <p:cNvSpPr>
            <a:spLocks noGrp="1"/>
          </p:cNvSpPr>
          <p:nvPr>
            <p:ph type="dt" sz="half" idx="10"/>
          </p:nvPr>
        </p:nvSpPr>
        <p:spPr/>
        <p:txBody>
          <a:bodyPr/>
          <a:lstStyle/>
          <a:p>
            <a:fld id="{F2BDD1F8-2118-4854-893F-CBB3C5216B97}" type="datetimeFigureOut">
              <a:rPr lang="en-US" smtClean="0"/>
              <a:t>10/22/2023</a:t>
            </a:fld>
            <a:endParaRPr lang="en-US"/>
          </a:p>
        </p:txBody>
      </p:sp>
      <p:sp>
        <p:nvSpPr>
          <p:cNvPr id="6" name="Footer Placeholder 5">
            <a:extLst>
              <a:ext uri="{FF2B5EF4-FFF2-40B4-BE49-F238E27FC236}">
                <a16:creationId xmlns:a16="http://schemas.microsoft.com/office/drawing/2014/main" id="{1A8EE933-BC27-4496-A511-AE0FBDEDC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741F5-CF52-4846-90F7-5684C4716731}"/>
              </a:ext>
            </a:extLst>
          </p:cNvPr>
          <p:cNvSpPr>
            <a:spLocks noGrp="1"/>
          </p:cNvSpPr>
          <p:nvPr>
            <p:ph type="sldNum" sz="quarter" idx="12"/>
          </p:nvPr>
        </p:nvSpPr>
        <p:spPr/>
        <p:txBody>
          <a:bodyPr/>
          <a:lstStyle/>
          <a:p>
            <a:fld id="{1D5D445C-BCEF-40E0-BFCC-1ABD1B104398}" type="slidenum">
              <a:rPr lang="en-US" smtClean="0"/>
              <a:t>‹#›</a:t>
            </a:fld>
            <a:endParaRPr lang="en-US"/>
          </a:p>
        </p:txBody>
      </p:sp>
    </p:spTree>
    <p:extLst>
      <p:ext uri="{BB962C8B-B14F-4D97-AF65-F5344CB8AC3E}">
        <p14:creationId xmlns:p14="http://schemas.microsoft.com/office/powerpoint/2010/main" val="1535277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5F1E-1094-4FB9-8C47-1352ACD4E0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783D5E-5451-4C5E-A4B4-ED30AE931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F03B32-3F79-4716-91CF-2D40657E60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23190E-5721-4F45-98BE-B6EFF1E7C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9EDCE2-5B06-4385-8B7B-1F06E67BF98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98CB3D-868A-44B4-9A0F-81F213EC4FE9}"/>
              </a:ext>
            </a:extLst>
          </p:cNvPr>
          <p:cNvSpPr>
            <a:spLocks noGrp="1"/>
          </p:cNvSpPr>
          <p:nvPr>
            <p:ph type="dt" sz="half" idx="10"/>
          </p:nvPr>
        </p:nvSpPr>
        <p:spPr/>
        <p:txBody>
          <a:bodyPr/>
          <a:lstStyle/>
          <a:p>
            <a:fld id="{F2BDD1F8-2118-4854-893F-CBB3C5216B97}" type="datetimeFigureOut">
              <a:rPr lang="en-US" smtClean="0"/>
              <a:t>10/22/2023</a:t>
            </a:fld>
            <a:endParaRPr lang="en-US"/>
          </a:p>
        </p:txBody>
      </p:sp>
      <p:sp>
        <p:nvSpPr>
          <p:cNvPr id="8" name="Footer Placeholder 7">
            <a:extLst>
              <a:ext uri="{FF2B5EF4-FFF2-40B4-BE49-F238E27FC236}">
                <a16:creationId xmlns:a16="http://schemas.microsoft.com/office/drawing/2014/main" id="{BBF42BD3-520B-47EC-8819-43A2BCFA8D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CF9C17-8375-4F2B-88F4-EAB1987659DA}"/>
              </a:ext>
            </a:extLst>
          </p:cNvPr>
          <p:cNvSpPr>
            <a:spLocks noGrp="1"/>
          </p:cNvSpPr>
          <p:nvPr>
            <p:ph type="sldNum" sz="quarter" idx="12"/>
          </p:nvPr>
        </p:nvSpPr>
        <p:spPr/>
        <p:txBody>
          <a:bodyPr/>
          <a:lstStyle/>
          <a:p>
            <a:fld id="{1D5D445C-BCEF-40E0-BFCC-1ABD1B104398}" type="slidenum">
              <a:rPr lang="en-US" smtClean="0"/>
              <a:t>‹#›</a:t>
            </a:fld>
            <a:endParaRPr lang="en-US"/>
          </a:p>
        </p:txBody>
      </p:sp>
    </p:spTree>
    <p:extLst>
      <p:ext uri="{BB962C8B-B14F-4D97-AF65-F5344CB8AC3E}">
        <p14:creationId xmlns:p14="http://schemas.microsoft.com/office/powerpoint/2010/main" val="3381022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8A56F-C7A8-4782-9C9D-65DF198AFD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CE8525-F065-44F6-9D7D-8CAC40500BBE}"/>
              </a:ext>
            </a:extLst>
          </p:cNvPr>
          <p:cNvSpPr>
            <a:spLocks noGrp="1"/>
          </p:cNvSpPr>
          <p:nvPr>
            <p:ph type="dt" sz="half" idx="10"/>
          </p:nvPr>
        </p:nvSpPr>
        <p:spPr/>
        <p:txBody>
          <a:bodyPr/>
          <a:lstStyle/>
          <a:p>
            <a:fld id="{F2BDD1F8-2118-4854-893F-CBB3C5216B97}" type="datetimeFigureOut">
              <a:rPr lang="en-US" smtClean="0"/>
              <a:t>10/22/2023</a:t>
            </a:fld>
            <a:endParaRPr lang="en-US"/>
          </a:p>
        </p:txBody>
      </p:sp>
      <p:sp>
        <p:nvSpPr>
          <p:cNvPr id="4" name="Footer Placeholder 3">
            <a:extLst>
              <a:ext uri="{FF2B5EF4-FFF2-40B4-BE49-F238E27FC236}">
                <a16:creationId xmlns:a16="http://schemas.microsoft.com/office/drawing/2014/main" id="{DD0CC429-8B3A-48DD-BBE6-A7052B76B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8BB87A-678A-491A-B8E6-9806275CB1CD}"/>
              </a:ext>
            </a:extLst>
          </p:cNvPr>
          <p:cNvSpPr>
            <a:spLocks noGrp="1"/>
          </p:cNvSpPr>
          <p:nvPr>
            <p:ph type="sldNum" sz="quarter" idx="12"/>
          </p:nvPr>
        </p:nvSpPr>
        <p:spPr/>
        <p:txBody>
          <a:bodyPr/>
          <a:lstStyle/>
          <a:p>
            <a:fld id="{1D5D445C-BCEF-40E0-BFCC-1ABD1B104398}" type="slidenum">
              <a:rPr lang="en-US" smtClean="0"/>
              <a:t>‹#›</a:t>
            </a:fld>
            <a:endParaRPr lang="en-US"/>
          </a:p>
        </p:txBody>
      </p:sp>
    </p:spTree>
    <p:extLst>
      <p:ext uri="{BB962C8B-B14F-4D97-AF65-F5344CB8AC3E}">
        <p14:creationId xmlns:p14="http://schemas.microsoft.com/office/powerpoint/2010/main" val="3288485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01DEE7-ACCE-4942-884D-6AFCCD92AA89}"/>
              </a:ext>
            </a:extLst>
          </p:cNvPr>
          <p:cNvSpPr>
            <a:spLocks noGrp="1"/>
          </p:cNvSpPr>
          <p:nvPr>
            <p:ph type="dt" sz="half" idx="10"/>
          </p:nvPr>
        </p:nvSpPr>
        <p:spPr/>
        <p:txBody>
          <a:bodyPr/>
          <a:lstStyle/>
          <a:p>
            <a:fld id="{F2BDD1F8-2118-4854-893F-CBB3C5216B97}" type="datetimeFigureOut">
              <a:rPr lang="en-US" smtClean="0"/>
              <a:t>10/22/2023</a:t>
            </a:fld>
            <a:endParaRPr lang="en-US"/>
          </a:p>
        </p:txBody>
      </p:sp>
      <p:sp>
        <p:nvSpPr>
          <p:cNvPr id="3" name="Footer Placeholder 2">
            <a:extLst>
              <a:ext uri="{FF2B5EF4-FFF2-40B4-BE49-F238E27FC236}">
                <a16:creationId xmlns:a16="http://schemas.microsoft.com/office/drawing/2014/main" id="{8C72B6B5-E004-4D28-A85C-733815B24D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BDAD33-3A8F-4044-BE50-F49AC1931D67}"/>
              </a:ext>
            </a:extLst>
          </p:cNvPr>
          <p:cNvSpPr>
            <a:spLocks noGrp="1"/>
          </p:cNvSpPr>
          <p:nvPr>
            <p:ph type="sldNum" sz="quarter" idx="12"/>
          </p:nvPr>
        </p:nvSpPr>
        <p:spPr/>
        <p:txBody>
          <a:bodyPr/>
          <a:lstStyle/>
          <a:p>
            <a:fld id="{1D5D445C-BCEF-40E0-BFCC-1ABD1B104398}" type="slidenum">
              <a:rPr lang="en-US" smtClean="0"/>
              <a:t>‹#›</a:t>
            </a:fld>
            <a:endParaRPr lang="en-US"/>
          </a:p>
        </p:txBody>
      </p:sp>
    </p:spTree>
    <p:extLst>
      <p:ext uri="{BB962C8B-B14F-4D97-AF65-F5344CB8AC3E}">
        <p14:creationId xmlns:p14="http://schemas.microsoft.com/office/powerpoint/2010/main" val="1231073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43E5A-B31D-4563-9B48-66EC1E0A70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24DA23-2B54-458B-8412-8668DA7D31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0C9FAF-0F36-4065-B510-9055D2415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7569C6-DDB7-4168-85EA-F44777271717}"/>
              </a:ext>
            </a:extLst>
          </p:cNvPr>
          <p:cNvSpPr>
            <a:spLocks noGrp="1"/>
          </p:cNvSpPr>
          <p:nvPr>
            <p:ph type="dt" sz="half" idx="10"/>
          </p:nvPr>
        </p:nvSpPr>
        <p:spPr/>
        <p:txBody>
          <a:bodyPr/>
          <a:lstStyle/>
          <a:p>
            <a:fld id="{F2BDD1F8-2118-4854-893F-CBB3C5216B97}" type="datetimeFigureOut">
              <a:rPr lang="en-US" smtClean="0"/>
              <a:t>10/22/2023</a:t>
            </a:fld>
            <a:endParaRPr lang="en-US"/>
          </a:p>
        </p:txBody>
      </p:sp>
      <p:sp>
        <p:nvSpPr>
          <p:cNvPr id="6" name="Footer Placeholder 5">
            <a:extLst>
              <a:ext uri="{FF2B5EF4-FFF2-40B4-BE49-F238E27FC236}">
                <a16:creationId xmlns:a16="http://schemas.microsoft.com/office/drawing/2014/main" id="{4D59C072-C06D-4EC6-8567-5FBD693A5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90CD0D-BAD2-46D9-9501-0143C96C0787}"/>
              </a:ext>
            </a:extLst>
          </p:cNvPr>
          <p:cNvSpPr>
            <a:spLocks noGrp="1"/>
          </p:cNvSpPr>
          <p:nvPr>
            <p:ph type="sldNum" sz="quarter" idx="12"/>
          </p:nvPr>
        </p:nvSpPr>
        <p:spPr/>
        <p:txBody>
          <a:bodyPr/>
          <a:lstStyle/>
          <a:p>
            <a:fld id="{1D5D445C-BCEF-40E0-BFCC-1ABD1B104398}" type="slidenum">
              <a:rPr lang="en-US" smtClean="0"/>
              <a:t>‹#›</a:t>
            </a:fld>
            <a:endParaRPr lang="en-US"/>
          </a:p>
        </p:txBody>
      </p:sp>
    </p:spTree>
    <p:extLst>
      <p:ext uri="{BB962C8B-B14F-4D97-AF65-F5344CB8AC3E}">
        <p14:creationId xmlns:p14="http://schemas.microsoft.com/office/powerpoint/2010/main" val="132311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Freeform: Shape 19">
            <a:extLst>
              <a:ext uri="{FF2B5EF4-FFF2-40B4-BE49-F238E27FC236}">
                <a16:creationId xmlns:a16="http://schemas.microsoft.com/office/drawing/2014/main" id="{AB4DD322-D1E0-74CB-BBFF-057426E58EBC}"/>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C11D3FCE-EC92-8558-A3E5-04DB12477A3B}"/>
              </a:ext>
              <a:ext uri="{C183D7F6-B498-43B3-948B-1728B52AA6E4}">
                <adec:decorative xmlns:adec="http://schemas.microsoft.com/office/drawing/2017/decorative" val="1"/>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7" name="Freeform: Shape 16">
            <a:extLst>
              <a:ext uri="{FF2B5EF4-FFF2-40B4-BE49-F238E27FC236}">
                <a16:creationId xmlns:a16="http://schemas.microsoft.com/office/drawing/2014/main" id="{217CBC9E-B934-828F-2AE5-211CEF5B1D25}"/>
              </a:ext>
              <a:ext uri="{C183D7F6-B498-43B3-948B-1728B52AA6E4}">
                <adec:decorative xmlns:adec="http://schemas.microsoft.com/office/drawing/2017/decorative" val="1"/>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p:cNvSpPr>
            <a:spLocks noGrp="1"/>
          </p:cNvSpPr>
          <p:nvPr userDrawn="1">
            <p:ph type="title" hasCustomPrompt="1"/>
          </p:nvPr>
        </p:nvSpPr>
        <p:spPr>
          <a:xfrm>
            <a:off x="4224528" y="815009"/>
            <a:ext cx="6766560" cy="2811462"/>
          </a:xfrm>
        </p:spPr>
        <p:txBody>
          <a:bodyPr>
            <a:noAutofit/>
          </a:bodyPr>
          <a:lstStyle>
            <a:lvl1pPr algn="l">
              <a:lnSpc>
                <a:spcPct val="100000"/>
              </a:lnSpc>
              <a:defRPr b="1"/>
            </a:lvl1pPr>
          </a:lstStyle>
          <a:p>
            <a:r>
              <a:rPr lang="en-US"/>
              <a:t>Click to add title</a:t>
            </a:r>
          </a:p>
        </p:txBody>
      </p:sp>
      <p:sp>
        <p:nvSpPr>
          <p:cNvPr id="5" name="Footer Placeholder 4"/>
          <p:cNvSpPr>
            <a:spLocks noGrp="1"/>
          </p:cNvSpPr>
          <p:nvPr userDrawn="1">
            <p:ph type="ftr" sz="quarter" idx="11"/>
          </p:nvPr>
        </p:nvSpPr>
        <p:spPr>
          <a:xfrm>
            <a:off x="4224528" y="457200"/>
            <a:ext cx="3200400" cy="274320"/>
          </a:xfrm>
        </p:spPr>
        <p:txBody>
          <a:bodyPr>
            <a:noAutofit/>
          </a:bodyPr>
          <a:lstStyle>
            <a:lvl1pPr>
              <a:defRPr>
                <a:latin typeface="+mn-lt"/>
              </a:defRPr>
            </a:lvl1pPr>
          </a:lstStyle>
          <a:p>
            <a:r>
              <a:rPr lang="en-US"/>
              <a:t>Presentation title</a:t>
            </a:r>
          </a:p>
        </p:txBody>
      </p:sp>
      <p:sp>
        <p:nvSpPr>
          <p:cNvPr id="6" name="Slide Number Placeholder 5"/>
          <p:cNvSpPr>
            <a:spLocks noGrp="1"/>
          </p:cNvSpPr>
          <p:nvPr userDrawn="1">
            <p:ph type="sldNum" sz="quarter" idx="12"/>
          </p:nvPr>
        </p:nvSpPr>
        <p:spPr>
          <a:xfrm>
            <a:off x="10003536" y="472108"/>
            <a:ext cx="987552" cy="244503"/>
          </a:xfrm>
        </p:spPr>
        <p:txBody>
          <a:bodyPr>
            <a:noAutofit/>
          </a:bodyPr>
          <a:lstStyle>
            <a:lvl1pPr>
              <a:defRPr>
                <a:latin typeface="+mn-lt"/>
              </a:defRPr>
            </a:lvl1pPr>
          </a:lstStyle>
          <a:p>
            <a:fld id="{48F63A3B-78C7-47BE-AE5E-E10140E04643}" type="slidenum">
              <a:rPr lang="en-US" smtClean="0"/>
              <a:pPr/>
              <a:t>‹#›</a:t>
            </a:fld>
            <a:endParaRPr lang="en-US"/>
          </a:p>
        </p:txBody>
      </p:sp>
      <p:sp>
        <p:nvSpPr>
          <p:cNvPr id="3" name="Content Placeholder 2"/>
          <p:cNvSpPr>
            <a:spLocks noGrp="1"/>
          </p:cNvSpPr>
          <p:nvPr userDrawn="1">
            <p:ph idx="1" hasCustomPrompt="1"/>
          </p:nvPr>
        </p:nvSpPr>
        <p:spPr>
          <a:xfrm>
            <a:off x="4224528" y="3723748"/>
            <a:ext cx="6766560" cy="244723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2183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15D7-002F-467F-A4E4-78E5D3D92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234C14-33B7-4ED0-9B62-FD1B0077D8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F5709D-76E5-48DB-8EFE-9B3A4550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DC7F45-1BEB-4294-9B9A-E88788E315E9}"/>
              </a:ext>
            </a:extLst>
          </p:cNvPr>
          <p:cNvSpPr>
            <a:spLocks noGrp="1"/>
          </p:cNvSpPr>
          <p:nvPr>
            <p:ph type="dt" sz="half" idx="10"/>
          </p:nvPr>
        </p:nvSpPr>
        <p:spPr/>
        <p:txBody>
          <a:bodyPr/>
          <a:lstStyle/>
          <a:p>
            <a:fld id="{F2BDD1F8-2118-4854-893F-CBB3C5216B97}" type="datetimeFigureOut">
              <a:rPr lang="en-US" smtClean="0"/>
              <a:t>10/22/2023</a:t>
            </a:fld>
            <a:endParaRPr lang="en-US"/>
          </a:p>
        </p:txBody>
      </p:sp>
      <p:sp>
        <p:nvSpPr>
          <p:cNvPr id="6" name="Footer Placeholder 5">
            <a:extLst>
              <a:ext uri="{FF2B5EF4-FFF2-40B4-BE49-F238E27FC236}">
                <a16:creationId xmlns:a16="http://schemas.microsoft.com/office/drawing/2014/main" id="{59F6D4C1-FF55-47AF-B11E-1983F09F7C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0D60A-79DB-4439-9FFE-67F026DEAD34}"/>
              </a:ext>
            </a:extLst>
          </p:cNvPr>
          <p:cNvSpPr>
            <a:spLocks noGrp="1"/>
          </p:cNvSpPr>
          <p:nvPr>
            <p:ph type="sldNum" sz="quarter" idx="12"/>
          </p:nvPr>
        </p:nvSpPr>
        <p:spPr/>
        <p:txBody>
          <a:bodyPr/>
          <a:lstStyle/>
          <a:p>
            <a:fld id="{1D5D445C-BCEF-40E0-BFCC-1ABD1B104398}" type="slidenum">
              <a:rPr lang="en-US" smtClean="0"/>
              <a:t>‹#›</a:t>
            </a:fld>
            <a:endParaRPr lang="en-US"/>
          </a:p>
        </p:txBody>
      </p:sp>
    </p:spTree>
    <p:extLst>
      <p:ext uri="{BB962C8B-B14F-4D97-AF65-F5344CB8AC3E}">
        <p14:creationId xmlns:p14="http://schemas.microsoft.com/office/powerpoint/2010/main" val="1350542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90A27-5DF0-4383-9C5D-D7DE132638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6D4C77-7C31-4713-B76C-0C4B3CD2A9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2F112-279B-496E-AD31-3A1AE47C0F7B}"/>
              </a:ext>
            </a:extLst>
          </p:cNvPr>
          <p:cNvSpPr>
            <a:spLocks noGrp="1"/>
          </p:cNvSpPr>
          <p:nvPr>
            <p:ph type="dt" sz="half" idx="10"/>
          </p:nvPr>
        </p:nvSpPr>
        <p:spPr/>
        <p:txBody>
          <a:bodyPr/>
          <a:lstStyle/>
          <a:p>
            <a:fld id="{F2BDD1F8-2118-4854-893F-CBB3C5216B97}" type="datetimeFigureOut">
              <a:rPr lang="en-US" smtClean="0"/>
              <a:t>10/22/2023</a:t>
            </a:fld>
            <a:endParaRPr lang="en-US"/>
          </a:p>
        </p:txBody>
      </p:sp>
      <p:sp>
        <p:nvSpPr>
          <p:cNvPr id="5" name="Footer Placeholder 4">
            <a:extLst>
              <a:ext uri="{FF2B5EF4-FFF2-40B4-BE49-F238E27FC236}">
                <a16:creationId xmlns:a16="http://schemas.microsoft.com/office/drawing/2014/main" id="{BC33E806-52A4-45D7-811C-75D394021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FC4C5-CC24-4A73-A059-9EB316F66C26}"/>
              </a:ext>
            </a:extLst>
          </p:cNvPr>
          <p:cNvSpPr>
            <a:spLocks noGrp="1"/>
          </p:cNvSpPr>
          <p:nvPr>
            <p:ph type="sldNum" sz="quarter" idx="12"/>
          </p:nvPr>
        </p:nvSpPr>
        <p:spPr/>
        <p:txBody>
          <a:bodyPr/>
          <a:lstStyle/>
          <a:p>
            <a:fld id="{1D5D445C-BCEF-40E0-BFCC-1ABD1B104398}" type="slidenum">
              <a:rPr lang="en-US" smtClean="0"/>
              <a:t>‹#›</a:t>
            </a:fld>
            <a:endParaRPr lang="en-US"/>
          </a:p>
        </p:txBody>
      </p:sp>
    </p:spTree>
    <p:extLst>
      <p:ext uri="{BB962C8B-B14F-4D97-AF65-F5344CB8AC3E}">
        <p14:creationId xmlns:p14="http://schemas.microsoft.com/office/powerpoint/2010/main" val="563282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10E12B-1C3A-4929-ADD5-DC07661B22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4BA83-8644-4C2D-A5BD-1411C9DE6D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CEFA6-1367-4528-B093-53117EBB38D8}"/>
              </a:ext>
            </a:extLst>
          </p:cNvPr>
          <p:cNvSpPr>
            <a:spLocks noGrp="1"/>
          </p:cNvSpPr>
          <p:nvPr>
            <p:ph type="dt" sz="half" idx="10"/>
          </p:nvPr>
        </p:nvSpPr>
        <p:spPr/>
        <p:txBody>
          <a:bodyPr/>
          <a:lstStyle/>
          <a:p>
            <a:fld id="{F2BDD1F8-2118-4854-893F-CBB3C5216B97}" type="datetimeFigureOut">
              <a:rPr lang="en-US" smtClean="0"/>
              <a:t>10/22/2023</a:t>
            </a:fld>
            <a:endParaRPr lang="en-US"/>
          </a:p>
        </p:txBody>
      </p:sp>
      <p:sp>
        <p:nvSpPr>
          <p:cNvPr id="5" name="Footer Placeholder 4">
            <a:extLst>
              <a:ext uri="{FF2B5EF4-FFF2-40B4-BE49-F238E27FC236}">
                <a16:creationId xmlns:a16="http://schemas.microsoft.com/office/drawing/2014/main" id="{60DAA7D1-5394-4600-813B-516309EF7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2CC36-3355-4ADA-8E3F-0ABD86DE6D6D}"/>
              </a:ext>
            </a:extLst>
          </p:cNvPr>
          <p:cNvSpPr>
            <a:spLocks noGrp="1"/>
          </p:cNvSpPr>
          <p:nvPr>
            <p:ph type="sldNum" sz="quarter" idx="12"/>
          </p:nvPr>
        </p:nvSpPr>
        <p:spPr/>
        <p:txBody>
          <a:bodyPr/>
          <a:lstStyle/>
          <a:p>
            <a:fld id="{1D5D445C-BCEF-40E0-BFCC-1ABD1B104398}" type="slidenum">
              <a:rPr lang="en-US" smtClean="0"/>
              <a:t>‹#›</a:t>
            </a:fld>
            <a:endParaRPr lang="en-US"/>
          </a:p>
        </p:txBody>
      </p:sp>
    </p:spTree>
    <p:extLst>
      <p:ext uri="{BB962C8B-B14F-4D97-AF65-F5344CB8AC3E}">
        <p14:creationId xmlns:p14="http://schemas.microsoft.com/office/powerpoint/2010/main" val="333976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 uri="{C183D7F6-B498-43B3-948B-1728B52AA6E4}">
                <adec:decorative xmlns:adec="http://schemas.microsoft.com/office/drawing/2017/decorative" val="1"/>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6" name="Freeform: Shape 45">
            <a:extLst>
              <a:ext uri="{FF2B5EF4-FFF2-40B4-BE49-F238E27FC236}">
                <a16:creationId xmlns:a16="http://schemas.microsoft.com/office/drawing/2014/main" id="{723D98FB-5EB7-A8DF-8470-B23A80D669E4}"/>
              </a:ext>
              <a:ext uri="{C183D7F6-B498-43B3-948B-1728B52AA6E4}">
                <adec:decorative xmlns:adec="http://schemas.microsoft.com/office/drawing/2017/decorative" val="1"/>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3" name="Freeform: Shape 42">
            <a:extLst>
              <a:ext uri="{FF2B5EF4-FFF2-40B4-BE49-F238E27FC236}">
                <a16:creationId xmlns:a16="http://schemas.microsoft.com/office/drawing/2014/main" id="{4550F3CE-BAE9-3916-42CA-F4D906FA5173}"/>
              </a:ext>
              <a:ext uri="{C183D7F6-B498-43B3-948B-1728B52AA6E4}">
                <adec:decorative xmlns:adec="http://schemas.microsoft.com/office/drawing/2017/decorative" val="1"/>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9" name="Freeform: Shape 48">
            <a:extLst>
              <a:ext uri="{FF2B5EF4-FFF2-40B4-BE49-F238E27FC236}">
                <a16:creationId xmlns:a16="http://schemas.microsoft.com/office/drawing/2014/main" id="{D83F65A0-0C52-48AD-DC5D-B5D3BF3CC188}"/>
              </a:ext>
              <a:ext uri="{C183D7F6-B498-43B3-948B-1728B52AA6E4}">
                <adec:decorative xmlns:adec="http://schemas.microsoft.com/office/drawing/2017/decorative" val="1"/>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0" name="Freeform: Shape 39">
            <a:extLst>
              <a:ext uri="{FF2B5EF4-FFF2-40B4-BE49-F238E27FC236}">
                <a16:creationId xmlns:a16="http://schemas.microsoft.com/office/drawing/2014/main" id="{F8FA7F58-C470-6376-9DB1-DE7034C491E8}"/>
              </a:ext>
              <a:ext uri="{C183D7F6-B498-43B3-948B-1728B52AA6E4}">
                <adec:decorative xmlns:adec="http://schemas.microsoft.com/office/drawing/2017/decorative" val="1"/>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7" name="Freeform: Shape 36">
            <a:extLst>
              <a:ext uri="{FF2B5EF4-FFF2-40B4-BE49-F238E27FC236}">
                <a16:creationId xmlns:a16="http://schemas.microsoft.com/office/drawing/2014/main" id="{B27C9E57-563E-7980-7B3C-45FAD9C386F4}"/>
              </a:ext>
              <a:ext uri="{C183D7F6-B498-43B3-948B-1728B52AA6E4}">
                <adec:decorative xmlns:adec="http://schemas.microsoft.com/office/drawing/2017/decorative" val="1"/>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 name="Title 1"/>
          <p:cNvSpPr>
            <a:spLocks noGrp="1"/>
          </p:cNvSpPr>
          <p:nvPr>
            <p:ph type="title" hasCustomPrompt="1"/>
          </p:nvPr>
        </p:nvSpPr>
        <p:spPr>
          <a:xfrm>
            <a:off x="2895600" y="1699591"/>
            <a:ext cx="6400800" cy="2844977"/>
          </a:xfrm>
        </p:spPr>
        <p:txBody>
          <a:bodyPr anchor="b" anchorCtr="0">
            <a:noAutofit/>
          </a:bodyPr>
          <a:lstStyle>
            <a:lvl1pPr>
              <a:lnSpc>
                <a:spcPct val="100000"/>
              </a:lnSpc>
              <a:defRPr sz="4400"/>
            </a:lvl1pPr>
          </a:lstStyle>
          <a:p>
            <a:r>
              <a:rPr lang="en-US"/>
              <a:t>Click to add title</a:t>
            </a:r>
          </a:p>
        </p:txBody>
      </p:sp>
      <p:sp>
        <p:nvSpPr>
          <p:cNvPr id="3" name="Text Placeholder 2"/>
          <p:cNvSpPr>
            <a:spLocks noGrp="1"/>
          </p:cNvSpPr>
          <p:nvPr>
            <p:ph type="body" idx="1" hasCustomPrompt="1"/>
          </p:nvPr>
        </p:nvSpPr>
        <p:spPr>
          <a:xfrm>
            <a:off x="2895600" y="4598948"/>
            <a:ext cx="6400800" cy="847695"/>
          </a:xfrm>
        </p:spPr>
        <p:txBody>
          <a:bodyPr lIns="0" tIns="0" rIns="0" bIns="0" anchor="ctr" anchorCtr="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Click to add subtitle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60938" y="731520"/>
            <a:ext cx="10665089" cy="1362057"/>
          </a:xfrm>
        </p:spPr>
        <p:txBody>
          <a:bodyPr>
            <a:noAutofit/>
          </a:bodyPr>
          <a:lstStyle>
            <a:lvl1pPr>
              <a:lnSpc>
                <a:spcPct val="100000"/>
              </a:lnSpc>
              <a:defRPr/>
            </a:lvl1pPr>
          </a:lstStyle>
          <a:p>
            <a:r>
              <a:rPr lang="en-US"/>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a:p>
        </p:txBody>
      </p:sp>
      <p:sp>
        <p:nvSpPr>
          <p:cNvPr id="3" name="Content Placeholder 2"/>
          <p:cNvSpPr>
            <a:spLocks noGrp="1"/>
          </p:cNvSpPr>
          <p:nvPr>
            <p:ph sz="half" idx="1" hasCustomPrompt="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 uri="{C183D7F6-B498-43B3-948B-1728B52AA6E4}">
                <adec:decorative xmlns:adec="http://schemas.microsoft.com/office/drawing/2017/decorative" val="1"/>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chemeClr val="accent3">
              <a:lumMod val="20000"/>
              <a:lumOff val="80000"/>
            </a:schemeClr>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p:txBody>
          <a:bodyPr>
            <a:noAutofit/>
          </a:bodyPr>
          <a:lstStyle>
            <a:lvl1pPr>
              <a:lnSpc>
                <a:spcPct val="100000"/>
              </a:lnSpc>
              <a:defRPr/>
            </a:lvl1pPr>
          </a:lstStyle>
          <a:p>
            <a:r>
              <a:rPr lang="en-US"/>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a:p>
        </p:txBody>
      </p:sp>
      <p:sp>
        <p:nvSpPr>
          <p:cNvPr id="3" name="Content Placeholder 2"/>
          <p:cNvSpPr>
            <a:spLocks noGrp="1"/>
          </p:cNvSpPr>
          <p:nvPr>
            <p:ph sz="half" idx="1" hasCustomPrompt="1"/>
          </p:nvPr>
        </p:nvSpPr>
        <p:spPr>
          <a:xfrm>
            <a:off x="755904" y="2825496"/>
            <a:ext cx="10680192" cy="2834640"/>
          </a:xfrm>
        </p:spPr>
        <p:txBody>
          <a:bodyPr>
            <a:normAutofit/>
          </a:bodyPr>
          <a:lstStyle>
            <a:lvl1pPr>
              <a:defRPr sz="1800"/>
            </a:lvl1pPr>
            <a:lvl2pPr>
              <a:defRPr sz="1600"/>
            </a:lvl2pPr>
            <a:lvl3pPr>
              <a:defRPr sz="1400"/>
            </a:lvl3pPr>
            <a:lvl4pPr>
              <a:defRPr sz="1200"/>
            </a:lvl4pPr>
            <a:lvl5pP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a:p>
        </p:txBody>
      </p:sp>
      <p:sp>
        <p:nvSpPr>
          <p:cNvPr id="2" name="Title 1"/>
          <p:cNvSpPr>
            <a:spLocks noGrp="1"/>
          </p:cNvSpPr>
          <p:nvPr>
            <p:ph type="title" hasCustomPrompt="1"/>
          </p:nvPr>
        </p:nvSpPr>
        <p:spPr>
          <a:xfrm>
            <a:off x="4441121" y="1344404"/>
            <a:ext cx="6984906" cy="2560441"/>
          </a:xfrm>
        </p:spPr>
        <p:txBody>
          <a:bodyPr lIns="0" tIns="0" rIns="0" bIns="0" anchor="b" anchorCtr="0">
            <a:noAutofit/>
          </a:bodyPr>
          <a:lstStyle>
            <a:lvl1pPr algn="l">
              <a:lnSpc>
                <a:spcPct val="100000"/>
              </a:lnSpc>
              <a:defRPr sz="3300" b="1">
                <a:latin typeface="+mj-lt"/>
                <a:cs typeface="Arial" panose="020B0604020202020204" pitchFamily="34" charset="0"/>
              </a:defRPr>
            </a:lvl1pPr>
          </a:lstStyle>
          <a:p>
            <a:r>
              <a:rPr lang="en-US"/>
              <a:t>Click to add title</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347664"/>
            <a:ext cx="768096" cy="1882471"/>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hasCustomPrompt="1"/>
          </p:nvPr>
        </p:nvSpPr>
        <p:spPr>
          <a:xfrm>
            <a:off x="4441120" y="3977196"/>
            <a:ext cx="4971237" cy="864804"/>
          </a:xfrm>
        </p:spPr>
        <p:txBody>
          <a:bodyPr lIns="0" tIns="0" rIns="0" bIns="0" anchor="ctr" anchorCtr="0">
            <a:noAutofit/>
          </a:bodyPr>
          <a:lstStyle>
            <a:lvl1pPr marL="0" indent="0">
              <a:buNone/>
              <a:defRPr sz="2400"/>
            </a:lvl1pPr>
          </a:lstStyle>
          <a:p>
            <a:r>
              <a:rPr lang="en-US"/>
              <a:t>Click to add subtitle</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58952" y="751398"/>
            <a:ext cx="10671048" cy="1362057"/>
          </a:xfrm>
        </p:spPr>
        <p:txBody>
          <a:bodyPr>
            <a:noAutofit/>
          </a:bodyPr>
          <a:lstStyle>
            <a:lvl1pPr>
              <a:lnSpc>
                <a:spcPct val="100000"/>
              </a:lnSpc>
              <a:defRPr/>
            </a:lvl1pPr>
          </a:lstStyle>
          <a:p>
            <a:r>
              <a:rPr lang="en-US"/>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Click to add text</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60937" y="755729"/>
            <a:ext cx="10665089" cy="859972"/>
          </a:xfrm>
        </p:spPr>
        <p:txBody>
          <a:bodyPr>
            <a:noAutofit/>
          </a:bodyPr>
          <a:lstStyle>
            <a:lvl1pPr>
              <a:lnSpc>
                <a:spcPct val="100000"/>
              </a:lnSpc>
              <a:defRPr/>
            </a:lvl1pPr>
          </a:lstStyle>
          <a:p>
            <a:r>
              <a:rPr lang="en-US"/>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hasCustomPrompt="1"/>
          </p:nvPr>
        </p:nvSpPr>
        <p:spPr>
          <a:xfrm>
            <a:off x="1271016"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r>
              <a:rPr lang="en-US"/>
              <a:t>Click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96472"/>
            <a:ext cx="2029968" cy="269240"/>
          </a:xfrm>
        </p:spPr>
        <p:txBody>
          <a:bodyPr anchor="t" anchorCtr="0">
            <a:normAutofit/>
          </a:bodyPr>
          <a:lstStyle>
            <a:lvl1pPr marL="0" indent="0" algn="ctr">
              <a:buNone/>
              <a:defRPr sz="1200" spc="20" baseline="0"/>
            </a:lvl1pPr>
          </a:lstStyle>
          <a:p>
            <a:pPr lvl="0"/>
            <a:r>
              <a:rPr lang="en-US"/>
              <a:t>Click to add text</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hasCustomPrompt="1"/>
          </p:nvPr>
        </p:nvSpPr>
        <p:spPr>
          <a:xfrm>
            <a:off x="1271016"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a:t>Click to add picture</a:t>
            </a:r>
          </a:p>
          <a:p>
            <a:endParaRPr lang="en-US"/>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a:t>Add Text</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95400"/>
            <a:ext cx="2029968" cy="269240"/>
          </a:xfrm>
        </p:spPr>
        <p:txBody>
          <a:bodyPr anchor="t" anchorCtr="0">
            <a:normAutofit/>
          </a:bodyPr>
          <a:lstStyle>
            <a:lvl1pPr marL="0" indent="0" algn="ctr">
              <a:buNone/>
              <a:defRPr sz="1200" spc="20" baseline="0"/>
            </a:lvl1pPr>
          </a:lstStyle>
          <a:p>
            <a:pPr lvl="0"/>
            <a:r>
              <a:rPr lang="en-US"/>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hasCustomPrompt="1"/>
          </p:nvPr>
        </p:nvSpPr>
        <p:spPr>
          <a:xfrm>
            <a:off x="3828288"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a:t>Click to add picture</a:t>
            </a:r>
          </a:p>
          <a:p>
            <a:endParaRPr lang="en-US"/>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96472"/>
            <a:ext cx="2029968" cy="269240"/>
          </a:xfrm>
        </p:spPr>
        <p:txBody>
          <a:bodyPr anchor="t" anchorCtr="0">
            <a:normAutofit/>
          </a:bodyPr>
          <a:lstStyle>
            <a:lvl1pPr marL="0" indent="0" algn="ctr">
              <a:buNone/>
              <a:defRPr sz="1200" spc="20" baseline="0"/>
            </a:lvl1pPr>
          </a:lstStyle>
          <a:p>
            <a:pPr lvl="0"/>
            <a:r>
              <a:rPr lang="en-US"/>
              <a:t>Click to add text</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hasCustomPrompt="1"/>
          </p:nvPr>
        </p:nvSpPr>
        <p:spPr>
          <a:xfrm>
            <a:off x="3828288"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a:t>Click to add picture</a:t>
            </a:r>
          </a:p>
          <a:p>
            <a:endParaRPr lang="en-US"/>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a:t>Add Text</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95400"/>
            <a:ext cx="2029968" cy="269240"/>
          </a:xfrm>
        </p:spPr>
        <p:txBody>
          <a:bodyPr anchor="t" anchorCtr="0">
            <a:normAutofit/>
          </a:bodyPr>
          <a:lstStyle>
            <a:lvl1pPr marL="0" indent="0" algn="ctr">
              <a:buNone/>
              <a:defRPr sz="1200" spc="20" baseline="0"/>
            </a:lvl1pPr>
          </a:lstStyle>
          <a:p>
            <a:pPr lvl="0"/>
            <a:r>
              <a:rPr lang="en-US"/>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hasCustomPrompt="1"/>
          </p:nvPr>
        </p:nvSpPr>
        <p:spPr>
          <a:xfrm>
            <a:off x="6385560"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a:t>Click to add picture</a:t>
            </a:r>
          </a:p>
          <a:p>
            <a:endParaRPr lang="en-US"/>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96472"/>
            <a:ext cx="2029968" cy="269240"/>
          </a:xfrm>
        </p:spPr>
        <p:txBody>
          <a:bodyPr anchor="t" anchorCtr="0">
            <a:normAutofit/>
          </a:bodyPr>
          <a:lstStyle>
            <a:lvl1pPr marL="0" indent="0" algn="ctr">
              <a:buNone/>
              <a:defRPr sz="1200" spc="20" baseline="0"/>
            </a:lvl1pPr>
          </a:lstStyle>
          <a:p>
            <a:pPr lvl="0"/>
            <a:r>
              <a:rPr lang="en-US"/>
              <a:t>Click to add text</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hasCustomPrompt="1"/>
          </p:nvPr>
        </p:nvSpPr>
        <p:spPr>
          <a:xfrm>
            <a:off x="6385560"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a:t>Click to add picture</a:t>
            </a:r>
          </a:p>
          <a:p>
            <a:endParaRPr lang="en-US"/>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a:t>Add Text</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95400"/>
            <a:ext cx="2029968" cy="269240"/>
          </a:xfrm>
        </p:spPr>
        <p:txBody>
          <a:bodyPr anchor="t" anchorCtr="0">
            <a:normAutofit/>
          </a:bodyPr>
          <a:lstStyle>
            <a:lvl1pPr marL="0" indent="0" algn="ctr">
              <a:buNone/>
              <a:defRPr sz="1200" spc="20" baseline="0"/>
            </a:lvl1pPr>
          </a:lstStyle>
          <a:p>
            <a:pPr lvl="0"/>
            <a:r>
              <a:rPr lang="en-US"/>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hasCustomPrompt="1"/>
          </p:nvPr>
        </p:nvSpPr>
        <p:spPr>
          <a:xfrm>
            <a:off x="8942832"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a:t>Click to add picture</a:t>
            </a:r>
          </a:p>
          <a:p>
            <a:endParaRPr lang="en-US"/>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96472"/>
            <a:ext cx="2029968" cy="269240"/>
          </a:xfrm>
        </p:spPr>
        <p:txBody>
          <a:bodyPr anchor="t" anchorCtr="0">
            <a:normAutofit/>
          </a:bodyPr>
          <a:lstStyle>
            <a:lvl1pPr marL="0" indent="0" algn="ctr">
              <a:buNone/>
              <a:defRPr sz="1200" spc="20" baseline="0"/>
            </a:lvl1pPr>
          </a:lstStyle>
          <a:p>
            <a:pPr lvl="0"/>
            <a:r>
              <a:rPr lang="en-US"/>
              <a:t>Click to add text</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hasCustomPrompt="1"/>
          </p:nvPr>
        </p:nvSpPr>
        <p:spPr>
          <a:xfrm>
            <a:off x="8942832"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a:t>Click to add picture</a:t>
            </a:r>
          </a:p>
          <a:p>
            <a:endParaRPr lang="en-US"/>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a:t>Add Text</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95400"/>
            <a:ext cx="2029968" cy="269240"/>
          </a:xfrm>
        </p:spPr>
        <p:txBody>
          <a:bodyPr anchor="t" anchorCtr="0">
            <a:normAutofit/>
          </a:bodyPr>
          <a:lstStyle>
            <a:lvl1pPr marL="0" indent="0" algn="ctr">
              <a:buNone/>
              <a:defRPr sz="1200" spc="20" baseline="0"/>
            </a:lvl1pPr>
          </a:lstStyle>
          <a:p>
            <a:pPr lvl="0"/>
            <a:r>
              <a:rPr lang="en-US"/>
              <a:t>Click to add text</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0938" y="457200"/>
            <a:ext cx="3200400" cy="244502"/>
          </a:xfrm>
          <a:prstGeom prst="rect">
            <a:avLst/>
          </a:prstGeom>
        </p:spPr>
        <p:txBody>
          <a:bodyPr vert="horz" lIns="0" tIns="45720" rIns="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p>
        </p:txBody>
      </p:sp>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78" r:id="rId1"/>
    <p:sldLayoutId id="2147483663" r:id="rId2"/>
    <p:sldLayoutId id="2147483679" r:id="rId3"/>
    <p:sldLayoutId id="2147483680" r:id="rId4"/>
    <p:sldLayoutId id="2147483664" r:id="rId5"/>
    <p:sldLayoutId id="2147483667" r:id="rId6"/>
    <p:sldLayoutId id="2147483668" r:id="rId7"/>
    <p:sldLayoutId id="2147483669" r:id="rId8"/>
    <p:sldLayoutId id="2147483673" r:id="rId9"/>
    <p:sldLayoutId id="2147483670" r:id="rId10"/>
    <p:sldLayoutId id="2147483671" r:id="rId11"/>
    <p:sldLayoutId id="2147483682" r:id="rId12"/>
    <p:sldLayoutId id="2147483674" r:id="rId13"/>
    <p:sldLayoutId id="2147483675" r:id="rId14"/>
    <p:sldLayoutId id="2147483676" r:id="rId15"/>
    <p:sldLayoutId id="2147483681" r:id="rId16"/>
    <p:sldLayoutId id="2147483683" r:id="rId17"/>
    <p:sldLayoutId id="2147483684" r:id="rId18"/>
    <p:sldLayoutId id="2147483685" r:id="rId19"/>
    <p:sldLayoutId id="2147483686" r:id="rId20"/>
    <p:sldLayoutId id="2147483699" r:id="rId21"/>
  </p:sldLayoutIdLst>
  <p:hf hdr="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9D6F2-F173-4E6F-B20D-CAC25A3AF8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230015-A109-4741-BA96-8F1E5E7D45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13045-DD32-4684-8677-DF11A362C9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DD1F8-2118-4854-893F-CBB3C5216B97}" type="datetimeFigureOut">
              <a:rPr lang="en-US" smtClean="0"/>
              <a:t>10/22/2023</a:t>
            </a:fld>
            <a:endParaRPr lang="en-US"/>
          </a:p>
        </p:txBody>
      </p:sp>
      <p:sp>
        <p:nvSpPr>
          <p:cNvPr id="5" name="Footer Placeholder 4">
            <a:extLst>
              <a:ext uri="{FF2B5EF4-FFF2-40B4-BE49-F238E27FC236}">
                <a16:creationId xmlns:a16="http://schemas.microsoft.com/office/drawing/2014/main" id="{1EAA3445-3DFD-4689-AB33-DFDD582A6F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04A290-4325-4FAC-8734-29D17E9337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D445C-BCEF-40E0-BFCC-1ABD1B104398}" type="slidenum">
              <a:rPr lang="en-US" smtClean="0"/>
              <a:t>‹#›</a:t>
            </a:fld>
            <a:endParaRPr lang="en-US"/>
          </a:p>
        </p:txBody>
      </p:sp>
    </p:spTree>
    <p:extLst>
      <p:ext uri="{BB962C8B-B14F-4D97-AF65-F5344CB8AC3E}">
        <p14:creationId xmlns:p14="http://schemas.microsoft.com/office/powerpoint/2010/main" val="15685663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hyperlink" Target="https://www.thecollegetour.com/" TargetMode="External"/><Relationship Id="rId13" Type="http://schemas.openxmlformats.org/officeDocument/2006/relationships/hyperlink" Target="http://www.princetonreview.com/college-education" TargetMode="External"/><Relationship Id="rId3" Type="http://schemas.openxmlformats.org/officeDocument/2006/relationships/hyperlink" Target="https://bigfuture.collegeboard.org/" TargetMode="External"/><Relationship Id="rId7" Type="http://schemas.openxmlformats.org/officeDocument/2006/relationships/hyperlink" Target="https://www.niche.com/?ref=colleges" TargetMode="External"/><Relationship Id="rId12" Type="http://schemas.openxmlformats.org/officeDocument/2006/relationships/hyperlink" Target="http://colleges.usnews.rankingsandreviews.com/best-colleges"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hyperlink" Target="https://www.unigo.com/" TargetMode="External"/><Relationship Id="rId11" Type="http://schemas.openxmlformats.org/officeDocument/2006/relationships/hyperlink" Target="https://hsnavigator.org/" TargetMode="External"/><Relationship Id="rId5" Type="http://schemas.openxmlformats.org/officeDocument/2006/relationships/hyperlink" Target="https://www.cappex.com/" TargetMode="External"/><Relationship Id="rId15" Type="http://schemas.openxmlformats.org/officeDocument/2006/relationships/hyperlink" Target="http://www.kiplinger.com/fronts/channels/college/index.html" TargetMode="External"/><Relationship Id="rId10" Type="http://schemas.openxmlformats.org/officeDocument/2006/relationships/hyperlink" Target="https://nces.ed.gov/collegenavigator/" TargetMode="External"/><Relationship Id="rId4" Type="http://schemas.openxmlformats.org/officeDocument/2006/relationships/hyperlink" Target="https://www.commonapp.org/explore/" TargetMode="External"/><Relationship Id="rId9" Type="http://schemas.openxmlformats.org/officeDocument/2006/relationships/hyperlink" Target="https://www.collegeconfidential.com/schools/" TargetMode="External"/><Relationship Id="rId14" Type="http://schemas.openxmlformats.org/officeDocument/2006/relationships/hyperlink" Target="http://www.forbes.com/top-colleg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7.xml"/><Relationship Id="rId5" Type="http://schemas.openxmlformats.org/officeDocument/2006/relationships/image" Target="../media/image44.jpe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zs6nQpVI164?feature=oembed" TargetMode="Externa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407802" y="5209209"/>
            <a:ext cx="5376395" cy="1648791"/>
          </a:xfrm>
        </p:spPr>
        <p:txBody>
          <a:bodyPr/>
          <a:lstStyle/>
          <a:p>
            <a:r>
              <a:rPr lang="en-US">
                <a:solidFill>
                  <a:schemeClr val="tx1"/>
                </a:solidFill>
                <a:cs typeface="Sabon Next LT"/>
              </a:rPr>
              <a:t>Post-Secondary Planning </a:t>
            </a:r>
          </a:p>
          <a:p>
            <a:r>
              <a:rPr lang="en-US">
                <a:solidFill>
                  <a:schemeClr val="tx1"/>
                </a:solidFill>
                <a:cs typeface="Sabon Next LT"/>
              </a:rPr>
              <a:t>October 2023</a:t>
            </a:r>
          </a:p>
          <a:p>
            <a:r>
              <a:rPr lang="en-US">
                <a:solidFill>
                  <a:schemeClr val="tx1"/>
                </a:solidFill>
                <a:cs typeface="Sabon Next LT"/>
              </a:rPr>
              <a:t>Testing &amp; College Search</a:t>
            </a:r>
            <a:endParaRPr lang="en-US"/>
          </a:p>
        </p:txBody>
      </p:sp>
      <p:pic>
        <p:nvPicPr>
          <p:cNvPr id="4" name="Picture 3">
            <a:extLst>
              <a:ext uri="{FF2B5EF4-FFF2-40B4-BE49-F238E27FC236}">
                <a16:creationId xmlns:a16="http://schemas.microsoft.com/office/drawing/2014/main" id="{D71AFFDE-0872-017F-0BEF-188940D6D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268" y="190736"/>
            <a:ext cx="4345407" cy="4381264"/>
          </a:xfrm>
          <a:prstGeom prst="rect">
            <a:avLst/>
          </a:prstGeom>
          <a:ln>
            <a:noFill/>
          </a:ln>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375386-3BDD-B02A-230A-13CA961545C1}"/>
              </a:ext>
            </a:extLst>
          </p:cNvPr>
          <p:cNvPicPr>
            <a:picLocks noChangeAspect="1"/>
          </p:cNvPicPr>
          <p:nvPr/>
        </p:nvPicPr>
        <p:blipFill>
          <a:blip r:embed="rId3"/>
          <a:stretch>
            <a:fillRect/>
          </a:stretch>
        </p:blipFill>
        <p:spPr>
          <a:xfrm>
            <a:off x="574445" y="616856"/>
            <a:ext cx="11347072" cy="5061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6261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2023-2024 ACT and SAT Test Dates Flyer">
            <a:extLst>
              <a:ext uri="{FF2B5EF4-FFF2-40B4-BE49-F238E27FC236}">
                <a16:creationId xmlns:a16="http://schemas.microsoft.com/office/drawing/2014/main" id="{B45A16B0-D1C8-6326-D631-9F2F013E2C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833"/>
          <a:stretch/>
        </p:blipFill>
        <p:spPr bwMode="auto">
          <a:xfrm>
            <a:off x="1276350" y="390817"/>
            <a:ext cx="9944451" cy="646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38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B0AB-9342-0D33-7E48-FB25670A2869}"/>
              </a:ext>
            </a:extLst>
          </p:cNvPr>
          <p:cNvSpPr>
            <a:spLocks noGrp="1"/>
          </p:cNvSpPr>
          <p:nvPr>
            <p:ph type="title"/>
          </p:nvPr>
        </p:nvSpPr>
        <p:spPr/>
        <p:txBody>
          <a:bodyPr anchor="b">
            <a:normAutofit/>
          </a:bodyPr>
          <a:lstStyle/>
          <a:p>
            <a:r>
              <a:rPr lang="en-US"/>
              <a:t>From Registration  to Test day</a:t>
            </a:r>
          </a:p>
        </p:txBody>
      </p:sp>
      <p:sp>
        <p:nvSpPr>
          <p:cNvPr id="5" name="Text Placeholder 4">
            <a:extLst>
              <a:ext uri="{FF2B5EF4-FFF2-40B4-BE49-F238E27FC236}">
                <a16:creationId xmlns:a16="http://schemas.microsoft.com/office/drawing/2014/main" id="{469A3F6E-8628-36AC-902E-44D6A2D80D7B}"/>
              </a:ext>
            </a:extLst>
          </p:cNvPr>
          <p:cNvSpPr>
            <a:spLocks noGrp="1"/>
          </p:cNvSpPr>
          <p:nvPr>
            <p:ph sz="half" idx="2"/>
          </p:nvPr>
        </p:nvSpPr>
        <p:spPr>
          <a:xfrm>
            <a:off x="7555529" y="2305215"/>
            <a:ext cx="4374112" cy="4306380"/>
          </a:xfrm>
        </p:spPr>
        <p:txBody>
          <a:bodyPr>
            <a:normAutofit/>
          </a:bodyPr>
          <a:lstStyle/>
          <a:p>
            <a:pPr>
              <a:buFont typeface="Wingdings" panose="05000000000000000000" pitchFamily="2" charset="2"/>
              <a:buChar char="ü"/>
            </a:pPr>
            <a:r>
              <a:rPr lang="en-US" sz="2000"/>
              <a:t>Create an account at </a:t>
            </a:r>
            <a:r>
              <a:rPr lang="en-US" sz="2000" err="1"/>
              <a:t>CollegeBoard</a:t>
            </a:r>
            <a:r>
              <a:rPr lang="en-US" sz="2000"/>
              <a:t> (SAT) or ACT</a:t>
            </a:r>
          </a:p>
          <a:p>
            <a:pPr>
              <a:buFont typeface="Wingdings" panose="05000000000000000000" pitchFamily="2" charset="2"/>
              <a:buChar char="ü"/>
            </a:pPr>
            <a:r>
              <a:rPr lang="en-US" sz="2000"/>
              <a:t>Search for test date at CB West or East</a:t>
            </a:r>
          </a:p>
          <a:p>
            <a:pPr>
              <a:buFont typeface="Wingdings" panose="05000000000000000000" pitchFamily="2" charset="2"/>
              <a:buChar char="ü"/>
            </a:pPr>
            <a:r>
              <a:rPr lang="en-US" sz="2000"/>
              <a:t>CB South School Code 394-992</a:t>
            </a:r>
          </a:p>
          <a:p>
            <a:pPr>
              <a:buFont typeface="Wingdings" panose="05000000000000000000" pitchFamily="2" charset="2"/>
              <a:buChar char="ü"/>
            </a:pPr>
            <a:r>
              <a:rPr lang="en-US" sz="2000"/>
              <a:t>Upload a digital photo </a:t>
            </a:r>
          </a:p>
          <a:p>
            <a:pPr>
              <a:buFont typeface="Wingdings" panose="05000000000000000000" pitchFamily="2" charset="2"/>
              <a:buChar char="ü"/>
            </a:pPr>
            <a:r>
              <a:rPr lang="en-US" sz="2000"/>
              <a:t>Print admission ticket</a:t>
            </a:r>
          </a:p>
          <a:p>
            <a:pPr>
              <a:buFont typeface="Wingdings" panose="05000000000000000000" pitchFamily="2" charset="2"/>
              <a:buChar char="ü"/>
            </a:pPr>
            <a:r>
              <a:rPr lang="en-US" sz="2000"/>
              <a:t>Arrive on time with all testing materials, ticket, and PHOTO ID</a:t>
            </a:r>
          </a:p>
          <a:p>
            <a:pPr>
              <a:buFont typeface="Wingdings" panose="05000000000000000000" pitchFamily="2" charset="2"/>
              <a:buChar char="ü"/>
            </a:pPr>
            <a:r>
              <a:rPr lang="en-US" sz="2000"/>
              <a:t>Walk-in testing is NOT permitted</a:t>
            </a:r>
          </a:p>
          <a:p>
            <a:pPr>
              <a:buFont typeface="Wingdings" panose="05000000000000000000" pitchFamily="2" charset="2"/>
              <a:buChar char="ü"/>
            </a:pPr>
            <a:r>
              <a:rPr lang="en-US" sz="2000"/>
              <a:t>Register early to assure first choice test site and avoid late fees</a:t>
            </a:r>
          </a:p>
          <a:p>
            <a:endParaRPr lang="en-US"/>
          </a:p>
        </p:txBody>
      </p:sp>
      <p:pic>
        <p:nvPicPr>
          <p:cNvPr id="7" name="Picture 6">
            <a:extLst>
              <a:ext uri="{FF2B5EF4-FFF2-40B4-BE49-F238E27FC236}">
                <a16:creationId xmlns:a16="http://schemas.microsoft.com/office/drawing/2014/main" id="{05959890-A3AD-2159-D613-0B5EE440700B}"/>
              </a:ext>
            </a:extLst>
          </p:cNvPr>
          <p:cNvPicPr>
            <a:picLocks noChangeAspect="1"/>
          </p:cNvPicPr>
          <p:nvPr/>
        </p:nvPicPr>
        <p:blipFill rotWithShape="1">
          <a:blip r:embed="rId3"/>
          <a:srcRect l="19727" r="2524" b="-3"/>
          <a:stretch/>
        </p:blipFill>
        <p:spPr>
          <a:xfrm>
            <a:off x="3685032" y="2305215"/>
            <a:ext cx="3558763" cy="4095585"/>
          </a:xfrm>
          <a:prstGeom prst="rect">
            <a:avLst/>
          </a:prstGeom>
          <a:noFill/>
        </p:spPr>
      </p:pic>
    </p:spTree>
    <p:extLst>
      <p:ext uri="{BB962C8B-B14F-4D97-AF65-F5344CB8AC3E}">
        <p14:creationId xmlns:p14="http://schemas.microsoft.com/office/powerpoint/2010/main" val="45535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F2B8-E22A-B13E-DA43-CD8B47184FD8}"/>
              </a:ext>
            </a:extLst>
          </p:cNvPr>
          <p:cNvSpPr>
            <a:spLocks noGrp="1"/>
          </p:cNvSpPr>
          <p:nvPr>
            <p:ph type="title"/>
          </p:nvPr>
        </p:nvSpPr>
        <p:spPr>
          <a:xfrm>
            <a:off x="3430360" y="362064"/>
            <a:ext cx="5399532" cy="2052315"/>
          </a:xfrm>
        </p:spPr>
        <p:txBody>
          <a:bodyPr/>
          <a:lstStyle/>
          <a:p>
            <a:r>
              <a:rPr lang="en-US" sz="5400"/>
              <a:t>Test prep resources</a:t>
            </a:r>
          </a:p>
        </p:txBody>
      </p:sp>
      <p:pic>
        <p:nvPicPr>
          <p:cNvPr id="30" name="Picture Placeholder 29" descr="A hexagon with a person in it&#10;&#10;Description automatically generated">
            <a:extLst>
              <a:ext uri="{FF2B5EF4-FFF2-40B4-BE49-F238E27FC236}">
                <a16:creationId xmlns:a16="http://schemas.microsoft.com/office/drawing/2014/main" id="{DDA3EF96-E5A8-E804-E3AE-FF86BCBDDCDA}"/>
              </a:ext>
            </a:extLst>
          </p:cNvPr>
          <p:cNvPicPr>
            <a:picLocks noGrp="1" noChangeAspect="1"/>
          </p:cNvPicPr>
          <p:nvPr>
            <p:ph type="pic" sz="quarter" idx="13"/>
          </p:nvPr>
        </p:nvPicPr>
        <p:blipFill>
          <a:blip r:embed="rId3"/>
          <a:srcRect t="4930" b="4930"/>
          <a:stretch>
            <a:fillRect/>
          </a:stretch>
        </p:blipFill>
        <p:spPr>
          <a:xfrm>
            <a:off x="6390131" y="3396449"/>
            <a:ext cx="2439761" cy="2345396"/>
          </a:xfrm>
        </p:spPr>
      </p:pic>
      <p:sp>
        <p:nvSpPr>
          <p:cNvPr id="6" name="Text Placeholder 5">
            <a:extLst>
              <a:ext uri="{FF2B5EF4-FFF2-40B4-BE49-F238E27FC236}">
                <a16:creationId xmlns:a16="http://schemas.microsoft.com/office/drawing/2014/main" id="{539B886A-1D9C-4762-2982-424D3DF3A2AA}"/>
              </a:ext>
            </a:extLst>
          </p:cNvPr>
          <p:cNvSpPr>
            <a:spLocks noGrp="1"/>
          </p:cNvSpPr>
          <p:nvPr>
            <p:ph type="body" sz="quarter" idx="14"/>
          </p:nvPr>
        </p:nvSpPr>
        <p:spPr>
          <a:xfrm>
            <a:off x="6390131" y="5555848"/>
            <a:ext cx="2439761" cy="886631"/>
          </a:xfrm>
        </p:spPr>
        <p:txBody>
          <a:bodyPr/>
          <a:lstStyle/>
          <a:p>
            <a:r>
              <a:rPr lang="en-US">
                <a:solidFill>
                  <a:schemeClr val="tx2">
                    <a:lumMod val="75000"/>
                  </a:schemeClr>
                </a:solidFill>
              </a:rPr>
              <a:t>Khan Academy</a:t>
            </a:r>
          </a:p>
        </p:txBody>
      </p:sp>
      <p:sp>
        <p:nvSpPr>
          <p:cNvPr id="7" name="Text Placeholder 6">
            <a:extLst>
              <a:ext uri="{FF2B5EF4-FFF2-40B4-BE49-F238E27FC236}">
                <a16:creationId xmlns:a16="http://schemas.microsoft.com/office/drawing/2014/main" id="{D50EFB5A-90FA-3ACC-D443-C73E93B171B1}"/>
              </a:ext>
            </a:extLst>
          </p:cNvPr>
          <p:cNvSpPr>
            <a:spLocks noGrp="1"/>
          </p:cNvSpPr>
          <p:nvPr>
            <p:ph type="body" sz="quarter" idx="15"/>
          </p:nvPr>
        </p:nvSpPr>
        <p:spPr>
          <a:xfrm>
            <a:off x="6390131" y="6049279"/>
            <a:ext cx="2439761" cy="343505"/>
          </a:xfrm>
        </p:spPr>
        <p:txBody>
          <a:bodyPr>
            <a:normAutofit/>
          </a:bodyPr>
          <a:lstStyle/>
          <a:p>
            <a:r>
              <a:rPr lang="en-US">
                <a:solidFill>
                  <a:schemeClr val="tx2">
                    <a:lumMod val="75000"/>
                  </a:schemeClr>
                </a:solidFill>
                <a:latin typeface="+mj-lt"/>
              </a:rPr>
              <a:t>Through </a:t>
            </a:r>
            <a:r>
              <a:rPr lang="en-US" err="1">
                <a:solidFill>
                  <a:schemeClr val="tx2">
                    <a:lumMod val="75000"/>
                  </a:schemeClr>
                </a:solidFill>
                <a:latin typeface="+mj-lt"/>
              </a:rPr>
              <a:t>CollegeBoard</a:t>
            </a:r>
            <a:endParaRPr lang="en-US">
              <a:solidFill>
                <a:schemeClr val="tx2">
                  <a:lumMod val="75000"/>
                </a:schemeClr>
              </a:solidFill>
              <a:latin typeface="+mj-lt"/>
            </a:endParaRPr>
          </a:p>
        </p:txBody>
      </p:sp>
      <p:pic>
        <p:nvPicPr>
          <p:cNvPr id="42" name="Picture Placeholder 41" descr="A black dollar sign in a circle&#10;&#10;Description automatically generated">
            <a:extLst>
              <a:ext uri="{FF2B5EF4-FFF2-40B4-BE49-F238E27FC236}">
                <a16:creationId xmlns:a16="http://schemas.microsoft.com/office/drawing/2014/main" id="{ACE65DDB-3435-F358-816A-3A7A0E8D80CE}"/>
              </a:ext>
            </a:extLst>
          </p:cNvPr>
          <p:cNvPicPr>
            <a:picLocks noGrp="1" noChangeAspect="1"/>
          </p:cNvPicPr>
          <p:nvPr>
            <p:ph type="pic" sz="quarter" idx="25"/>
          </p:nvPr>
        </p:nvPicPr>
        <p:blipFill>
          <a:blip r:embed="rId4"/>
          <a:srcRect t="5171" b="5171"/>
          <a:stretch>
            <a:fillRect/>
          </a:stretch>
        </p:blipFill>
        <p:spPr>
          <a:xfrm>
            <a:off x="9464841" y="3571074"/>
            <a:ext cx="2271713" cy="2036762"/>
          </a:xfrm>
        </p:spPr>
      </p:pic>
      <p:sp>
        <p:nvSpPr>
          <p:cNvPr id="21" name="Text Placeholder 20">
            <a:extLst>
              <a:ext uri="{FF2B5EF4-FFF2-40B4-BE49-F238E27FC236}">
                <a16:creationId xmlns:a16="http://schemas.microsoft.com/office/drawing/2014/main" id="{FE69B1B4-6ED5-EFCC-4B56-009D8EF8E46D}"/>
              </a:ext>
            </a:extLst>
          </p:cNvPr>
          <p:cNvSpPr>
            <a:spLocks noGrp="1"/>
          </p:cNvSpPr>
          <p:nvPr>
            <p:ph type="body" sz="quarter" idx="29"/>
          </p:nvPr>
        </p:nvSpPr>
        <p:spPr>
          <a:xfrm>
            <a:off x="9464270" y="5607836"/>
            <a:ext cx="2272284" cy="773867"/>
          </a:xfrm>
        </p:spPr>
        <p:txBody>
          <a:bodyPr/>
          <a:lstStyle/>
          <a:p>
            <a:r>
              <a:rPr lang="en-US">
                <a:solidFill>
                  <a:schemeClr val="tx2">
                    <a:lumMod val="75000"/>
                  </a:schemeClr>
                </a:solidFill>
              </a:rPr>
              <a:t>Private test Prep</a:t>
            </a:r>
          </a:p>
        </p:txBody>
      </p:sp>
      <p:pic>
        <p:nvPicPr>
          <p:cNvPr id="32" name="Picture Placeholder 31" descr="A close-up of a logo&#10;&#10;Description automatically generated">
            <a:extLst>
              <a:ext uri="{FF2B5EF4-FFF2-40B4-BE49-F238E27FC236}">
                <a16:creationId xmlns:a16="http://schemas.microsoft.com/office/drawing/2014/main" id="{E1E1532C-80E0-F935-B2F1-465EAAD56E86}"/>
              </a:ext>
            </a:extLst>
          </p:cNvPr>
          <p:cNvPicPr>
            <a:picLocks noGrp="1" noChangeAspect="1"/>
          </p:cNvPicPr>
          <p:nvPr>
            <p:ph type="pic" sz="quarter" idx="17"/>
          </p:nvPr>
        </p:nvPicPr>
        <p:blipFill rotWithShape="1">
          <a:blip r:embed="rId5"/>
          <a:srcRect l="22116" r="22116" b="42713"/>
          <a:stretch/>
        </p:blipFill>
        <p:spPr>
          <a:xfrm>
            <a:off x="9121266" y="929553"/>
            <a:ext cx="2619157" cy="1475013"/>
          </a:xfrm>
        </p:spPr>
      </p:pic>
      <p:sp>
        <p:nvSpPr>
          <p:cNvPr id="24" name="Text Placeholder 23">
            <a:extLst>
              <a:ext uri="{FF2B5EF4-FFF2-40B4-BE49-F238E27FC236}">
                <a16:creationId xmlns:a16="http://schemas.microsoft.com/office/drawing/2014/main" id="{6F28E4DE-9185-9A17-A2D5-8FB5EB99596E}"/>
              </a:ext>
            </a:extLst>
          </p:cNvPr>
          <p:cNvSpPr>
            <a:spLocks noGrp="1"/>
          </p:cNvSpPr>
          <p:nvPr>
            <p:ph type="body" sz="quarter" idx="16"/>
          </p:nvPr>
        </p:nvSpPr>
        <p:spPr>
          <a:xfrm>
            <a:off x="9121266" y="2208898"/>
            <a:ext cx="2619157" cy="855529"/>
          </a:xfrm>
        </p:spPr>
        <p:txBody>
          <a:bodyPr/>
          <a:lstStyle/>
          <a:p>
            <a:r>
              <a:rPr lang="en-US">
                <a:solidFill>
                  <a:schemeClr val="tx2">
                    <a:lumMod val="75000"/>
                  </a:schemeClr>
                </a:solidFill>
              </a:rPr>
              <a:t>ACT Academy</a:t>
            </a:r>
          </a:p>
        </p:txBody>
      </p:sp>
      <p:sp>
        <p:nvSpPr>
          <p:cNvPr id="25" name="Text Placeholder 24">
            <a:extLst>
              <a:ext uri="{FF2B5EF4-FFF2-40B4-BE49-F238E27FC236}">
                <a16:creationId xmlns:a16="http://schemas.microsoft.com/office/drawing/2014/main" id="{EA3CCC17-44FD-52F4-F0E9-743DBBD104A6}"/>
              </a:ext>
            </a:extLst>
          </p:cNvPr>
          <p:cNvSpPr>
            <a:spLocks noGrp="1"/>
          </p:cNvSpPr>
          <p:nvPr>
            <p:ph type="body" sz="quarter" idx="18"/>
          </p:nvPr>
        </p:nvSpPr>
        <p:spPr>
          <a:xfrm>
            <a:off x="9121266" y="2633253"/>
            <a:ext cx="2619157" cy="431174"/>
          </a:xfrm>
        </p:spPr>
        <p:txBody>
          <a:bodyPr>
            <a:normAutofit/>
          </a:bodyPr>
          <a:lstStyle/>
          <a:p>
            <a:r>
              <a:rPr lang="en-US">
                <a:solidFill>
                  <a:schemeClr val="tx2">
                    <a:lumMod val="75000"/>
                  </a:schemeClr>
                </a:solidFill>
                <a:latin typeface="+mj-lt"/>
              </a:rPr>
              <a:t>Through ACT</a:t>
            </a:r>
          </a:p>
        </p:txBody>
      </p:sp>
      <p:pic>
        <p:nvPicPr>
          <p:cNvPr id="44" name="Picture Placeholder 43" descr="A black and blue logo&#10;&#10;Description automatically generated">
            <a:extLst>
              <a:ext uri="{FF2B5EF4-FFF2-40B4-BE49-F238E27FC236}">
                <a16:creationId xmlns:a16="http://schemas.microsoft.com/office/drawing/2014/main" id="{57494999-677C-C277-382F-E01F6383099C}"/>
              </a:ext>
            </a:extLst>
          </p:cNvPr>
          <p:cNvPicPr>
            <a:picLocks noGrp="1" noChangeAspect="1"/>
          </p:cNvPicPr>
          <p:nvPr>
            <p:ph type="pic" sz="quarter" idx="26"/>
          </p:nvPr>
        </p:nvPicPr>
        <p:blipFill>
          <a:blip r:embed="rId6"/>
          <a:stretch>
            <a:fillRect/>
          </a:stretch>
        </p:blipFill>
        <p:spPr>
          <a:xfrm>
            <a:off x="472949" y="833931"/>
            <a:ext cx="2923285" cy="879130"/>
          </a:xfrm>
        </p:spPr>
      </p:pic>
      <p:sp>
        <p:nvSpPr>
          <p:cNvPr id="27" name="Text Placeholder 26">
            <a:extLst>
              <a:ext uri="{FF2B5EF4-FFF2-40B4-BE49-F238E27FC236}">
                <a16:creationId xmlns:a16="http://schemas.microsoft.com/office/drawing/2014/main" id="{57BD38B8-3C43-AC39-D1FE-1F45B2EB1B48}"/>
              </a:ext>
            </a:extLst>
          </p:cNvPr>
          <p:cNvSpPr>
            <a:spLocks noGrp="1"/>
          </p:cNvSpPr>
          <p:nvPr>
            <p:ph type="body" sz="quarter" idx="31"/>
          </p:nvPr>
        </p:nvSpPr>
        <p:spPr>
          <a:xfrm>
            <a:off x="798450" y="1870213"/>
            <a:ext cx="2272284" cy="773867"/>
          </a:xfrm>
        </p:spPr>
        <p:txBody>
          <a:bodyPr/>
          <a:lstStyle/>
          <a:p>
            <a:r>
              <a:rPr lang="en-US">
                <a:solidFill>
                  <a:schemeClr val="tx2">
                    <a:lumMod val="75000"/>
                  </a:schemeClr>
                </a:solidFill>
              </a:rPr>
              <a:t>Fairtest.org</a:t>
            </a:r>
          </a:p>
        </p:txBody>
      </p:sp>
      <p:pic>
        <p:nvPicPr>
          <p:cNvPr id="38" name="Picture Placeholder 37" descr="A green and orange logo&#10;&#10;Description automatically generated">
            <a:extLst>
              <a:ext uri="{FF2B5EF4-FFF2-40B4-BE49-F238E27FC236}">
                <a16:creationId xmlns:a16="http://schemas.microsoft.com/office/drawing/2014/main" id="{1A645F85-EAB3-4116-7BD1-5A0567F80F4D}"/>
              </a:ext>
            </a:extLst>
          </p:cNvPr>
          <p:cNvPicPr>
            <a:picLocks noGrp="1" noChangeAspect="1"/>
          </p:cNvPicPr>
          <p:nvPr>
            <p:ph type="pic" sz="quarter" idx="20"/>
          </p:nvPr>
        </p:nvPicPr>
        <p:blipFill>
          <a:blip r:embed="rId7"/>
          <a:stretch>
            <a:fillRect/>
          </a:stretch>
        </p:blipFill>
        <p:spPr>
          <a:xfrm>
            <a:off x="762099" y="3461843"/>
            <a:ext cx="2122661" cy="2122661"/>
          </a:xfrm>
        </p:spPr>
      </p:pic>
      <p:sp>
        <p:nvSpPr>
          <p:cNvPr id="9" name="Text Placeholder 8">
            <a:extLst>
              <a:ext uri="{FF2B5EF4-FFF2-40B4-BE49-F238E27FC236}">
                <a16:creationId xmlns:a16="http://schemas.microsoft.com/office/drawing/2014/main" id="{6DD158AD-8F11-A3FF-4FD7-B6A14871C7D6}"/>
              </a:ext>
            </a:extLst>
          </p:cNvPr>
          <p:cNvSpPr>
            <a:spLocks noGrp="1"/>
          </p:cNvSpPr>
          <p:nvPr>
            <p:ph type="body" sz="quarter" idx="19"/>
          </p:nvPr>
        </p:nvSpPr>
        <p:spPr>
          <a:xfrm>
            <a:off x="686888" y="5573707"/>
            <a:ext cx="2272284" cy="773867"/>
          </a:xfrm>
        </p:spPr>
        <p:txBody>
          <a:bodyPr/>
          <a:lstStyle/>
          <a:p>
            <a:r>
              <a:rPr lang="en-US" err="1">
                <a:solidFill>
                  <a:schemeClr val="tx2">
                    <a:lumMod val="75000"/>
                  </a:schemeClr>
                </a:solidFill>
              </a:rPr>
              <a:t>EPrep</a:t>
            </a:r>
            <a:endParaRPr lang="en-US">
              <a:solidFill>
                <a:schemeClr val="tx2">
                  <a:lumMod val="75000"/>
                </a:schemeClr>
              </a:solidFill>
            </a:endParaRPr>
          </a:p>
        </p:txBody>
      </p:sp>
      <p:sp>
        <p:nvSpPr>
          <p:cNvPr id="10" name="Text Placeholder 9">
            <a:extLst>
              <a:ext uri="{FF2B5EF4-FFF2-40B4-BE49-F238E27FC236}">
                <a16:creationId xmlns:a16="http://schemas.microsoft.com/office/drawing/2014/main" id="{00445E8F-E4A4-25AA-E820-DD07177D949C}"/>
              </a:ext>
            </a:extLst>
          </p:cNvPr>
          <p:cNvSpPr>
            <a:spLocks noGrp="1"/>
          </p:cNvSpPr>
          <p:nvPr>
            <p:ph type="body" sz="quarter" idx="21"/>
          </p:nvPr>
        </p:nvSpPr>
        <p:spPr>
          <a:xfrm>
            <a:off x="686888" y="5998062"/>
            <a:ext cx="2272284" cy="299817"/>
          </a:xfrm>
        </p:spPr>
        <p:txBody>
          <a:bodyPr>
            <a:normAutofit/>
          </a:bodyPr>
          <a:lstStyle/>
          <a:p>
            <a:r>
              <a:rPr lang="en-US">
                <a:solidFill>
                  <a:schemeClr val="tx2">
                    <a:lumMod val="75000"/>
                  </a:schemeClr>
                </a:solidFill>
                <a:latin typeface="+mj-lt"/>
              </a:rPr>
              <a:t>See CB South Librarian</a:t>
            </a:r>
          </a:p>
        </p:txBody>
      </p:sp>
      <p:pic>
        <p:nvPicPr>
          <p:cNvPr id="40" name="Picture Placeholder 39" descr="A blue and black letter s with lightning bolt&#10;&#10;Description automatically generated">
            <a:extLst>
              <a:ext uri="{FF2B5EF4-FFF2-40B4-BE49-F238E27FC236}">
                <a16:creationId xmlns:a16="http://schemas.microsoft.com/office/drawing/2014/main" id="{6C1D07A3-9F9A-C395-C44E-FD6C6E85FA6A}"/>
              </a:ext>
            </a:extLst>
          </p:cNvPr>
          <p:cNvPicPr>
            <a:picLocks noGrp="1" noChangeAspect="1"/>
          </p:cNvPicPr>
          <p:nvPr>
            <p:ph type="pic" sz="quarter" idx="23"/>
          </p:nvPr>
        </p:nvPicPr>
        <p:blipFill>
          <a:blip r:embed="rId8"/>
          <a:stretch>
            <a:fillRect/>
          </a:stretch>
        </p:blipFill>
        <p:spPr>
          <a:xfrm>
            <a:off x="3584244" y="3346111"/>
            <a:ext cx="2239754" cy="2444922"/>
          </a:xfrm>
        </p:spPr>
      </p:pic>
      <p:sp>
        <p:nvSpPr>
          <p:cNvPr id="15" name="Text Placeholder 14">
            <a:extLst>
              <a:ext uri="{FF2B5EF4-FFF2-40B4-BE49-F238E27FC236}">
                <a16:creationId xmlns:a16="http://schemas.microsoft.com/office/drawing/2014/main" id="{20A1C04C-F140-6A45-CE96-875C5020CF05}"/>
              </a:ext>
            </a:extLst>
          </p:cNvPr>
          <p:cNvSpPr>
            <a:spLocks noGrp="1"/>
          </p:cNvSpPr>
          <p:nvPr>
            <p:ph type="body" sz="quarter" idx="22"/>
          </p:nvPr>
        </p:nvSpPr>
        <p:spPr>
          <a:xfrm>
            <a:off x="3559098" y="5722069"/>
            <a:ext cx="2272284" cy="773867"/>
          </a:xfrm>
        </p:spPr>
        <p:txBody>
          <a:bodyPr/>
          <a:lstStyle/>
          <a:p>
            <a:r>
              <a:rPr lang="en-US">
                <a:solidFill>
                  <a:schemeClr val="tx2">
                    <a:lumMod val="75000"/>
                  </a:schemeClr>
                </a:solidFill>
              </a:rPr>
              <a:t>CB South Electives</a:t>
            </a:r>
          </a:p>
        </p:txBody>
      </p:sp>
      <p:sp>
        <p:nvSpPr>
          <p:cNvPr id="16" name="Text Placeholder 15">
            <a:extLst>
              <a:ext uri="{FF2B5EF4-FFF2-40B4-BE49-F238E27FC236}">
                <a16:creationId xmlns:a16="http://schemas.microsoft.com/office/drawing/2014/main" id="{5FDA6FAD-FDEF-311F-3013-C0178868BAA4}"/>
              </a:ext>
            </a:extLst>
          </p:cNvPr>
          <p:cNvSpPr>
            <a:spLocks noGrp="1"/>
          </p:cNvSpPr>
          <p:nvPr>
            <p:ph type="body" sz="quarter" idx="24"/>
          </p:nvPr>
        </p:nvSpPr>
        <p:spPr>
          <a:xfrm>
            <a:off x="3559098" y="6146424"/>
            <a:ext cx="2272284" cy="299817"/>
          </a:xfrm>
        </p:spPr>
        <p:txBody>
          <a:bodyPr>
            <a:normAutofit/>
          </a:bodyPr>
          <a:lstStyle/>
          <a:p>
            <a:r>
              <a:rPr lang="en-US">
                <a:solidFill>
                  <a:schemeClr val="tx2">
                    <a:lumMod val="75000"/>
                  </a:schemeClr>
                </a:solidFill>
                <a:latin typeface="+mj-lt"/>
              </a:rPr>
              <a:t>Math and English</a:t>
            </a:r>
          </a:p>
        </p:txBody>
      </p:sp>
    </p:spTree>
    <p:extLst>
      <p:ext uri="{BB962C8B-B14F-4D97-AF65-F5344CB8AC3E}">
        <p14:creationId xmlns:p14="http://schemas.microsoft.com/office/powerpoint/2010/main" val="958370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FDC5F4-DCF6-581F-95B6-D7657C8B31E2}"/>
              </a:ext>
            </a:extLst>
          </p:cNvPr>
          <p:cNvSpPr txBox="1"/>
          <p:nvPr/>
        </p:nvSpPr>
        <p:spPr>
          <a:xfrm>
            <a:off x="590549" y="593105"/>
            <a:ext cx="11715751" cy="769441"/>
          </a:xfrm>
          <a:prstGeom prst="rect">
            <a:avLst/>
          </a:prstGeom>
          <a:noFill/>
        </p:spPr>
        <p:txBody>
          <a:bodyPr wrap="square" rtlCol="0">
            <a:spAutoFit/>
          </a:bodyPr>
          <a:lstStyle/>
          <a:p>
            <a:r>
              <a:rPr lang="en-US" sz="4400">
                <a:solidFill>
                  <a:schemeClr val="accent6">
                    <a:lumMod val="75000"/>
                  </a:schemeClr>
                </a:solidFill>
                <a:latin typeface="+mj-lt"/>
              </a:rPr>
              <a:t>Reporting Test Results to Colleges</a:t>
            </a:r>
          </a:p>
        </p:txBody>
      </p:sp>
      <p:sp>
        <p:nvSpPr>
          <p:cNvPr id="5" name="Rectangle: Rounded Corners 4">
            <a:extLst>
              <a:ext uri="{FF2B5EF4-FFF2-40B4-BE49-F238E27FC236}">
                <a16:creationId xmlns:a16="http://schemas.microsoft.com/office/drawing/2014/main" id="{0949CBE2-275B-C8BE-D811-EE8D74965FE0}"/>
              </a:ext>
            </a:extLst>
          </p:cNvPr>
          <p:cNvSpPr/>
          <p:nvPr/>
        </p:nvSpPr>
        <p:spPr>
          <a:xfrm>
            <a:off x="514349" y="1668806"/>
            <a:ext cx="4114801" cy="18971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723B2D9-CDC2-4573-A7F2-1518AD28CB51}"/>
              </a:ext>
            </a:extLst>
          </p:cNvPr>
          <p:cNvPicPr>
            <a:picLocks noChangeAspect="1"/>
          </p:cNvPicPr>
          <p:nvPr/>
        </p:nvPicPr>
        <p:blipFill>
          <a:blip r:embed="rId3"/>
          <a:stretch>
            <a:fillRect/>
          </a:stretch>
        </p:blipFill>
        <p:spPr>
          <a:xfrm>
            <a:off x="590549" y="3772112"/>
            <a:ext cx="4038601" cy="1897195"/>
          </a:xfrm>
          <a:prstGeom prst="rect">
            <a:avLst/>
          </a:prstGeom>
        </p:spPr>
      </p:pic>
      <p:sp>
        <p:nvSpPr>
          <p:cNvPr id="8" name="TextBox 7">
            <a:extLst>
              <a:ext uri="{FF2B5EF4-FFF2-40B4-BE49-F238E27FC236}">
                <a16:creationId xmlns:a16="http://schemas.microsoft.com/office/drawing/2014/main" id="{2B5B7036-E011-ECF1-2584-D0E60BD56E70}"/>
              </a:ext>
            </a:extLst>
          </p:cNvPr>
          <p:cNvSpPr txBox="1"/>
          <p:nvPr/>
        </p:nvSpPr>
        <p:spPr>
          <a:xfrm>
            <a:off x="837480" y="1732184"/>
            <a:ext cx="3324092" cy="1754326"/>
          </a:xfrm>
          <a:prstGeom prst="rect">
            <a:avLst/>
          </a:prstGeom>
          <a:noFill/>
        </p:spPr>
        <p:txBody>
          <a:bodyPr wrap="square" lIns="91440" tIns="45720" rIns="91440" bIns="45720" rtlCol="0" anchor="t">
            <a:spAutoFit/>
          </a:bodyPr>
          <a:lstStyle/>
          <a:p>
            <a:pPr algn="ctr"/>
            <a:r>
              <a:rPr lang="en-US" sz="3600">
                <a:solidFill>
                  <a:schemeClr val="accent3">
                    <a:lumMod val="75000"/>
                  </a:schemeClr>
                </a:solidFill>
                <a:latin typeface="+mj-lt"/>
              </a:rPr>
              <a:t>Official </a:t>
            </a:r>
          </a:p>
          <a:p>
            <a:pPr algn="ctr"/>
            <a:r>
              <a:rPr lang="en-US" sz="3600">
                <a:solidFill>
                  <a:schemeClr val="accent3">
                    <a:lumMod val="75000"/>
                  </a:schemeClr>
                </a:solidFill>
                <a:latin typeface="+mj-lt"/>
              </a:rPr>
              <a:t>Score </a:t>
            </a:r>
          </a:p>
          <a:p>
            <a:pPr algn="ctr"/>
            <a:r>
              <a:rPr lang="en-US" sz="3600">
                <a:solidFill>
                  <a:schemeClr val="accent3">
                    <a:lumMod val="75000"/>
                  </a:schemeClr>
                </a:solidFill>
                <a:latin typeface="+mj-lt"/>
              </a:rPr>
              <a:t>Reports</a:t>
            </a:r>
          </a:p>
        </p:txBody>
      </p:sp>
      <p:sp>
        <p:nvSpPr>
          <p:cNvPr id="9" name="TextBox 8">
            <a:extLst>
              <a:ext uri="{FF2B5EF4-FFF2-40B4-BE49-F238E27FC236}">
                <a16:creationId xmlns:a16="http://schemas.microsoft.com/office/drawing/2014/main" id="{70E99F18-6CB0-5A0B-E30B-4A5AD256AC51}"/>
              </a:ext>
            </a:extLst>
          </p:cNvPr>
          <p:cNvSpPr txBox="1"/>
          <p:nvPr/>
        </p:nvSpPr>
        <p:spPr>
          <a:xfrm>
            <a:off x="895349" y="4397543"/>
            <a:ext cx="3183920" cy="646331"/>
          </a:xfrm>
          <a:prstGeom prst="rect">
            <a:avLst/>
          </a:prstGeom>
          <a:noFill/>
        </p:spPr>
        <p:txBody>
          <a:bodyPr wrap="square" rtlCol="0">
            <a:spAutoFit/>
          </a:bodyPr>
          <a:lstStyle/>
          <a:p>
            <a:r>
              <a:rPr lang="en-US" sz="3600">
                <a:solidFill>
                  <a:schemeClr val="accent3">
                    <a:lumMod val="75000"/>
                  </a:schemeClr>
                </a:solidFill>
                <a:latin typeface="+mj-lt"/>
              </a:rPr>
              <a:t>Self-Report</a:t>
            </a:r>
          </a:p>
        </p:txBody>
      </p:sp>
      <p:sp>
        <p:nvSpPr>
          <p:cNvPr id="13" name="TextBox 12">
            <a:extLst>
              <a:ext uri="{FF2B5EF4-FFF2-40B4-BE49-F238E27FC236}">
                <a16:creationId xmlns:a16="http://schemas.microsoft.com/office/drawing/2014/main" id="{84BD2B2A-2980-5477-E649-9A325B433B80}"/>
              </a:ext>
            </a:extLst>
          </p:cNvPr>
          <p:cNvSpPr txBox="1"/>
          <p:nvPr/>
        </p:nvSpPr>
        <p:spPr>
          <a:xfrm>
            <a:off x="5238751" y="1326464"/>
            <a:ext cx="6648450" cy="2308324"/>
          </a:xfrm>
          <a:prstGeom prst="rect">
            <a:avLst/>
          </a:prstGeom>
          <a:noFill/>
        </p:spPr>
        <p:txBody>
          <a:bodyPr wrap="square" lIns="91440" tIns="45720" rIns="91440" bIns="45720" rtlCol="0" anchor="t">
            <a:spAutoFit/>
          </a:bodyPr>
          <a:lstStyle/>
          <a:p>
            <a:endParaRPr lang="en-US"/>
          </a:p>
          <a:p>
            <a:r>
              <a:rPr lang="en-US"/>
              <a:t>Directly to college from testing company upon student request</a:t>
            </a:r>
            <a:endParaRPr lang="en-US">
              <a:cs typeface="Sabon Next LT"/>
            </a:endParaRPr>
          </a:p>
          <a:p>
            <a:r>
              <a:rPr lang="en-US"/>
              <a:t>May take up to 4-6 weeks </a:t>
            </a:r>
          </a:p>
          <a:p>
            <a:r>
              <a:rPr lang="en-US"/>
              <a:t>When registering for tests, students can request scores be sent to up to 4 colleges for FREE.  Scores rec’d by college in 2 weeks</a:t>
            </a:r>
            <a:endParaRPr lang="en-US">
              <a:cs typeface="Sabon Next LT"/>
            </a:endParaRPr>
          </a:p>
          <a:p>
            <a:r>
              <a:rPr lang="en-US"/>
              <a:t>Test scores are NOT ON YOUR TRANSCRIPT</a:t>
            </a:r>
            <a:endParaRPr lang="en-US">
              <a:cs typeface="Sabon Next LT"/>
            </a:endParaRPr>
          </a:p>
          <a:p>
            <a:r>
              <a:rPr lang="en-US"/>
              <a:t>Is “Score Choice” the right choice or should I send all scores?</a:t>
            </a:r>
            <a:endParaRPr lang="en-US">
              <a:cs typeface="Sabon Next LT"/>
            </a:endParaRPr>
          </a:p>
          <a:p>
            <a:r>
              <a:rPr lang="en-US"/>
              <a:t>“Super-scores” are calculated by most colleges</a:t>
            </a:r>
            <a:endParaRPr lang="en-US">
              <a:cs typeface="Sabon Next LT"/>
            </a:endParaRPr>
          </a:p>
        </p:txBody>
      </p:sp>
      <p:sp>
        <p:nvSpPr>
          <p:cNvPr id="20" name="TextBox 19">
            <a:extLst>
              <a:ext uri="{FF2B5EF4-FFF2-40B4-BE49-F238E27FC236}">
                <a16:creationId xmlns:a16="http://schemas.microsoft.com/office/drawing/2014/main" id="{2BB95F8A-3FA0-66CF-30B3-27FB6413DAC6}"/>
              </a:ext>
            </a:extLst>
          </p:cNvPr>
          <p:cNvSpPr txBox="1"/>
          <p:nvPr/>
        </p:nvSpPr>
        <p:spPr>
          <a:xfrm>
            <a:off x="5238751" y="4259043"/>
            <a:ext cx="6096000" cy="923330"/>
          </a:xfrm>
          <a:prstGeom prst="rect">
            <a:avLst/>
          </a:prstGeom>
          <a:noFill/>
        </p:spPr>
        <p:txBody>
          <a:bodyPr wrap="square">
            <a:spAutoFit/>
          </a:bodyPr>
          <a:lstStyle/>
          <a:p>
            <a:r>
              <a:rPr lang="en-US"/>
              <a:t>Growing trend in admissions</a:t>
            </a:r>
          </a:p>
          <a:p>
            <a:r>
              <a:rPr lang="en-US"/>
              <a:t>Option to take picture of score report and submit</a:t>
            </a:r>
          </a:p>
          <a:p>
            <a:r>
              <a:rPr lang="en-US"/>
              <a:t>Official score report required by college you choose to attend</a:t>
            </a:r>
          </a:p>
        </p:txBody>
      </p:sp>
      <p:sp>
        <p:nvSpPr>
          <p:cNvPr id="22" name="TextBox 21">
            <a:extLst>
              <a:ext uri="{FF2B5EF4-FFF2-40B4-BE49-F238E27FC236}">
                <a16:creationId xmlns:a16="http://schemas.microsoft.com/office/drawing/2014/main" id="{99896866-BEE8-EBBA-CA3A-9408ED31FB3B}"/>
              </a:ext>
            </a:extLst>
          </p:cNvPr>
          <p:cNvSpPr txBox="1"/>
          <p:nvPr/>
        </p:nvSpPr>
        <p:spPr>
          <a:xfrm>
            <a:off x="1314450" y="5761049"/>
            <a:ext cx="9563099" cy="923330"/>
          </a:xfrm>
          <a:prstGeom prst="rect">
            <a:avLst/>
          </a:prstGeom>
          <a:noFill/>
        </p:spPr>
        <p:txBody>
          <a:bodyPr wrap="square">
            <a:spAutoFit/>
          </a:bodyPr>
          <a:lstStyle/>
          <a:p>
            <a:pPr algn="ctr"/>
            <a:r>
              <a:rPr lang="en-US"/>
              <a:t>When registering for any standardized test, be sure to include </a:t>
            </a:r>
          </a:p>
          <a:p>
            <a:pPr algn="ctr"/>
            <a:r>
              <a:rPr lang="en-US"/>
              <a:t>CB South school code 394-992 and check Parent Portal to make sure scores have been sent to South to include in your Naviance statistics.</a:t>
            </a:r>
          </a:p>
        </p:txBody>
      </p:sp>
    </p:spTree>
    <p:extLst>
      <p:ext uri="{BB962C8B-B14F-4D97-AF65-F5344CB8AC3E}">
        <p14:creationId xmlns:p14="http://schemas.microsoft.com/office/powerpoint/2010/main" val="58000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C0DFDC3-4AAB-EE12-4AC8-1CCC2F7E535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r="1" b="250"/>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10" name="Content Placeholder 9">
            <a:extLst>
              <a:ext uri="{FF2B5EF4-FFF2-40B4-BE49-F238E27FC236}">
                <a16:creationId xmlns:a16="http://schemas.microsoft.com/office/drawing/2014/main" id="{FCCF7892-0D81-376E-7084-FD88EE72C24E}"/>
              </a:ext>
            </a:extLst>
          </p:cNvPr>
          <p:cNvPicPr>
            <a:picLocks noGrp="1" noChangeAspect="1"/>
          </p:cNvPicPr>
          <p:nvPr>
            <p:ph idx="1"/>
          </p:nvPr>
        </p:nvPicPr>
        <p:blipFill>
          <a:blip r:embed="rId5"/>
          <a:stretch>
            <a:fillRect/>
          </a:stretch>
        </p:blipFill>
        <p:spPr>
          <a:xfrm>
            <a:off x="4033580" y="1265316"/>
            <a:ext cx="7735357" cy="5148310"/>
          </a:xfrm>
          <a:prstGeom prst="rect">
            <a:avLst/>
          </a:prstGeom>
          <a:ln>
            <a:solidFill>
              <a:schemeClr val="accent1"/>
            </a:solidFill>
          </a:ln>
        </p:spPr>
      </p:pic>
      <p:pic>
        <p:nvPicPr>
          <p:cNvPr id="2" name="Picture 1">
            <a:extLst>
              <a:ext uri="{FF2B5EF4-FFF2-40B4-BE49-F238E27FC236}">
                <a16:creationId xmlns:a16="http://schemas.microsoft.com/office/drawing/2014/main" id="{782B339D-0C65-956A-5ABA-1456C5518AD0}"/>
              </a:ext>
            </a:extLst>
          </p:cNvPr>
          <p:cNvPicPr>
            <a:picLocks noChangeAspect="1"/>
          </p:cNvPicPr>
          <p:nvPr/>
        </p:nvPicPr>
        <p:blipFill rotWithShape="1">
          <a:blip r:embed="rId6"/>
          <a:srcRect l="11791" t="24224" r="12957" b="19253"/>
          <a:stretch/>
        </p:blipFill>
        <p:spPr>
          <a:xfrm rot="3962214">
            <a:off x="1069358" y="3447192"/>
            <a:ext cx="2673302" cy="1880658"/>
          </a:xfrm>
          <a:prstGeom prst="rect">
            <a:avLst/>
          </a:prstGeom>
        </p:spPr>
      </p:pic>
      <p:pic>
        <p:nvPicPr>
          <p:cNvPr id="4" name="Content Placeholder 3">
            <a:extLst>
              <a:ext uri="{FF2B5EF4-FFF2-40B4-BE49-F238E27FC236}">
                <a16:creationId xmlns:a16="http://schemas.microsoft.com/office/drawing/2014/main" id="{7BB19F17-7C99-DAD9-BAC0-054B3602D8CD}"/>
              </a:ext>
            </a:extLst>
          </p:cNvPr>
          <p:cNvPicPr>
            <a:picLocks noChangeAspect="1"/>
          </p:cNvPicPr>
          <p:nvPr/>
        </p:nvPicPr>
        <p:blipFill rotWithShape="1">
          <a:blip r:embed="rId7"/>
          <a:srcRect t="6278" r="-2" b="8251"/>
          <a:stretch/>
        </p:blipFill>
        <p:spPr>
          <a:xfrm>
            <a:off x="210787" y="163221"/>
            <a:ext cx="3704700" cy="3166358"/>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311205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6E1296-A064-DE25-E2C5-AD27BE6BB547}"/>
              </a:ext>
            </a:extLst>
          </p:cNvPr>
          <p:cNvSpPr txBox="1"/>
          <p:nvPr/>
        </p:nvSpPr>
        <p:spPr>
          <a:xfrm>
            <a:off x="782538" y="2173855"/>
            <a:ext cx="4541779" cy="4524315"/>
          </a:xfrm>
          <a:prstGeom prst="rect">
            <a:avLst/>
          </a:prstGeom>
          <a:noFill/>
        </p:spPr>
        <p:txBody>
          <a:bodyPr wrap="square" lIns="91440" tIns="45720" rIns="91440" bIns="45720" rtlCol="0" anchor="t">
            <a:spAutoFit/>
          </a:bodyPr>
          <a:lstStyle/>
          <a:p>
            <a:r>
              <a:rPr lang="en-US" sz="2400" b="1"/>
              <a:t>When? </a:t>
            </a:r>
            <a:r>
              <a:rPr lang="en-US" sz="2400"/>
              <a:t>  May 6-17, 2024 @ CB South during school day.</a:t>
            </a:r>
            <a:endParaRPr lang="en-US" sz="2400">
              <a:cs typeface="Sabon Next LT"/>
            </a:endParaRPr>
          </a:p>
          <a:p>
            <a:endParaRPr lang="en-US" sz="2400">
              <a:cs typeface="Sabon Next LT"/>
            </a:endParaRPr>
          </a:p>
          <a:p>
            <a:r>
              <a:rPr lang="en-US" sz="2400" b="1"/>
              <a:t>How?  </a:t>
            </a:r>
            <a:r>
              <a:rPr lang="en-US" sz="2400"/>
              <a:t>Register through </a:t>
            </a:r>
            <a:r>
              <a:rPr lang="en-US" sz="2400" err="1"/>
              <a:t>Mypaymentsplus</a:t>
            </a:r>
            <a:endParaRPr lang="en-US" sz="2400">
              <a:cs typeface="Sabon Next LT"/>
            </a:endParaRPr>
          </a:p>
          <a:p>
            <a:endParaRPr lang="en-US" sz="2400">
              <a:cs typeface="Sabon Next LT"/>
            </a:endParaRPr>
          </a:p>
          <a:p>
            <a:r>
              <a:rPr lang="en-US" sz="2400" b="1">
                <a:solidFill>
                  <a:srgbClr val="000000"/>
                </a:solidFill>
                <a:ea typeface="+mn-lt"/>
                <a:cs typeface="+mn-lt"/>
              </a:rPr>
              <a:t>Cost? </a:t>
            </a:r>
            <a:r>
              <a:rPr lang="en-US" sz="2400">
                <a:solidFill>
                  <a:srgbClr val="000000"/>
                </a:solidFill>
                <a:ea typeface="+mn-lt"/>
                <a:cs typeface="+mn-lt"/>
              </a:rPr>
              <a:t>$103</a:t>
            </a:r>
            <a:endParaRPr lang="en-US"/>
          </a:p>
          <a:p>
            <a:endParaRPr lang="en-US" sz="2400">
              <a:solidFill>
                <a:srgbClr val="000000"/>
              </a:solidFill>
            </a:endParaRPr>
          </a:p>
          <a:p>
            <a:r>
              <a:rPr lang="en-US" sz="2400" b="1">
                <a:solidFill>
                  <a:srgbClr val="FF0000"/>
                </a:solidFill>
              </a:rPr>
              <a:t>Fall </a:t>
            </a:r>
            <a:r>
              <a:rPr lang="en-US" sz="2400">
                <a:solidFill>
                  <a:srgbClr val="FF0000"/>
                </a:solidFill>
              </a:rPr>
              <a:t>course registration deadline is 10/31/2023 (spring courses register later)</a:t>
            </a:r>
            <a:endParaRPr lang="en-US" sz="2400">
              <a:solidFill>
                <a:srgbClr val="FF0000"/>
              </a:solidFill>
              <a:cs typeface="Sabon Next LT"/>
            </a:endParaRPr>
          </a:p>
          <a:p>
            <a:endParaRPr lang="en-US" sz="2400">
              <a:solidFill>
                <a:srgbClr val="FF0000"/>
              </a:solidFill>
            </a:endParaRPr>
          </a:p>
        </p:txBody>
      </p:sp>
      <p:sp>
        <p:nvSpPr>
          <p:cNvPr id="8" name="TextBox 7">
            <a:extLst>
              <a:ext uri="{FF2B5EF4-FFF2-40B4-BE49-F238E27FC236}">
                <a16:creationId xmlns:a16="http://schemas.microsoft.com/office/drawing/2014/main" id="{B8FEC536-127E-F566-BF6A-3641E092510D}"/>
              </a:ext>
            </a:extLst>
          </p:cNvPr>
          <p:cNvSpPr txBox="1"/>
          <p:nvPr/>
        </p:nvSpPr>
        <p:spPr>
          <a:xfrm>
            <a:off x="5831098" y="2170686"/>
            <a:ext cx="6098720" cy="3539430"/>
          </a:xfrm>
          <a:prstGeom prst="rect">
            <a:avLst/>
          </a:prstGeom>
          <a:noFill/>
        </p:spPr>
        <p:txBody>
          <a:bodyPr wrap="square">
            <a:spAutoFit/>
          </a:bodyPr>
          <a:lstStyle/>
          <a:p>
            <a:r>
              <a:rPr lang="en-US" sz="3200" b="1"/>
              <a:t>Potential benefits of AP</a:t>
            </a:r>
          </a:p>
          <a:p>
            <a:pPr marL="342900" indent="-342900">
              <a:buFont typeface="Wingdings" panose="05000000000000000000" pitchFamily="2" charset="2"/>
              <a:buChar char="ü"/>
            </a:pPr>
            <a:r>
              <a:rPr lang="en-US" sz="2400"/>
              <a:t>College credit </a:t>
            </a:r>
          </a:p>
          <a:p>
            <a:pPr marL="342900" indent="-342900">
              <a:buFont typeface="Wingdings" panose="05000000000000000000" pitchFamily="2" charset="2"/>
              <a:buChar char="ü"/>
            </a:pPr>
            <a:r>
              <a:rPr lang="en-US" sz="2400"/>
              <a:t>Course level placement</a:t>
            </a:r>
          </a:p>
          <a:p>
            <a:pPr marL="342900" indent="-342900">
              <a:buFont typeface="Wingdings" panose="05000000000000000000" pitchFamily="2" charset="2"/>
              <a:buChar char="ü"/>
            </a:pPr>
            <a:r>
              <a:rPr lang="en-US" sz="2400"/>
              <a:t>“Place out” of college courses.</a:t>
            </a:r>
          </a:p>
          <a:p>
            <a:pPr marL="342900" indent="-342900">
              <a:buFont typeface="Wingdings" panose="05000000000000000000" pitchFamily="2" charset="2"/>
              <a:buChar char="ü"/>
            </a:pPr>
            <a:r>
              <a:rPr lang="en-US" sz="2400"/>
              <a:t>Advanced academic standing</a:t>
            </a:r>
          </a:p>
          <a:p>
            <a:pPr marL="342900" indent="-342900">
              <a:buFont typeface="Wingdings" panose="05000000000000000000" pitchFamily="2" charset="2"/>
              <a:buChar char="ü"/>
            </a:pPr>
            <a:r>
              <a:rPr lang="en-US" sz="2400"/>
              <a:t>Rigorous preparation for college coursework</a:t>
            </a:r>
          </a:p>
          <a:p>
            <a:pPr marL="342900" indent="-342900">
              <a:buFont typeface="Wingdings" panose="05000000000000000000" pitchFamily="2" charset="2"/>
              <a:buChar char="ü"/>
            </a:pPr>
            <a:r>
              <a:rPr lang="en-US" sz="2400"/>
              <a:t>Who takes AP Credits?  </a:t>
            </a:r>
          </a:p>
          <a:p>
            <a:pPr marL="342900" indent="-342900">
              <a:buFont typeface="Wingdings" panose="05000000000000000000" pitchFamily="2" charset="2"/>
              <a:buChar char="ü"/>
            </a:pPr>
            <a:r>
              <a:rPr lang="en-US" sz="2400"/>
              <a:t>www.collegeboard.org/ap/creditpolicy </a:t>
            </a:r>
          </a:p>
        </p:txBody>
      </p:sp>
      <p:pic>
        <p:nvPicPr>
          <p:cNvPr id="9" name="Picture 8">
            <a:extLst>
              <a:ext uri="{FF2B5EF4-FFF2-40B4-BE49-F238E27FC236}">
                <a16:creationId xmlns:a16="http://schemas.microsoft.com/office/drawing/2014/main" id="{F745B8C7-071A-A60E-97F4-F245B234971A}"/>
              </a:ext>
            </a:extLst>
          </p:cNvPr>
          <p:cNvPicPr>
            <a:picLocks noChangeAspect="1"/>
          </p:cNvPicPr>
          <p:nvPr/>
        </p:nvPicPr>
        <p:blipFill rotWithShape="1">
          <a:blip r:embed="rId3"/>
          <a:srcRect l="7603" t="24508" r="4986" b="27828"/>
          <a:stretch/>
        </p:blipFill>
        <p:spPr>
          <a:xfrm>
            <a:off x="3233310" y="147751"/>
            <a:ext cx="5875309" cy="2022935"/>
          </a:xfrm>
          <a:prstGeom prst="rect">
            <a:avLst/>
          </a:prstGeom>
        </p:spPr>
      </p:pic>
    </p:spTree>
    <p:extLst>
      <p:ext uri="{BB962C8B-B14F-4D97-AF65-F5344CB8AC3E}">
        <p14:creationId xmlns:p14="http://schemas.microsoft.com/office/powerpoint/2010/main" val="283496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4699D6-458D-64A4-C973-DF52EB879BAA}"/>
              </a:ext>
            </a:extLst>
          </p:cNvPr>
          <p:cNvSpPr>
            <a:spLocks noGrp="1"/>
          </p:cNvSpPr>
          <p:nvPr>
            <p:ph type="title"/>
          </p:nvPr>
        </p:nvSpPr>
        <p:spPr>
          <a:xfrm>
            <a:off x="794766" y="571500"/>
            <a:ext cx="6387084" cy="1736598"/>
          </a:xfrm>
        </p:spPr>
        <p:txBody>
          <a:bodyPr/>
          <a:lstStyle/>
          <a:p>
            <a:r>
              <a:rPr lang="en-US"/>
              <a:t>Beginning the search process</a:t>
            </a:r>
          </a:p>
        </p:txBody>
      </p:sp>
      <p:sp>
        <p:nvSpPr>
          <p:cNvPr id="8" name="TextBox 7">
            <a:extLst>
              <a:ext uri="{FF2B5EF4-FFF2-40B4-BE49-F238E27FC236}">
                <a16:creationId xmlns:a16="http://schemas.microsoft.com/office/drawing/2014/main" id="{7F11DD50-81F4-7DFF-20D3-C2134B08499F}"/>
              </a:ext>
            </a:extLst>
          </p:cNvPr>
          <p:cNvSpPr txBox="1"/>
          <p:nvPr/>
        </p:nvSpPr>
        <p:spPr>
          <a:xfrm>
            <a:off x="895350" y="2667000"/>
            <a:ext cx="6210300" cy="1815882"/>
          </a:xfrm>
          <a:prstGeom prst="rect">
            <a:avLst/>
          </a:prstGeom>
          <a:noFill/>
        </p:spPr>
        <p:txBody>
          <a:bodyPr wrap="square" rtlCol="0">
            <a:spAutoFit/>
          </a:bodyPr>
          <a:lstStyle/>
          <a:p>
            <a:r>
              <a:rPr lang="en-US" sz="2800"/>
              <a:t>No worries… there are</a:t>
            </a:r>
          </a:p>
          <a:p>
            <a:r>
              <a:rPr lang="en-US" sz="2800"/>
              <a:t>almost 4,000 degree granting post-secondary schools in the United States from which to choose! </a:t>
            </a:r>
          </a:p>
        </p:txBody>
      </p:sp>
    </p:spTree>
    <p:extLst>
      <p:ext uri="{BB962C8B-B14F-4D97-AF65-F5344CB8AC3E}">
        <p14:creationId xmlns:p14="http://schemas.microsoft.com/office/powerpoint/2010/main" val="347755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80F0-55E2-4DE6-A4A0-576FC9F9C804}"/>
              </a:ext>
            </a:extLst>
          </p:cNvPr>
          <p:cNvSpPr>
            <a:spLocks noGrp="1"/>
          </p:cNvSpPr>
          <p:nvPr>
            <p:ph type="title"/>
          </p:nvPr>
        </p:nvSpPr>
        <p:spPr>
          <a:xfrm>
            <a:off x="55335" y="433493"/>
            <a:ext cx="6166774" cy="1454051"/>
          </a:xfrm>
        </p:spPr>
        <p:txBody>
          <a:bodyPr vert="horz" lIns="91440" tIns="45720" rIns="91440" bIns="45720" rtlCol="0" anchor="ctr">
            <a:normAutofit/>
          </a:bodyPr>
          <a:lstStyle/>
          <a:p>
            <a:r>
              <a:rPr lang="en-US" sz="4000" b="1">
                <a:solidFill>
                  <a:schemeClr val="accent3"/>
                </a:solidFill>
                <a:latin typeface="+mn-lt"/>
                <a:cs typeface="Aharoni"/>
              </a:rPr>
              <a:t>The College Search</a:t>
            </a:r>
            <a:r>
              <a:rPr lang="en-US" sz="4000">
                <a:solidFill>
                  <a:schemeClr val="accent3"/>
                </a:solidFill>
                <a:latin typeface="+mn-lt"/>
                <a:cs typeface="Aharoni"/>
              </a:rPr>
              <a:t>:</a:t>
            </a:r>
            <a:br>
              <a:rPr lang="en-US" sz="4000" b="1">
                <a:solidFill>
                  <a:schemeClr val="accent3"/>
                </a:solidFill>
                <a:latin typeface="+mn-lt"/>
                <a:cs typeface="Aharoni"/>
              </a:rPr>
            </a:br>
            <a:r>
              <a:rPr lang="en-US" sz="4000" b="1" u="sng">
                <a:solidFill>
                  <a:schemeClr val="accent3"/>
                </a:solidFill>
                <a:latin typeface="+mn-lt"/>
                <a:cs typeface="Aharoni"/>
              </a:rPr>
              <a:t>Find Your </a:t>
            </a:r>
            <a:r>
              <a:rPr lang="en-US" sz="4900" b="1" u="sng">
                <a:solidFill>
                  <a:schemeClr val="accent3"/>
                </a:solidFill>
                <a:latin typeface="+mn-lt"/>
                <a:cs typeface="Aharoni"/>
              </a:rPr>
              <a:t>Fit</a:t>
            </a:r>
            <a:r>
              <a:rPr lang="en-US" sz="4000" b="1" u="sng">
                <a:solidFill>
                  <a:schemeClr val="accent3"/>
                </a:solidFill>
                <a:latin typeface="+mn-lt"/>
                <a:cs typeface="Aharoni"/>
              </a:rPr>
              <a:t>...</a:t>
            </a:r>
          </a:p>
        </p:txBody>
      </p:sp>
      <p:sp>
        <p:nvSpPr>
          <p:cNvPr id="9" name="TextBox 8">
            <a:extLst>
              <a:ext uri="{FF2B5EF4-FFF2-40B4-BE49-F238E27FC236}">
                <a16:creationId xmlns:a16="http://schemas.microsoft.com/office/drawing/2014/main" id="{E556BAC1-B5E9-4952-A9A4-D5DFD302AAAF}"/>
              </a:ext>
            </a:extLst>
          </p:cNvPr>
          <p:cNvSpPr txBox="1"/>
          <p:nvPr/>
        </p:nvSpPr>
        <p:spPr>
          <a:xfrm>
            <a:off x="1175446" y="1887544"/>
            <a:ext cx="4678587" cy="4875616"/>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sz="2000" b="1">
                <a:solidFill>
                  <a:srgbClr val="000000"/>
                </a:solidFill>
              </a:rPr>
              <a:t>Selection Criteria</a:t>
            </a:r>
            <a:endParaRPr lang="en-US" sz="2000">
              <a:cs typeface="Calibri"/>
            </a:endParaRPr>
          </a:p>
          <a:p>
            <a:pPr indent="-228600">
              <a:lnSpc>
                <a:spcPct val="90000"/>
              </a:lnSpc>
              <a:spcAft>
                <a:spcPts val="600"/>
              </a:spcAft>
              <a:buFont typeface="Arial" panose="020B0604020202020204" pitchFamily="34" charset="0"/>
              <a:buChar char="•"/>
            </a:pPr>
            <a:r>
              <a:rPr lang="en-US" sz="2000">
                <a:solidFill>
                  <a:srgbClr val="000000"/>
                </a:solidFill>
              </a:rPr>
              <a:t>2 or 4 year</a:t>
            </a:r>
          </a:p>
          <a:p>
            <a:pPr indent="-228600">
              <a:lnSpc>
                <a:spcPct val="90000"/>
              </a:lnSpc>
              <a:spcAft>
                <a:spcPts val="600"/>
              </a:spcAft>
              <a:buFont typeface="Arial" panose="020B0604020202020204" pitchFamily="34" charset="0"/>
              <a:buChar char="•"/>
            </a:pPr>
            <a:r>
              <a:rPr lang="en-US" sz="2000">
                <a:solidFill>
                  <a:srgbClr val="000000"/>
                </a:solidFill>
              </a:rPr>
              <a:t>Academics</a:t>
            </a:r>
          </a:p>
          <a:p>
            <a:pPr indent="-228600">
              <a:lnSpc>
                <a:spcPct val="90000"/>
              </a:lnSpc>
              <a:spcAft>
                <a:spcPts val="600"/>
              </a:spcAft>
              <a:buFont typeface="Arial" panose="020B0604020202020204" pitchFamily="34" charset="0"/>
              <a:buChar char="•"/>
            </a:pPr>
            <a:r>
              <a:rPr lang="en-US" sz="2000">
                <a:solidFill>
                  <a:srgbClr val="000000"/>
                </a:solidFill>
              </a:rPr>
              <a:t>Competitiveness/Admissions</a:t>
            </a:r>
            <a:endParaRPr lang="en-US" sz="2000">
              <a:solidFill>
                <a:srgbClr val="000000"/>
              </a:solidFill>
              <a:cs typeface="Calibri"/>
            </a:endParaRPr>
          </a:p>
          <a:p>
            <a:pPr indent="-228600">
              <a:lnSpc>
                <a:spcPct val="90000"/>
              </a:lnSpc>
              <a:spcAft>
                <a:spcPts val="600"/>
              </a:spcAft>
              <a:buFont typeface="Arial" panose="020B0604020202020204" pitchFamily="34" charset="0"/>
              <a:buChar char="•"/>
            </a:pPr>
            <a:r>
              <a:rPr lang="en-US" sz="2000">
                <a:solidFill>
                  <a:srgbClr val="000000"/>
                </a:solidFill>
              </a:rPr>
              <a:t>Public vs private</a:t>
            </a:r>
          </a:p>
          <a:p>
            <a:pPr indent="-228600">
              <a:lnSpc>
                <a:spcPct val="90000"/>
              </a:lnSpc>
              <a:spcAft>
                <a:spcPts val="600"/>
              </a:spcAft>
              <a:buFont typeface="Arial" panose="020B0604020202020204" pitchFamily="34" charset="0"/>
              <a:buChar char="•"/>
            </a:pPr>
            <a:r>
              <a:rPr lang="en-US" sz="2000">
                <a:solidFill>
                  <a:srgbClr val="000000"/>
                </a:solidFill>
                <a:cs typeface="Calibri"/>
              </a:rPr>
              <a:t>Size</a:t>
            </a:r>
          </a:p>
          <a:p>
            <a:pPr indent="-228600">
              <a:lnSpc>
                <a:spcPct val="90000"/>
              </a:lnSpc>
              <a:spcAft>
                <a:spcPts val="600"/>
              </a:spcAft>
              <a:buFont typeface="Arial" panose="020B0604020202020204" pitchFamily="34" charset="0"/>
              <a:buChar char="•"/>
            </a:pPr>
            <a:r>
              <a:rPr lang="en-US" sz="2000">
                <a:solidFill>
                  <a:srgbClr val="000000"/>
                </a:solidFill>
                <a:cs typeface="Calibri"/>
              </a:rPr>
              <a:t>Cost</a:t>
            </a:r>
          </a:p>
          <a:p>
            <a:pPr indent="-228600">
              <a:lnSpc>
                <a:spcPct val="90000"/>
              </a:lnSpc>
              <a:spcAft>
                <a:spcPts val="600"/>
              </a:spcAft>
              <a:buFont typeface="Arial" panose="020B0604020202020204" pitchFamily="34" charset="0"/>
              <a:buChar char="•"/>
            </a:pPr>
            <a:r>
              <a:rPr lang="en-US" sz="2000">
                <a:solidFill>
                  <a:srgbClr val="000000"/>
                </a:solidFill>
              </a:rPr>
              <a:t>Coed vs single sex</a:t>
            </a:r>
            <a:endParaRPr lang="en-US" sz="2000">
              <a:solidFill>
                <a:srgbClr val="000000"/>
              </a:solidFill>
              <a:cs typeface="Calibri"/>
            </a:endParaRPr>
          </a:p>
          <a:p>
            <a:pPr indent="-228600">
              <a:lnSpc>
                <a:spcPct val="90000"/>
              </a:lnSpc>
              <a:spcAft>
                <a:spcPts val="600"/>
              </a:spcAft>
              <a:buFont typeface="Arial" panose="020B0604020202020204" pitchFamily="34" charset="0"/>
              <a:buChar char="•"/>
            </a:pPr>
            <a:r>
              <a:rPr lang="en-US" sz="2000">
                <a:solidFill>
                  <a:srgbClr val="000000"/>
                </a:solidFill>
              </a:rPr>
              <a:t>Enrollment</a:t>
            </a:r>
            <a:endParaRPr lang="en-US" sz="2000">
              <a:solidFill>
                <a:srgbClr val="000000"/>
              </a:solidFill>
              <a:cs typeface="Calibri"/>
            </a:endParaRPr>
          </a:p>
          <a:p>
            <a:pPr indent="-228600">
              <a:lnSpc>
                <a:spcPct val="90000"/>
              </a:lnSpc>
              <a:spcAft>
                <a:spcPts val="600"/>
              </a:spcAft>
              <a:buFont typeface="Arial" panose="020B0604020202020204" pitchFamily="34" charset="0"/>
              <a:buChar char="•"/>
            </a:pPr>
            <a:r>
              <a:rPr lang="en-US" sz="2000">
                <a:solidFill>
                  <a:srgbClr val="000000"/>
                </a:solidFill>
              </a:rPr>
              <a:t>Location &amp; distance from home</a:t>
            </a:r>
            <a:endParaRPr lang="en-US" sz="2000">
              <a:solidFill>
                <a:srgbClr val="000000"/>
              </a:solidFill>
              <a:cs typeface="Calibri"/>
            </a:endParaRPr>
          </a:p>
          <a:p>
            <a:pPr indent="-228600">
              <a:lnSpc>
                <a:spcPct val="90000"/>
              </a:lnSpc>
              <a:spcAft>
                <a:spcPts val="600"/>
              </a:spcAft>
              <a:buFont typeface="Arial" panose="020B0604020202020204" pitchFamily="34" charset="0"/>
              <a:buChar char="•"/>
            </a:pPr>
            <a:r>
              <a:rPr lang="en-US" sz="2000">
                <a:solidFill>
                  <a:srgbClr val="000000"/>
                </a:solidFill>
              </a:rPr>
              <a:t>Religious affiliation</a:t>
            </a:r>
            <a:endParaRPr lang="en-US" sz="2000">
              <a:solidFill>
                <a:srgbClr val="000000"/>
              </a:solidFill>
              <a:cs typeface="Calibri"/>
            </a:endParaRPr>
          </a:p>
          <a:p>
            <a:pPr indent="-228600">
              <a:lnSpc>
                <a:spcPct val="90000"/>
              </a:lnSpc>
              <a:spcAft>
                <a:spcPts val="600"/>
              </a:spcAft>
              <a:buFont typeface="Arial" panose="020B0604020202020204" pitchFamily="34" charset="0"/>
              <a:buChar char="•"/>
            </a:pPr>
            <a:r>
              <a:rPr lang="en-US" sz="2000">
                <a:solidFill>
                  <a:srgbClr val="000000"/>
                </a:solidFill>
              </a:rPr>
              <a:t>Sports &amp; Divisions &amp; Intramurals</a:t>
            </a:r>
            <a:endParaRPr lang="en-US" sz="2000">
              <a:solidFill>
                <a:srgbClr val="000000"/>
              </a:solidFill>
              <a:cs typeface="Calibri"/>
            </a:endParaRPr>
          </a:p>
          <a:p>
            <a:pPr indent="-228600">
              <a:lnSpc>
                <a:spcPct val="90000"/>
              </a:lnSpc>
              <a:spcAft>
                <a:spcPts val="600"/>
              </a:spcAft>
              <a:buFont typeface="Arial" panose="020B0604020202020204" pitchFamily="34" charset="0"/>
              <a:buChar char="•"/>
            </a:pPr>
            <a:r>
              <a:rPr lang="en-US" sz="2000">
                <a:solidFill>
                  <a:srgbClr val="000000"/>
                </a:solidFill>
              </a:rPr>
              <a:t>Diversity</a:t>
            </a:r>
            <a:endParaRPr lang="en-US" sz="2000">
              <a:solidFill>
                <a:srgbClr val="000000"/>
              </a:solidFill>
              <a:cs typeface="Calibri"/>
            </a:endParaRPr>
          </a:p>
          <a:p>
            <a:pPr indent="-228600">
              <a:lnSpc>
                <a:spcPct val="90000"/>
              </a:lnSpc>
              <a:spcAft>
                <a:spcPts val="600"/>
              </a:spcAft>
              <a:buFont typeface="Arial" panose="020B0604020202020204" pitchFamily="34" charset="0"/>
              <a:buChar char="•"/>
            </a:pPr>
            <a:r>
              <a:rPr lang="en-US" sz="2000">
                <a:solidFill>
                  <a:srgbClr val="000000"/>
                </a:solidFill>
              </a:rPr>
              <a:t>Resources/Opportunities</a:t>
            </a:r>
            <a:endParaRPr lang="en-US" sz="2000">
              <a:solidFill>
                <a:srgbClr val="000000"/>
              </a:solidFill>
              <a:cs typeface="Calibri"/>
            </a:endParaRPr>
          </a:p>
        </p:txBody>
      </p:sp>
      <p:pic>
        <p:nvPicPr>
          <p:cNvPr id="13" name="Picture 12">
            <a:extLst>
              <a:ext uri="{FF2B5EF4-FFF2-40B4-BE49-F238E27FC236}">
                <a16:creationId xmlns:a16="http://schemas.microsoft.com/office/drawing/2014/main" id="{F2069627-576E-670F-607B-1F9F117960D7}"/>
              </a:ext>
            </a:extLst>
          </p:cNvPr>
          <p:cNvPicPr>
            <a:picLocks noChangeAspect="1"/>
          </p:cNvPicPr>
          <p:nvPr/>
        </p:nvPicPr>
        <p:blipFill>
          <a:blip r:embed="rId3"/>
          <a:stretch>
            <a:fillRect/>
          </a:stretch>
        </p:blipFill>
        <p:spPr>
          <a:xfrm>
            <a:off x="5753650" y="1191382"/>
            <a:ext cx="6383015" cy="2091994"/>
          </a:xfrm>
          <a:prstGeom prst="rect">
            <a:avLst/>
          </a:prstGeom>
          <a:ln>
            <a:solidFill>
              <a:schemeClr val="accent6"/>
            </a:solidFill>
          </a:ln>
          <a:effectLst/>
        </p:spPr>
      </p:pic>
      <p:pic>
        <p:nvPicPr>
          <p:cNvPr id="17" name="Picture 16">
            <a:extLst>
              <a:ext uri="{FF2B5EF4-FFF2-40B4-BE49-F238E27FC236}">
                <a16:creationId xmlns:a16="http://schemas.microsoft.com/office/drawing/2014/main" id="{29F249C2-9B57-DB38-26CD-0A9A3B1DBA38}"/>
              </a:ext>
            </a:extLst>
          </p:cNvPr>
          <p:cNvPicPr>
            <a:picLocks noChangeAspect="1"/>
          </p:cNvPicPr>
          <p:nvPr/>
        </p:nvPicPr>
        <p:blipFill rotWithShape="1">
          <a:blip r:embed="rId4"/>
          <a:srcRect b="17354"/>
          <a:stretch/>
        </p:blipFill>
        <p:spPr>
          <a:xfrm>
            <a:off x="7831439" y="3429000"/>
            <a:ext cx="4093632" cy="3214299"/>
          </a:xfrm>
          <a:prstGeom prst="rect">
            <a:avLst/>
          </a:prstGeom>
        </p:spPr>
      </p:pic>
      <p:pic>
        <p:nvPicPr>
          <p:cNvPr id="21" name="Picture 20">
            <a:extLst>
              <a:ext uri="{FF2B5EF4-FFF2-40B4-BE49-F238E27FC236}">
                <a16:creationId xmlns:a16="http://schemas.microsoft.com/office/drawing/2014/main" id="{DD50A499-7027-A249-47E3-61B069174370}"/>
              </a:ext>
            </a:extLst>
          </p:cNvPr>
          <p:cNvPicPr>
            <a:picLocks noChangeAspect="1"/>
          </p:cNvPicPr>
          <p:nvPr/>
        </p:nvPicPr>
        <p:blipFill>
          <a:blip r:embed="rId5"/>
          <a:stretch>
            <a:fillRect/>
          </a:stretch>
        </p:blipFill>
        <p:spPr>
          <a:xfrm>
            <a:off x="8097015" y="157712"/>
            <a:ext cx="2919473" cy="928923"/>
          </a:xfrm>
          <a:prstGeom prst="rect">
            <a:avLst/>
          </a:prstGeom>
        </p:spPr>
      </p:pic>
      <p:sp>
        <p:nvSpPr>
          <p:cNvPr id="10" name="Arrow: Pentagon 9">
            <a:extLst>
              <a:ext uri="{FF2B5EF4-FFF2-40B4-BE49-F238E27FC236}">
                <a16:creationId xmlns:a16="http://schemas.microsoft.com/office/drawing/2014/main" id="{BCC09D7C-5BE5-45FE-A14A-0D97D277F757}"/>
              </a:ext>
            </a:extLst>
          </p:cNvPr>
          <p:cNvSpPr/>
          <p:nvPr/>
        </p:nvSpPr>
        <p:spPr>
          <a:xfrm>
            <a:off x="7168063" y="4107954"/>
            <a:ext cx="978408" cy="297727"/>
          </a:xfrm>
          <a:prstGeom prst="homePlat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847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609A5-EBE9-4483-A04D-1CF6E08EC976}"/>
              </a:ext>
            </a:extLst>
          </p:cNvPr>
          <p:cNvSpPr>
            <a:spLocks noGrp="1"/>
          </p:cNvSpPr>
          <p:nvPr>
            <p:ph type="title"/>
          </p:nvPr>
        </p:nvSpPr>
        <p:spPr>
          <a:xfrm>
            <a:off x="904877" y="2415322"/>
            <a:ext cx="3451730" cy="2399869"/>
          </a:xfrm>
        </p:spPr>
        <p:txBody>
          <a:bodyPr>
            <a:normAutofit/>
          </a:bodyPr>
          <a:lstStyle/>
          <a:p>
            <a:pPr algn="ctr"/>
            <a:br>
              <a:rPr lang="en-US" sz="4000">
                <a:solidFill>
                  <a:srgbClr val="FFFFFF"/>
                </a:solidFill>
                <a:cs typeface="Calibri Light"/>
              </a:rPr>
            </a:br>
            <a:r>
              <a:rPr lang="en-US" sz="4000">
                <a:solidFill>
                  <a:srgbClr val="FFFFFF"/>
                </a:solidFill>
                <a:cs typeface="Calibri Light"/>
              </a:rPr>
              <a:t> </a:t>
            </a:r>
            <a:r>
              <a:rPr lang="en-US" sz="4000">
                <a:solidFill>
                  <a:srgbClr val="FFFFFF"/>
                </a:solidFill>
                <a:latin typeface="Arial Black" panose="020B0A04020102020204" pitchFamily="34" charset="0"/>
                <a:cs typeface="Calibri Light"/>
              </a:rPr>
              <a:t>A Valuable Resource</a:t>
            </a:r>
            <a:endParaRPr lang="en-US" sz="4000">
              <a:solidFill>
                <a:srgbClr val="FFFFFF"/>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0636E917-3FC3-49F0-9830-FAB6B226DE87}"/>
              </a:ext>
            </a:extLst>
          </p:cNvPr>
          <p:cNvSpPr>
            <a:spLocks noGrp="1"/>
          </p:cNvSpPr>
          <p:nvPr>
            <p:ph idx="1"/>
          </p:nvPr>
        </p:nvSpPr>
        <p:spPr>
          <a:xfrm>
            <a:off x="5119323" y="1032086"/>
            <a:ext cx="6596429" cy="4657515"/>
          </a:xfrm>
        </p:spPr>
        <p:txBody>
          <a:bodyPr vert="horz" lIns="91440" tIns="45720" rIns="91440" bIns="45720" rtlCol="0" anchor="t">
            <a:normAutofit fontScale="85000" lnSpcReduction="10000"/>
          </a:bodyPr>
          <a:lstStyle/>
          <a:p>
            <a:pPr marL="388620" indent="-342900"/>
            <a:r>
              <a:rPr lang="en-US" sz="3000">
                <a:latin typeface="Sabon Next LT" panose="02000500000000000000" pitchFamily="2" charset="0"/>
                <a:cs typeface="Sabon Next LT" panose="02000500000000000000" pitchFamily="2" charset="0"/>
              </a:rPr>
              <a:t>An online notebook to do research, track your progress, keep personal records...</a:t>
            </a:r>
          </a:p>
          <a:p>
            <a:pPr marL="388620" indent="-342900"/>
            <a:r>
              <a:rPr lang="en-US" sz="3000">
                <a:latin typeface="Sabon Next LT" panose="02000500000000000000" pitchFamily="2" charset="0"/>
                <a:cs typeface="Sabon Next LT" panose="02000500000000000000" pitchFamily="2" charset="0"/>
              </a:rPr>
              <a:t>Research</a:t>
            </a:r>
          </a:p>
          <a:p>
            <a:pPr marL="845820" lvl="1" indent="-342900"/>
            <a:r>
              <a:rPr lang="en-US" sz="3000">
                <a:latin typeface="Sabon Next LT" panose="02000500000000000000" pitchFamily="2" charset="0"/>
                <a:cs typeface="Sabon Next LT" panose="02000500000000000000" pitchFamily="2" charset="0"/>
              </a:rPr>
              <a:t>Colleges</a:t>
            </a:r>
          </a:p>
          <a:p>
            <a:pPr marL="845820" lvl="1" indent="-342900"/>
            <a:r>
              <a:rPr lang="en-US" sz="3000">
                <a:latin typeface="Sabon Next LT" panose="02000500000000000000" pitchFamily="2" charset="0"/>
                <a:cs typeface="Sabon Next LT" panose="02000500000000000000" pitchFamily="2" charset="0"/>
              </a:rPr>
              <a:t>Careers</a:t>
            </a:r>
          </a:p>
          <a:p>
            <a:pPr marL="845820" lvl="1" indent="-342900"/>
            <a:r>
              <a:rPr lang="en-US" sz="3000">
                <a:latin typeface="Sabon Next LT" panose="02000500000000000000" pitchFamily="2" charset="0"/>
                <a:cs typeface="Sabon Next LT" panose="02000500000000000000" pitchFamily="2" charset="0"/>
              </a:rPr>
              <a:t>Scholarships</a:t>
            </a:r>
          </a:p>
          <a:p>
            <a:pPr marL="845820" lvl="1" indent="-342900"/>
            <a:r>
              <a:rPr lang="en-US" sz="3000">
                <a:latin typeface="Sabon Next LT" panose="02000500000000000000" pitchFamily="2" charset="0"/>
                <a:cs typeface="Sabon Next LT" panose="02000500000000000000" pitchFamily="2" charset="0"/>
              </a:rPr>
              <a:t>Enrichment &amp; Summer Programs</a:t>
            </a:r>
          </a:p>
          <a:p>
            <a:pPr marL="388620" indent="-342900"/>
            <a:r>
              <a:rPr lang="en-US" sz="3000">
                <a:latin typeface="Sabon Next LT" panose="02000500000000000000" pitchFamily="2" charset="0"/>
                <a:cs typeface="Sabon Next LT" panose="02000500000000000000" pitchFamily="2" charset="0"/>
              </a:rPr>
              <a:t>Analyze &amp; Compare Data  </a:t>
            </a:r>
          </a:p>
          <a:p>
            <a:pPr marL="388620" indent="-342900"/>
            <a:r>
              <a:rPr lang="en-US" sz="3000">
                <a:latin typeface="Sabon Next LT" panose="02000500000000000000" pitchFamily="2" charset="0"/>
                <a:cs typeface="Sabon Next LT" panose="02000500000000000000" pitchFamily="2" charset="0"/>
              </a:rPr>
              <a:t>Visit College Websites</a:t>
            </a:r>
          </a:p>
          <a:p>
            <a:pPr marL="388620" indent="-342900"/>
            <a:r>
              <a:rPr lang="en-US" sz="3000">
                <a:latin typeface="Sabon Next LT" panose="02000500000000000000" pitchFamily="2" charset="0"/>
                <a:cs typeface="Sabon Next LT" panose="02000500000000000000" pitchFamily="2" charset="0"/>
              </a:rPr>
              <a:t>Requesting Transcripts and Letters of Recommendation Senior Year                                      </a:t>
            </a:r>
          </a:p>
          <a:p>
            <a:pPr marL="45720" indent="0">
              <a:buNone/>
            </a:pPr>
            <a:endParaRPr lang="en-US">
              <a:cs typeface="Calibri"/>
            </a:endParaRPr>
          </a:p>
          <a:p>
            <a:endParaRPr lang="en-US" sz="2000">
              <a:cs typeface="Calibri"/>
            </a:endParaRPr>
          </a:p>
        </p:txBody>
      </p:sp>
      <p:pic>
        <p:nvPicPr>
          <p:cNvPr id="4" name="Picture 4" descr="A picture containing object&#10;&#10;Description generated with very high confidence">
            <a:extLst>
              <a:ext uri="{FF2B5EF4-FFF2-40B4-BE49-F238E27FC236}">
                <a16:creationId xmlns:a16="http://schemas.microsoft.com/office/drawing/2014/main" id="{A6A11167-26E4-4620-A72A-82AA0F1B2F65}"/>
              </a:ext>
            </a:extLst>
          </p:cNvPr>
          <p:cNvPicPr>
            <a:picLocks noChangeAspect="1"/>
          </p:cNvPicPr>
          <p:nvPr/>
        </p:nvPicPr>
        <p:blipFill>
          <a:blip r:embed="rId3"/>
          <a:stretch>
            <a:fillRect/>
          </a:stretch>
        </p:blipFill>
        <p:spPr>
          <a:xfrm>
            <a:off x="1270000" y="2272953"/>
            <a:ext cx="2743200" cy="1009767"/>
          </a:xfrm>
          <a:prstGeom prst="rect">
            <a:avLst/>
          </a:prstGeom>
        </p:spPr>
      </p:pic>
    </p:spTree>
    <p:extLst>
      <p:ext uri="{BB962C8B-B14F-4D97-AF65-F5344CB8AC3E}">
        <p14:creationId xmlns:p14="http://schemas.microsoft.com/office/powerpoint/2010/main" val="75981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r>
              <a:rPr lang="en-US" sz="5400">
                <a:solidFill>
                  <a:schemeClr val="tx1"/>
                </a:solidFill>
              </a:rPr>
              <a:t>AGENDA</a:t>
            </a: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p:txBody>
          <a:bodyPr>
            <a:normAutofit fontScale="92500" lnSpcReduction="20000"/>
          </a:bodyPr>
          <a:lstStyle/>
          <a:p>
            <a:r>
              <a:rPr lang="en-US" sz="3200">
                <a:solidFill>
                  <a:schemeClr val="tx1">
                    <a:lumMod val="85000"/>
                    <a:lumOff val="15000"/>
                  </a:schemeClr>
                </a:solidFill>
              </a:rPr>
              <a:t>Success Plan</a:t>
            </a:r>
          </a:p>
          <a:p>
            <a:r>
              <a:rPr lang="en-US" sz="3200">
                <a:solidFill>
                  <a:schemeClr val="tx1">
                    <a:lumMod val="85000"/>
                    <a:lumOff val="15000"/>
                  </a:schemeClr>
                </a:solidFill>
              </a:rPr>
              <a:t>Junior Year Timeline</a:t>
            </a:r>
          </a:p>
          <a:p>
            <a:r>
              <a:rPr lang="en-US" sz="3200">
                <a:solidFill>
                  <a:schemeClr val="tx1">
                    <a:lumMod val="85000"/>
                    <a:lumOff val="15000"/>
                  </a:schemeClr>
                </a:solidFill>
              </a:rPr>
              <a:t>Standardized Testing</a:t>
            </a:r>
          </a:p>
          <a:p>
            <a:r>
              <a:rPr lang="en-US" sz="3200">
                <a:solidFill>
                  <a:schemeClr val="tx1">
                    <a:lumMod val="85000"/>
                    <a:lumOff val="15000"/>
                  </a:schemeClr>
                </a:solidFill>
              </a:rPr>
              <a:t>College Search Process</a:t>
            </a:r>
          </a:p>
          <a:p>
            <a:r>
              <a:rPr lang="en-US" sz="3200">
                <a:solidFill>
                  <a:schemeClr val="tx1">
                    <a:lumMod val="85000"/>
                    <a:lumOff val="15000"/>
                  </a:schemeClr>
                </a:solidFill>
              </a:rPr>
              <a:t>Resources</a:t>
            </a:r>
          </a:p>
          <a:p>
            <a:endParaRPr lang="en-US"/>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C5BF146-2AB1-A031-32EB-03740B483E58}"/>
              </a:ext>
            </a:extLst>
          </p:cNvPr>
          <p:cNvSpPr>
            <a:spLocks noGrp="1"/>
          </p:cNvSpPr>
          <p:nvPr>
            <p:ph type="title"/>
          </p:nvPr>
        </p:nvSpPr>
        <p:spPr>
          <a:xfrm>
            <a:off x="838200" y="365125"/>
            <a:ext cx="9842237" cy="1325563"/>
          </a:xfrm>
        </p:spPr>
        <p:txBody>
          <a:bodyPr>
            <a:normAutofit/>
          </a:bodyPr>
          <a:lstStyle/>
          <a:p>
            <a:r>
              <a:rPr lang="en-US" sz="4300">
                <a:latin typeface="Arial Black" panose="020B0A04020102020204" pitchFamily="34" charset="0"/>
                <a:cs typeface="Sabon Next LT" panose="02000500000000000000" pitchFamily="2" charset="0"/>
              </a:rPr>
              <a:t>Research &amp; Comparison Tools</a:t>
            </a:r>
          </a:p>
        </p:txBody>
      </p:sp>
      <p:cxnSp>
        <p:nvCxnSpPr>
          <p:cNvPr id="22" name="Straight Connector 2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4"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6"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8"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0189956D-0568-F6B8-C8EC-3BF1414BAFC0}"/>
              </a:ext>
            </a:extLst>
          </p:cNvPr>
          <p:cNvSpPr txBox="1"/>
          <p:nvPr/>
        </p:nvSpPr>
        <p:spPr>
          <a:xfrm>
            <a:off x="7488019" y="2243898"/>
            <a:ext cx="3581583" cy="912285"/>
          </a:xfrm>
          <a:prstGeom prst="rect">
            <a:avLst/>
          </a:prstGeom>
          <a:noFill/>
        </p:spPr>
        <p:txBody>
          <a:bodyPr wrap="square" rtlCol="0">
            <a:spAutoFit/>
          </a:bodyPr>
          <a:lstStyle/>
          <a:p>
            <a:pPr defTabSz="384048">
              <a:spcAft>
                <a:spcPts val="600"/>
              </a:spcAft>
            </a:pPr>
            <a:r>
              <a:rPr lang="en-US" sz="2688" kern="1200">
                <a:solidFill>
                  <a:schemeClr val="tx1"/>
                </a:solidFill>
                <a:latin typeface="Sabon Next LT" panose="02000500000000000000" pitchFamily="2" charset="0"/>
                <a:ea typeface="+mn-ea"/>
                <a:cs typeface="Sabon Next LT" panose="02000500000000000000" pitchFamily="2" charset="0"/>
              </a:rPr>
              <a:t>Keep track of your research in one place. </a:t>
            </a:r>
            <a:endParaRPr lang="en-US" sz="3200">
              <a:latin typeface="Sabon Next LT" panose="02000500000000000000" pitchFamily="2" charset="0"/>
              <a:cs typeface="Sabon Next LT" panose="02000500000000000000" pitchFamily="2" charset="0"/>
            </a:endParaRPr>
          </a:p>
        </p:txBody>
      </p:sp>
      <p:pic>
        <p:nvPicPr>
          <p:cNvPr id="10" name="Picture 9" descr="A screenshot of a computer&#10;&#10;Description automatically generated">
            <a:extLst>
              <a:ext uri="{FF2B5EF4-FFF2-40B4-BE49-F238E27FC236}">
                <a16:creationId xmlns:a16="http://schemas.microsoft.com/office/drawing/2014/main" id="{17CB83C5-D241-532E-EACE-0A79264A4D9E}"/>
              </a:ext>
            </a:extLst>
          </p:cNvPr>
          <p:cNvPicPr>
            <a:picLocks noChangeAspect="1"/>
          </p:cNvPicPr>
          <p:nvPr/>
        </p:nvPicPr>
        <p:blipFill>
          <a:blip r:embed="rId3"/>
          <a:stretch>
            <a:fillRect/>
          </a:stretch>
        </p:blipFill>
        <p:spPr>
          <a:xfrm>
            <a:off x="1122397" y="1825625"/>
            <a:ext cx="6143264" cy="1819983"/>
          </a:xfrm>
          <a:prstGeom prst="rect">
            <a:avLst/>
          </a:prstGeom>
        </p:spPr>
      </p:pic>
      <p:pic>
        <p:nvPicPr>
          <p:cNvPr id="14" name="Picture 13" descr="A graph with green and red and blue ticks and crosses&#10;&#10;Description automatically generated">
            <a:extLst>
              <a:ext uri="{FF2B5EF4-FFF2-40B4-BE49-F238E27FC236}">
                <a16:creationId xmlns:a16="http://schemas.microsoft.com/office/drawing/2014/main" id="{7F63771F-3D86-8D35-3B58-40B54D507C66}"/>
              </a:ext>
            </a:extLst>
          </p:cNvPr>
          <p:cNvPicPr>
            <a:picLocks noChangeAspect="1"/>
          </p:cNvPicPr>
          <p:nvPr/>
        </p:nvPicPr>
        <p:blipFill>
          <a:blip r:embed="rId4"/>
          <a:stretch>
            <a:fillRect/>
          </a:stretch>
        </p:blipFill>
        <p:spPr>
          <a:xfrm>
            <a:off x="5756206" y="3765649"/>
            <a:ext cx="5333240" cy="2500522"/>
          </a:xfrm>
          <a:prstGeom prst="rect">
            <a:avLst/>
          </a:prstGeom>
        </p:spPr>
      </p:pic>
      <p:sp>
        <p:nvSpPr>
          <p:cNvPr id="15" name="TextBox 14">
            <a:extLst>
              <a:ext uri="{FF2B5EF4-FFF2-40B4-BE49-F238E27FC236}">
                <a16:creationId xmlns:a16="http://schemas.microsoft.com/office/drawing/2014/main" id="{A790B3A9-3DBF-F726-AB4A-104E4DCD40D3}"/>
              </a:ext>
            </a:extLst>
          </p:cNvPr>
          <p:cNvSpPr txBox="1"/>
          <p:nvPr/>
        </p:nvSpPr>
        <p:spPr>
          <a:xfrm>
            <a:off x="1714501" y="4463311"/>
            <a:ext cx="3848097" cy="1461939"/>
          </a:xfrm>
          <a:prstGeom prst="rect">
            <a:avLst/>
          </a:prstGeom>
          <a:noFill/>
        </p:spPr>
        <p:txBody>
          <a:bodyPr wrap="square" rtlCol="0">
            <a:spAutoFit/>
          </a:bodyPr>
          <a:lstStyle/>
          <a:p>
            <a:pPr algn="ctr" defTabSz="384048">
              <a:spcAft>
                <a:spcPts val="600"/>
              </a:spcAft>
            </a:pPr>
            <a:r>
              <a:rPr lang="en-US" sz="2800" kern="1200">
                <a:solidFill>
                  <a:schemeClr val="tx1"/>
                </a:solidFill>
                <a:latin typeface="Sabon Next LT" panose="02000500000000000000" pitchFamily="2" charset="0"/>
                <a:ea typeface="+mn-ea"/>
                <a:cs typeface="Sabon Next LT" panose="02000500000000000000" pitchFamily="2" charset="0"/>
              </a:rPr>
              <a:t>Colleges I’m Thinking About</a:t>
            </a:r>
          </a:p>
          <a:p>
            <a:pPr algn="ctr" defTabSz="384048">
              <a:spcAft>
                <a:spcPts val="600"/>
              </a:spcAft>
            </a:pPr>
            <a:r>
              <a:rPr lang="en-US" sz="2800" kern="1200">
                <a:solidFill>
                  <a:schemeClr val="tx1"/>
                </a:solidFill>
                <a:latin typeface="Sabon Next LT" panose="02000500000000000000" pitchFamily="2" charset="0"/>
                <a:ea typeface="+mn-ea"/>
                <a:cs typeface="Sabon Next LT" panose="02000500000000000000" pitchFamily="2" charset="0"/>
              </a:rPr>
              <a:t>&amp; Scatterplots</a:t>
            </a:r>
            <a:endParaRPr lang="en-US" sz="2800">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996194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26F6ED-57BC-4CFB-B6B9-817AB334727F}"/>
              </a:ext>
            </a:extLst>
          </p:cNvPr>
          <p:cNvSpPr>
            <a:spLocks noGrp="1"/>
          </p:cNvSpPr>
          <p:nvPr>
            <p:ph type="title"/>
          </p:nvPr>
        </p:nvSpPr>
        <p:spPr>
          <a:xfrm>
            <a:off x="838200" y="365126"/>
            <a:ext cx="10515600" cy="1094740"/>
          </a:xfrm>
        </p:spPr>
        <p:txBody>
          <a:bodyPr>
            <a:normAutofit/>
          </a:bodyPr>
          <a:lstStyle/>
          <a:p>
            <a:pPr algn="ctr"/>
            <a:r>
              <a:rPr lang="en-US">
                <a:solidFill>
                  <a:schemeClr val="bg1"/>
                </a:solidFill>
                <a:latin typeface="Arial Black" panose="020B0A04020102020204" pitchFamily="34" charset="0"/>
              </a:rPr>
              <a:t>Check Out the Statistics</a:t>
            </a:r>
          </a:p>
        </p:txBody>
      </p:sp>
      <p:pic>
        <p:nvPicPr>
          <p:cNvPr id="6" name="Content Placeholder 5">
            <a:extLst>
              <a:ext uri="{FF2B5EF4-FFF2-40B4-BE49-F238E27FC236}">
                <a16:creationId xmlns:a16="http://schemas.microsoft.com/office/drawing/2014/main" id="{0F15695A-EB48-4068-C1D0-27DC8E7D3B3B}"/>
              </a:ext>
            </a:extLst>
          </p:cNvPr>
          <p:cNvPicPr>
            <a:picLocks noGrp="1" noChangeAspect="1"/>
          </p:cNvPicPr>
          <p:nvPr>
            <p:ph sz="half" idx="1"/>
          </p:nvPr>
        </p:nvPicPr>
        <p:blipFill>
          <a:blip r:embed="rId3"/>
          <a:stretch>
            <a:fillRect/>
          </a:stretch>
        </p:blipFill>
        <p:spPr>
          <a:xfrm>
            <a:off x="457200" y="2283825"/>
            <a:ext cx="5181600" cy="3746355"/>
          </a:xfrm>
        </p:spPr>
      </p:pic>
      <p:pic>
        <p:nvPicPr>
          <p:cNvPr id="15" name="Content Placeholder 14">
            <a:extLst>
              <a:ext uri="{FF2B5EF4-FFF2-40B4-BE49-F238E27FC236}">
                <a16:creationId xmlns:a16="http://schemas.microsoft.com/office/drawing/2014/main" id="{5A76B958-8A79-7934-3DCF-67C8C0983909}"/>
              </a:ext>
            </a:extLst>
          </p:cNvPr>
          <p:cNvPicPr>
            <a:picLocks noGrp="1" noChangeAspect="1"/>
          </p:cNvPicPr>
          <p:nvPr>
            <p:ph sz="half" idx="2"/>
          </p:nvPr>
        </p:nvPicPr>
        <p:blipFill>
          <a:blip r:embed="rId4"/>
          <a:stretch>
            <a:fillRect/>
          </a:stretch>
        </p:blipFill>
        <p:spPr>
          <a:xfrm>
            <a:off x="5972678" y="3150554"/>
            <a:ext cx="5762122" cy="1545748"/>
          </a:xfrm>
        </p:spPr>
      </p:pic>
      <p:sp>
        <p:nvSpPr>
          <p:cNvPr id="13" name="Star: 5 Points 12">
            <a:extLst>
              <a:ext uri="{FF2B5EF4-FFF2-40B4-BE49-F238E27FC236}">
                <a16:creationId xmlns:a16="http://schemas.microsoft.com/office/drawing/2014/main" id="{B29D9856-29BE-4995-A870-8D2207C64A41}"/>
              </a:ext>
            </a:extLst>
          </p:cNvPr>
          <p:cNvSpPr/>
          <p:nvPr/>
        </p:nvSpPr>
        <p:spPr>
          <a:xfrm>
            <a:off x="8853739" y="2686545"/>
            <a:ext cx="323557" cy="2813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18E8E02E-64F6-37CB-9106-21C03ADA1096}"/>
              </a:ext>
            </a:extLst>
          </p:cNvPr>
          <p:cNvSpPr/>
          <p:nvPr/>
        </p:nvSpPr>
        <p:spPr>
          <a:xfrm>
            <a:off x="7349817" y="2313084"/>
            <a:ext cx="465337" cy="75351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946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BC21BF-2685-7D80-D81D-E1C0F7CBEC43}"/>
              </a:ext>
            </a:extLst>
          </p:cNvPr>
          <p:cNvSpPr>
            <a:spLocks noGrp="1"/>
          </p:cNvSpPr>
          <p:nvPr>
            <p:ph type="title"/>
          </p:nvPr>
        </p:nvSpPr>
        <p:spPr>
          <a:xfrm>
            <a:off x="190500" y="1077719"/>
            <a:ext cx="3546889" cy="5033383"/>
          </a:xfrm>
        </p:spPr>
        <p:txBody>
          <a:bodyPr anchor="t">
            <a:normAutofit/>
          </a:bodyPr>
          <a:lstStyle/>
          <a:p>
            <a:r>
              <a:rPr lang="en-US" sz="4000">
                <a:solidFill>
                  <a:srgbClr val="FFFFFF"/>
                </a:solidFill>
                <a:latin typeface="Arial Black" panose="020B0A04020102020204" pitchFamily="34" charset="0"/>
              </a:rPr>
              <a:t>Online </a:t>
            </a:r>
            <a:br>
              <a:rPr lang="en-US" sz="4000">
                <a:solidFill>
                  <a:srgbClr val="FFFFFF"/>
                </a:solidFill>
                <a:latin typeface="Arial Black" panose="020B0A04020102020204" pitchFamily="34" charset="0"/>
              </a:rPr>
            </a:br>
            <a:r>
              <a:rPr lang="en-US" sz="4000">
                <a:solidFill>
                  <a:srgbClr val="FFFFFF"/>
                </a:solidFill>
                <a:latin typeface="Arial Black" panose="020B0A04020102020204" pitchFamily="34" charset="0"/>
              </a:rPr>
              <a:t>College</a:t>
            </a:r>
            <a:br>
              <a:rPr lang="en-US" sz="4000">
                <a:solidFill>
                  <a:srgbClr val="FFFFFF"/>
                </a:solidFill>
                <a:latin typeface="Arial Black" panose="020B0A04020102020204" pitchFamily="34" charset="0"/>
              </a:rPr>
            </a:br>
            <a:r>
              <a:rPr lang="en-US" sz="4000">
                <a:solidFill>
                  <a:srgbClr val="FFFFFF"/>
                </a:solidFill>
                <a:latin typeface="Arial Black" panose="020B0A04020102020204" pitchFamily="34" charset="0"/>
              </a:rPr>
              <a:t>Search </a:t>
            </a:r>
            <a:br>
              <a:rPr lang="en-US" sz="4000">
                <a:solidFill>
                  <a:srgbClr val="FFFFFF"/>
                </a:solidFill>
                <a:latin typeface="Arial Black" panose="020B0A04020102020204" pitchFamily="34" charset="0"/>
              </a:rPr>
            </a:br>
            <a:r>
              <a:rPr lang="en-US" sz="4000">
                <a:solidFill>
                  <a:srgbClr val="FFFFFF"/>
                </a:solidFill>
                <a:latin typeface="Arial Black" panose="020B0A04020102020204" pitchFamily="34" charset="0"/>
              </a:rPr>
              <a:t>Tools:</a:t>
            </a:r>
            <a:br>
              <a:rPr lang="en-US" sz="4000">
                <a:solidFill>
                  <a:srgbClr val="FFFFFF"/>
                </a:solidFill>
                <a:latin typeface="Arial Black" panose="020B0A04020102020204" pitchFamily="34" charset="0"/>
              </a:rPr>
            </a:br>
            <a:br>
              <a:rPr lang="en-US" sz="4000">
                <a:solidFill>
                  <a:srgbClr val="FFFFFF"/>
                </a:solidFill>
                <a:latin typeface="Arial Black" panose="020B0A04020102020204" pitchFamily="34" charset="0"/>
              </a:rPr>
            </a:br>
            <a:r>
              <a:rPr lang="en-US" sz="2800">
                <a:solidFill>
                  <a:srgbClr val="FFFFFF"/>
                </a:solidFill>
                <a:latin typeface="Arial Black" panose="020B0A04020102020204" pitchFamily="34" charset="0"/>
              </a:rPr>
              <a:t>Ratings, Discussion Boards, </a:t>
            </a:r>
            <a:br>
              <a:rPr lang="en-US" sz="2800">
                <a:solidFill>
                  <a:srgbClr val="FFFFFF"/>
                </a:solidFill>
                <a:latin typeface="Arial Black" panose="020B0A04020102020204" pitchFamily="34" charset="0"/>
              </a:rPr>
            </a:br>
            <a:r>
              <a:rPr lang="en-US" sz="2800">
                <a:solidFill>
                  <a:srgbClr val="FFFFFF"/>
                </a:solidFill>
                <a:latin typeface="Arial Black" panose="020B0A04020102020204" pitchFamily="34" charset="0"/>
              </a:rPr>
              <a:t>Search Engines</a:t>
            </a:r>
            <a:br>
              <a:rPr lang="en-US" sz="2800">
                <a:solidFill>
                  <a:srgbClr val="FFFFFF"/>
                </a:solidFill>
                <a:latin typeface="Arial Black" panose="020B0A04020102020204" pitchFamily="34" charset="0"/>
              </a:rPr>
            </a:br>
            <a:endParaRPr lang="en-US" sz="2800">
              <a:solidFill>
                <a:srgbClr val="FFFFFF"/>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FBAB109-0307-CCBE-4952-7BD3E23396DA}"/>
              </a:ext>
            </a:extLst>
          </p:cNvPr>
          <p:cNvSpPr>
            <a:spLocks noGrp="1"/>
          </p:cNvSpPr>
          <p:nvPr>
            <p:ph sz="half" idx="1"/>
          </p:nvPr>
        </p:nvSpPr>
        <p:spPr>
          <a:xfrm>
            <a:off x="4203455" y="1412489"/>
            <a:ext cx="3740395" cy="4363844"/>
          </a:xfrm>
        </p:spPr>
        <p:txBody>
          <a:bodyPr>
            <a:normAutofit fontScale="92500" lnSpcReduction="20000"/>
          </a:bodyPr>
          <a:lstStyle/>
          <a:p>
            <a:r>
              <a:rPr lang="en-US">
                <a:solidFill>
                  <a:schemeClr val="accent3"/>
                </a:solidFill>
                <a:latin typeface="Sabon Next LT" panose="02000500000000000000" pitchFamily="2" charset="0"/>
                <a:cs typeface="Sabon Next LT" panose="02000500000000000000" pitchFamily="2" charset="0"/>
                <a:hlinkClick r:id="rId3">
                  <a:extLst>
                    <a:ext uri="{A12FA001-AC4F-418D-AE19-62706E023703}">
                      <ahyp:hlinkClr xmlns:ahyp="http://schemas.microsoft.com/office/drawing/2018/hyperlinkcolor" val="tx"/>
                    </a:ext>
                  </a:extLst>
                </a:hlinkClick>
              </a:rPr>
              <a:t>College Board/Big Future</a:t>
            </a:r>
            <a:endParaRPr lang="en-US">
              <a:solidFill>
                <a:schemeClr val="accent3"/>
              </a:solidFill>
              <a:latin typeface="Sabon Next LT" panose="02000500000000000000" pitchFamily="2" charset="0"/>
              <a:cs typeface="Sabon Next LT" panose="02000500000000000000" pitchFamily="2" charset="0"/>
            </a:endParaRPr>
          </a:p>
          <a:p>
            <a:r>
              <a:rPr lang="en-US">
                <a:solidFill>
                  <a:schemeClr val="accent3"/>
                </a:solidFill>
                <a:latin typeface="Sabon Next LT" panose="02000500000000000000" pitchFamily="2" charset="0"/>
                <a:cs typeface="Sabon Next LT" panose="02000500000000000000" pitchFamily="2" charset="0"/>
                <a:hlinkClick r:id="rId4">
                  <a:extLst>
                    <a:ext uri="{A12FA001-AC4F-418D-AE19-62706E023703}">
                      <ahyp:hlinkClr xmlns:ahyp="http://schemas.microsoft.com/office/drawing/2018/hyperlinkcolor" val="tx"/>
                    </a:ext>
                  </a:extLst>
                </a:hlinkClick>
              </a:rPr>
              <a:t>Common App/Explore Colleges</a:t>
            </a:r>
            <a:endParaRPr lang="en-US">
              <a:solidFill>
                <a:schemeClr val="accent3"/>
              </a:solidFill>
              <a:latin typeface="Sabon Next LT" panose="02000500000000000000" pitchFamily="2" charset="0"/>
              <a:cs typeface="Sabon Next LT" panose="02000500000000000000" pitchFamily="2" charset="0"/>
            </a:endParaRPr>
          </a:p>
          <a:p>
            <a:r>
              <a:rPr lang="en-US" err="1">
                <a:solidFill>
                  <a:schemeClr val="accent3"/>
                </a:solidFill>
                <a:latin typeface="Sabon Next LT" panose="02000500000000000000" pitchFamily="2" charset="0"/>
                <a:cs typeface="Sabon Next LT" panose="02000500000000000000" pitchFamily="2" charset="0"/>
                <a:hlinkClick r:id="rId5">
                  <a:extLst>
                    <a:ext uri="{A12FA001-AC4F-418D-AE19-62706E023703}">
                      <ahyp:hlinkClr xmlns:ahyp="http://schemas.microsoft.com/office/drawing/2018/hyperlinkcolor" val="tx"/>
                    </a:ext>
                  </a:extLst>
                </a:hlinkClick>
              </a:rPr>
              <a:t>Cappex</a:t>
            </a:r>
            <a:endParaRPr lang="en-US">
              <a:solidFill>
                <a:schemeClr val="accent3"/>
              </a:solidFill>
              <a:latin typeface="Sabon Next LT" panose="02000500000000000000" pitchFamily="2" charset="0"/>
              <a:cs typeface="Sabon Next LT" panose="02000500000000000000" pitchFamily="2" charset="0"/>
            </a:endParaRPr>
          </a:p>
          <a:p>
            <a:r>
              <a:rPr lang="en-US" err="1">
                <a:solidFill>
                  <a:schemeClr val="accent3"/>
                </a:solidFill>
                <a:latin typeface="Sabon Next LT" panose="02000500000000000000" pitchFamily="2" charset="0"/>
                <a:cs typeface="Sabon Next LT" panose="02000500000000000000" pitchFamily="2" charset="0"/>
                <a:hlinkClick r:id="rId6">
                  <a:extLst>
                    <a:ext uri="{A12FA001-AC4F-418D-AE19-62706E023703}">
                      <ahyp:hlinkClr xmlns:ahyp="http://schemas.microsoft.com/office/drawing/2018/hyperlinkcolor" val="tx"/>
                    </a:ext>
                  </a:extLst>
                </a:hlinkClick>
              </a:rPr>
              <a:t>Unigo</a:t>
            </a:r>
            <a:endParaRPr lang="en-US">
              <a:solidFill>
                <a:schemeClr val="accent3"/>
              </a:solidFill>
              <a:latin typeface="Sabon Next LT" panose="02000500000000000000" pitchFamily="2" charset="0"/>
              <a:cs typeface="Sabon Next LT" panose="02000500000000000000" pitchFamily="2" charset="0"/>
            </a:endParaRPr>
          </a:p>
          <a:p>
            <a:r>
              <a:rPr lang="en-US">
                <a:solidFill>
                  <a:schemeClr val="accent3"/>
                </a:solidFill>
                <a:latin typeface="Sabon Next LT" panose="02000500000000000000" pitchFamily="2" charset="0"/>
                <a:cs typeface="Sabon Next LT" panose="02000500000000000000" pitchFamily="2" charset="0"/>
                <a:hlinkClick r:id="rId7">
                  <a:extLst>
                    <a:ext uri="{A12FA001-AC4F-418D-AE19-62706E023703}">
                      <ahyp:hlinkClr xmlns:ahyp="http://schemas.microsoft.com/office/drawing/2018/hyperlinkcolor" val="tx"/>
                    </a:ext>
                  </a:extLst>
                </a:hlinkClick>
              </a:rPr>
              <a:t>Niche</a:t>
            </a:r>
            <a:endParaRPr lang="en-US">
              <a:solidFill>
                <a:schemeClr val="accent3"/>
              </a:solidFill>
              <a:latin typeface="Sabon Next LT" panose="02000500000000000000" pitchFamily="2" charset="0"/>
              <a:cs typeface="Sabon Next LT" panose="02000500000000000000" pitchFamily="2" charset="0"/>
            </a:endParaRPr>
          </a:p>
          <a:p>
            <a:r>
              <a:rPr lang="en-US">
                <a:solidFill>
                  <a:schemeClr val="accent3"/>
                </a:solidFill>
                <a:latin typeface="Sabon Next LT" panose="02000500000000000000" pitchFamily="2" charset="0"/>
                <a:cs typeface="Sabon Next LT" panose="02000500000000000000" pitchFamily="2" charset="0"/>
                <a:hlinkClick r:id="rId8">
                  <a:extLst>
                    <a:ext uri="{A12FA001-AC4F-418D-AE19-62706E023703}">
                      <ahyp:hlinkClr xmlns:ahyp="http://schemas.microsoft.com/office/drawing/2018/hyperlinkcolor" val="tx"/>
                    </a:ext>
                  </a:extLst>
                </a:hlinkClick>
              </a:rPr>
              <a:t>TheCollegeTour.com </a:t>
            </a:r>
            <a:endParaRPr lang="en-US">
              <a:solidFill>
                <a:schemeClr val="accent3"/>
              </a:solidFill>
              <a:latin typeface="Sabon Next LT" panose="02000500000000000000" pitchFamily="2" charset="0"/>
              <a:cs typeface="Sabon Next LT" panose="02000500000000000000" pitchFamily="2" charset="0"/>
            </a:endParaRPr>
          </a:p>
          <a:p>
            <a:r>
              <a:rPr lang="en-US">
                <a:solidFill>
                  <a:schemeClr val="accent3"/>
                </a:solidFill>
                <a:latin typeface="Sabon Next LT" panose="02000500000000000000" pitchFamily="2" charset="0"/>
                <a:cs typeface="Sabon Next LT" panose="02000500000000000000" pitchFamily="2" charset="0"/>
                <a:hlinkClick r:id="rId9">
                  <a:extLst>
                    <a:ext uri="{A12FA001-AC4F-418D-AE19-62706E023703}">
                      <ahyp:hlinkClr xmlns:ahyp="http://schemas.microsoft.com/office/drawing/2018/hyperlinkcolor" val="tx"/>
                    </a:ext>
                  </a:extLst>
                </a:hlinkClick>
              </a:rPr>
              <a:t>College Confidential</a:t>
            </a:r>
            <a:endParaRPr lang="en-US">
              <a:solidFill>
                <a:schemeClr val="accent3"/>
              </a:solidFill>
              <a:latin typeface="Sabon Next LT" panose="02000500000000000000" pitchFamily="2" charset="0"/>
              <a:cs typeface="Sabon Next LT" panose="02000500000000000000" pitchFamily="2" charset="0"/>
            </a:endParaRPr>
          </a:p>
          <a:p>
            <a:r>
              <a:rPr lang="en-US">
                <a:solidFill>
                  <a:schemeClr val="accent3"/>
                </a:solidFill>
                <a:latin typeface="Sabon Next LT" panose="02000500000000000000" pitchFamily="2" charset="0"/>
                <a:cs typeface="Sabon Next LT" panose="02000500000000000000" pitchFamily="2" charset="0"/>
                <a:hlinkClick r:id="rId10">
                  <a:extLst>
                    <a:ext uri="{A12FA001-AC4F-418D-AE19-62706E023703}">
                      <ahyp:hlinkClr xmlns:ahyp="http://schemas.microsoft.com/office/drawing/2018/hyperlinkcolor" val="tx"/>
                    </a:ext>
                  </a:extLst>
                </a:hlinkClick>
              </a:rPr>
              <a:t>College Navigator</a:t>
            </a:r>
            <a:endParaRPr lang="en-US">
              <a:solidFill>
                <a:schemeClr val="accent3"/>
              </a:solidFill>
              <a:latin typeface="Sabon Next LT" panose="02000500000000000000" pitchFamily="2" charset="0"/>
              <a:cs typeface="Sabon Next LT" panose="02000500000000000000" pitchFamily="2" charset="0"/>
            </a:endParaRPr>
          </a:p>
          <a:p>
            <a:r>
              <a:rPr lang="en-US">
                <a:solidFill>
                  <a:schemeClr val="accent3"/>
                </a:solidFill>
                <a:latin typeface="Sabon Next LT" panose="02000500000000000000" pitchFamily="2" charset="0"/>
                <a:cs typeface="Sabon Next LT" panose="02000500000000000000" pitchFamily="2" charset="0"/>
                <a:hlinkClick r:id="rId11">
                  <a:extLst>
                    <a:ext uri="{A12FA001-AC4F-418D-AE19-62706E023703}">
                      <ahyp:hlinkClr xmlns:ahyp="http://schemas.microsoft.com/office/drawing/2018/hyperlinkcolor" val="tx"/>
                    </a:ext>
                  </a:extLst>
                </a:hlinkClick>
              </a:rPr>
              <a:t>HS Navigator </a:t>
            </a:r>
            <a:endParaRPr lang="en-US">
              <a:solidFill>
                <a:schemeClr val="accent3"/>
              </a:solidFill>
              <a:latin typeface="Sabon Next LT" panose="02000500000000000000" pitchFamily="2" charset="0"/>
              <a:cs typeface="Sabon Next LT" panose="02000500000000000000" pitchFamily="2" charset="0"/>
            </a:endParaRPr>
          </a:p>
          <a:p>
            <a:pPr marL="0" indent="0">
              <a:buNone/>
            </a:pPr>
            <a:endParaRPr lang="en-US" sz="200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754D6E0-A20F-A18D-1972-FDB3214F10C9}"/>
              </a:ext>
            </a:extLst>
          </p:cNvPr>
          <p:cNvSpPr>
            <a:spLocks noGrp="1"/>
          </p:cNvSpPr>
          <p:nvPr>
            <p:ph sz="half" idx="2"/>
          </p:nvPr>
        </p:nvSpPr>
        <p:spPr>
          <a:xfrm>
            <a:off x="8315893" y="1412489"/>
            <a:ext cx="3876107" cy="4363844"/>
          </a:xfrm>
        </p:spPr>
        <p:txBody>
          <a:bodyPr>
            <a:normAutofit fontScale="92500" lnSpcReduction="20000"/>
          </a:bodyPr>
          <a:lstStyle/>
          <a:p>
            <a:r>
              <a:rPr lang="en-US" sz="2600">
                <a:solidFill>
                  <a:schemeClr val="accent3"/>
                </a:solidFill>
                <a:latin typeface="Sabon Next LT" panose="02000500000000000000" pitchFamily="2" charset="0"/>
                <a:cs typeface="Sabon Next LT" panose="02000500000000000000" pitchFamily="2" charset="0"/>
              </a:rPr>
              <a:t>US News and World Report’s </a:t>
            </a:r>
            <a:r>
              <a:rPr lang="en-US" sz="2600">
                <a:solidFill>
                  <a:schemeClr val="accent3"/>
                </a:solidFill>
                <a:latin typeface="Sabon Next LT" panose="02000500000000000000" pitchFamily="2" charset="0"/>
                <a:cs typeface="Sabon Next LT" panose="02000500000000000000" pitchFamily="2" charset="0"/>
                <a:hlinkClick r:id="rId12">
                  <a:extLst>
                    <a:ext uri="{A12FA001-AC4F-418D-AE19-62706E023703}">
                      <ahyp:hlinkClr xmlns:ahyp="http://schemas.microsoft.com/office/drawing/2018/hyperlinkcolor" val="tx"/>
                    </a:ext>
                  </a:extLst>
                </a:hlinkClick>
              </a:rPr>
              <a:t>Best Colleges Report</a:t>
            </a:r>
            <a:endParaRPr lang="en-US" sz="2600">
              <a:solidFill>
                <a:schemeClr val="accent3"/>
              </a:solidFill>
              <a:latin typeface="Sabon Next LT" panose="02000500000000000000" pitchFamily="2" charset="0"/>
              <a:cs typeface="Sabon Next LT" panose="02000500000000000000" pitchFamily="2" charset="0"/>
            </a:endParaRPr>
          </a:p>
          <a:p>
            <a:r>
              <a:rPr lang="en-US" sz="2600">
                <a:solidFill>
                  <a:schemeClr val="accent3"/>
                </a:solidFill>
                <a:latin typeface="Sabon Next LT" panose="02000500000000000000" pitchFamily="2" charset="0"/>
                <a:cs typeface="Sabon Next LT" panose="02000500000000000000" pitchFamily="2" charset="0"/>
                <a:hlinkClick r:id="rId13">
                  <a:extLst>
                    <a:ext uri="{A12FA001-AC4F-418D-AE19-62706E023703}">
                      <ahyp:hlinkClr xmlns:ahyp="http://schemas.microsoft.com/office/drawing/2018/hyperlinkcolor" val="tx"/>
                    </a:ext>
                  </a:extLst>
                </a:hlinkClick>
              </a:rPr>
              <a:t>The Princeton Review</a:t>
            </a:r>
            <a:endParaRPr lang="en-US" sz="2600">
              <a:solidFill>
                <a:schemeClr val="accent3"/>
              </a:solidFill>
              <a:latin typeface="Sabon Next LT" panose="02000500000000000000" pitchFamily="2" charset="0"/>
              <a:cs typeface="Sabon Next LT" panose="02000500000000000000" pitchFamily="2" charset="0"/>
            </a:endParaRPr>
          </a:p>
          <a:p>
            <a:r>
              <a:rPr lang="en-US" sz="2600">
                <a:solidFill>
                  <a:schemeClr val="accent3"/>
                </a:solidFill>
                <a:latin typeface="Sabon Next LT" panose="02000500000000000000" pitchFamily="2" charset="0"/>
                <a:cs typeface="Sabon Next LT" panose="02000500000000000000" pitchFamily="2" charset="0"/>
              </a:rPr>
              <a:t>Forbes Magazine’s </a:t>
            </a:r>
            <a:r>
              <a:rPr lang="en-US" sz="2600">
                <a:solidFill>
                  <a:schemeClr val="accent3"/>
                </a:solidFill>
                <a:latin typeface="Sabon Next LT" panose="02000500000000000000" pitchFamily="2" charset="0"/>
                <a:cs typeface="Sabon Next LT" panose="02000500000000000000" pitchFamily="2" charset="0"/>
                <a:hlinkClick r:id="rId14">
                  <a:extLst>
                    <a:ext uri="{A12FA001-AC4F-418D-AE19-62706E023703}">
                      <ahyp:hlinkClr xmlns:ahyp="http://schemas.microsoft.com/office/drawing/2018/hyperlinkcolor" val="tx"/>
                    </a:ext>
                  </a:extLst>
                </a:hlinkClick>
              </a:rPr>
              <a:t>America’s Top Colleges</a:t>
            </a:r>
            <a:endParaRPr lang="en-US" sz="2600">
              <a:solidFill>
                <a:schemeClr val="accent3"/>
              </a:solidFill>
              <a:latin typeface="Sabon Next LT" panose="02000500000000000000" pitchFamily="2" charset="0"/>
              <a:cs typeface="Sabon Next LT" panose="02000500000000000000" pitchFamily="2" charset="0"/>
            </a:endParaRPr>
          </a:p>
          <a:p>
            <a:r>
              <a:rPr lang="en-US" sz="2600">
                <a:solidFill>
                  <a:schemeClr val="accent3"/>
                </a:solidFill>
                <a:latin typeface="Sabon Next LT" panose="02000500000000000000" pitchFamily="2" charset="0"/>
                <a:cs typeface="Sabon Next LT" panose="02000500000000000000" pitchFamily="2" charset="0"/>
                <a:hlinkClick r:id="rId15">
                  <a:extLst>
                    <a:ext uri="{A12FA001-AC4F-418D-AE19-62706E023703}">
                      <ahyp:hlinkClr xmlns:ahyp="http://schemas.microsoft.com/office/drawing/2018/hyperlinkcolor" val="tx"/>
                    </a:ext>
                  </a:extLst>
                </a:hlinkClick>
              </a:rPr>
              <a:t>Kiplinger’s Best College Values</a:t>
            </a:r>
            <a:endParaRPr lang="en-US" sz="2600">
              <a:solidFill>
                <a:schemeClr val="accent3"/>
              </a:solidFill>
              <a:latin typeface="Sabon Next LT" panose="02000500000000000000" pitchFamily="2" charset="0"/>
              <a:cs typeface="Sabon Next LT" panose="02000500000000000000" pitchFamily="2" charset="0"/>
            </a:endParaRPr>
          </a:p>
          <a:p>
            <a:pPr marL="0" indent="0">
              <a:buNone/>
            </a:pPr>
            <a:endParaRPr lang="en-US" sz="2000"/>
          </a:p>
        </p:txBody>
      </p:sp>
    </p:spTree>
    <p:extLst>
      <p:ext uri="{BB962C8B-B14F-4D97-AF65-F5344CB8AC3E}">
        <p14:creationId xmlns:p14="http://schemas.microsoft.com/office/powerpoint/2010/main" val="1432768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aviance | Programs">
            <a:extLst>
              <a:ext uri="{FF2B5EF4-FFF2-40B4-BE49-F238E27FC236}">
                <a16:creationId xmlns:a16="http://schemas.microsoft.com/office/drawing/2014/main" id="{0E6C078F-8CDC-CCBB-8AF3-1E898CB51C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85928" y="1898834"/>
            <a:ext cx="3510140" cy="8512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AFA1E3A-2CAC-67A7-3CDA-C2787235A210}"/>
              </a:ext>
            </a:extLst>
          </p:cNvPr>
          <p:cNvPicPr>
            <a:picLocks noChangeAspect="1"/>
          </p:cNvPicPr>
          <p:nvPr/>
        </p:nvPicPr>
        <p:blipFill>
          <a:blip r:embed="rId4"/>
          <a:stretch>
            <a:fillRect/>
          </a:stretch>
        </p:blipFill>
        <p:spPr>
          <a:xfrm>
            <a:off x="951643" y="2969366"/>
            <a:ext cx="2457277" cy="2965681"/>
          </a:xfrm>
          <a:prstGeom prst="rect">
            <a:avLst/>
          </a:prstGeom>
          <a:effectLst>
            <a:outerShdw blurRad="50800" dist="38100" dir="16200000" rotWithShape="0">
              <a:prstClr val="black">
                <a:alpha val="40000"/>
              </a:prstClr>
            </a:outerShdw>
          </a:effectLst>
        </p:spPr>
      </p:pic>
      <p:pic>
        <p:nvPicPr>
          <p:cNvPr id="1026" name="Picture 2" descr="College Rep Visits | Solomon Unified School District 393">
            <a:extLst>
              <a:ext uri="{FF2B5EF4-FFF2-40B4-BE49-F238E27FC236}">
                <a16:creationId xmlns:a16="http://schemas.microsoft.com/office/drawing/2014/main" id="{8B4536E3-533E-E820-7D36-E54979E1A8F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482027">
            <a:off x="3813724" y="2748100"/>
            <a:ext cx="2371093" cy="2092490"/>
          </a:xfrm>
          <a:prstGeom prst="rect">
            <a:avLst/>
          </a:prstGeom>
          <a:noFill/>
          <a:extLst>
            <a:ext uri="{909E8E84-426E-40DD-AFC4-6F175D3DCCD1}">
              <a14:hiddenFill xmlns:a14="http://schemas.microsoft.com/office/drawing/2010/main">
                <a:solidFill>
                  <a:srgbClr val="FFFFFF"/>
                </a:solidFill>
              </a14:hiddenFill>
            </a:ext>
          </a:extLst>
        </p:spPr>
      </p:pic>
      <p:sp>
        <p:nvSpPr>
          <p:cNvPr id="1044" name="Freeform: Shape 1043">
            <a:extLst>
              <a:ext uri="{FF2B5EF4-FFF2-40B4-BE49-F238E27FC236}">
                <a16:creationId xmlns:a16="http://schemas.microsoft.com/office/drawing/2014/main" id="{041C67D0-A496-4B86-BF61-263FF9EFD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6" name="Right Triangle 104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7">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1590E1-F30B-498A-A7E5-06CB40AF5007}"/>
              </a:ext>
            </a:extLst>
          </p:cNvPr>
          <p:cNvSpPr>
            <a:spLocks noGrp="1"/>
          </p:cNvSpPr>
          <p:nvPr>
            <p:ph type="title"/>
          </p:nvPr>
        </p:nvSpPr>
        <p:spPr>
          <a:xfrm>
            <a:off x="6623022" y="551927"/>
            <a:ext cx="5327272" cy="1207979"/>
          </a:xfrm>
        </p:spPr>
        <p:txBody>
          <a:bodyPr vert="horz" lIns="91440" tIns="45720" rIns="91440" bIns="45720" rtlCol="0" anchor="ctr">
            <a:normAutofit/>
          </a:bodyPr>
          <a:lstStyle/>
          <a:p>
            <a:r>
              <a:rPr lang="en-US" sz="3600" b="1">
                <a:latin typeface="Arial Black" panose="020B0A04020102020204" pitchFamily="34" charset="0"/>
              </a:rPr>
              <a:t>RESOURCES</a:t>
            </a:r>
          </a:p>
        </p:txBody>
      </p:sp>
      <p:sp>
        <p:nvSpPr>
          <p:cNvPr id="3" name="Rectangle 2">
            <a:extLst>
              <a:ext uri="{FF2B5EF4-FFF2-40B4-BE49-F238E27FC236}">
                <a16:creationId xmlns:a16="http://schemas.microsoft.com/office/drawing/2014/main" id="{46281829-95C6-4A2F-8950-8493A825F840}"/>
              </a:ext>
            </a:extLst>
          </p:cNvPr>
          <p:cNvSpPr/>
          <p:nvPr/>
        </p:nvSpPr>
        <p:spPr>
          <a:xfrm>
            <a:off x="6095999" y="1364706"/>
            <a:ext cx="5450827" cy="5168483"/>
          </a:xfrm>
          <a:prstGeom prst="rect">
            <a:avLst/>
          </a:prstGeom>
        </p:spPr>
        <p:txBody>
          <a:bodyPr vert="horz" lIns="91440" tIns="45720" rIns="91440" bIns="45720" rtlCol="0" anchor="t">
            <a:noAutofit/>
          </a:bodyPr>
          <a:lstStyle/>
          <a:p>
            <a:pPr indent="-228600" defTabSz="914400">
              <a:lnSpc>
                <a:spcPct val="90000"/>
              </a:lnSpc>
              <a:spcAft>
                <a:spcPts val="600"/>
              </a:spcAft>
              <a:buFont typeface="Arial" panose="020B0604020202020204" pitchFamily="34" charset="0"/>
              <a:buChar char="•"/>
            </a:pPr>
            <a:r>
              <a:rPr lang="en-US" sz="1600" b="1">
                <a:latin typeface="Sabon Next LT" panose="02000500000000000000" pitchFamily="2" charset="0"/>
                <a:cs typeface="Sabon Next LT" panose="02000500000000000000" pitchFamily="2" charset="0"/>
              </a:rPr>
              <a:t>Student Services Webpage</a:t>
            </a:r>
          </a:p>
          <a:p>
            <a:pPr defTabSz="914400">
              <a:lnSpc>
                <a:spcPct val="90000"/>
              </a:lnSpc>
              <a:spcAft>
                <a:spcPts val="600"/>
              </a:spcAft>
            </a:pPr>
            <a:endParaRPr lang="en-US" sz="1600" b="1">
              <a:latin typeface="Sabon Next LT" panose="02000500000000000000" pitchFamily="2" charset="0"/>
              <a:cs typeface="Sabon Next LT" panose="02000500000000000000" pitchFamily="2" charset="0"/>
            </a:endParaRPr>
          </a:p>
          <a:p>
            <a:pPr indent="-228600" defTabSz="914400">
              <a:lnSpc>
                <a:spcPct val="90000"/>
              </a:lnSpc>
              <a:spcAft>
                <a:spcPts val="600"/>
              </a:spcAft>
              <a:buFont typeface="Arial" panose="020B0604020202020204" pitchFamily="34" charset="0"/>
              <a:buChar char="•"/>
            </a:pPr>
            <a:r>
              <a:rPr lang="en-US" sz="1600" b="1">
                <a:latin typeface="Sabon Next LT" panose="02000500000000000000" pitchFamily="2" charset="0"/>
                <a:cs typeface="Sabon Next LT" panose="02000500000000000000" pitchFamily="2" charset="0"/>
              </a:rPr>
              <a:t>Naviance- College and Military visits, Statistics, College Search tools, Virtual campus tours</a:t>
            </a:r>
          </a:p>
          <a:p>
            <a:pPr defTabSz="914400">
              <a:lnSpc>
                <a:spcPct val="90000"/>
              </a:lnSpc>
              <a:spcAft>
                <a:spcPts val="600"/>
              </a:spcAft>
            </a:pPr>
            <a:endParaRPr lang="en-US" sz="1600" b="1">
              <a:latin typeface="Sabon Next LT" panose="02000500000000000000" pitchFamily="2" charset="0"/>
              <a:cs typeface="Sabon Next LT" panose="02000500000000000000" pitchFamily="2" charset="0"/>
            </a:endParaRPr>
          </a:p>
          <a:p>
            <a:pPr indent="-228600" defTabSz="914400">
              <a:lnSpc>
                <a:spcPct val="90000"/>
              </a:lnSpc>
              <a:spcAft>
                <a:spcPts val="600"/>
              </a:spcAft>
              <a:buFont typeface="Arial" panose="020B0604020202020204" pitchFamily="34" charset="0"/>
              <a:buChar char="•"/>
            </a:pPr>
            <a:r>
              <a:rPr lang="en-US" sz="1600" b="1">
                <a:latin typeface="Sabon Next LT" panose="02000500000000000000" pitchFamily="2" charset="0"/>
                <a:cs typeface="Sabon Next LT" panose="02000500000000000000" pitchFamily="2" charset="0"/>
              </a:rPr>
              <a:t>School Counselor – Students should schedule individual appointments</a:t>
            </a:r>
          </a:p>
          <a:p>
            <a:pPr indent="-228600" defTabSz="914400">
              <a:lnSpc>
                <a:spcPct val="90000"/>
              </a:lnSpc>
              <a:spcAft>
                <a:spcPts val="600"/>
              </a:spcAft>
              <a:buFont typeface="Arial" panose="020B0604020202020204" pitchFamily="34" charset="0"/>
              <a:buChar char="•"/>
            </a:pPr>
            <a:endParaRPr lang="en-US" sz="1600" b="1">
              <a:latin typeface="Sabon Next LT" panose="02000500000000000000" pitchFamily="2" charset="0"/>
              <a:cs typeface="Sabon Next LT" panose="02000500000000000000" pitchFamily="2" charset="0"/>
            </a:endParaRPr>
          </a:p>
          <a:p>
            <a:pPr indent="-228600" defTabSz="914400">
              <a:lnSpc>
                <a:spcPct val="90000"/>
              </a:lnSpc>
              <a:spcAft>
                <a:spcPts val="600"/>
              </a:spcAft>
              <a:buFont typeface="Arial" panose="020B0604020202020204" pitchFamily="34" charset="0"/>
              <a:buChar char="•"/>
            </a:pPr>
            <a:r>
              <a:rPr lang="en-US" sz="1600" b="1">
                <a:latin typeface="Sabon Next LT" panose="02000500000000000000" pitchFamily="2" charset="0"/>
                <a:cs typeface="Sabon Next LT" panose="02000500000000000000" pitchFamily="2" charset="0"/>
              </a:rPr>
              <a:t>Open House Bulletin Board</a:t>
            </a:r>
          </a:p>
          <a:p>
            <a:pPr indent="-228600" defTabSz="914400">
              <a:lnSpc>
                <a:spcPct val="90000"/>
              </a:lnSpc>
              <a:spcAft>
                <a:spcPts val="600"/>
              </a:spcAft>
              <a:buFont typeface="Arial" panose="020B0604020202020204" pitchFamily="34" charset="0"/>
              <a:buChar char="•"/>
            </a:pPr>
            <a:endParaRPr lang="en-US" sz="1600" b="1">
              <a:latin typeface="Sabon Next LT" panose="02000500000000000000" pitchFamily="2" charset="0"/>
              <a:cs typeface="Sabon Next LT" panose="02000500000000000000" pitchFamily="2" charset="0"/>
            </a:endParaRPr>
          </a:p>
          <a:p>
            <a:pPr indent="-228600" defTabSz="914400">
              <a:lnSpc>
                <a:spcPct val="90000"/>
              </a:lnSpc>
              <a:spcAft>
                <a:spcPts val="600"/>
              </a:spcAft>
              <a:buFont typeface="Arial" panose="020B0604020202020204" pitchFamily="34" charset="0"/>
              <a:buChar char="•"/>
            </a:pPr>
            <a:r>
              <a:rPr lang="en-US" sz="1600" b="1">
                <a:latin typeface="Sabon Next LT" panose="02000500000000000000" pitchFamily="2" charset="0"/>
                <a:cs typeface="Sabon Next LT" panose="02000500000000000000" pitchFamily="2" charset="0"/>
              </a:rPr>
              <a:t>College Rep Visits</a:t>
            </a:r>
          </a:p>
          <a:p>
            <a:pPr indent="-228600" defTabSz="914400">
              <a:lnSpc>
                <a:spcPct val="90000"/>
              </a:lnSpc>
              <a:spcAft>
                <a:spcPts val="600"/>
              </a:spcAft>
              <a:buFont typeface="Arial" panose="020B0604020202020204" pitchFamily="34" charset="0"/>
              <a:buChar char="•"/>
            </a:pPr>
            <a:endParaRPr lang="en-US" sz="1600" b="1">
              <a:latin typeface="Sabon Next LT" panose="02000500000000000000" pitchFamily="2" charset="0"/>
              <a:cs typeface="Sabon Next LT" panose="02000500000000000000" pitchFamily="2" charset="0"/>
            </a:endParaRPr>
          </a:p>
          <a:p>
            <a:pPr indent="-228600" defTabSz="914400">
              <a:lnSpc>
                <a:spcPct val="90000"/>
              </a:lnSpc>
              <a:spcAft>
                <a:spcPts val="600"/>
              </a:spcAft>
              <a:buFont typeface="Arial" panose="020B0604020202020204" pitchFamily="34" charset="0"/>
              <a:buChar char="•"/>
            </a:pPr>
            <a:r>
              <a:rPr lang="en-US" sz="1600" b="1">
                <a:latin typeface="Sabon Next LT" panose="02000500000000000000" pitchFamily="2" charset="0"/>
                <a:cs typeface="Sabon Next LT" panose="02000500000000000000" pitchFamily="2" charset="0"/>
              </a:rPr>
              <a:t>Check your CBSD email!</a:t>
            </a:r>
          </a:p>
          <a:p>
            <a:pPr defTabSz="914400">
              <a:lnSpc>
                <a:spcPct val="90000"/>
              </a:lnSpc>
              <a:spcAft>
                <a:spcPts val="600"/>
              </a:spcAft>
            </a:pPr>
            <a:endParaRPr lang="en-US" sz="1600" b="1">
              <a:latin typeface="Sabon Next LT" panose="02000500000000000000" pitchFamily="2" charset="0"/>
              <a:cs typeface="Sabon Next LT" panose="02000500000000000000" pitchFamily="2" charset="0"/>
            </a:endParaRPr>
          </a:p>
          <a:p>
            <a:pPr indent="-228600" defTabSz="914400">
              <a:lnSpc>
                <a:spcPct val="90000"/>
              </a:lnSpc>
              <a:spcAft>
                <a:spcPts val="600"/>
              </a:spcAft>
              <a:buFont typeface="Arial" panose="020B0604020202020204" pitchFamily="34" charset="0"/>
              <a:buChar char="•"/>
            </a:pPr>
            <a:r>
              <a:rPr lang="en-US" sz="1600" b="1">
                <a:latin typeface="Sabon Next LT" panose="02000500000000000000" pitchFamily="2" charset="0"/>
                <a:cs typeface="Sabon Next LT" panose="02000500000000000000" pitchFamily="2" charset="0"/>
              </a:rPr>
              <a:t>ACT and College Board (SAT &amp; PSAT) websites</a:t>
            </a:r>
          </a:p>
        </p:txBody>
      </p:sp>
    </p:spTree>
    <p:extLst>
      <p:ext uri="{BB962C8B-B14F-4D97-AF65-F5344CB8AC3E}">
        <p14:creationId xmlns:p14="http://schemas.microsoft.com/office/powerpoint/2010/main" val="2578409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9E0CE-6260-077C-6BC4-3B9CE345C6D0}"/>
              </a:ext>
            </a:extLst>
          </p:cNvPr>
          <p:cNvSpPr>
            <a:spLocks noGrp="1"/>
          </p:cNvSpPr>
          <p:nvPr>
            <p:ph type="ctrTitle"/>
          </p:nvPr>
        </p:nvSpPr>
        <p:spPr/>
        <p:txBody>
          <a:bodyPr/>
          <a:lstStyle/>
          <a:p>
            <a:br>
              <a:rPr lang="en-US" sz="4400" b="1">
                <a:latin typeface="Sabon Next LT" panose="02000500000000000000" pitchFamily="2" charset="0"/>
                <a:cs typeface="Sabon Next LT" panose="02000500000000000000" pitchFamily="2" charset="0"/>
              </a:rPr>
            </a:br>
            <a:endParaRPr lang="en-US"/>
          </a:p>
        </p:txBody>
      </p:sp>
      <p:pic>
        <p:nvPicPr>
          <p:cNvPr id="2050" name="Picture 2" descr="Email Memes">
            <a:extLst>
              <a:ext uri="{FF2B5EF4-FFF2-40B4-BE49-F238E27FC236}">
                <a16:creationId xmlns:a16="http://schemas.microsoft.com/office/drawing/2014/main" id="{28557933-F75B-8C0B-EE15-DDD904767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200" y="780192"/>
            <a:ext cx="4835525" cy="496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734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8D6EC-99D0-421A-9049-A23C81360A29}"/>
              </a:ext>
            </a:extLst>
          </p:cNvPr>
          <p:cNvSpPr>
            <a:spLocks noGrp="1"/>
          </p:cNvSpPr>
          <p:nvPr>
            <p:ph type="title"/>
          </p:nvPr>
        </p:nvSpPr>
        <p:spPr>
          <a:xfrm>
            <a:off x="492338" y="1872647"/>
            <a:ext cx="4027167" cy="2156621"/>
          </a:xfrm>
        </p:spPr>
        <p:txBody>
          <a:bodyPr anchor="t">
            <a:normAutofit/>
          </a:bodyPr>
          <a:lstStyle/>
          <a:p>
            <a:pPr algn="ctr"/>
            <a:r>
              <a:rPr lang="en-US" b="1">
                <a:solidFill>
                  <a:schemeClr val="tx2"/>
                </a:solidFill>
                <a:latin typeface="Arial Black" panose="020B0A04020102020204" pitchFamily="34" charset="0"/>
                <a:cs typeface="Sabon Next LT" panose="02000500000000000000" pitchFamily="2" charset="0"/>
              </a:rPr>
              <a:t>Additional Information Sessions</a:t>
            </a:r>
          </a:p>
        </p:txBody>
      </p:sp>
      <p:sp>
        <p:nvSpPr>
          <p:cNvPr id="4" name="Content Placeholder 3">
            <a:extLst>
              <a:ext uri="{FF2B5EF4-FFF2-40B4-BE49-F238E27FC236}">
                <a16:creationId xmlns:a16="http://schemas.microsoft.com/office/drawing/2014/main" id="{96462CD2-A9B5-4DAB-9A38-741C5F859814}"/>
              </a:ext>
            </a:extLst>
          </p:cNvPr>
          <p:cNvSpPr>
            <a:spLocks noGrp="1"/>
          </p:cNvSpPr>
          <p:nvPr>
            <p:ph sz="half" idx="1"/>
          </p:nvPr>
        </p:nvSpPr>
        <p:spPr>
          <a:xfrm>
            <a:off x="4429718" y="1671755"/>
            <a:ext cx="3386155" cy="4565127"/>
          </a:xfrm>
        </p:spPr>
        <p:txBody>
          <a:bodyPr vert="horz" lIns="91440" tIns="45720" rIns="91440" bIns="45720" rtlCol="0" anchor="t">
            <a:normAutofit/>
          </a:bodyPr>
          <a:lstStyle/>
          <a:p>
            <a:pPr marL="0" indent="0">
              <a:buNone/>
            </a:pPr>
            <a:r>
              <a:rPr lang="en-US" sz="3200">
                <a:cs typeface="Calibri"/>
              </a:rPr>
              <a:t>   </a:t>
            </a:r>
            <a:r>
              <a:rPr lang="en-US">
                <a:cs typeface="Calibri"/>
              </a:rPr>
              <a:t> </a:t>
            </a:r>
          </a:p>
          <a:p>
            <a:pPr marL="0" indent="0">
              <a:buNone/>
            </a:pPr>
            <a:endParaRPr lang="en-US">
              <a:cs typeface="Calibri"/>
            </a:endParaRPr>
          </a:p>
          <a:p>
            <a:pPr marL="0" indent="0">
              <a:buNone/>
            </a:pPr>
            <a:endParaRPr lang="en-US" b="1">
              <a:cs typeface="Calibri"/>
            </a:endParaRPr>
          </a:p>
          <a:p>
            <a:pPr marL="0" indent="0">
              <a:buNone/>
            </a:pPr>
            <a:endParaRPr lang="en-US" sz="3200" b="1">
              <a:highlight>
                <a:srgbClr val="C0C0C0"/>
              </a:highlight>
              <a:cs typeface="Calibri"/>
            </a:endParaRPr>
          </a:p>
        </p:txBody>
      </p:sp>
      <p:sp>
        <p:nvSpPr>
          <p:cNvPr id="6" name="Oval 5">
            <a:extLst>
              <a:ext uri="{FF2B5EF4-FFF2-40B4-BE49-F238E27FC236}">
                <a16:creationId xmlns:a16="http://schemas.microsoft.com/office/drawing/2014/main" id="{AA2022BB-C869-4EA8-8DDA-3B383F28727B}"/>
              </a:ext>
            </a:extLst>
          </p:cNvPr>
          <p:cNvSpPr/>
          <p:nvPr/>
        </p:nvSpPr>
        <p:spPr>
          <a:xfrm>
            <a:off x="4733431" y="197417"/>
            <a:ext cx="2411952" cy="2093212"/>
          </a:xfrm>
          <a:prstGeom prst="ellipse">
            <a:avLst/>
          </a:prstGeom>
          <a:gradFill>
            <a:gsLst>
              <a:gs pos="0">
                <a:schemeClr val="accent4"/>
              </a:gs>
              <a:gs pos="50000">
                <a:schemeClr val="bg2">
                  <a:tint val="98000"/>
                  <a:satMod val="130000"/>
                  <a:shade val="90000"/>
                  <a:lumMod val="103000"/>
                </a:schemeClr>
              </a:gs>
              <a:gs pos="100000">
                <a:schemeClr val="bg2">
                  <a:shade val="63000"/>
                  <a:satMod val="120000"/>
                </a:schemeClr>
              </a:gs>
            </a:gsLst>
            <a:lin ang="5400000" scaled="0"/>
          </a:gra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a:solidFill>
                  <a:schemeClr val="tx1"/>
                </a:solidFill>
                <a:cs typeface="Calibri"/>
              </a:rPr>
              <a:t>Lunch &amp; Learn Sessions for Students</a:t>
            </a:r>
            <a:endParaRPr lang="en-US">
              <a:solidFill>
                <a:schemeClr val="tx1"/>
              </a:solidFill>
              <a:cs typeface="Calibri"/>
            </a:endParaRPr>
          </a:p>
        </p:txBody>
      </p:sp>
      <p:sp>
        <p:nvSpPr>
          <p:cNvPr id="7" name="Oval 6">
            <a:extLst>
              <a:ext uri="{FF2B5EF4-FFF2-40B4-BE49-F238E27FC236}">
                <a16:creationId xmlns:a16="http://schemas.microsoft.com/office/drawing/2014/main" id="{BCB708DA-E5D6-45B7-98B9-B788AF11B157}"/>
              </a:ext>
            </a:extLst>
          </p:cNvPr>
          <p:cNvSpPr/>
          <p:nvPr/>
        </p:nvSpPr>
        <p:spPr>
          <a:xfrm>
            <a:off x="3099385" y="4682538"/>
            <a:ext cx="3142888" cy="2107719"/>
          </a:xfrm>
          <a:prstGeom prst="ellipse">
            <a:avLst/>
          </a:prstGeom>
          <a:gradFill>
            <a:gsLst>
              <a:gs pos="0">
                <a:schemeClr val="accent2"/>
              </a:gs>
              <a:gs pos="50000">
                <a:schemeClr val="bg2">
                  <a:tint val="98000"/>
                  <a:satMod val="130000"/>
                  <a:shade val="90000"/>
                  <a:lumMod val="103000"/>
                </a:schemeClr>
              </a:gs>
              <a:gs pos="100000">
                <a:schemeClr val="bg2">
                  <a:shade val="63000"/>
                  <a:satMod val="120000"/>
                </a:schemeClr>
              </a:gs>
            </a:gsLst>
            <a:lin ang="5400000" scaled="0"/>
          </a:gradFill>
          <a:ln w="28575">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90000"/>
              </a:lnSpc>
              <a:spcBef>
                <a:spcPts val="1000"/>
              </a:spcBef>
            </a:pPr>
            <a:r>
              <a:rPr lang="en-US" sz="2400" b="1">
                <a:cs typeface="Calibri"/>
              </a:rPr>
              <a:t>College Panel @ CB South</a:t>
            </a:r>
          </a:p>
          <a:p>
            <a:pPr algn="ctr">
              <a:lnSpc>
                <a:spcPct val="90000"/>
              </a:lnSpc>
              <a:spcBef>
                <a:spcPts val="1000"/>
              </a:spcBef>
            </a:pPr>
            <a:r>
              <a:rPr lang="en-US" sz="2400" b="1">
                <a:cs typeface="Calibri"/>
              </a:rPr>
              <a:t> (Winter)</a:t>
            </a:r>
          </a:p>
        </p:txBody>
      </p:sp>
      <p:sp>
        <p:nvSpPr>
          <p:cNvPr id="9" name="Oval 8">
            <a:extLst>
              <a:ext uri="{FF2B5EF4-FFF2-40B4-BE49-F238E27FC236}">
                <a16:creationId xmlns:a16="http://schemas.microsoft.com/office/drawing/2014/main" id="{F9024B62-83FE-4FD6-B2D8-93754EE48EC1}"/>
              </a:ext>
            </a:extLst>
          </p:cNvPr>
          <p:cNvSpPr/>
          <p:nvPr/>
        </p:nvSpPr>
        <p:spPr>
          <a:xfrm>
            <a:off x="5698242" y="1932399"/>
            <a:ext cx="4041427" cy="3665136"/>
          </a:xfrm>
          <a:prstGeom prst="ellipse">
            <a:avLst/>
          </a:prstGeom>
          <a:gradFill>
            <a:gsLst>
              <a:gs pos="0">
                <a:schemeClr val="accent5"/>
              </a:gs>
              <a:gs pos="50000">
                <a:schemeClr val="bg2">
                  <a:tint val="98000"/>
                  <a:satMod val="130000"/>
                  <a:shade val="90000"/>
                  <a:lumMod val="103000"/>
                </a:schemeClr>
              </a:gs>
              <a:gs pos="100000">
                <a:schemeClr val="bg2">
                  <a:shade val="63000"/>
                  <a:satMod val="120000"/>
                </a:schemeClr>
              </a:gs>
            </a:gsLst>
            <a:lin ang="5400000" scaled="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2"/>
                </a:solidFill>
                <a:latin typeface="Sabon Next LT" panose="02000500000000000000" pitchFamily="2" charset="0"/>
                <a:cs typeface="Sabon Next LT" panose="02000500000000000000" pitchFamily="2" charset="0"/>
              </a:rPr>
              <a:t>PHEAA Virtual Financial Aid Session</a:t>
            </a:r>
          </a:p>
          <a:p>
            <a:pPr algn="ctr"/>
            <a:r>
              <a:rPr lang="en-US" sz="2800">
                <a:solidFill>
                  <a:schemeClr val="tx2"/>
                </a:solidFill>
                <a:latin typeface="Sabon Next LT" panose="02000500000000000000" pitchFamily="2" charset="0"/>
                <a:cs typeface="Sabon Next LT" panose="02000500000000000000" pitchFamily="2" charset="0"/>
              </a:rPr>
              <a:t>NOVEMBER 1</a:t>
            </a:r>
            <a:r>
              <a:rPr lang="en-US" sz="2800" baseline="30000">
                <a:solidFill>
                  <a:schemeClr val="tx2"/>
                </a:solidFill>
                <a:latin typeface="Sabon Next LT" panose="02000500000000000000" pitchFamily="2" charset="0"/>
                <a:cs typeface="Sabon Next LT" panose="02000500000000000000" pitchFamily="2" charset="0"/>
              </a:rPr>
              <a:t>st</a:t>
            </a:r>
            <a:endParaRPr lang="en-US" sz="2800">
              <a:solidFill>
                <a:schemeClr val="tx2"/>
              </a:solidFill>
              <a:latin typeface="Sabon Next LT" panose="02000500000000000000" pitchFamily="2" charset="0"/>
              <a:cs typeface="Sabon Next LT" panose="02000500000000000000" pitchFamily="2" charset="0"/>
            </a:endParaRPr>
          </a:p>
          <a:p>
            <a:pPr algn="ctr"/>
            <a:r>
              <a:rPr lang="en-US" sz="2800">
                <a:solidFill>
                  <a:schemeClr val="tx2"/>
                </a:solidFill>
                <a:latin typeface="Sabon Next LT" panose="02000500000000000000" pitchFamily="2" charset="0"/>
                <a:cs typeface="Sabon Next LT" panose="02000500000000000000" pitchFamily="2" charset="0"/>
              </a:rPr>
              <a:t>7pm</a:t>
            </a:r>
          </a:p>
          <a:p>
            <a:pPr algn="ctr"/>
            <a:r>
              <a:rPr lang="en-US" sz="2000">
                <a:solidFill>
                  <a:schemeClr val="tx2"/>
                </a:solidFill>
                <a:latin typeface="Sabon Next LT" panose="02000500000000000000" pitchFamily="2" charset="0"/>
                <a:cs typeface="Sabon Next LT" panose="02000500000000000000" pitchFamily="2" charset="0"/>
              </a:rPr>
              <a:t>(Details in newsletter)</a:t>
            </a:r>
          </a:p>
        </p:txBody>
      </p:sp>
      <p:sp>
        <p:nvSpPr>
          <p:cNvPr id="12" name="Oval 11">
            <a:extLst>
              <a:ext uri="{FF2B5EF4-FFF2-40B4-BE49-F238E27FC236}">
                <a16:creationId xmlns:a16="http://schemas.microsoft.com/office/drawing/2014/main" id="{F40D7097-55DD-2E4C-3C33-1DAFDDE81EAD}"/>
              </a:ext>
            </a:extLst>
          </p:cNvPr>
          <p:cNvSpPr/>
          <p:nvPr/>
        </p:nvSpPr>
        <p:spPr>
          <a:xfrm>
            <a:off x="9092783" y="4526737"/>
            <a:ext cx="2940348" cy="2220928"/>
          </a:xfrm>
          <a:prstGeom prst="ellipse">
            <a:avLst/>
          </a:prstGeom>
          <a:gradFill>
            <a:gsLst>
              <a:gs pos="0">
                <a:schemeClr val="accent3"/>
              </a:gs>
              <a:gs pos="50000">
                <a:schemeClr val="bg2">
                  <a:tint val="98000"/>
                  <a:satMod val="130000"/>
                  <a:shade val="90000"/>
                  <a:lumMod val="103000"/>
                </a:schemeClr>
              </a:gs>
              <a:gs pos="100000">
                <a:schemeClr val="bg2">
                  <a:shade val="63000"/>
                  <a:satMod val="120000"/>
                </a:schemeClr>
              </a:gs>
            </a:gsLst>
            <a:lin ang="5400000" scaled="0"/>
          </a:gra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a:solidFill>
                  <a:schemeClr val="tx1"/>
                </a:solidFill>
                <a:cs typeface="Calibri"/>
              </a:rPr>
              <a:t>Essay Writing Sessions or Assistance in Writing Center</a:t>
            </a:r>
          </a:p>
        </p:txBody>
      </p:sp>
    </p:spTree>
    <p:extLst>
      <p:ext uri="{BB962C8B-B14F-4D97-AF65-F5344CB8AC3E}">
        <p14:creationId xmlns:p14="http://schemas.microsoft.com/office/powerpoint/2010/main" val="278373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p:txBody>
          <a:bodyPr/>
          <a:lstStyle/>
          <a:p>
            <a:r>
              <a:rPr lang="en-US"/>
              <a:t>introduction</a:t>
            </a:r>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r>
              <a:rPr lang="en-US"/>
              <a:t>Presentation title</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pPr/>
              <a:t>3</a:t>
            </a:fld>
            <a:endParaRPr lang="en-US"/>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p:txBody>
          <a:bodyPr/>
          <a:lstStyle/>
          <a:p>
            <a:r>
              <a:rPr lang="en-US"/>
              <a:t>At Contoso, we empower organizations to foster collaborative thinking to further drive workplace innovation. By closing the loop and leveraging agile frameworks, we help business grow organically and foster a consumer-first mindset.</a:t>
            </a:r>
          </a:p>
          <a:p>
            <a:endParaRPr lang="en-US"/>
          </a:p>
        </p:txBody>
      </p:sp>
      <p:pic>
        <p:nvPicPr>
          <p:cNvPr id="4" name="Online Media 3" title="Success in the New Economy (OFFICIAL)">
            <a:hlinkClick r:id="" action="ppaction://media"/>
            <a:extLst>
              <a:ext uri="{FF2B5EF4-FFF2-40B4-BE49-F238E27FC236}">
                <a16:creationId xmlns:a16="http://schemas.microsoft.com/office/drawing/2014/main" id="{BC94DA8E-5AAF-B95C-9A45-057A6D9FC0C2}"/>
              </a:ext>
            </a:extLst>
          </p:cNvPr>
          <p:cNvPicPr>
            <a:picLocks noRot="1" noChangeAspect="1"/>
          </p:cNvPicPr>
          <p:nvPr>
            <a:videoFile r:link="rId1"/>
          </p:nvPr>
        </p:nvPicPr>
        <p:blipFill>
          <a:blip r:embed="rId4"/>
          <a:stretch>
            <a:fillRect/>
          </a:stretch>
        </p:blipFill>
        <p:spPr>
          <a:xfrm>
            <a:off x="803605" y="539066"/>
            <a:ext cx="10584790" cy="5953809"/>
          </a:xfrm>
          <a:prstGeom prst="rect">
            <a:avLst/>
          </a:prstGeom>
        </p:spPr>
      </p:pic>
    </p:spTree>
    <p:extLst>
      <p:ext uri="{BB962C8B-B14F-4D97-AF65-F5344CB8AC3E}">
        <p14:creationId xmlns:p14="http://schemas.microsoft.com/office/powerpoint/2010/main" val="9796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792480" y="0"/>
            <a:ext cx="6400800" cy="2844977"/>
          </a:xfrm>
        </p:spPr>
        <p:txBody>
          <a:bodyPr/>
          <a:lstStyle/>
          <a:p>
            <a:r>
              <a:rPr lang="en-US"/>
              <a:t>Success Plan</a:t>
            </a:r>
          </a:p>
        </p:txBody>
      </p:sp>
      <p:pic>
        <p:nvPicPr>
          <p:cNvPr id="4" name="Picture 3">
            <a:extLst>
              <a:ext uri="{FF2B5EF4-FFF2-40B4-BE49-F238E27FC236}">
                <a16:creationId xmlns:a16="http://schemas.microsoft.com/office/drawing/2014/main" id="{14464E20-0218-0135-6EF1-66B1A8E7E0E7}"/>
              </a:ext>
            </a:extLst>
          </p:cNvPr>
          <p:cNvPicPr>
            <a:picLocks noChangeAspect="1"/>
          </p:cNvPicPr>
          <p:nvPr/>
        </p:nvPicPr>
        <p:blipFill>
          <a:blip r:embed="rId3"/>
          <a:stretch>
            <a:fillRect/>
          </a:stretch>
        </p:blipFill>
        <p:spPr>
          <a:xfrm>
            <a:off x="8595359" y="504706"/>
            <a:ext cx="2548891" cy="785297"/>
          </a:xfrm>
          <a:prstGeom prst="rect">
            <a:avLst/>
          </a:prstGeom>
        </p:spPr>
      </p:pic>
      <p:sp>
        <p:nvSpPr>
          <p:cNvPr id="8" name="TextBox 7">
            <a:extLst>
              <a:ext uri="{FF2B5EF4-FFF2-40B4-BE49-F238E27FC236}">
                <a16:creationId xmlns:a16="http://schemas.microsoft.com/office/drawing/2014/main" id="{51D9B3CD-F118-0F10-2D5D-291A43CE51F5}"/>
              </a:ext>
            </a:extLst>
          </p:cNvPr>
          <p:cNvSpPr txBox="1"/>
          <p:nvPr/>
        </p:nvSpPr>
        <p:spPr>
          <a:xfrm>
            <a:off x="4307840" y="3009033"/>
            <a:ext cx="6096000" cy="1631216"/>
          </a:xfrm>
          <a:prstGeom prst="rect">
            <a:avLst/>
          </a:prstGeom>
          <a:noFill/>
        </p:spPr>
        <p:txBody>
          <a:bodyPr wrap="square">
            <a:spAutoFit/>
          </a:bodyPr>
          <a:lstStyle/>
          <a:p>
            <a:r>
              <a:rPr lang="en-US" sz="2000" u="sng"/>
              <a:t>10th Grade</a:t>
            </a:r>
          </a:p>
          <a:p>
            <a:r>
              <a:rPr lang="en-US" sz="2000"/>
              <a:t>Strengths Explorer &amp; Reflection</a:t>
            </a:r>
          </a:p>
          <a:p>
            <a:r>
              <a:rPr lang="en-US" sz="2000"/>
              <a:t>Career Interest Profiler &amp; Reflection</a:t>
            </a:r>
          </a:p>
          <a:p>
            <a:r>
              <a:rPr lang="en-US" sz="2000"/>
              <a:t>Achieve Works Skills &amp; Reflection</a:t>
            </a:r>
          </a:p>
          <a:p>
            <a:r>
              <a:rPr lang="en-US" sz="2000"/>
              <a:t>Resume Building- 10</a:t>
            </a:r>
          </a:p>
        </p:txBody>
      </p:sp>
      <p:sp>
        <p:nvSpPr>
          <p:cNvPr id="12" name="TextBox 11">
            <a:extLst>
              <a:ext uri="{FF2B5EF4-FFF2-40B4-BE49-F238E27FC236}">
                <a16:creationId xmlns:a16="http://schemas.microsoft.com/office/drawing/2014/main" id="{BFA8FCE6-8817-BE0D-FDBA-B071264A86BB}"/>
              </a:ext>
            </a:extLst>
          </p:cNvPr>
          <p:cNvSpPr txBox="1"/>
          <p:nvPr/>
        </p:nvSpPr>
        <p:spPr>
          <a:xfrm>
            <a:off x="4307840" y="4916468"/>
            <a:ext cx="6096000" cy="1938992"/>
          </a:xfrm>
          <a:prstGeom prst="rect">
            <a:avLst/>
          </a:prstGeom>
          <a:noFill/>
        </p:spPr>
        <p:txBody>
          <a:bodyPr wrap="square">
            <a:spAutoFit/>
          </a:bodyPr>
          <a:lstStyle/>
          <a:p>
            <a:r>
              <a:rPr lang="en-US" sz="2000" u="sng"/>
              <a:t>11th Grade</a:t>
            </a:r>
            <a:r>
              <a:rPr lang="en-US" sz="2000"/>
              <a:t>		</a:t>
            </a:r>
          </a:p>
          <a:p>
            <a:r>
              <a:rPr lang="en-US" sz="2000"/>
              <a:t>Game Plan	</a:t>
            </a:r>
          </a:p>
          <a:p>
            <a:r>
              <a:rPr lang="en-US" sz="2000"/>
              <a:t>Postsecondary Goals	</a:t>
            </a:r>
          </a:p>
          <a:p>
            <a:r>
              <a:rPr lang="en-US" sz="2000" err="1"/>
              <a:t>SuperMatch</a:t>
            </a:r>
            <a:r>
              <a:rPr lang="en-US" sz="2000"/>
              <a:t> College Search	</a:t>
            </a:r>
          </a:p>
          <a:p>
            <a:r>
              <a:rPr lang="en-US" sz="2000"/>
              <a:t>Resume Building- 11	</a:t>
            </a:r>
          </a:p>
          <a:p>
            <a:r>
              <a:rPr lang="en-US" sz="2000"/>
              <a:t>Add Colleges to My List</a:t>
            </a:r>
          </a:p>
        </p:txBody>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889F-77B0-8D52-58B9-95F604538826}"/>
              </a:ext>
            </a:extLst>
          </p:cNvPr>
          <p:cNvSpPr>
            <a:spLocks noGrp="1"/>
          </p:cNvSpPr>
          <p:nvPr>
            <p:ph type="title"/>
          </p:nvPr>
        </p:nvSpPr>
        <p:spPr>
          <a:xfrm>
            <a:off x="763455" y="54076"/>
            <a:ext cx="10665089" cy="747014"/>
          </a:xfrm>
        </p:spPr>
        <p:txBody>
          <a:bodyPr/>
          <a:lstStyle/>
          <a:p>
            <a:r>
              <a:rPr lang="en-US" sz="3600"/>
              <a:t>Junior year timeline</a:t>
            </a:r>
          </a:p>
        </p:txBody>
      </p:sp>
      <p:graphicFrame>
        <p:nvGraphicFramePr>
          <p:cNvPr id="6" name="Content Placeholder 5">
            <a:extLst>
              <a:ext uri="{FF2B5EF4-FFF2-40B4-BE49-F238E27FC236}">
                <a16:creationId xmlns:a16="http://schemas.microsoft.com/office/drawing/2014/main" id="{AFA5E242-033E-EF24-2CBD-C43DD3B75C27}"/>
              </a:ext>
            </a:extLst>
          </p:cNvPr>
          <p:cNvGraphicFramePr>
            <a:graphicFrameLocks noGrp="1"/>
          </p:cNvGraphicFramePr>
          <p:nvPr>
            <p:ph sz="half" idx="1"/>
            <p:extLst>
              <p:ext uri="{D42A27DB-BD31-4B8C-83A1-F6EECF244321}">
                <p14:modId xmlns:p14="http://schemas.microsoft.com/office/powerpoint/2010/main" val="3263258868"/>
              </p:ext>
            </p:extLst>
          </p:nvPr>
        </p:nvGraphicFramePr>
        <p:xfrm>
          <a:off x="439118" y="801090"/>
          <a:ext cx="11313762" cy="6073694"/>
        </p:xfrm>
        <a:graphic>
          <a:graphicData uri="http://schemas.openxmlformats.org/drawingml/2006/table">
            <a:tbl>
              <a:tblPr/>
              <a:tblGrid>
                <a:gridCol w="1217706">
                  <a:extLst>
                    <a:ext uri="{9D8B030D-6E8A-4147-A177-3AD203B41FA5}">
                      <a16:colId xmlns:a16="http://schemas.microsoft.com/office/drawing/2014/main" val="1246764620"/>
                    </a:ext>
                  </a:extLst>
                </a:gridCol>
                <a:gridCol w="3389584">
                  <a:extLst>
                    <a:ext uri="{9D8B030D-6E8A-4147-A177-3AD203B41FA5}">
                      <a16:colId xmlns:a16="http://schemas.microsoft.com/office/drawing/2014/main" val="1281765674"/>
                    </a:ext>
                  </a:extLst>
                </a:gridCol>
                <a:gridCol w="3407760">
                  <a:extLst>
                    <a:ext uri="{9D8B030D-6E8A-4147-A177-3AD203B41FA5}">
                      <a16:colId xmlns:a16="http://schemas.microsoft.com/office/drawing/2014/main" val="493939904"/>
                    </a:ext>
                  </a:extLst>
                </a:gridCol>
                <a:gridCol w="3298712">
                  <a:extLst>
                    <a:ext uri="{9D8B030D-6E8A-4147-A177-3AD203B41FA5}">
                      <a16:colId xmlns:a16="http://schemas.microsoft.com/office/drawing/2014/main" val="2237164085"/>
                    </a:ext>
                  </a:extLst>
                </a:gridCol>
              </a:tblGrid>
              <a:tr h="419938">
                <a:tc>
                  <a:txBody>
                    <a:bodyPr/>
                    <a:lstStyle/>
                    <a:p>
                      <a:pPr algn="l" fontAlgn="auto"/>
                      <a:r>
                        <a:rPr lang="en-US" sz="1800" b="1"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base"/>
                      <a:r>
                        <a:rPr lang="en-US" sz="1800" b="1" i="0">
                          <a:solidFill>
                            <a:srgbClr val="FFFFFF"/>
                          </a:solidFill>
                          <a:effectLst/>
                          <a:latin typeface="Calibri" panose="020F0502020204030204" pitchFamily="34" charset="0"/>
                          <a:ea typeface="Calibri" panose="020F0502020204030204" pitchFamily="34" charset="0"/>
                          <a:cs typeface="Calibri" panose="020F0502020204030204" pitchFamily="34" charset="0"/>
                        </a:rPr>
                        <a:t>Fall​</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base"/>
                      <a:r>
                        <a:rPr lang="en-US" sz="1800" b="1" i="0">
                          <a:solidFill>
                            <a:srgbClr val="FFFFFF"/>
                          </a:solidFill>
                          <a:effectLst/>
                          <a:latin typeface="Calibri" panose="020F0502020204030204" pitchFamily="34" charset="0"/>
                          <a:ea typeface="Calibri" panose="020F0502020204030204" pitchFamily="34" charset="0"/>
                          <a:cs typeface="Calibri" panose="020F0502020204030204" pitchFamily="34" charset="0"/>
                        </a:rPr>
                        <a:t>Winter/Spring​</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base"/>
                      <a:r>
                        <a:rPr lang="en-US" sz="1800" b="1" i="0">
                          <a:solidFill>
                            <a:srgbClr val="FFFFFF"/>
                          </a:solidFill>
                          <a:effectLst/>
                          <a:latin typeface="Calibri" panose="020F0502020204030204" pitchFamily="34" charset="0"/>
                          <a:ea typeface="Calibri" panose="020F0502020204030204" pitchFamily="34" charset="0"/>
                          <a:cs typeface="Calibri" panose="020F0502020204030204" pitchFamily="34" charset="0"/>
                        </a:rPr>
                        <a:t>Summer​</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757213869"/>
                  </a:ext>
                </a:extLst>
              </a:tr>
              <a:tr h="1070440">
                <a:tc>
                  <a:txBody>
                    <a:bodyPr/>
                    <a:lstStyle/>
                    <a:p>
                      <a:pPr algn="l" fontAlgn="base"/>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Testing​</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4599C"/>
                    </a:solidFill>
                  </a:tcPr>
                </a:tc>
                <a:tc>
                  <a:txBody>
                    <a:bodyPr/>
                    <a:lstStyle/>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PSAT October. Scores available online in November. </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AP Registration (if applicable).</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4599C"/>
                    </a:solidFill>
                  </a:tcPr>
                </a:tc>
                <a:tc>
                  <a:txBody>
                    <a:bodyPr/>
                    <a:lstStyle/>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Take the SAT/ACT &amp; if applicable AP exams.</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4599C"/>
                    </a:solidFill>
                  </a:tcPr>
                </a:tc>
                <a:tc>
                  <a:txBody>
                    <a:bodyPr/>
                    <a:lstStyle/>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Register for fall SAT/ACT as needed.</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ASVAB for those considering military.</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4599C"/>
                    </a:solidFill>
                  </a:tcPr>
                </a:tc>
                <a:extLst>
                  <a:ext uri="{0D108BD9-81ED-4DB2-BD59-A6C34878D82A}">
                    <a16:rowId xmlns:a16="http://schemas.microsoft.com/office/drawing/2014/main" val="1859687630"/>
                  </a:ext>
                </a:extLst>
              </a:tr>
              <a:tr h="1564490">
                <a:tc>
                  <a:txBody>
                    <a:bodyPr/>
                    <a:lstStyle/>
                    <a:p>
                      <a:pPr algn="l" fontAlgn="base"/>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Naviance​</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Research careers/majors from surveys completed in 10</a:t>
                      </a:r>
                      <a:r>
                        <a:rPr lang="en-US" sz="1800" b="0" i="0" u="none" strike="noStrike" baseline="30000">
                          <a:solidFill>
                            <a:srgbClr val="FFFFFF"/>
                          </a:solidFill>
                          <a:effectLst/>
                          <a:latin typeface="Calibri" panose="020F0502020204030204" pitchFamily="34" charset="0"/>
                          <a:ea typeface="Calibri" panose="020F0502020204030204" pitchFamily="34" charset="0"/>
                          <a:cs typeface="Calibri" panose="020F0502020204030204" pitchFamily="34" charset="0"/>
                        </a:rPr>
                        <a:t>th</a:t>
                      </a:r>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 update resume, complete Super Match college search and add schools to “Colleges I’m Thinking About”.</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College search process.    </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Identify colleges of interest.</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Success Plan Activities.</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Parent &amp; Student Complete “Counselor Letter of Recommendation" Survey.</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484036853"/>
                  </a:ext>
                </a:extLst>
              </a:tr>
              <a:tr h="1166506">
                <a:tc>
                  <a:txBody>
                    <a:bodyPr/>
                    <a:lstStyle/>
                    <a:p>
                      <a:pPr algn="l" fontAlgn="base"/>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College​</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4599C"/>
                    </a:solidFill>
                  </a:tcPr>
                </a:tc>
                <a:tc>
                  <a:txBody>
                    <a:bodyPr/>
                    <a:lstStyle/>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Meet with College Admission Reps Visiting South.</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4599C"/>
                    </a:solidFill>
                  </a:tcPr>
                </a:tc>
                <a:tc>
                  <a:txBody>
                    <a:bodyPr/>
                    <a:lstStyle/>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Attend Open Houses @ Colleges.</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Tour Colleges.</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Virtual College Fairs.</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View Online Virtual Tours.</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4599C"/>
                    </a:solidFill>
                  </a:tcPr>
                </a:tc>
                <a:tc>
                  <a:txBody>
                    <a:bodyPr/>
                    <a:lstStyle/>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Contact admissions to set up Campus Tours and Visit Schools of Interest.</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Begin College Applications.</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4599C"/>
                    </a:solidFill>
                  </a:tcPr>
                </a:tc>
                <a:extLst>
                  <a:ext uri="{0D108BD9-81ED-4DB2-BD59-A6C34878D82A}">
                    <a16:rowId xmlns:a16="http://schemas.microsoft.com/office/drawing/2014/main" val="2930932379"/>
                  </a:ext>
                </a:extLst>
              </a:tr>
              <a:tr h="1564490">
                <a:tc>
                  <a:txBody>
                    <a:bodyPr/>
                    <a:lstStyle/>
                    <a:p>
                      <a:pPr algn="l" fontAlgn="base"/>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General​</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Create helpful accounts:</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E-Prep (Library)</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College Board/ACT</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Khan Academy and ACT Academy</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7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Inquire about recommendations from 11</a:t>
                      </a:r>
                      <a:r>
                        <a:rPr lang="en-US" sz="1700" b="0" i="0" u="none" strike="noStrike" baseline="30000">
                          <a:solidFill>
                            <a:srgbClr val="FFFFFF"/>
                          </a:solidFill>
                          <a:effectLst/>
                          <a:latin typeface="Calibri" panose="020F0502020204030204" pitchFamily="34" charset="0"/>
                          <a:ea typeface="Calibri" panose="020F0502020204030204" pitchFamily="34" charset="0"/>
                          <a:cs typeface="Calibri" panose="020F0502020204030204" pitchFamily="34" charset="0"/>
                        </a:rPr>
                        <a:t>th</a:t>
                      </a:r>
                      <a:r>
                        <a:rPr lang="en-US" sz="17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 grade teachers.</a:t>
                      </a:r>
                      <a:r>
                        <a:rPr lang="en-US" sz="17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7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Save college essay and graded writing sample.</a:t>
                      </a:r>
                      <a:r>
                        <a:rPr lang="en-US" sz="17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7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Program Planning.</a:t>
                      </a:r>
                      <a:r>
                        <a:rPr lang="en-US" sz="17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Write/Edit College Application Essay.</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Update Activity Resume.</a:t>
                      </a:r>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p>
                      <a:pPr algn="l" fontAlgn="base"/>
                      <a:r>
                        <a:rPr lang="en-US" sz="1800" b="0" i="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p>
                  </a:txBody>
                  <a:tcPr marL="63191" marR="63191" marT="31595" marB="315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133966904"/>
                  </a:ext>
                </a:extLst>
              </a:tr>
            </a:tbl>
          </a:graphicData>
        </a:graphic>
      </p:graphicFrame>
      <p:sp>
        <p:nvSpPr>
          <p:cNvPr id="7" name="Rectangle 1">
            <a:extLst>
              <a:ext uri="{FF2B5EF4-FFF2-40B4-BE49-F238E27FC236}">
                <a16:creationId xmlns:a16="http://schemas.microsoft.com/office/drawing/2014/main" id="{E0C4028E-7652-1C84-D99F-F13C9704FB0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683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A974-B4B8-9DD1-CB7D-7AA5BEC5DF32}"/>
              </a:ext>
            </a:extLst>
          </p:cNvPr>
          <p:cNvSpPr>
            <a:spLocks noGrp="1"/>
          </p:cNvSpPr>
          <p:nvPr>
            <p:ph type="title"/>
          </p:nvPr>
        </p:nvSpPr>
        <p:spPr/>
        <p:txBody>
          <a:bodyPr/>
          <a:lstStyle/>
          <a:p>
            <a:r>
              <a:rPr lang="en-US">
                <a:solidFill>
                  <a:schemeClr val="bg2">
                    <a:lumMod val="25000"/>
                  </a:schemeClr>
                </a:solidFill>
              </a:rPr>
              <a:t>College-Related</a:t>
            </a:r>
            <a:br>
              <a:rPr lang="en-US">
                <a:solidFill>
                  <a:schemeClr val="bg2">
                    <a:lumMod val="25000"/>
                  </a:schemeClr>
                </a:solidFill>
              </a:rPr>
            </a:br>
            <a:r>
              <a:rPr lang="en-US">
                <a:solidFill>
                  <a:schemeClr val="bg2">
                    <a:lumMod val="25000"/>
                  </a:schemeClr>
                </a:solidFill>
              </a:rPr>
              <a:t>Testing Timeline</a:t>
            </a:r>
          </a:p>
        </p:txBody>
      </p:sp>
      <p:pic>
        <p:nvPicPr>
          <p:cNvPr id="15" name="Picture Placeholder 14">
            <a:extLst>
              <a:ext uri="{FF2B5EF4-FFF2-40B4-BE49-F238E27FC236}">
                <a16:creationId xmlns:a16="http://schemas.microsoft.com/office/drawing/2014/main" id="{D5D05916-5DBD-762E-C933-6574A89CFCD2}"/>
              </a:ext>
            </a:extLst>
          </p:cNvPr>
          <p:cNvPicPr>
            <a:picLocks noGrp="1" noChangeAspect="1"/>
          </p:cNvPicPr>
          <p:nvPr>
            <p:ph type="pic" sz="quarter" idx="23"/>
          </p:nvPr>
        </p:nvPicPr>
        <p:blipFill>
          <a:blip r:embed="rId3"/>
          <a:srcRect l="22000" r="22000"/>
          <a:stretch/>
        </p:blipFill>
        <p:spPr>
          <a:xfrm>
            <a:off x="1911096" y="2394953"/>
            <a:ext cx="932688" cy="932688"/>
          </a:xfrm>
        </p:spPr>
      </p:pic>
      <p:sp>
        <p:nvSpPr>
          <p:cNvPr id="6" name="Text Placeholder 5">
            <a:extLst>
              <a:ext uri="{FF2B5EF4-FFF2-40B4-BE49-F238E27FC236}">
                <a16:creationId xmlns:a16="http://schemas.microsoft.com/office/drawing/2014/main" id="{99369096-8489-F58D-4F14-5574372D641B}"/>
              </a:ext>
            </a:extLst>
          </p:cNvPr>
          <p:cNvSpPr>
            <a:spLocks noGrp="1"/>
          </p:cNvSpPr>
          <p:nvPr>
            <p:ph type="body" idx="1"/>
          </p:nvPr>
        </p:nvSpPr>
        <p:spPr/>
        <p:txBody>
          <a:bodyPr/>
          <a:lstStyle/>
          <a:p>
            <a:r>
              <a:rPr lang="en-US"/>
              <a:t>PSAT</a:t>
            </a:r>
          </a:p>
        </p:txBody>
      </p:sp>
      <p:sp>
        <p:nvSpPr>
          <p:cNvPr id="7" name="Text Placeholder 6">
            <a:extLst>
              <a:ext uri="{FF2B5EF4-FFF2-40B4-BE49-F238E27FC236}">
                <a16:creationId xmlns:a16="http://schemas.microsoft.com/office/drawing/2014/main" id="{BD588391-C803-7D29-C2F1-A1A71097069C}"/>
              </a:ext>
            </a:extLst>
          </p:cNvPr>
          <p:cNvSpPr>
            <a:spLocks noGrp="1"/>
          </p:cNvSpPr>
          <p:nvPr>
            <p:ph type="body" sz="quarter" idx="18"/>
          </p:nvPr>
        </p:nvSpPr>
        <p:spPr>
          <a:xfrm>
            <a:off x="825870" y="4099293"/>
            <a:ext cx="3047722" cy="2206752"/>
          </a:xfrm>
        </p:spPr>
        <p:txBody>
          <a:bodyPr vert="horz" lIns="91440" tIns="45720" rIns="91440" bIns="45720" rtlCol="0" anchor="t">
            <a:noAutofit/>
          </a:bodyPr>
          <a:lstStyle/>
          <a:p>
            <a:pPr marL="0" indent="0" algn="ctr">
              <a:buNone/>
            </a:pPr>
            <a:r>
              <a:rPr lang="en-US" sz="2400"/>
              <a:t>Oct 14</a:t>
            </a:r>
            <a:endParaRPr lang="en-US" sz="2400">
              <a:cs typeface="Sabon Next LT"/>
            </a:endParaRPr>
          </a:p>
          <a:p>
            <a:pPr marL="0" indent="0">
              <a:buNone/>
            </a:pPr>
            <a:endParaRPr lang="en-US" sz="2400">
              <a:cs typeface="Sabon Next LT"/>
            </a:endParaRPr>
          </a:p>
          <a:p>
            <a:pPr marL="0" indent="0" algn="ctr">
              <a:buNone/>
            </a:pPr>
            <a:r>
              <a:rPr lang="en-US" sz="2400"/>
              <a:t>Review results online (Nov) to prepare for future SAT</a:t>
            </a:r>
            <a:endParaRPr lang="en-US" sz="2400">
              <a:cs typeface="Sabon Next LT"/>
            </a:endParaRPr>
          </a:p>
          <a:p>
            <a:pPr marL="0" indent="0">
              <a:buNone/>
            </a:pPr>
            <a:endParaRPr lang="en-US"/>
          </a:p>
        </p:txBody>
      </p:sp>
      <p:pic>
        <p:nvPicPr>
          <p:cNvPr id="17" name="Picture Placeholder 16" descr="A blue and white sign with black text&#10;&#10;Description automatically generated">
            <a:extLst>
              <a:ext uri="{FF2B5EF4-FFF2-40B4-BE49-F238E27FC236}">
                <a16:creationId xmlns:a16="http://schemas.microsoft.com/office/drawing/2014/main" id="{458ED64E-6A58-8552-755F-49F6C16369DE}"/>
              </a:ext>
            </a:extLst>
          </p:cNvPr>
          <p:cNvPicPr>
            <a:picLocks noGrp="1" noChangeAspect="1"/>
          </p:cNvPicPr>
          <p:nvPr>
            <p:ph type="pic" sz="quarter" idx="25"/>
          </p:nvPr>
        </p:nvPicPr>
        <p:blipFill>
          <a:blip r:embed="rId4"/>
          <a:srcRect t="6250" b="6250"/>
          <a:stretch>
            <a:fillRect/>
          </a:stretch>
        </p:blipFill>
        <p:spPr/>
      </p:pic>
      <p:sp>
        <p:nvSpPr>
          <p:cNvPr id="9" name="Text Placeholder 8">
            <a:extLst>
              <a:ext uri="{FF2B5EF4-FFF2-40B4-BE49-F238E27FC236}">
                <a16:creationId xmlns:a16="http://schemas.microsoft.com/office/drawing/2014/main" id="{995E7665-5123-251E-ECCB-37A85ED3F1F7}"/>
              </a:ext>
            </a:extLst>
          </p:cNvPr>
          <p:cNvSpPr>
            <a:spLocks noGrp="1"/>
          </p:cNvSpPr>
          <p:nvPr>
            <p:ph type="body" sz="quarter" idx="15"/>
          </p:nvPr>
        </p:nvSpPr>
        <p:spPr>
          <a:xfrm>
            <a:off x="4443984" y="2890519"/>
            <a:ext cx="3328416" cy="3684452"/>
          </a:xfrm>
        </p:spPr>
        <p:txBody>
          <a:bodyPr/>
          <a:lstStyle/>
          <a:p>
            <a:r>
              <a:rPr lang="en-US"/>
              <a:t>SAT/ACT</a:t>
            </a:r>
          </a:p>
        </p:txBody>
      </p:sp>
      <p:sp>
        <p:nvSpPr>
          <p:cNvPr id="10" name="Text Placeholder 9">
            <a:extLst>
              <a:ext uri="{FF2B5EF4-FFF2-40B4-BE49-F238E27FC236}">
                <a16:creationId xmlns:a16="http://schemas.microsoft.com/office/drawing/2014/main" id="{19A70D5B-7D3F-0852-57EF-EA059AC4ACBF}"/>
              </a:ext>
            </a:extLst>
          </p:cNvPr>
          <p:cNvSpPr>
            <a:spLocks noGrp="1"/>
          </p:cNvSpPr>
          <p:nvPr>
            <p:ph type="body" sz="quarter" idx="21"/>
          </p:nvPr>
        </p:nvSpPr>
        <p:spPr>
          <a:xfrm>
            <a:off x="4556622" y="3905330"/>
            <a:ext cx="3047722" cy="2539260"/>
          </a:xfrm>
        </p:spPr>
        <p:txBody>
          <a:bodyPr vert="horz" lIns="91440" tIns="45720" rIns="91440" bIns="45720" rtlCol="0" anchor="t">
            <a:noAutofit/>
          </a:bodyPr>
          <a:lstStyle/>
          <a:p>
            <a:pPr marL="0" indent="0" algn="ctr">
              <a:buNone/>
            </a:pPr>
            <a:r>
              <a:rPr lang="en-US" sz="2400"/>
              <a:t>Winter/Spring junior year; Summer/Fall senior year; Immediately after prep course.</a:t>
            </a:r>
            <a:br>
              <a:rPr lang="en-US" sz="2400"/>
            </a:br>
            <a:r>
              <a:rPr lang="en-US" sz="2400"/>
              <a:t>*Register through ACT/College Board</a:t>
            </a:r>
          </a:p>
          <a:p>
            <a:pPr marL="347345" indent="-347345" algn="ctr"/>
            <a:endParaRPr lang="en-US">
              <a:cs typeface="Sabon Next LT"/>
            </a:endParaRPr>
          </a:p>
        </p:txBody>
      </p:sp>
      <p:pic>
        <p:nvPicPr>
          <p:cNvPr id="19" name="Picture Placeholder 18" descr="A blue and black rectangular sign with white text&#10;&#10;Description automatically generated">
            <a:extLst>
              <a:ext uri="{FF2B5EF4-FFF2-40B4-BE49-F238E27FC236}">
                <a16:creationId xmlns:a16="http://schemas.microsoft.com/office/drawing/2014/main" id="{D1B8BED5-E811-807D-82C7-71A5269907DE}"/>
              </a:ext>
            </a:extLst>
          </p:cNvPr>
          <p:cNvPicPr>
            <a:picLocks noGrp="1" noChangeAspect="1"/>
          </p:cNvPicPr>
          <p:nvPr>
            <p:ph type="pic" sz="quarter" idx="24"/>
          </p:nvPr>
        </p:nvPicPr>
        <p:blipFill>
          <a:blip r:embed="rId5"/>
          <a:srcRect t="85" b="85"/>
          <a:stretch>
            <a:fillRect/>
          </a:stretch>
        </p:blipFill>
        <p:spPr/>
      </p:pic>
      <p:sp>
        <p:nvSpPr>
          <p:cNvPr id="12" name="Text Placeholder 11">
            <a:extLst>
              <a:ext uri="{FF2B5EF4-FFF2-40B4-BE49-F238E27FC236}">
                <a16:creationId xmlns:a16="http://schemas.microsoft.com/office/drawing/2014/main" id="{707E0539-C1C8-6BC1-6D18-7C46F82299D5}"/>
              </a:ext>
            </a:extLst>
          </p:cNvPr>
          <p:cNvSpPr>
            <a:spLocks noGrp="1"/>
          </p:cNvSpPr>
          <p:nvPr>
            <p:ph type="body" sz="quarter" idx="17"/>
          </p:nvPr>
        </p:nvSpPr>
        <p:spPr/>
        <p:txBody>
          <a:bodyPr/>
          <a:lstStyle/>
          <a:p>
            <a:r>
              <a:rPr lang="en-US"/>
              <a:t>Advanced Placement</a:t>
            </a:r>
          </a:p>
          <a:p>
            <a:r>
              <a:rPr lang="en-US"/>
              <a:t>(AP) Tests</a:t>
            </a:r>
          </a:p>
        </p:txBody>
      </p:sp>
      <p:sp>
        <p:nvSpPr>
          <p:cNvPr id="13" name="Text Placeholder 12">
            <a:extLst>
              <a:ext uri="{FF2B5EF4-FFF2-40B4-BE49-F238E27FC236}">
                <a16:creationId xmlns:a16="http://schemas.microsoft.com/office/drawing/2014/main" id="{87399E2B-FAF6-2A7E-8863-701C7ADEABC6}"/>
              </a:ext>
            </a:extLst>
          </p:cNvPr>
          <p:cNvSpPr>
            <a:spLocks noGrp="1"/>
          </p:cNvSpPr>
          <p:nvPr>
            <p:ph type="body" sz="quarter" idx="22"/>
          </p:nvPr>
        </p:nvSpPr>
        <p:spPr/>
        <p:txBody>
          <a:bodyPr>
            <a:normAutofit/>
          </a:bodyPr>
          <a:lstStyle/>
          <a:p>
            <a:pPr marL="0" indent="0" algn="ctr">
              <a:buNone/>
            </a:pPr>
            <a:endParaRPr lang="en-US" sz="2400"/>
          </a:p>
          <a:p>
            <a:pPr marL="0" indent="0" algn="ctr">
              <a:buNone/>
            </a:pPr>
            <a:r>
              <a:rPr lang="en-US" sz="2400"/>
              <a:t>First 2 weeks of May; same year as AP course</a:t>
            </a:r>
            <a:endParaRPr lang="en-US"/>
          </a:p>
        </p:txBody>
      </p:sp>
    </p:spTree>
    <p:extLst>
      <p:ext uri="{BB962C8B-B14F-4D97-AF65-F5344CB8AC3E}">
        <p14:creationId xmlns:p14="http://schemas.microsoft.com/office/powerpoint/2010/main" val="38139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F893-9C7F-F820-E577-4604CAFCE192}"/>
              </a:ext>
            </a:extLst>
          </p:cNvPr>
          <p:cNvSpPr>
            <a:spLocks noGrp="1"/>
          </p:cNvSpPr>
          <p:nvPr>
            <p:ph type="title"/>
          </p:nvPr>
        </p:nvSpPr>
        <p:spPr>
          <a:xfrm>
            <a:off x="3684144" y="384210"/>
            <a:ext cx="7740995" cy="1500145"/>
          </a:xfrm>
        </p:spPr>
        <p:txBody>
          <a:bodyPr/>
          <a:lstStyle/>
          <a:p>
            <a:pPr algn="ctr"/>
            <a:r>
              <a:rPr lang="en-US" sz="6000"/>
              <a:t>SAT</a:t>
            </a:r>
            <a:r>
              <a:rPr lang="en-US"/>
              <a:t> vs </a:t>
            </a:r>
            <a:r>
              <a:rPr lang="en-US" sz="6000"/>
              <a:t>ACT</a:t>
            </a:r>
          </a:p>
        </p:txBody>
      </p:sp>
      <p:graphicFrame>
        <p:nvGraphicFramePr>
          <p:cNvPr id="7" name="Table 7">
            <a:extLst>
              <a:ext uri="{FF2B5EF4-FFF2-40B4-BE49-F238E27FC236}">
                <a16:creationId xmlns:a16="http://schemas.microsoft.com/office/drawing/2014/main" id="{8421009F-DA80-6EFE-CFC7-5F37CFC2563D}"/>
              </a:ext>
            </a:extLst>
          </p:cNvPr>
          <p:cNvGraphicFramePr>
            <a:graphicFrameLocks noGrp="1"/>
          </p:cNvGraphicFramePr>
          <p:nvPr>
            <p:ph sz="half" idx="2"/>
            <p:extLst>
              <p:ext uri="{D42A27DB-BD31-4B8C-83A1-F6EECF244321}">
                <p14:modId xmlns:p14="http://schemas.microsoft.com/office/powerpoint/2010/main" val="3021843314"/>
              </p:ext>
            </p:extLst>
          </p:nvPr>
        </p:nvGraphicFramePr>
        <p:xfrm>
          <a:off x="3531744" y="1830353"/>
          <a:ext cx="3741737" cy="4794388"/>
        </p:xfrm>
        <a:graphic>
          <a:graphicData uri="http://schemas.openxmlformats.org/drawingml/2006/table">
            <a:tbl>
              <a:tblPr firstRow="1" bandRow="1">
                <a:tableStyleId>{5DA37D80-6434-44D0-A028-1B22A696006F}</a:tableStyleId>
              </a:tblPr>
              <a:tblGrid>
                <a:gridCol w="3741737">
                  <a:extLst>
                    <a:ext uri="{9D8B030D-6E8A-4147-A177-3AD203B41FA5}">
                      <a16:colId xmlns:a16="http://schemas.microsoft.com/office/drawing/2014/main" val="911302955"/>
                    </a:ext>
                  </a:extLst>
                </a:gridCol>
              </a:tblGrid>
              <a:tr h="474697">
                <a:tc>
                  <a:txBody>
                    <a:bodyPr/>
                    <a:lstStyle/>
                    <a:p>
                      <a:pPr algn="ctr"/>
                      <a:r>
                        <a:rPr lang="en-US" sz="280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SAT</a:t>
                      </a:r>
                    </a:p>
                  </a:txBody>
                  <a:tcPr/>
                </a:tc>
                <a:extLst>
                  <a:ext uri="{0D108BD9-81ED-4DB2-BD59-A6C34878D82A}">
                    <a16:rowId xmlns:a16="http://schemas.microsoft.com/office/drawing/2014/main" val="224297300"/>
                  </a:ext>
                </a:extLst>
              </a:tr>
              <a:tr h="949394">
                <a:tc>
                  <a:txBody>
                    <a:bodyPr/>
                    <a:lstStyle/>
                    <a:p>
                      <a:r>
                        <a:rPr lang="en-US"/>
                        <a:t>3 Hours and 15 Minutes with Breaks</a:t>
                      </a:r>
                    </a:p>
                    <a:p>
                      <a:r>
                        <a:rPr lang="en-US" b="1"/>
                        <a:t>As of 2024- Digital SAT </a:t>
                      </a:r>
                      <a:r>
                        <a:rPr lang="en-US"/>
                        <a:t>will be a little over 2 hours long. </a:t>
                      </a:r>
                    </a:p>
                    <a:p>
                      <a:endParaRPr lang="en-US"/>
                    </a:p>
                  </a:txBody>
                  <a:tcPr/>
                </a:tc>
                <a:extLst>
                  <a:ext uri="{0D108BD9-81ED-4DB2-BD59-A6C34878D82A}">
                    <a16:rowId xmlns:a16="http://schemas.microsoft.com/office/drawing/2014/main" val="1334304737"/>
                  </a:ext>
                </a:extLst>
              </a:tr>
              <a:tr h="949394">
                <a:tc>
                  <a:txBody>
                    <a:bodyPr/>
                    <a:lstStyle/>
                    <a:p>
                      <a:r>
                        <a:rPr lang="en-US"/>
                        <a:t>Reading, Writing and Language, Math (Algebra 1&amp;2, Geometry, Trig, Data Analysis)</a:t>
                      </a:r>
                    </a:p>
                    <a:p>
                      <a:endParaRPr lang="en-US"/>
                    </a:p>
                  </a:txBody>
                  <a:tcPr/>
                </a:tc>
                <a:extLst>
                  <a:ext uri="{0D108BD9-81ED-4DB2-BD59-A6C34878D82A}">
                    <a16:rowId xmlns:a16="http://schemas.microsoft.com/office/drawing/2014/main" val="1053763717"/>
                  </a:ext>
                </a:extLst>
              </a:tr>
              <a:tr h="949394">
                <a:tc>
                  <a:txBody>
                    <a:bodyPr/>
                    <a:lstStyle/>
                    <a:p>
                      <a:r>
                        <a:rPr lang="en-US"/>
                        <a:t>No essay</a:t>
                      </a:r>
                    </a:p>
                    <a:p>
                      <a:endParaRPr lang="en-US"/>
                    </a:p>
                  </a:txBody>
                  <a:tcPr/>
                </a:tc>
                <a:extLst>
                  <a:ext uri="{0D108BD9-81ED-4DB2-BD59-A6C34878D82A}">
                    <a16:rowId xmlns:a16="http://schemas.microsoft.com/office/drawing/2014/main" val="2270351386"/>
                  </a:ext>
                </a:extLst>
              </a:tr>
              <a:tr h="949394">
                <a:tc>
                  <a:txBody>
                    <a:bodyPr/>
                    <a:lstStyle/>
                    <a:p>
                      <a:r>
                        <a:rPr lang="en-US"/>
                        <a:t>Scored 400-1600</a:t>
                      </a:r>
                    </a:p>
                    <a:p>
                      <a:endParaRPr lang="en-US"/>
                    </a:p>
                  </a:txBody>
                  <a:tcPr/>
                </a:tc>
                <a:extLst>
                  <a:ext uri="{0D108BD9-81ED-4DB2-BD59-A6C34878D82A}">
                    <a16:rowId xmlns:a16="http://schemas.microsoft.com/office/drawing/2014/main" val="865304836"/>
                  </a:ext>
                </a:extLst>
              </a:tr>
            </a:tbl>
          </a:graphicData>
        </a:graphic>
      </p:graphicFrame>
      <p:graphicFrame>
        <p:nvGraphicFramePr>
          <p:cNvPr id="8" name="Table 8">
            <a:extLst>
              <a:ext uri="{FF2B5EF4-FFF2-40B4-BE49-F238E27FC236}">
                <a16:creationId xmlns:a16="http://schemas.microsoft.com/office/drawing/2014/main" id="{EA7E5FB9-4CF1-B833-6316-0453559CD319}"/>
              </a:ext>
            </a:extLst>
          </p:cNvPr>
          <p:cNvGraphicFramePr>
            <a:graphicFrameLocks noGrp="1"/>
          </p:cNvGraphicFramePr>
          <p:nvPr>
            <p:ph sz="quarter" idx="4"/>
            <p:extLst>
              <p:ext uri="{D42A27DB-BD31-4B8C-83A1-F6EECF244321}">
                <p14:modId xmlns:p14="http://schemas.microsoft.com/office/powerpoint/2010/main" val="2456737732"/>
              </p:ext>
            </p:extLst>
          </p:nvPr>
        </p:nvGraphicFramePr>
        <p:xfrm>
          <a:off x="7425881" y="1830353"/>
          <a:ext cx="4613719" cy="4794388"/>
        </p:xfrm>
        <a:graphic>
          <a:graphicData uri="http://schemas.openxmlformats.org/drawingml/2006/table">
            <a:tbl>
              <a:tblPr firstRow="1" bandRow="1">
                <a:tableStyleId>{5DA37D80-6434-44D0-A028-1B22A696006F}</a:tableStyleId>
              </a:tblPr>
              <a:tblGrid>
                <a:gridCol w="4613719">
                  <a:extLst>
                    <a:ext uri="{9D8B030D-6E8A-4147-A177-3AD203B41FA5}">
                      <a16:colId xmlns:a16="http://schemas.microsoft.com/office/drawing/2014/main" val="1536384172"/>
                    </a:ext>
                  </a:extLst>
                </a:gridCol>
              </a:tblGrid>
              <a:tr h="493747">
                <a:tc>
                  <a:txBody>
                    <a:bodyPr/>
                    <a:lstStyle/>
                    <a:p>
                      <a:pPr algn="ctr"/>
                      <a:r>
                        <a:rPr lang="en-US" sz="280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ACT</a:t>
                      </a:r>
                    </a:p>
                  </a:txBody>
                  <a:tcPr/>
                </a:tc>
                <a:extLst>
                  <a:ext uri="{0D108BD9-81ED-4DB2-BD59-A6C34878D82A}">
                    <a16:rowId xmlns:a16="http://schemas.microsoft.com/office/drawing/2014/main" val="1764669932"/>
                  </a:ext>
                </a:extLst>
              </a:tr>
              <a:tr h="949394">
                <a:tc>
                  <a:txBody>
                    <a:bodyPr/>
                    <a:lstStyle/>
                    <a:p>
                      <a:r>
                        <a:rPr lang="en-US"/>
                        <a:t>3 Hours and 30 Minutes with Breaks (40 minute optional essay which brings test to just over 4 hours)</a:t>
                      </a:r>
                    </a:p>
                    <a:p>
                      <a:endParaRPr lang="en-US"/>
                    </a:p>
                  </a:txBody>
                  <a:tcPr/>
                </a:tc>
                <a:extLst>
                  <a:ext uri="{0D108BD9-81ED-4DB2-BD59-A6C34878D82A}">
                    <a16:rowId xmlns:a16="http://schemas.microsoft.com/office/drawing/2014/main" val="3313981554"/>
                  </a:ext>
                </a:extLst>
              </a:tr>
              <a:tr h="949394">
                <a:tc>
                  <a:txBody>
                    <a:bodyPr/>
                    <a:lstStyle/>
                    <a:p>
                      <a:r>
                        <a:rPr lang="en-US"/>
                        <a:t>English, Reading, Science Reasoning, Math (Arithmetic, Algebra 1&amp;2, Geometry, Trig, Probability and Statistics)</a:t>
                      </a:r>
                    </a:p>
                    <a:p>
                      <a:endParaRPr lang="en-US"/>
                    </a:p>
                  </a:txBody>
                  <a:tcPr/>
                </a:tc>
                <a:extLst>
                  <a:ext uri="{0D108BD9-81ED-4DB2-BD59-A6C34878D82A}">
                    <a16:rowId xmlns:a16="http://schemas.microsoft.com/office/drawing/2014/main" val="2810002012"/>
                  </a:ext>
                </a:extLst>
              </a:tr>
              <a:tr h="949394">
                <a:tc>
                  <a:txBody>
                    <a:bodyPr/>
                    <a:lstStyle/>
                    <a:p>
                      <a:r>
                        <a:rPr lang="en-US"/>
                        <a:t>Essay: Optional (West Point only school our students tend to apply to who want it)</a:t>
                      </a:r>
                    </a:p>
                    <a:p>
                      <a:endParaRPr lang="en-US"/>
                    </a:p>
                  </a:txBody>
                  <a:tcPr/>
                </a:tc>
                <a:extLst>
                  <a:ext uri="{0D108BD9-81ED-4DB2-BD59-A6C34878D82A}">
                    <a16:rowId xmlns:a16="http://schemas.microsoft.com/office/drawing/2014/main" val="2960462458"/>
                  </a:ext>
                </a:extLst>
              </a:tr>
              <a:tr h="949394">
                <a:tc>
                  <a:txBody>
                    <a:bodyPr/>
                    <a:lstStyle/>
                    <a:p>
                      <a:r>
                        <a:rPr lang="en-US"/>
                        <a:t>Scored 1-36</a:t>
                      </a:r>
                    </a:p>
                    <a:p>
                      <a:endParaRPr lang="en-US"/>
                    </a:p>
                  </a:txBody>
                  <a:tcPr/>
                </a:tc>
                <a:extLst>
                  <a:ext uri="{0D108BD9-81ED-4DB2-BD59-A6C34878D82A}">
                    <a16:rowId xmlns:a16="http://schemas.microsoft.com/office/drawing/2014/main" val="4182047048"/>
                  </a:ext>
                </a:extLst>
              </a:tr>
            </a:tbl>
          </a:graphicData>
        </a:graphic>
      </p:graphicFrame>
    </p:spTree>
    <p:extLst>
      <p:ext uri="{BB962C8B-B14F-4D97-AF65-F5344CB8AC3E}">
        <p14:creationId xmlns:p14="http://schemas.microsoft.com/office/powerpoint/2010/main" val="1556600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F651-E415-EBD4-E6C2-4AC253B56835}"/>
              </a:ext>
            </a:extLst>
          </p:cNvPr>
          <p:cNvSpPr>
            <a:spLocks noGrp="1"/>
          </p:cNvSpPr>
          <p:nvPr>
            <p:ph type="title"/>
          </p:nvPr>
        </p:nvSpPr>
        <p:spPr>
          <a:xfrm>
            <a:off x="5301091" y="-700771"/>
            <a:ext cx="6984906" cy="2560441"/>
          </a:xfrm>
        </p:spPr>
        <p:txBody>
          <a:bodyPr/>
          <a:lstStyle/>
          <a:p>
            <a:r>
              <a:rPr lang="en-US" sz="4400"/>
              <a:t>DIGITAL </a:t>
            </a:r>
            <a:br>
              <a:rPr lang="en-US" sz="4400"/>
            </a:br>
            <a:r>
              <a:rPr lang="en-US" sz="4400"/>
              <a:t>SAT &amp; PSAT</a:t>
            </a:r>
          </a:p>
        </p:txBody>
      </p:sp>
      <p:pic>
        <p:nvPicPr>
          <p:cNvPr id="10" name="Picture 9">
            <a:extLst>
              <a:ext uri="{FF2B5EF4-FFF2-40B4-BE49-F238E27FC236}">
                <a16:creationId xmlns:a16="http://schemas.microsoft.com/office/drawing/2014/main" id="{F088F3AF-9011-AFD3-42FE-FE396911B283}"/>
              </a:ext>
            </a:extLst>
          </p:cNvPr>
          <p:cNvPicPr>
            <a:picLocks noChangeAspect="1"/>
          </p:cNvPicPr>
          <p:nvPr/>
        </p:nvPicPr>
        <p:blipFill>
          <a:blip r:embed="rId3"/>
          <a:stretch>
            <a:fillRect/>
          </a:stretch>
        </p:blipFill>
        <p:spPr>
          <a:xfrm>
            <a:off x="3047991" y="1934569"/>
            <a:ext cx="5853235" cy="25957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FFF20D84-EA04-4272-1096-F4BA6B2B278C}"/>
              </a:ext>
            </a:extLst>
          </p:cNvPr>
          <p:cNvPicPr>
            <a:picLocks noChangeAspect="1"/>
          </p:cNvPicPr>
          <p:nvPr/>
        </p:nvPicPr>
        <p:blipFill>
          <a:blip r:embed="rId4"/>
          <a:stretch>
            <a:fillRect/>
          </a:stretch>
        </p:blipFill>
        <p:spPr>
          <a:xfrm>
            <a:off x="8793544" y="3328009"/>
            <a:ext cx="3279393" cy="14651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88312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F651-E415-EBD4-E6C2-4AC253B56835}"/>
              </a:ext>
            </a:extLst>
          </p:cNvPr>
          <p:cNvSpPr>
            <a:spLocks noGrp="1"/>
          </p:cNvSpPr>
          <p:nvPr>
            <p:ph type="title"/>
          </p:nvPr>
        </p:nvSpPr>
        <p:spPr>
          <a:xfrm>
            <a:off x="5301091" y="-700771"/>
            <a:ext cx="6984906" cy="2560441"/>
          </a:xfrm>
        </p:spPr>
        <p:txBody>
          <a:bodyPr/>
          <a:lstStyle/>
          <a:p>
            <a:r>
              <a:rPr lang="en-US" sz="4400"/>
              <a:t>DIGITAL </a:t>
            </a:r>
            <a:br>
              <a:rPr lang="en-US" sz="4400"/>
            </a:br>
            <a:r>
              <a:rPr lang="en-US" sz="4400"/>
              <a:t>SAT &amp; PSAT</a:t>
            </a:r>
          </a:p>
        </p:txBody>
      </p:sp>
      <p:pic>
        <p:nvPicPr>
          <p:cNvPr id="18" name="Picture 17">
            <a:extLst>
              <a:ext uri="{FF2B5EF4-FFF2-40B4-BE49-F238E27FC236}">
                <a16:creationId xmlns:a16="http://schemas.microsoft.com/office/drawing/2014/main" id="{9281ECDC-C4F2-92EA-2977-FE2BA25127D8}"/>
              </a:ext>
            </a:extLst>
          </p:cNvPr>
          <p:cNvPicPr>
            <a:picLocks noChangeAspect="1"/>
          </p:cNvPicPr>
          <p:nvPr/>
        </p:nvPicPr>
        <p:blipFill>
          <a:blip r:embed="rId3"/>
          <a:stretch>
            <a:fillRect/>
          </a:stretch>
        </p:blipFill>
        <p:spPr>
          <a:xfrm>
            <a:off x="2528647" y="1824040"/>
            <a:ext cx="6178932" cy="2409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a:extLst>
              <a:ext uri="{FF2B5EF4-FFF2-40B4-BE49-F238E27FC236}">
                <a16:creationId xmlns:a16="http://schemas.microsoft.com/office/drawing/2014/main" id="{AF4B25C5-A67B-E00C-A124-FA3D1EBE823A}"/>
              </a:ext>
            </a:extLst>
          </p:cNvPr>
          <p:cNvPicPr>
            <a:picLocks noChangeAspect="1"/>
          </p:cNvPicPr>
          <p:nvPr/>
        </p:nvPicPr>
        <p:blipFill>
          <a:blip r:embed="rId4"/>
          <a:stretch>
            <a:fillRect/>
          </a:stretch>
        </p:blipFill>
        <p:spPr>
          <a:xfrm>
            <a:off x="8614728" y="3369642"/>
            <a:ext cx="3496451" cy="1628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94869417"/>
      </p:ext>
    </p:extLst>
  </p:cSld>
  <p:clrMapOvr>
    <a:masterClrMapping/>
  </p:clrMapOvr>
</p:sld>
</file>

<file path=ppt/theme/theme1.xml><?xml version="1.0" encoding="utf-8"?>
<a:theme xmlns:a="http://schemas.openxmlformats.org/drawingml/2006/main" name="Custom">
  <a:themeElements>
    <a:clrScheme name="Custom 6">
      <a:dk1>
        <a:sysClr val="windowText" lastClr="000000"/>
      </a:dk1>
      <a:lt1>
        <a:sysClr val="window" lastClr="FFFFFF"/>
      </a:lt1>
      <a:dk2>
        <a:srgbClr val="373545"/>
      </a:dk2>
      <a:lt2>
        <a:srgbClr val="DCD8DC"/>
      </a:lt2>
      <a:accent1>
        <a:srgbClr val="E2E1F1"/>
      </a:accent1>
      <a:accent2>
        <a:srgbClr val="B7B5DD"/>
      </a:accent2>
      <a:accent3>
        <a:srgbClr val="5D739A"/>
      </a:accent3>
      <a:accent4>
        <a:srgbClr val="6997AF"/>
      </a:accent4>
      <a:accent5>
        <a:srgbClr val="84ACB6"/>
      </a:accent5>
      <a:accent6>
        <a:srgbClr val="6F8183"/>
      </a:accent6>
      <a:hlink>
        <a:srgbClr val="69A020"/>
      </a:hlink>
      <a:folHlink>
        <a:srgbClr val="8C8C8C"/>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LW_V5" id="{4FE3E7F2-DE97-43FB-9854-C2719499B15F}" vid="{37DF82F1-E382-44D9-A149-92ACBBF70545}"/>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a60b2b5-fb1d-4491-9dcb-f506c6bcc49c" xsi:nil="true"/>
    <MediaServiceKeyPoints xmlns="e4ae8c18-9fb9-4402-8b5c-9ea55bc76361" xsi:nil="true"/>
    <TeamsChannelId xmlns="e4ae8c18-9fb9-4402-8b5c-9ea55bc76361" xsi:nil="true"/>
    <Invited_Teachers xmlns="e4ae8c18-9fb9-4402-8b5c-9ea55bc76361" xsi:nil="true"/>
    <IsNotebookLocked xmlns="e4ae8c18-9fb9-4402-8b5c-9ea55bc76361" xsi:nil="true"/>
    <Owner xmlns="e4ae8c18-9fb9-4402-8b5c-9ea55bc76361">
      <UserInfo>
        <DisplayName/>
        <AccountId xsi:nil="true"/>
        <AccountType/>
      </UserInfo>
    </Owner>
    <lcf76f155ced4ddcb4097134ff3c332f xmlns="e4ae8c18-9fb9-4402-8b5c-9ea55bc76361">
      <Terms xmlns="http://schemas.microsoft.com/office/infopath/2007/PartnerControls"/>
    </lcf76f155ced4ddcb4097134ff3c332f>
    <NotebookType xmlns="e4ae8c18-9fb9-4402-8b5c-9ea55bc76361" xsi:nil="true"/>
    <Students xmlns="e4ae8c18-9fb9-4402-8b5c-9ea55bc76361">
      <UserInfo>
        <DisplayName/>
        <AccountId xsi:nil="true"/>
        <AccountType/>
      </UserInfo>
    </Students>
    <Math_Settings xmlns="e4ae8c18-9fb9-4402-8b5c-9ea55bc76361" xsi:nil="true"/>
    <AppVersion xmlns="e4ae8c18-9fb9-4402-8b5c-9ea55bc76361" xsi:nil="true"/>
    <FolderType xmlns="e4ae8c18-9fb9-4402-8b5c-9ea55bc76361" xsi:nil="true"/>
    <Distribution_Groups xmlns="e4ae8c18-9fb9-4402-8b5c-9ea55bc76361" xsi:nil="true"/>
    <Self_Registration_Enabled xmlns="e4ae8c18-9fb9-4402-8b5c-9ea55bc76361" xsi:nil="true"/>
    <Is_Collaboration_Space_Locked xmlns="e4ae8c18-9fb9-4402-8b5c-9ea55bc76361" xsi:nil="true"/>
    <LMS_Mappings xmlns="e4ae8c18-9fb9-4402-8b5c-9ea55bc76361" xsi:nil="true"/>
    <Teachers xmlns="e4ae8c18-9fb9-4402-8b5c-9ea55bc76361">
      <UserInfo>
        <DisplayName/>
        <AccountId xsi:nil="true"/>
        <AccountType/>
      </UserInfo>
    </Teachers>
    <Student_Groups xmlns="e4ae8c18-9fb9-4402-8b5c-9ea55bc76361">
      <UserInfo>
        <DisplayName/>
        <AccountId xsi:nil="true"/>
        <AccountType/>
      </UserInfo>
    </Student_Groups>
    <DefaultSectionNames xmlns="e4ae8c18-9fb9-4402-8b5c-9ea55bc76361" xsi:nil="true"/>
    <Invited_Students xmlns="e4ae8c18-9fb9-4402-8b5c-9ea55bc76361" xsi:nil="true"/>
    <CultureName xmlns="e4ae8c18-9fb9-4402-8b5c-9ea55bc76361" xsi:nil="true"/>
    <Templates xmlns="e4ae8c18-9fb9-4402-8b5c-9ea55bc76361" xsi:nil="true"/>
    <Has_Teacher_Only_SectionGroup xmlns="e4ae8c18-9fb9-4402-8b5c-9ea55bc763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9F67CC7BF9C34995DF228E97069CC9" ma:contentTypeVersion="38" ma:contentTypeDescription="Create a new document." ma:contentTypeScope="" ma:versionID="589fbd62c0a97cf8c1f0eb2bf1eddf44">
  <xsd:schema xmlns:xsd="http://www.w3.org/2001/XMLSchema" xmlns:xs="http://www.w3.org/2001/XMLSchema" xmlns:p="http://schemas.microsoft.com/office/2006/metadata/properties" xmlns:ns2="fa60b2b5-fb1d-4491-9dcb-f506c6bcc49c" xmlns:ns3="e4ae8c18-9fb9-4402-8b5c-9ea55bc76361" targetNamespace="http://schemas.microsoft.com/office/2006/metadata/properties" ma:root="true" ma:fieldsID="2b1fde52e7ea44bd7614af1126c0fb22" ns2:_="" ns3:_="">
    <xsd:import namespace="fa60b2b5-fb1d-4491-9dcb-f506c6bcc49c"/>
    <xsd:import namespace="e4ae8c18-9fb9-4402-8b5c-9ea55bc7636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0b2b5-fb1d-4491-9dcb-f506c6bcc4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43" nillable="true" ma:displayName="Taxonomy Catch All Column" ma:hidden="true" ma:list="{059c4d9f-cd0d-43c5-a8d1-fed5aa2f8f87}" ma:internalName="TaxCatchAll" ma:showField="CatchAllData" ma:web="fa60b2b5-fb1d-4491-9dcb-f506c6bcc4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ae8c18-9fb9-4402-8b5c-9ea55bc7636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NotebookType" ma:index="17" nillable="true" ma:displayName="Notebook Type" ma:internalName="NotebookType">
      <xsd:simpleType>
        <xsd:restriction base="dms:Text"/>
      </xsd:simpleType>
    </xsd:element>
    <xsd:element name="FolderType" ma:index="18" nillable="true" ma:displayName="Folder Type" ma:internalName="FolderType">
      <xsd:simpleType>
        <xsd:restriction base="dms:Text"/>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msChannelId" ma:index="21" nillable="true" ma:displayName="Teams Channel Id" ma:internalName="TeamsChannelId">
      <xsd:simpleType>
        <xsd:restriction base="dms:Text"/>
      </xsd:simpleType>
    </xsd:element>
    <xsd:element name="Owner" ma:index="2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3" nillable="true" ma:displayName="Math Settings" ma:internalName="Math_Settings">
      <xsd:simpleType>
        <xsd:restriction base="dms:Text"/>
      </xsd:simpleType>
    </xsd:element>
    <xsd:element name="DefaultSectionNames" ma:index="24" nillable="true" ma:displayName="Default Section Names" ma:internalName="DefaultSectionNames">
      <xsd:simpleType>
        <xsd:restriction base="dms:Note">
          <xsd:maxLength value="255"/>
        </xsd:restriction>
      </xsd:simpleType>
    </xsd:element>
    <xsd:element name="Templates" ma:index="25" nillable="true" ma:displayName="Templates" ma:internalName="Templates">
      <xsd:simpleType>
        <xsd:restriction base="dms:Note">
          <xsd:maxLength value="255"/>
        </xsd:restriction>
      </xsd:simpleType>
    </xsd:element>
    <xsd:element name="Teachers" ma:index="2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9" nillable="true" ma:displayName="Distribution Groups" ma:internalName="Distribution_Groups">
      <xsd:simpleType>
        <xsd:restriction base="dms:Note">
          <xsd:maxLength value="255"/>
        </xsd:restriction>
      </xsd:simpleType>
    </xsd:element>
    <xsd:element name="LMS_Mappings" ma:index="30" nillable="true" ma:displayName="LMS Mappings" ma:internalName="LMS_Mappings">
      <xsd:simpleType>
        <xsd:restriction base="dms:Note">
          <xsd:maxLength value="255"/>
        </xsd:restriction>
      </xsd:simpleType>
    </xsd:element>
    <xsd:element name="Invited_Teachers" ma:index="31" nillable="true" ma:displayName="Invited Teachers" ma:internalName="Invited_Teachers">
      <xsd:simpleType>
        <xsd:restriction base="dms:Note">
          <xsd:maxLength value="255"/>
        </xsd:restriction>
      </xsd:simpleType>
    </xsd:element>
    <xsd:element name="Invited_Students" ma:index="32" nillable="true" ma:displayName="Invited Students" ma:internalName="Invited_Students">
      <xsd:simpleType>
        <xsd:restriction base="dms:Note">
          <xsd:maxLength value="255"/>
        </xsd:restriction>
      </xsd:simpleType>
    </xsd:element>
    <xsd:element name="Self_Registration_Enabled" ma:index="33" nillable="true" ma:displayName="Self Registration Enabled" ma:internalName="Self_Registration_Enabled">
      <xsd:simpleType>
        <xsd:restriction base="dms:Boolean"/>
      </xsd:simpleType>
    </xsd:element>
    <xsd:element name="Has_Teacher_Only_SectionGroup" ma:index="34" nillable="true" ma:displayName="Has Teacher Only SectionGroup" ma:internalName="Has_Teacher_Only_SectionGroup">
      <xsd:simpleType>
        <xsd:restriction base="dms:Boolean"/>
      </xsd:simpleType>
    </xsd:element>
    <xsd:element name="Is_Collaboration_Space_Locked" ma:index="35" nillable="true" ma:displayName="Is Collaboration Space Locked" ma:internalName="Is_Collaboration_Space_Locked">
      <xsd:simpleType>
        <xsd:restriction base="dms:Boolean"/>
      </xsd:simpleType>
    </xsd:element>
    <xsd:element name="IsNotebookLocked" ma:index="36" nillable="true" ma:displayName="Is Notebook Locked" ma:internalName="IsNotebookLocked">
      <xsd:simpleType>
        <xsd:restriction base="dms:Boolean"/>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LengthInSeconds" ma:index="39" nillable="true" ma:displayName="Length (seconds)" ma:internalName="MediaLengthInSeconds" ma:readOnly="true">
      <xsd:simpleType>
        <xsd:restriction base="dms:Unknown"/>
      </xsd:simpleType>
    </xsd:element>
    <xsd:element name="MediaServiceLocation" ma:index="40" nillable="true" ma:displayName="Location" ma:internalName="MediaServiceLocation" ma:readOnly="true">
      <xsd:simpleType>
        <xsd:restriction base="dms:Text"/>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c14fcde6-7984-4dd6-920d-e5b9f4ab80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542F6-3184-4387-BE39-8DA735EB5504}">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microsoft.com/office/infopath/2007/PartnerControls"/>
    <ds:schemaRef ds:uri="e4ae8c18-9fb9-4402-8b5c-9ea55bc76361"/>
    <ds:schemaRef ds:uri="fa60b2b5-fb1d-4491-9dcb-f506c6bcc49c"/>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9FB50ECE-1335-4AA7-9159-432DDDD03B52}">
  <ds:schemaRefs>
    <ds:schemaRef ds:uri="e4ae8c18-9fb9-4402-8b5c-9ea55bc76361"/>
    <ds:schemaRef ds:uri="fa60b2b5-fb1d-4491-9dcb-f506c6bcc4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117FA41-AE03-4A0A-A9B0-817CABD09473}">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{346F9710-2B37-4DC9-839B-725E17DA47B9}tf78438558_win32</Template>
  <TotalTime>3</TotalTime>
  <Words>4600</Words>
  <Application>Microsoft Office PowerPoint</Application>
  <PresentationFormat>Widescreen</PresentationFormat>
  <Paragraphs>369</Paragraphs>
  <Slides>25</Slides>
  <Notes>25</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Arial Black</vt:lpstr>
      <vt:lpstr>Calibri</vt:lpstr>
      <vt:lpstr>Calibri Light</vt:lpstr>
      <vt:lpstr>Sabon Next LT</vt:lpstr>
      <vt:lpstr>Times New Roman</vt:lpstr>
      <vt:lpstr>Wingdings</vt:lpstr>
      <vt:lpstr>Custom</vt:lpstr>
      <vt:lpstr>Office Theme</vt:lpstr>
      <vt:lpstr>PowerPoint Presentation</vt:lpstr>
      <vt:lpstr>AGENDA</vt:lpstr>
      <vt:lpstr>introduction</vt:lpstr>
      <vt:lpstr>Success Plan</vt:lpstr>
      <vt:lpstr>Junior year timeline</vt:lpstr>
      <vt:lpstr>College-Related Testing Timeline</vt:lpstr>
      <vt:lpstr>SAT vs ACT</vt:lpstr>
      <vt:lpstr>DIGITAL  SAT &amp; PSAT</vt:lpstr>
      <vt:lpstr>DIGITAL  SAT &amp; PSAT</vt:lpstr>
      <vt:lpstr>PowerPoint Presentation</vt:lpstr>
      <vt:lpstr>PowerPoint Presentation</vt:lpstr>
      <vt:lpstr>From Registration  to Test day</vt:lpstr>
      <vt:lpstr>Test prep resources</vt:lpstr>
      <vt:lpstr>PowerPoint Presentation</vt:lpstr>
      <vt:lpstr>PowerPoint Presentation</vt:lpstr>
      <vt:lpstr>PowerPoint Presentation</vt:lpstr>
      <vt:lpstr>Beginning the search process</vt:lpstr>
      <vt:lpstr>The College Search: Find Your Fit...</vt:lpstr>
      <vt:lpstr>  A Valuable Resource</vt:lpstr>
      <vt:lpstr>Research &amp; Comparison Tools</vt:lpstr>
      <vt:lpstr>Check Out the Statistics</vt:lpstr>
      <vt:lpstr>Online  College Search  Tools:  Ratings, Discussion Boards,  Search Engines </vt:lpstr>
      <vt:lpstr>RESOURCES</vt:lpstr>
      <vt:lpstr> </vt:lpstr>
      <vt:lpstr>Additional Information Sessions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BARRETT, TARYN</dc:creator>
  <cp:lastModifiedBy>LADLEY, LAURA</cp:lastModifiedBy>
  <cp:revision>2</cp:revision>
  <cp:lastPrinted>2023-10-18T18:35:07Z</cp:lastPrinted>
  <dcterms:created xsi:type="dcterms:W3CDTF">2023-09-27T11:55:02Z</dcterms:created>
  <dcterms:modified xsi:type="dcterms:W3CDTF">2023-10-23T02:08:36Z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0x0101005B9F67CC7BF9C34995DF228E97069CC9</vt:lpwstr>
  </property>
  <property fmtid="{D5CDD505-2E9C-101B-9397-08002B2CF9AE}" pid="3" name="MediaServiceImageTags">
    <vt:lpwstr/>
  </property>
</Properties>
</file>