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Lst>
  <p:notesMasterIdLst>
    <p:notesMasterId r:id="rId159"/>
  </p:notesMasterIdLst>
  <p:sldIdLst>
    <p:sldId id="285" r:id="rId3"/>
    <p:sldId id="307" r:id="rId4"/>
    <p:sldId id="284" r:id="rId5"/>
    <p:sldId id="287" r:id="rId6"/>
    <p:sldId id="304" r:id="rId7"/>
    <p:sldId id="490" r:id="rId8"/>
    <p:sldId id="288" r:id="rId9"/>
    <p:sldId id="289" r:id="rId10"/>
    <p:sldId id="356" r:id="rId11"/>
    <p:sldId id="290" r:id="rId12"/>
    <p:sldId id="291" r:id="rId13"/>
    <p:sldId id="294" r:id="rId14"/>
    <p:sldId id="295" r:id="rId15"/>
    <p:sldId id="296" r:id="rId16"/>
    <p:sldId id="358" r:id="rId17"/>
    <p:sldId id="297" r:id="rId18"/>
    <p:sldId id="292" r:id="rId19"/>
    <p:sldId id="491" r:id="rId20"/>
    <p:sldId id="494" r:id="rId21"/>
    <p:sldId id="361" r:id="rId22"/>
    <p:sldId id="321" r:id="rId23"/>
    <p:sldId id="326" r:id="rId24"/>
    <p:sldId id="327" r:id="rId25"/>
    <p:sldId id="328" r:id="rId26"/>
    <p:sldId id="329" r:id="rId27"/>
    <p:sldId id="299" r:id="rId28"/>
    <p:sldId id="493" r:id="rId29"/>
    <p:sldId id="364" r:id="rId30"/>
    <p:sldId id="365" r:id="rId31"/>
    <p:sldId id="366" r:id="rId32"/>
    <p:sldId id="367" r:id="rId33"/>
    <p:sldId id="368" r:id="rId34"/>
    <p:sldId id="369" r:id="rId35"/>
    <p:sldId id="370" r:id="rId36"/>
    <p:sldId id="371" r:id="rId37"/>
    <p:sldId id="330" r:id="rId38"/>
    <p:sldId id="333" r:id="rId39"/>
    <p:sldId id="359" r:id="rId40"/>
    <p:sldId id="334" r:id="rId41"/>
    <p:sldId id="335" r:id="rId42"/>
    <p:sldId id="386" r:id="rId43"/>
    <p:sldId id="336" r:id="rId44"/>
    <p:sldId id="337" r:id="rId45"/>
    <p:sldId id="362" r:id="rId46"/>
    <p:sldId id="372" r:id="rId47"/>
    <p:sldId id="373" r:id="rId48"/>
    <p:sldId id="338" r:id="rId49"/>
    <p:sldId id="339" r:id="rId50"/>
    <p:sldId id="387" r:id="rId51"/>
    <p:sldId id="391" r:id="rId52"/>
    <p:sldId id="392" r:id="rId53"/>
    <p:sldId id="388" r:id="rId54"/>
    <p:sldId id="389" r:id="rId55"/>
    <p:sldId id="390" r:id="rId56"/>
    <p:sldId id="340" r:id="rId57"/>
    <p:sldId id="341" r:id="rId58"/>
    <p:sldId id="343" r:id="rId59"/>
    <p:sldId id="344" r:id="rId60"/>
    <p:sldId id="375" r:id="rId61"/>
    <p:sldId id="376" r:id="rId62"/>
    <p:sldId id="377" r:id="rId63"/>
    <p:sldId id="378" r:id="rId64"/>
    <p:sldId id="379" r:id="rId65"/>
    <p:sldId id="380" r:id="rId66"/>
    <p:sldId id="381" r:id="rId67"/>
    <p:sldId id="345" r:id="rId68"/>
    <p:sldId id="348" r:id="rId69"/>
    <p:sldId id="349" r:id="rId70"/>
    <p:sldId id="350" r:id="rId71"/>
    <p:sldId id="360" r:id="rId72"/>
    <p:sldId id="351" r:id="rId73"/>
    <p:sldId id="352" r:id="rId74"/>
    <p:sldId id="353" r:id="rId75"/>
    <p:sldId id="354" r:id="rId76"/>
    <p:sldId id="355" r:id="rId77"/>
    <p:sldId id="374" r:id="rId78"/>
    <p:sldId id="382" r:id="rId79"/>
    <p:sldId id="383" r:id="rId80"/>
    <p:sldId id="384" r:id="rId81"/>
    <p:sldId id="393" r:id="rId82"/>
    <p:sldId id="394" r:id="rId83"/>
    <p:sldId id="397" r:id="rId84"/>
    <p:sldId id="398" r:id="rId85"/>
    <p:sldId id="399" r:id="rId86"/>
    <p:sldId id="400" r:id="rId87"/>
    <p:sldId id="401" r:id="rId88"/>
    <p:sldId id="402" r:id="rId89"/>
    <p:sldId id="403" r:id="rId90"/>
    <p:sldId id="404" r:id="rId91"/>
    <p:sldId id="405" r:id="rId92"/>
    <p:sldId id="406" r:id="rId93"/>
    <p:sldId id="407" r:id="rId94"/>
    <p:sldId id="408" r:id="rId95"/>
    <p:sldId id="409" r:id="rId96"/>
    <p:sldId id="410" r:id="rId97"/>
    <p:sldId id="411" r:id="rId98"/>
    <p:sldId id="414" r:id="rId99"/>
    <p:sldId id="415" r:id="rId100"/>
    <p:sldId id="416" r:id="rId101"/>
    <p:sldId id="417" r:id="rId102"/>
    <p:sldId id="418" r:id="rId103"/>
    <p:sldId id="419" r:id="rId104"/>
    <p:sldId id="449" r:id="rId105"/>
    <p:sldId id="450" r:id="rId106"/>
    <p:sldId id="451" r:id="rId107"/>
    <p:sldId id="452" r:id="rId108"/>
    <p:sldId id="420" r:id="rId109"/>
    <p:sldId id="421" r:id="rId110"/>
    <p:sldId id="422" r:id="rId111"/>
    <p:sldId id="423" r:id="rId112"/>
    <p:sldId id="424" r:id="rId113"/>
    <p:sldId id="453" r:id="rId114"/>
    <p:sldId id="454" r:id="rId115"/>
    <p:sldId id="455" r:id="rId116"/>
    <p:sldId id="425" r:id="rId117"/>
    <p:sldId id="426" r:id="rId118"/>
    <p:sldId id="459" r:id="rId119"/>
    <p:sldId id="460" r:id="rId120"/>
    <p:sldId id="461" r:id="rId121"/>
    <p:sldId id="462" r:id="rId122"/>
    <p:sldId id="463" r:id="rId123"/>
    <p:sldId id="466" r:id="rId124"/>
    <p:sldId id="467" r:id="rId125"/>
    <p:sldId id="468" r:id="rId126"/>
    <p:sldId id="470" r:id="rId127"/>
    <p:sldId id="474" r:id="rId128"/>
    <p:sldId id="485" r:id="rId129"/>
    <p:sldId id="486" r:id="rId130"/>
    <p:sldId id="487" r:id="rId131"/>
    <p:sldId id="481" r:id="rId132"/>
    <p:sldId id="482" r:id="rId133"/>
    <p:sldId id="483" r:id="rId134"/>
    <p:sldId id="484" r:id="rId135"/>
    <p:sldId id="488" r:id="rId136"/>
    <p:sldId id="489" r:id="rId137"/>
    <p:sldId id="456" r:id="rId138"/>
    <p:sldId id="429" r:id="rId139"/>
    <p:sldId id="430" r:id="rId140"/>
    <p:sldId id="431" r:id="rId141"/>
    <p:sldId id="432" r:id="rId142"/>
    <p:sldId id="433" r:id="rId143"/>
    <p:sldId id="434" r:id="rId144"/>
    <p:sldId id="435" r:id="rId145"/>
    <p:sldId id="492" r:id="rId146"/>
    <p:sldId id="436" r:id="rId147"/>
    <p:sldId id="437" r:id="rId148"/>
    <p:sldId id="439" r:id="rId149"/>
    <p:sldId id="440" r:id="rId150"/>
    <p:sldId id="441" r:id="rId151"/>
    <p:sldId id="442" r:id="rId152"/>
    <p:sldId id="443" r:id="rId153"/>
    <p:sldId id="444" r:id="rId154"/>
    <p:sldId id="445" r:id="rId155"/>
    <p:sldId id="446" r:id="rId156"/>
    <p:sldId id="447" r:id="rId157"/>
    <p:sldId id="448" r:id="rId15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3333FF"/>
    <a:srgbClr val="FF0000"/>
    <a:srgbClr val="FFCC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notesMaster" Target="notesMasters/notes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slide" Target="slides/slide15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tableStyles" Target="tableStyle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72F168-B7C7-47CC-9E2C-79D705DBB3DA}" type="datetimeFigureOut">
              <a:rPr lang="en-US" smtClean="0"/>
              <a:pPr/>
              <a:t>3/15/2015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3C33B1-D94B-4C40-B67D-17C1387DAE39}" type="slidenum">
              <a:rPr lang="en-US" smtClean="0"/>
              <a:pPr/>
              <a:t>‹#›</a:t>
            </a:fld>
            <a:endParaRPr lang="en-US"/>
          </a:p>
        </p:txBody>
      </p:sp>
    </p:spTree>
    <p:extLst>
      <p:ext uri="{BB962C8B-B14F-4D97-AF65-F5344CB8AC3E}">
        <p14:creationId xmlns:p14="http://schemas.microsoft.com/office/powerpoint/2010/main" val="3516047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3C33B1-D94B-4C40-B67D-17C1387DAE39}" type="slidenum">
              <a:rPr lang="en-US" smtClean="0"/>
              <a:pPr/>
              <a:t>9</a:t>
            </a:fld>
            <a:endParaRPr lang="en-US"/>
          </a:p>
        </p:txBody>
      </p:sp>
    </p:spTree>
    <p:extLst>
      <p:ext uri="{BB962C8B-B14F-4D97-AF65-F5344CB8AC3E}">
        <p14:creationId xmlns:p14="http://schemas.microsoft.com/office/powerpoint/2010/main" val="1314510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3C33B1-D94B-4C40-B67D-17C1387DAE39}" type="slidenum">
              <a:rPr lang="en-US" smtClean="0"/>
              <a:pPr/>
              <a:t>19</a:t>
            </a:fld>
            <a:endParaRPr lang="en-US"/>
          </a:p>
        </p:txBody>
      </p:sp>
    </p:spTree>
    <p:extLst>
      <p:ext uri="{BB962C8B-B14F-4D97-AF65-F5344CB8AC3E}">
        <p14:creationId xmlns:p14="http://schemas.microsoft.com/office/powerpoint/2010/main" val="807965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C33B1-D94B-4C40-B67D-17C1387DAE39}" type="slidenum">
              <a:rPr lang="en-US" smtClean="0"/>
              <a:pPr/>
              <a:t>52</a:t>
            </a:fld>
            <a:endParaRPr lang="en-US"/>
          </a:p>
        </p:txBody>
      </p:sp>
    </p:spTree>
    <p:extLst>
      <p:ext uri="{BB962C8B-B14F-4D97-AF65-F5344CB8AC3E}">
        <p14:creationId xmlns:p14="http://schemas.microsoft.com/office/powerpoint/2010/main" val="2950508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2064DF-0D9B-481B-8CC0-57A0B42AC74F}" type="slidenum">
              <a:rPr lang="en-US" smtClean="0"/>
              <a:pPr/>
              <a:t>97</a:t>
            </a:fld>
            <a:endParaRPr lang="en-US"/>
          </a:p>
        </p:txBody>
      </p:sp>
    </p:spTree>
    <p:extLst>
      <p:ext uri="{BB962C8B-B14F-4D97-AF65-F5344CB8AC3E}">
        <p14:creationId xmlns:p14="http://schemas.microsoft.com/office/powerpoint/2010/main" val="1452175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6866" name="Group 2"/>
          <p:cNvGrpSpPr>
            <a:grpSpLocks/>
          </p:cNvGrpSpPr>
          <p:nvPr/>
        </p:nvGrpSpPr>
        <p:grpSpPr bwMode="auto">
          <a:xfrm>
            <a:off x="0" y="0"/>
            <a:ext cx="9144000" cy="6858000"/>
            <a:chOff x="0" y="0"/>
            <a:chExt cx="5760" cy="4320"/>
          </a:xfrm>
        </p:grpSpPr>
        <p:sp>
          <p:nvSpPr>
            <p:cNvPr id="36867"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36868"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grpSp>
          <p:nvGrpSpPr>
            <p:cNvPr id="36869" name="Group 5"/>
            <p:cNvGrpSpPr>
              <a:grpSpLocks/>
            </p:cNvGrpSpPr>
            <p:nvPr/>
          </p:nvGrpSpPr>
          <p:grpSpPr bwMode="auto">
            <a:xfrm>
              <a:off x="0" y="672"/>
              <a:ext cx="1806" cy="1989"/>
              <a:chOff x="0" y="672"/>
              <a:chExt cx="1806" cy="1989"/>
            </a:xfrm>
          </p:grpSpPr>
          <p:sp>
            <p:nvSpPr>
              <p:cNvPr id="36870"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36871"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36872"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36873"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sp>
            <p:nvSpPr>
              <p:cNvPr id="36874"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36875"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36876"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sp>
            <p:nvSpPr>
              <p:cNvPr id="36877"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36878"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36879"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grpSp>
      </p:grpSp>
      <p:sp>
        <p:nvSpPr>
          <p:cNvPr id="36880" name="Rectangle 16"/>
          <p:cNvSpPr>
            <a:spLocks noGrp="1" noChangeArrowheads="1"/>
          </p:cNvSpPr>
          <p:nvPr>
            <p:ph type="dt" sz="half" idx="2"/>
          </p:nvPr>
        </p:nvSpPr>
        <p:spPr>
          <a:xfrm>
            <a:off x="457200" y="6248400"/>
            <a:ext cx="2133600" cy="457200"/>
          </a:xfrm>
        </p:spPr>
        <p:txBody>
          <a:bodyPr/>
          <a:lstStyle>
            <a:lvl1pPr>
              <a:defRPr/>
            </a:lvl1pPr>
          </a:lstStyle>
          <a:p>
            <a:endParaRPr lang="en-US"/>
          </a:p>
        </p:txBody>
      </p:sp>
      <p:sp>
        <p:nvSpPr>
          <p:cNvPr id="36881" name="Rectangle 17"/>
          <p:cNvSpPr>
            <a:spLocks noGrp="1" noChangeArrowheads="1"/>
          </p:cNvSpPr>
          <p:nvPr>
            <p:ph type="ftr" sz="quarter" idx="3"/>
          </p:nvPr>
        </p:nvSpPr>
        <p:spPr/>
        <p:txBody>
          <a:bodyPr/>
          <a:lstStyle>
            <a:lvl1pPr>
              <a:defRPr/>
            </a:lvl1pPr>
          </a:lstStyle>
          <a:p>
            <a:endParaRPr lang="en-US"/>
          </a:p>
        </p:txBody>
      </p:sp>
      <p:sp>
        <p:nvSpPr>
          <p:cNvPr id="36882" name="Rectangle 18"/>
          <p:cNvSpPr>
            <a:spLocks noGrp="1" noChangeArrowheads="1"/>
          </p:cNvSpPr>
          <p:nvPr>
            <p:ph type="sldNum" sz="quarter" idx="4"/>
          </p:nvPr>
        </p:nvSpPr>
        <p:spPr/>
        <p:txBody>
          <a:bodyPr/>
          <a:lstStyle>
            <a:lvl1pPr>
              <a:defRPr/>
            </a:lvl1pPr>
          </a:lstStyle>
          <a:p>
            <a:fld id="{57273FE4-54D3-459A-93AF-DDDE21ECFE7E}" type="slidenum">
              <a:rPr lang="en-US"/>
              <a:pPr/>
              <a:t>‹#›</a:t>
            </a:fld>
            <a:endParaRPr lang="en-US"/>
          </a:p>
        </p:txBody>
      </p:sp>
      <p:sp>
        <p:nvSpPr>
          <p:cNvPr id="36883"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3688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900228A-2B77-47CB-94C1-9CE14D21C3E5}"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29D45921-E6EB-4B51-A77D-C442115DC1F4}"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73FE4-54D3-459A-93AF-DDDE21ECFE7E}"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0D74C-7663-493A-9AFF-C6F46CBD43DF}"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8EAF4-989B-4C64-BD55-D8083DF0BE2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491376-C947-4CBF-B58E-B4ABAB660F66}"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76576C-167C-4424-B320-5408081A2D8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926E84-5DC8-4773-97BF-E3CE0E26497E}"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31E2B1-71BD-4CC5-BFAA-8D2C99215EC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5E050-4965-4F97-AC53-0B908FF9CE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3320D74C-7663-493A-9AFF-C6F46CBD43DF}"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D1D51A-BC08-4CD0-8F6C-BC2D244D6917}"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0228A-2B77-47CB-94C1-9CE14D21C3E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45921-E6EB-4B51-A77D-C442115DC1F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A168EAF4-989B-4C64-BD55-D8083DF0BE2A}"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74491376-C947-4CBF-B58E-B4ABAB660F66}"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AF76576C-167C-4424-B320-5408081A2D84}"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8C926E84-5DC8-4773-97BF-E3CE0E26497E}"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EF31E2B1-71BD-4CC5-BFAA-8D2C99215EC8}"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FC65E050-4965-4F97-AC53-0B908FF9CEE9}"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CED1D51A-BC08-4CD0-8F6C-BC2D244D6917}"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35843"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5A1C9C8A-E115-41FF-BC5B-72A7BFB5EB1C}" type="slidenum">
              <a:rPr lang="en-US"/>
              <a:pPr/>
              <a:t>‹#›</a:t>
            </a:fld>
            <a:endParaRPr lang="en-US"/>
          </a:p>
        </p:txBody>
      </p:sp>
      <p:grpSp>
        <p:nvGrpSpPr>
          <p:cNvPr id="35844" name="Group 4"/>
          <p:cNvGrpSpPr>
            <a:grpSpLocks/>
          </p:cNvGrpSpPr>
          <p:nvPr/>
        </p:nvGrpSpPr>
        <p:grpSpPr bwMode="auto">
          <a:xfrm>
            <a:off x="0" y="0"/>
            <a:ext cx="9144000" cy="546100"/>
            <a:chOff x="0" y="0"/>
            <a:chExt cx="5760" cy="344"/>
          </a:xfrm>
        </p:grpSpPr>
        <p:sp>
          <p:nvSpPr>
            <p:cNvPr id="35845"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35846"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eaLnBrk="1" hangingPunct="1"/>
              <a:endParaRPr lang="en-US" sz="2400">
                <a:latin typeface="Times New Roman" pitchFamily="18" charset="0"/>
              </a:endParaRPr>
            </a:p>
          </p:txBody>
        </p:sp>
        <p:sp>
          <p:nvSpPr>
            <p:cNvPr id="35847"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eaLnBrk="1" hangingPunct="1"/>
              <a:endParaRPr lang="en-US">
                <a:solidFill>
                  <a:schemeClr val="hlink"/>
                </a:solidFill>
              </a:endParaRPr>
            </a:p>
          </p:txBody>
        </p:sp>
        <p:sp>
          <p:nvSpPr>
            <p:cNvPr id="35848"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eaLnBrk="1" hangingPunct="1"/>
              <a:endParaRPr lang="en-US">
                <a:solidFill>
                  <a:schemeClr val="hlink"/>
                </a:solidFill>
              </a:endParaRPr>
            </a:p>
          </p:txBody>
        </p:sp>
        <p:sp>
          <p:nvSpPr>
            <p:cNvPr id="35849"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eaLnBrk="1" hangingPunct="1"/>
              <a:endParaRPr lang="en-US">
                <a:solidFill>
                  <a:schemeClr val="accent2"/>
                </a:solidFill>
              </a:endParaRPr>
            </a:p>
          </p:txBody>
        </p:sp>
        <p:sp>
          <p:nvSpPr>
            <p:cNvPr id="35850"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eaLnBrk="1" hangingPunct="1"/>
              <a:endParaRPr lang="en-US">
                <a:solidFill>
                  <a:schemeClr val="hlink"/>
                </a:solidFill>
              </a:endParaRPr>
            </a:p>
          </p:txBody>
        </p:sp>
        <p:sp>
          <p:nvSpPr>
            <p:cNvPr id="35851"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sp>
          <p:nvSpPr>
            <p:cNvPr id="35852"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eaLnBrk="1" hangingPunct="1"/>
              <a:endParaRPr lang="en-US">
                <a:solidFill>
                  <a:schemeClr val="accent2"/>
                </a:solidFill>
              </a:endParaRPr>
            </a:p>
          </p:txBody>
        </p:sp>
        <p:sp>
          <p:nvSpPr>
            <p:cNvPr id="35853"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eaLnBrk="1" hangingPunct="1"/>
              <a:endParaRPr lang="en-US">
                <a:solidFill>
                  <a:schemeClr val="accent2"/>
                </a:solidFill>
              </a:endParaRPr>
            </a:p>
          </p:txBody>
        </p:sp>
      </p:grpSp>
      <p:sp>
        <p:nvSpPr>
          <p:cNvPr id="35854"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55"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856"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defRPr>
      </a:lvl2pPr>
      <a:lvl3pPr algn="l" rtl="0" fontAlgn="base">
        <a:spcBef>
          <a:spcPct val="0"/>
        </a:spcBef>
        <a:spcAft>
          <a:spcPct val="0"/>
        </a:spcAft>
        <a:defRPr sz="4400">
          <a:solidFill>
            <a:schemeClr val="tx1"/>
          </a:solidFill>
          <a:latin typeface="Arial" charset="0"/>
        </a:defRPr>
      </a:lvl3pPr>
      <a:lvl4pPr algn="l" rtl="0" fontAlgn="base">
        <a:spcBef>
          <a:spcPct val="0"/>
        </a:spcBef>
        <a:spcAft>
          <a:spcPct val="0"/>
        </a:spcAft>
        <a:defRPr sz="4400">
          <a:solidFill>
            <a:schemeClr val="tx1"/>
          </a:solidFill>
          <a:latin typeface="Arial" charset="0"/>
        </a:defRPr>
      </a:lvl4pPr>
      <a:lvl5pPr algn="l" rtl="0" fontAlgn="base">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C9C8A-E115-41FF-BC5B-72A7BFB5EB1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smtClean="0"/>
              <a:t>Chapter </a:t>
            </a:r>
            <a:r>
              <a:rPr lang="en-US" b="1" dirty="0" smtClean="0"/>
              <a:t>7</a:t>
            </a:r>
            <a:endParaRPr lang="en-US" b="1" dirty="0"/>
          </a:p>
        </p:txBody>
      </p:sp>
      <p:sp>
        <p:nvSpPr>
          <p:cNvPr id="5" name="Subtitle 4"/>
          <p:cNvSpPr>
            <a:spLocks noGrp="1"/>
          </p:cNvSpPr>
          <p:nvPr>
            <p:ph type="subTitle" idx="1"/>
          </p:nvPr>
        </p:nvSpPr>
        <p:spPr/>
        <p:txBody>
          <a:bodyPr/>
          <a:lstStyle/>
          <a:p>
            <a:r>
              <a:rPr lang="en-US" dirty="0" smtClean="0"/>
              <a:t>Ionic and Metallic Bonding </a:t>
            </a:r>
          </a:p>
        </p:txBody>
      </p:sp>
      <p:sp>
        <p:nvSpPr>
          <p:cNvPr id="6" name="Slide Number Placeholder 5"/>
          <p:cNvSpPr>
            <a:spLocks noGrp="1"/>
          </p:cNvSpPr>
          <p:nvPr>
            <p:ph type="sldNum" sz="quarter" idx="4"/>
          </p:nvPr>
        </p:nvSpPr>
        <p:spPr/>
        <p:txBody>
          <a:bodyPr/>
          <a:lstStyle/>
          <a:p>
            <a:fld id="{57273FE4-54D3-459A-93AF-DDDE21ECFE7E}"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Octet Rule</a:t>
            </a:r>
            <a:endParaRPr lang="en-US" dirty="0"/>
          </a:p>
        </p:txBody>
      </p:sp>
      <p:sp>
        <p:nvSpPr>
          <p:cNvPr id="3" name="Content Placeholder 2"/>
          <p:cNvSpPr>
            <a:spLocks noGrp="1"/>
          </p:cNvSpPr>
          <p:nvPr>
            <p:ph idx="1"/>
          </p:nvPr>
        </p:nvSpPr>
        <p:spPr/>
        <p:txBody>
          <a:bodyPr/>
          <a:lstStyle/>
          <a:p>
            <a:pPr lvl="0"/>
            <a:r>
              <a:rPr lang="en-US" dirty="0" smtClean="0"/>
              <a:t>atoms want to acquire 8 electrons in their outermost energy level to become stable</a:t>
            </a:r>
          </a:p>
          <a:p>
            <a:pPr lvl="1"/>
            <a:r>
              <a:rPr lang="en-US" dirty="0"/>
              <a:t> </a:t>
            </a:r>
            <a:r>
              <a:rPr lang="en-US" dirty="0" smtClean="0"/>
              <a:t>Again, the idea of full s and p sublevels</a:t>
            </a:r>
          </a:p>
          <a:p>
            <a:pPr lvl="0"/>
            <a:r>
              <a:rPr lang="en-US" dirty="0" smtClean="0"/>
              <a:t>atoms will react with each other in some bonding way to obtain these 8 valence electrons</a:t>
            </a:r>
          </a:p>
          <a:p>
            <a:endParaRPr lang="en-US"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10</a:t>
            </a:fld>
            <a:endParaRPr lang="en-US"/>
          </a:p>
        </p:txBody>
      </p:sp>
      <p:sp>
        <p:nvSpPr>
          <p:cNvPr id="6" name="Rectangle 5"/>
          <p:cNvSpPr/>
          <p:nvPr/>
        </p:nvSpPr>
        <p:spPr>
          <a:xfrm>
            <a:off x="914400" y="4538008"/>
            <a:ext cx="8137358"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 Exceptions:</a:t>
            </a:r>
          </a:p>
          <a:p>
            <a:pPr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  &amp;  He</a:t>
            </a:r>
          </a:p>
          <a:p>
            <a:pPr algn="ct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Only need 2 </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valence electrons</a:t>
            </a: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81200"/>
            <a:ext cx="7543800" cy="1143000"/>
          </a:xfrm>
        </p:spPr>
        <p:txBody>
          <a:bodyPr>
            <a:normAutofit lnSpcReduction="10000"/>
          </a:bodyPr>
          <a:lstStyle/>
          <a:p>
            <a:pPr lvl="0" algn="ctr">
              <a:buNone/>
            </a:pPr>
            <a:r>
              <a:rPr lang="en-US" dirty="0" smtClean="0"/>
              <a:t>7.  a.  Cl</a:t>
            </a:r>
            <a:r>
              <a:rPr lang="en-US" baseline="-25000" dirty="0" smtClean="0"/>
              <a:t>2</a:t>
            </a:r>
            <a:r>
              <a:rPr lang="en-US" dirty="0" smtClean="0"/>
              <a:t>	          b.  Br</a:t>
            </a:r>
            <a:r>
              <a:rPr lang="en-US" baseline="-25000" dirty="0" smtClean="0"/>
              <a:t>2</a:t>
            </a:r>
            <a:r>
              <a:rPr lang="en-US" dirty="0" smtClean="0"/>
              <a:t>		c.  I</a:t>
            </a:r>
            <a:r>
              <a:rPr lang="en-US" baseline="-25000" dirty="0" smtClean="0"/>
              <a:t>2</a:t>
            </a:r>
            <a:endParaRPr lang="en-US" dirty="0" smtClean="0"/>
          </a:p>
          <a:p>
            <a:pPr>
              <a:buNone/>
            </a:pPr>
            <a:r>
              <a:rPr lang="en-US" dirty="0" smtClean="0"/>
              <a:t> </a:t>
            </a:r>
          </a:p>
          <a:p>
            <a:pPr>
              <a:buNone/>
            </a:pPr>
            <a:endParaRPr lang="en-US" dirty="0"/>
          </a:p>
        </p:txBody>
      </p:sp>
      <p:pic>
        <p:nvPicPr>
          <p:cNvPr id="4099" name="Picture 3"/>
          <p:cNvPicPr>
            <a:picLocks noChangeAspect="1" noChangeArrowheads="1"/>
          </p:cNvPicPr>
          <p:nvPr/>
        </p:nvPicPr>
        <p:blipFill>
          <a:blip r:embed="rId2" cstate="print"/>
          <a:srcRect/>
          <a:stretch>
            <a:fillRect/>
          </a:stretch>
        </p:blipFill>
        <p:spPr bwMode="auto">
          <a:xfrm>
            <a:off x="1752600" y="381000"/>
            <a:ext cx="5468083" cy="12954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3320D74C-7663-493A-9AFF-C6F46CBD43DF}" type="slidenum">
              <a:rPr lang="en-US" smtClean="0"/>
              <a:pPr/>
              <a:t>100</a:t>
            </a:fld>
            <a:endParaRPr lang="en-US"/>
          </a:p>
        </p:txBody>
      </p:sp>
      <p:sp>
        <p:nvSpPr>
          <p:cNvPr id="6" name="TextBox 5"/>
          <p:cNvSpPr txBox="1"/>
          <p:nvPr/>
        </p:nvSpPr>
        <p:spPr>
          <a:xfrm>
            <a:off x="1524000" y="3733800"/>
            <a:ext cx="2667000" cy="861774"/>
          </a:xfrm>
          <a:prstGeom prst="rect">
            <a:avLst/>
          </a:prstGeom>
          <a:noFill/>
        </p:spPr>
        <p:txBody>
          <a:bodyPr wrap="square" rtlCol="0">
            <a:spAutoFit/>
          </a:bodyPr>
          <a:lstStyle/>
          <a:p>
            <a:r>
              <a:rPr lang="en-US" sz="5000" dirty="0" err="1" smtClean="0"/>
              <a:t>Cl</a:t>
            </a:r>
            <a:r>
              <a:rPr lang="en-US" sz="5000" dirty="0" smtClean="0"/>
              <a:t>	  </a:t>
            </a:r>
            <a:r>
              <a:rPr lang="en-US" sz="5000" dirty="0" err="1" smtClean="0">
                <a:solidFill>
                  <a:srgbClr val="FF0000"/>
                </a:solidFill>
              </a:rPr>
              <a:t>Cl</a:t>
            </a:r>
            <a:endParaRPr lang="en-US" sz="5000" dirty="0">
              <a:solidFill>
                <a:srgbClr val="FF0000"/>
              </a:solidFill>
            </a:endParaRPr>
          </a:p>
        </p:txBody>
      </p:sp>
      <p:sp>
        <p:nvSpPr>
          <p:cNvPr id="7" name="Oval 6"/>
          <p:cNvSpPr/>
          <p:nvPr/>
        </p:nvSpPr>
        <p:spPr bwMode="auto">
          <a:xfrm>
            <a:off x="1981200" y="3581400"/>
            <a:ext cx="228600" cy="228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1676400" y="3581400"/>
            <a:ext cx="228600" cy="228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2438400" y="3886200"/>
            <a:ext cx="228600" cy="228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1981200" y="4572000"/>
            <a:ext cx="228600" cy="228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Oval 10"/>
          <p:cNvSpPr/>
          <p:nvPr/>
        </p:nvSpPr>
        <p:spPr bwMode="auto">
          <a:xfrm>
            <a:off x="1676400" y="4572000"/>
            <a:ext cx="228600" cy="228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Oval 11"/>
          <p:cNvSpPr/>
          <p:nvPr/>
        </p:nvSpPr>
        <p:spPr bwMode="auto">
          <a:xfrm>
            <a:off x="1219200" y="4191000"/>
            <a:ext cx="228600" cy="228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Oval 12"/>
          <p:cNvSpPr/>
          <p:nvPr/>
        </p:nvSpPr>
        <p:spPr bwMode="auto">
          <a:xfrm>
            <a:off x="1219200" y="3886200"/>
            <a:ext cx="228600" cy="228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Oval 14"/>
          <p:cNvSpPr/>
          <p:nvPr/>
        </p:nvSpPr>
        <p:spPr bwMode="auto">
          <a:xfrm>
            <a:off x="2438400" y="4191000"/>
            <a:ext cx="228600" cy="2286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Oval 15"/>
          <p:cNvSpPr/>
          <p:nvPr/>
        </p:nvSpPr>
        <p:spPr bwMode="auto">
          <a:xfrm>
            <a:off x="3200400" y="3581400"/>
            <a:ext cx="228600" cy="2286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Oval 16"/>
          <p:cNvSpPr/>
          <p:nvPr/>
        </p:nvSpPr>
        <p:spPr bwMode="auto">
          <a:xfrm>
            <a:off x="3200400" y="4572000"/>
            <a:ext cx="228600" cy="2286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Oval 17"/>
          <p:cNvSpPr/>
          <p:nvPr/>
        </p:nvSpPr>
        <p:spPr bwMode="auto">
          <a:xfrm>
            <a:off x="3581400" y="4191000"/>
            <a:ext cx="228600" cy="2286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Oval 18"/>
          <p:cNvSpPr/>
          <p:nvPr/>
        </p:nvSpPr>
        <p:spPr bwMode="auto">
          <a:xfrm>
            <a:off x="3581400" y="3886200"/>
            <a:ext cx="228600" cy="2286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Oval 19"/>
          <p:cNvSpPr/>
          <p:nvPr/>
        </p:nvSpPr>
        <p:spPr bwMode="auto">
          <a:xfrm>
            <a:off x="2895600" y="3581400"/>
            <a:ext cx="228600" cy="2286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1" name="Oval 20"/>
          <p:cNvSpPr/>
          <p:nvPr/>
        </p:nvSpPr>
        <p:spPr bwMode="auto">
          <a:xfrm>
            <a:off x="2895600" y="4572000"/>
            <a:ext cx="228600" cy="2286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Oval 21"/>
          <p:cNvSpPr/>
          <p:nvPr/>
        </p:nvSpPr>
        <p:spPr bwMode="auto">
          <a:xfrm>
            <a:off x="5791200" y="3657600"/>
            <a:ext cx="228600" cy="228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Oval 22"/>
          <p:cNvSpPr/>
          <p:nvPr/>
        </p:nvSpPr>
        <p:spPr bwMode="auto">
          <a:xfrm>
            <a:off x="5486400" y="3657600"/>
            <a:ext cx="228600" cy="228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5" name="Oval 24"/>
          <p:cNvSpPr/>
          <p:nvPr/>
        </p:nvSpPr>
        <p:spPr bwMode="auto">
          <a:xfrm>
            <a:off x="5791200" y="4648200"/>
            <a:ext cx="228600" cy="228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 name="Oval 25"/>
          <p:cNvSpPr/>
          <p:nvPr/>
        </p:nvSpPr>
        <p:spPr bwMode="auto">
          <a:xfrm>
            <a:off x="5486400" y="4648200"/>
            <a:ext cx="228600" cy="228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 name="Oval 26"/>
          <p:cNvSpPr/>
          <p:nvPr/>
        </p:nvSpPr>
        <p:spPr bwMode="auto">
          <a:xfrm>
            <a:off x="5029200" y="4267200"/>
            <a:ext cx="228600" cy="228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8" name="Oval 27"/>
          <p:cNvSpPr/>
          <p:nvPr/>
        </p:nvSpPr>
        <p:spPr bwMode="auto">
          <a:xfrm>
            <a:off x="5029200" y="3962400"/>
            <a:ext cx="228600" cy="228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0" name="Oval 29"/>
          <p:cNvSpPr/>
          <p:nvPr/>
        </p:nvSpPr>
        <p:spPr bwMode="auto">
          <a:xfrm>
            <a:off x="7010400" y="3657600"/>
            <a:ext cx="228600" cy="2286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1" name="Oval 30"/>
          <p:cNvSpPr/>
          <p:nvPr/>
        </p:nvSpPr>
        <p:spPr bwMode="auto">
          <a:xfrm>
            <a:off x="7010400" y="4648200"/>
            <a:ext cx="228600" cy="2286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2" name="Oval 31"/>
          <p:cNvSpPr/>
          <p:nvPr/>
        </p:nvSpPr>
        <p:spPr bwMode="auto">
          <a:xfrm>
            <a:off x="7391400" y="4267200"/>
            <a:ext cx="228600" cy="2286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3" name="Oval 32"/>
          <p:cNvSpPr/>
          <p:nvPr/>
        </p:nvSpPr>
        <p:spPr bwMode="auto">
          <a:xfrm>
            <a:off x="7391400" y="3962400"/>
            <a:ext cx="228600" cy="2286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4" name="Oval 33"/>
          <p:cNvSpPr/>
          <p:nvPr/>
        </p:nvSpPr>
        <p:spPr bwMode="auto">
          <a:xfrm>
            <a:off x="6705600" y="3657600"/>
            <a:ext cx="228600" cy="2286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5" name="Oval 34"/>
          <p:cNvSpPr/>
          <p:nvPr/>
        </p:nvSpPr>
        <p:spPr bwMode="auto">
          <a:xfrm>
            <a:off x="6705600" y="4648200"/>
            <a:ext cx="228600" cy="2286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6" name="TextBox 35"/>
          <p:cNvSpPr txBox="1"/>
          <p:nvPr/>
        </p:nvSpPr>
        <p:spPr>
          <a:xfrm>
            <a:off x="5334000" y="3810000"/>
            <a:ext cx="2057400" cy="861774"/>
          </a:xfrm>
          <a:prstGeom prst="rect">
            <a:avLst/>
          </a:prstGeom>
          <a:noFill/>
        </p:spPr>
        <p:txBody>
          <a:bodyPr wrap="square" rtlCol="0">
            <a:spAutoFit/>
          </a:bodyPr>
          <a:lstStyle/>
          <a:p>
            <a:r>
              <a:rPr lang="en-US" sz="5000" dirty="0" err="1" smtClean="0"/>
              <a:t>Cl</a:t>
            </a:r>
            <a:r>
              <a:rPr lang="en-US" sz="5000" dirty="0" smtClean="0"/>
              <a:t>	  </a:t>
            </a:r>
            <a:r>
              <a:rPr lang="en-US" sz="5000" dirty="0" err="1" smtClean="0">
                <a:solidFill>
                  <a:srgbClr val="FF0000"/>
                </a:solidFill>
              </a:rPr>
              <a:t>Cl</a:t>
            </a:r>
            <a:endParaRPr lang="en-US" sz="5000" dirty="0">
              <a:solidFill>
                <a:srgbClr val="FF0000"/>
              </a:solidFill>
            </a:endParaRPr>
          </a:p>
        </p:txBody>
      </p:sp>
      <p:cxnSp>
        <p:nvCxnSpPr>
          <p:cNvPr id="38" name="Straight Connector 37"/>
          <p:cNvCxnSpPr/>
          <p:nvPr/>
        </p:nvCxnSpPr>
        <p:spPr bwMode="auto">
          <a:xfrm>
            <a:off x="6096000" y="4267200"/>
            <a:ext cx="533400" cy="0"/>
          </a:xfrm>
          <a:prstGeom prst="line">
            <a:avLst/>
          </a:prstGeom>
          <a:solidFill>
            <a:schemeClr val="accent1"/>
          </a:solidFill>
          <a:ln w="76200" cap="flat" cmpd="sng" algn="ctr">
            <a:solidFill>
              <a:schemeClr val="bg2">
                <a:lumMod val="60000"/>
                <a:lumOff val="40000"/>
              </a:schemeClr>
            </a:solidFill>
            <a:prstDash val="solid"/>
            <a:round/>
            <a:headEnd type="none" w="med" len="med"/>
            <a:tailEnd type="none" w="med" len="med"/>
          </a:ln>
          <a:effectLst/>
        </p:spPr>
      </p:cxnSp>
      <p:sp>
        <p:nvSpPr>
          <p:cNvPr id="39" name="TextBox 38"/>
          <p:cNvSpPr txBox="1"/>
          <p:nvPr/>
        </p:nvSpPr>
        <p:spPr>
          <a:xfrm>
            <a:off x="4038600" y="3962400"/>
            <a:ext cx="762000" cy="369332"/>
          </a:xfrm>
          <a:prstGeom prst="rect">
            <a:avLst/>
          </a:prstGeom>
          <a:noFill/>
        </p:spPr>
        <p:txBody>
          <a:bodyPr wrap="square" rtlCol="0">
            <a:spAutoFit/>
          </a:bodyPr>
          <a:lstStyle/>
          <a:p>
            <a:pPr algn="ctr"/>
            <a:r>
              <a:rPr lang="en-US" dirty="0" smtClean="0"/>
              <a:t>or</a:t>
            </a:r>
            <a:endParaRPr lang="en-US" dirty="0"/>
          </a:p>
        </p:txBody>
      </p:sp>
    </p:spTree>
    <p:extLst>
      <p:ext uri="{BB962C8B-B14F-4D97-AF65-F5344CB8AC3E}">
        <p14:creationId xmlns:p14="http://schemas.microsoft.com/office/powerpoint/2010/main" val="43496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down)">
                                      <p:cBhvr>
                                        <p:cTn id="45" dur="500"/>
                                        <p:tgtEl>
                                          <p:spTgt spid="2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down)">
                                      <p:cBhvr>
                                        <p:cTn id="48" dur="500"/>
                                        <p:tgtEl>
                                          <p:spTgt spid="19"/>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down)">
                                      <p:cBhvr>
                                        <p:cTn id="51" dur="500"/>
                                        <p:tgtEl>
                                          <p:spTgt spid="18"/>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down)">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9">
                                            <p:txEl>
                                              <p:pRg st="0" end="0"/>
                                            </p:txEl>
                                          </p:spTgt>
                                        </p:tgtEl>
                                        <p:attrNameLst>
                                          <p:attrName>style.visibility</p:attrName>
                                        </p:attrNameLst>
                                      </p:cBhvr>
                                      <p:to>
                                        <p:strVal val="visible"/>
                                      </p:to>
                                    </p:set>
                                    <p:animEffect transition="in" filter="fade">
                                      <p:cBhvr>
                                        <p:cTn id="62" dur="2000"/>
                                        <p:tgtEl>
                                          <p:spTgt spid="3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down)">
                                      <p:cBhvr>
                                        <p:cTn id="67" dur="500"/>
                                        <p:tgtEl>
                                          <p:spTgt spid="33"/>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down)">
                                      <p:cBhvr>
                                        <p:cTn id="70" dur="500"/>
                                        <p:tgtEl>
                                          <p:spTgt spid="30"/>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down)">
                                      <p:cBhvr>
                                        <p:cTn id="73" dur="500"/>
                                        <p:tgtEl>
                                          <p:spTgt spid="36"/>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down)">
                                      <p:cBhvr>
                                        <p:cTn id="76" dur="500"/>
                                        <p:tgtEl>
                                          <p:spTgt spid="32"/>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ipe(down)">
                                      <p:cBhvr>
                                        <p:cTn id="79" dur="500"/>
                                        <p:tgtEl>
                                          <p:spTgt spid="34"/>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wipe(down)">
                                      <p:cBhvr>
                                        <p:cTn id="82" dur="500"/>
                                        <p:tgtEl>
                                          <p:spTgt spid="22"/>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down)">
                                      <p:cBhvr>
                                        <p:cTn id="85" dur="500"/>
                                        <p:tgtEl>
                                          <p:spTgt spid="23"/>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wipe(down)">
                                      <p:cBhvr>
                                        <p:cTn id="88" dur="500"/>
                                        <p:tgtEl>
                                          <p:spTgt spid="28"/>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500"/>
                                        <p:tgtEl>
                                          <p:spTgt spid="27"/>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wipe(down)">
                                      <p:cBhvr>
                                        <p:cTn id="94" dur="500"/>
                                        <p:tgtEl>
                                          <p:spTgt spid="26"/>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down)">
                                      <p:cBhvr>
                                        <p:cTn id="97" dur="500"/>
                                        <p:tgtEl>
                                          <p:spTgt spid="25"/>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wipe(down)">
                                      <p:cBhvr>
                                        <p:cTn id="100" dur="500"/>
                                        <p:tgtEl>
                                          <p:spTgt spid="35"/>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wipe(down)">
                                      <p:cBhvr>
                                        <p:cTn id="103" dur="500"/>
                                        <p:tgtEl>
                                          <p:spTgt spid="31"/>
                                        </p:tgtEl>
                                      </p:cBhvr>
                                    </p:animEffect>
                                  </p:childTnLst>
                                </p:cTn>
                              </p:par>
                              <p:par>
                                <p:cTn id="104" presetID="22" presetClass="entr" presetSubtype="4" fill="hold" nodeType="withEffect">
                                  <p:stCondLst>
                                    <p:cond delay="0"/>
                                  </p:stCondLst>
                                  <p:childTnLst>
                                    <p:set>
                                      <p:cBhvr>
                                        <p:cTn id="105" dur="1" fill="hold">
                                          <p:stCondLst>
                                            <p:cond delay="0"/>
                                          </p:stCondLst>
                                        </p:cTn>
                                        <p:tgtEl>
                                          <p:spTgt spid="38"/>
                                        </p:tgtEl>
                                        <p:attrNameLst>
                                          <p:attrName>style.visibility</p:attrName>
                                        </p:attrNameLst>
                                      </p:cBhvr>
                                      <p:to>
                                        <p:strVal val="visible"/>
                                      </p:to>
                                    </p:set>
                                    <p:animEffect transition="in" filter="wipe(down)">
                                      <p:cBhvr>
                                        <p:cTn id="10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6" grpId="0"/>
      <p:bldP spid="7" grpId="0" animBg="1"/>
      <p:bldP spid="8" grpId="0" animBg="1"/>
      <p:bldP spid="9" grpId="0" animBg="1"/>
      <p:bldP spid="10" grpId="0" animBg="1"/>
      <p:bldP spid="11" grpId="0" animBg="1"/>
      <p:bldP spid="1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5" grpId="0" animBg="1"/>
      <p:bldP spid="26" grpId="0" animBg="1"/>
      <p:bldP spid="27" grpId="0" animBg="1"/>
      <p:bldP spid="28" grpId="0" animBg="1"/>
      <p:bldP spid="30" grpId="0" animBg="1"/>
      <p:bldP spid="31" grpId="0" animBg="1"/>
      <p:bldP spid="32" grpId="0" animBg="1"/>
      <p:bldP spid="33" grpId="0" animBg="1"/>
      <p:bldP spid="34" grpId="0" animBg="1"/>
      <p:bldP spid="35" grpId="0" animBg="1"/>
      <p:bldP spid="36" grpId="0"/>
      <p:bldP spid="39" grpId="0" build="allAtOnce"/>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Problems</a:t>
            </a:r>
            <a:endParaRPr lang="en-US" dirty="0"/>
          </a:p>
        </p:txBody>
      </p:sp>
      <p:sp>
        <p:nvSpPr>
          <p:cNvPr id="3" name="Content Placeholder 2"/>
          <p:cNvSpPr>
            <a:spLocks noGrp="1"/>
          </p:cNvSpPr>
          <p:nvPr>
            <p:ph idx="1"/>
          </p:nvPr>
        </p:nvSpPr>
        <p:spPr/>
        <p:txBody>
          <a:bodyPr/>
          <a:lstStyle/>
          <a:p>
            <a:r>
              <a:rPr lang="en-US" dirty="0" smtClean="0"/>
              <a:t>The following covalent molecules have only single covalent bonds.  Draw an electron dot structure for each.</a:t>
            </a:r>
          </a:p>
          <a:p>
            <a:pPr lvl="1"/>
            <a:r>
              <a:rPr lang="en-US" dirty="0" smtClean="0"/>
              <a:t>NF</a:t>
            </a:r>
            <a:r>
              <a:rPr lang="en-US" baseline="-25000" dirty="0" smtClean="0"/>
              <a:t>3</a:t>
            </a:r>
            <a:endParaRPr lang="en-US" dirty="0" smtClean="0"/>
          </a:p>
          <a:p>
            <a:pPr lvl="1"/>
            <a:r>
              <a:rPr lang="en-US" dirty="0" smtClean="0"/>
              <a:t>SBr</a:t>
            </a:r>
            <a:r>
              <a:rPr lang="en-US" baseline="-25000" dirty="0" smtClean="0"/>
              <a:t>2</a:t>
            </a:r>
            <a:endParaRPr lang="en-US"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101</a:t>
            </a:fld>
            <a:endParaRPr lang="en-US"/>
          </a:p>
        </p:txBody>
      </p:sp>
    </p:spTree>
    <p:extLst>
      <p:ext uri="{BB962C8B-B14F-4D97-AF65-F5344CB8AC3E}">
        <p14:creationId xmlns:p14="http://schemas.microsoft.com/office/powerpoint/2010/main" val="338589380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Double bond</a:t>
            </a:r>
          </a:p>
        </p:txBody>
      </p:sp>
      <p:sp>
        <p:nvSpPr>
          <p:cNvPr id="6" name="Content Placeholder 5"/>
          <p:cNvSpPr>
            <a:spLocks noGrp="1"/>
          </p:cNvSpPr>
          <p:nvPr>
            <p:ph sz="half" idx="2"/>
          </p:nvPr>
        </p:nvSpPr>
        <p:spPr/>
        <p:txBody>
          <a:bodyPr/>
          <a:lstStyle/>
          <a:p>
            <a:pPr lvl="0"/>
            <a:r>
              <a:rPr lang="en-US" dirty="0" smtClean="0"/>
              <a:t>sharing of 4 electrons</a:t>
            </a:r>
          </a:p>
          <a:p>
            <a:pPr lvl="0"/>
            <a:r>
              <a:rPr lang="en-US" dirty="0" smtClean="0"/>
              <a:t>two dash lines</a:t>
            </a:r>
          </a:p>
          <a:p>
            <a:endParaRPr lang="en-US" dirty="0"/>
          </a:p>
        </p:txBody>
      </p:sp>
      <p:sp>
        <p:nvSpPr>
          <p:cNvPr id="7" name="Text Placeholder 6"/>
          <p:cNvSpPr>
            <a:spLocks noGrp="1"/>
          </p:cNvSpPr>
          <p:nvPr>
            <p:ph type="body" sz="quarter" idx="3"/>
          </p:nvPr>
        </p:nvSpPr>
        <p:spPr/>
        <p:txBody>
          <a:bodyPr/>
          <a:lstStyle/>
          <a:p>
            <a:r>
              <a:rPr lang="en-US" dirty="0" smtClean="0"/>
              <a:t>Triple Bond</a:t>
            </a:r>
          </a:p>
        </p:txBody>
      </p:sp>
      <p:sp>
        <p:nvSpPr>
          <p:cNvPr id="8" name="Content Placeholder 7"/>
          <p:cNvSpPr>
            <a:spLocks noGrp="1"/>
          </p:cNvSpPr>
          <p:nvPr>
            <p:ph sz="quarter" idx="4"/>
          </p:nvPr>
        </p:nvSpPr>
        <p:spPr/>
        <p:txBody>
          <a:bodyPr/>
          <a:lstStyle/>
          <a:p>
            <a:pPr lvl="0"/>
            <a:r>
              <a:rPr lang="en-US" dirty="0" smtClean="0"/>
              <a:t>sharing of 6 electrons</a:t>
            </a:r>
          </a:p>
          <a:p>
            <a:pPr lvl="0"/>
            <a:r>
              <a:rPr lang="en-US" dirty="0" smtClean="0"/>
              <a:t>three dash lines</a:t>
            </a:r>
          </a:p>
          <a:p>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762000" y="3309072"/>
            <a:ext cx="5410200" cy="1415327"/>
          </a:xfrm>
          <a:prstGeom prst="rect">
            <a:avLst/>
          </a:prstGeom>
          <a:noFill/>
          <a:ln w="9525">
            <a:solidFill>
              <a:schemeClr val="bg2">
                <a:lumMod val="60000"/>
                <a:lumOff val="40000"/>
              </a:schemeClr>
            </a:solid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3032663" y="4953000"/>
            <a:ext cx="5707251" cy="1371600"/>
          </a:xfrm>
          <a:prstGeom prst="rect">
            <a:avLst/>
          </a:prstGeom>
          <a:noFill/>
          <a:ln w="9525">
            <a:solidFill>
              <a:srgbClr val="C00000"/>
            </a:solidFill>
            <a:miter lim="800000"/>
            <a:headEnd/>
            <a:tailEnd/>
          </a:ln>
          <a:effectLst/>
        </p:spPr>
      </p:pic>
      <p:sp>
        <p:nvSpPr>
          <p:cNvPr id="9" name="Title 1"/>
          <p:cNvSpPr txBox="1">
            <a:spLocks/>
          </p:cNvSpPr>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eaLnBrk="1" hangingPunct="1"/>
            <a:r>
              <a:rPr lang="en-US" sz="4400" dirty="0" smtClean="0"/>
              <a:t>Double Vs. Triple Bonds</a:t>
            </a:r>
            <a:endParaRPr kumimoji="0" lang="en-US" sz="4400" b="0" i="0" u="none" strike="noStrike" kern="0" cap="none" spc="0" normalizeH="0" baseline="0" noProof="0" dirty="0">
              <a:ln>
                <a:noFill/>
              </a:ln>
              <a:solidFill>
                <a:schemeClr val="tx1"/>
              </a:solidFill>
              <a:effectLst/>
              <a:uLnTx/>
              <a:uFillTx/>
              <a:latin typeface="+mj-lt"/>
              <a:ea typeface="+mj-ea"/>
              <a:cs typeface="+mj-cs"/>
            </a:endParaRPr>
          </a:p>
        </p:txBody>
      </p:sp>
      <p:sp>
        <p:nvSpPr>
          <p:cNvPr id="10" name="Slide Number Placeholder 9"/>
          <p:cNvSpPr>
            <a:spLocks noGrp="1"/>
          </p:cNvSpPr>
          <p:nvPr>
            <p:ph type="sldNum" sz="quarter" idx="11"/>
          </p:nvPr>
        </p:nvSpPr>
        <p:spPr/>
        <p:txBody>
          <a:bodyPr/>
          <a:lstStyle/>
          <a:p>
            <a:fld id="{AF76576C-167C-4424-B320-5408081A2D84}" type="slidenum">
              <a:rPr lang="en-US" smtClean="0"/>
              <a:pPr/>
              <a:t>102</a:t>
            </a:fld>
            <a:endParaRPr lang="en-US"/>
          </a:p>
        </p:txBody>
      </p:sp>
    </p:spTree>
    <p:extLst>
      <p:ext uri="{BB962C8B-B14F-4D97-AF65-F5344CB8AC3E}">
        <p14:creationId xmlns:p14="http://schemas.microsoft.com/office/powerpoint/2010/main" val="184255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47"/>
                                        </p:tgtEl>
                                        <p:attrNameLst>
                                          <p:attrName>style.visibility</p:attrName>
                                        </p:attrNameLst>
                                      </p:cBhvr>
                                      <p:to>
                                        <p:strVal val="visible"/>
                                      </p:to>
                                    </p:set>
                                    <p:animEffect transition="in" filter="fade">
                                      <p:cBhvr>
                                        <p:cTn id="14" dur="1000"/>
                                        <p:tgtEl>
                                          <p:spTgt spid="6147"/>
                                        </p:tgtEl>
                                      </p:cBhvr>
                                    </p:animEffect>
                                    <p:anim calcmode="lin" valueType="num">
                                      <p:cBhvr>
                                        <p:cTn id="15" dur="1000" fill="hold"/>
                                        <p:tgtEl>
                                          <p:spTgt spid="6147"/>
                                        </p:tgtEl>
                                        <p:attrNameLst>
                                          <p:attrName>ppt_x</p:attrName>
                                        </p:attrNameLst>
                                      </p:cBhvr>
                                      <p:tavLst>
                                        <p:tav tm="0">
                                          <p:val>
                                            <p:strVal val="#ppt_x"/>
                                          </p:val>
                                        </p:tav>
                                        <p:tav tm="100000">
                                          <p:val>
                                            <p:strVal val="#ppt_x"/>
                                          </p:val>
                                        </p:tav>
                                      </p:tavLst>
                                    </p:anim>
                                    <p:anim calcmode="lin" valueType="num">
                                      <p:cBhvr>
                                        <p:cTn id="16"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Coordinate Covalent Bond</a:t>
            </a:r>
            <a:endParaRPr lang="en-US" dirty="0"/>
          </a:p>
        </p:txBody>
      </p:sp>
      <p:sp>
        <p:nvSpPr>
          <p:cNvPr id="3" name="Content Placeholder 2"/>
          <p:cNvSpPr>
            <a:spLocks noGrp="1"/>
          </p:cNvSpPr>
          <p:nvPr>
            <p:ph idx="1"/>
          </p:nvPr>
        </p:nvSpPr>
        <p:spPr>
          <a:xfrm>
            <a:off x="457200" y="1676400"/>
            <a:ext cx="8229600" cy="1219200"/>
          </a:xfrm>
        </p:spPr>
        <p:txBody>
          <a:bodyPr/>
          <a:lstStyle/>
          <a:p>
            <a:r>
              <a:rPr lang="en-US" dirty="0" smtClean="0"/>
              <a:t>A covalent bond in which one atom contributes </a:t>
            </a:r>
            <a:r>
              <a:rPr lang="en-US" u="sng" dirty="0" smtClean="0"/>
              <a:t>both</a:t>
            </a:r>
            <a:r>
              <a:rPr lang="en-US" dirty="0" smtClean="0"/>
              <a:t> bonding electrons</a:t>
            </a:r>
            <a:endParaRPr lang="en-US"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103</a:t>
            </a:fld>
            <a:endParaRPr lang="en-US"/>
          </a:p>
        </p:txBody>
      </p:sp>
      <p:pic>
        <p:nvPicPr>
          <p:cNvPr id="5" name="Picture 18" descr="01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2672"/>
          <a:stretch/>
        </p:blipFill>
        <p:spPr bwMode="auto">
          <a:xfrm>
            <a:off x="1143000" y="3048000"/>
            <a:ext cx="7162800" cy="13706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4572000"/>
            <a:ext cx="4876800" cy="192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060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Bond Dissociation Energies</a:t>
            </a:r>
            <a:endParaRPr lang="en-US" dirty="0"/>
          </a:p>
        </p:txBody>
      </p:sp>
      <p:sp>
        <p:nvSpPr>
          <p:cNvPr id="3" name="Content Placeholder 2"/>
          <p:cNvSpPr>
            <a:spLocks noGrp="1"/>
          </p:cNvSpPr>
          <p:nvPr>
            <p:ph idx="1"/>
          </p:nvPr>
        </p:nvSpPr>
        <p:spPr/>
        <p:txBody>
          <a:bodyPr/>
          <a:lstStyle/>
          <a:p>
            <a:r>
              <a:rPr lang="en-US" dirty="0" smtClean="0"/>
              <a:t>Energy required to break the bond between two covalently bonded atoms</a:t>
            </a:r>
          </a:p>
          <a:p>
            <a:r>
              <a:rPr lang="en-US" dirty="0" smtClean="0"/>
              <a:t>A large bond dissociation energy means the bond is difficult to break</a:t>
            </a:r>
            <a:endParaRPr lang="en-US"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104</a:t>
            </a:fld>
            <a:endParaRPr lang="en-US"/>
          </a:p>
        </p:txBody>
      </p:sp>
    </p:spTree>
    <p:extLst>
      <p:ext uri="{BB962C8B-B14F-4D97-AF65-F5344CB8AC3E}">
        <p14:creationId xmlns:p14="http://schemas.microsoft.com/office/powerpoint/2010/main" val="328217182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Resonance Structure</a:t>
            </a:r>
            <a:endParaRPr lang="en-US" dirty="0"/>
          </a:p>
        </p:txBody>
      </p:sp>
      <p:sp>
        <p:nvSpPr>
          <p:cNvPr id="3" name="Content Placeholder 2"/>
          <p:cNvSpPr>
            <a:spLocks noGrp="1"/>
          </p:cNvSpPr>
          <p:nvPr>
            <p:ph idx="1"/>
          </p:nvPr>
        </p:nvSpPr>
        <p:spPr/>
        <p:txBody>
          <a:bodyPr/>
          <a:lstStyle/>
          <a:p>
            <a:r>
              <a:rPr lang="en-US" dirty="0" smtClean="0"/>
              <a:t>A structure that occurs when it is possible to draw two or more valid electron dot structures that have the same number of electron pairs for a molecule or ion</a:t>
            </a:r>
            <a:endParaRPr lang="en-US"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105</a:t>
            </a:fld>
            <a:endParaRPr lang="en-US"/>
          </a:p>
        </p:txBody>
      </p:sp>
      <p:pic>
        <p:nvPicPr>
          <p:cNvPr id="1026" name="Picture 2" descr="http://i.stack.imgur.com/etSD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62400"/>
            <a:ext cx="8610600" cy="2309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93866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Exceptions to the Octet Rule</a:t>
            </a:r>
            <a:endParaRPr lang="en-US" dirty="0"/>
          </a:p>
        </p:txBody>
      </p:sp>
      <p:sp>
        <p:nvSpPr>
          <p:cNvPr id="3" name="Content Placeholder 2"/>
          <p:cNvSpPr>
            <a:spLocks noGrp="1"/>
          </p:cNvSpPr>
          <p:nvPr>
            <p:ph idx="1"/>
          </p:nvPr>
        </p:nvSpPr>
        <p:spPr/>
        <p:txBody>
          <a:bodyPr/>
          <a:lstStyle/>
          <a:p>
            <a:r>
              <a:rPr lang="en-US" sz="2800" dirty="0" smtClean="0"/>
              <a:t>Limited and expanded octets can occur</a:t>
            </a:r>
          </a:p>
          <a:p>
            <a:r>
              <a:rPr lang="en-US" sz="2800" dirty="0" smtClean="0"/>
              <a:t>Limited Octet Example:</a:t>
            </a:r>
          </a:p>
          <a:p>
            <a:pPr lvl="1"/>
            <a:r>
              <a:rPr lang="en-US" sz="2400" dirty="0" smtClean="0"/>
              <a:t>Boron</a:t>
            </a:r>
          </a:p>
          <a:p>
            <a:pPr marL="457200" lvl="1" indent="0">
              <a:buNone/>
            </a:pPr>
            <a:endParaRPr lang="en-US" sz="2400" dirty="0" smtClean="0"/>
          </a:p>
          <a:p>
            <a:pPr marL="457200" lvl="1" indent="0">
              <a:buNone/>
            </a:pPr>
            <a:endParaRPr lang="en-US" sz="2400" dirty="0" smtClean="0"/>
          </a:p>
          <a:p>
            <a:r>
              <a:rPr lang="en-US" sz="2800" dirty="0" smtClean="0"/>
              <a:t>Expanded Octet Example:</a:t>
            </a:r>
          </a:p>
          <a:p>
            <a:pPr lvl="1"/>
            <a:r>
              <a:rPr lang="en-US" sz="2400" dirty="0" smtClean="0"/>
              <a:t>Phosphorus and Sulfur</a:t>
            </a:r>
            <a:endParaRPr lang="en-US" sz="2400"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106</a:t>
            </a:fld>
            <a:endParaRPr lang="en-US"/>
          </a:p>
        </p:txBody>
      </p:sp>
      <p:pic>
        <p:nvPicPr>
          <p:cNvPr id="2050" name="Picture 2" descr="http://chemwiki.ucdavis.edu/@api/deki/files/32405/ff6be5db5310200b2f6a79fd4d09ba0f.jpg?revisi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1528" y="2971800"/>
            <a:ext cx="1828800" cy="13196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lisgar.net/magwood/expande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545" y="4803226"/>
            <a:ext cx="3505200" cy="2054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74797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Quiz</a:t>
            </a:r>
            <a:endParaRPr lang="en-US" dirty="0"/>
          </a:p>
        </p:txBody>
      </p:sp>
      <p:sp>
        <p:nvSpPr>
          <p:cNvPr id="3" name="Text Placeholder 2"/>
          <p:cNvSpPr>
            <a:spLocks noGrp="1"/>
          </p:cNvSpPr>
          <p:nvPr>
            <p:ph type="body" idx="1"/>
          </p:nvPr>
        </p:nvSpPr>
        <p:spPr/>
        <p:txBody>
          <a:bodyPr/>
          <a:lstStyle/>
          <a:p>
            <a:r>
              <a:rPr lang="en-US" dirty="0" smtClean="0"/>
              <a:t>Section 8.2</a:t>
            </a:r>
            <a:endParaRPr lang="en-US" dirty="0"/>
          </a:p>
        </p:txBody>
      </p:sp>
      <p:sp>
        <p:nvSpPr>
          <p:cNvPr id="4" name="Slide Number Placeholder 3"/>
          <p:cNvSpPr>
            <a:spLocks noGrp="1"/>
          </p:cNvSpPr>
          <p:nvPr>
            <p:ph type="sldNum" sz="quarter" idx="11"/>
          </p:nvPr>
        </p:nvSpPr>
        <p:spPr/>
        <p:txBody>
          <a:bodyPr/>
          <a:lstStyle/>
          <a:p>
            <a:fld id="{A168EAF4-989B-4C64-BD55-D8083DF0BE2A}" type="slidenum">
              <a:rPr lang="en-US" smtClean="0"/>
              <a:pPr/>
              <a:t>107</a:t>
            </a:fld>
            <a:endParaRPr lang="en-US"/>
          </a:p>
        </p:txBody>
      </p:sp>
    </p:spTree>
    <p:extLst>
      <p:ext uri="{BB962C8B-B14F-4D97-AF65-F5344CB8AC3E}">
        <p14:creationId xmlns:p14="http://schemas.microsoft.com/office/powerpoint/2010/main" val="144332853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1. In covalent bonding, atoms attain the </a:t>
            </a:r>
            <a:br>
              <a:rPr lang="en-US" sz="3600" dirty="0" smtClean="0"/>
            </a:br>
            <a:r>
              <a:rPr lang="en-US" sz="3600" dirty="0" smtClean="0"/>
              <a:t>    configuration of noble gases by</a:t>
            </a:r>
            <a:endParaRPr lang="en-US" sz="3600" dirty="0"/>
          </a:p>
        </p:txBody>
      </p:sp>
      <p:sp>
        <p:nvSpPr>
          <p:cNvPr id="4" name="Rectangle 6"/>
          <p:cNvSpPr>
            <a:spLocks noChangeArrowheads="1"/>
          </p:cNvSpPr>
          <p:nvPr/>
        </p:nvSpPr>
        <p:spPr bwMode="auto">
          <a:xfrm>
            <a:off x="457200" y="3810000"/>
            <a:ext cx="3886200" cy="4572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3" name="Content Placeholder 2"/>
          <p:cNvSpPr>
            <a:spLocks noGrp="1"/>
          </p:cNvSpPr>
          <p:nvPr>
            <p:ph idx="1"/>
          </p:nvPr>
        </p:nvSpPr>
        <p:spPr/>
        <p:txBody>
          <a:bodyPr/>
          <a:lstStyle/>
          <a:p>
            <a:pPr marL="514350" indent="-514350">
              <a:buFont typeface="+mj-lt"/>
              <a:buAutoNum type="alphaLcPeriod"/>
            </a:pPr>
            <a:r>
              <a:rPr lang="en-US" dirty="0" smtClean="0"/>
              <a:t>losing electrons.	</a:t>
            </a:r>
          </a:p>
          <a:p>
            <a:pPr marL="514350" indent="-514350">
              <a:buFont typeface="+mj-lt"/>
              <a:buAutoNum type="alphaLcPeriod"/>
            </a:pPr>
            <a:r>
              <a:rPr lang="en-US" dirty="0" smtClean="0"/>
              <a:t>gaining electrons.	</a:t>
            </a:r>
          </a:p>
          <a:p>
            <a:pPr marL="514350" indent="-514350">
              <a:buFont typeface="+mj-lt"/>
              <a:buAutoNum type="alphaLcPeriod"/>
            </a:pPr>
            <a:r>
              <a:rPr lang="en-US" dirty="0" smtClean="0"/>
              <a:t>transferring electrons.	</a:t>
            </a:r>
          </a:p>
          <a:p>
            <a:pPr marL="514350" indent="-514350">
              <a:buFont typeface="+mj-lt"/>
              <a:buAutoNum type="alphaLcPeriod"/>
            </a:pPr>
            <a:r>
              <a:rPr lang="en-US" dirty="0" smtClean="0"/>
              <a:t>sharing electrons.	</a:t>
            </a:r>
          </a:p>
        </p:txBody>
      </p:sp>
      <p:sp>
        <p:nvSpPr>
          <p:cNvPr id="5" name="Slide Number Placeholder 4"/>
          <p:cNvSpPr>
            <a:spLocks noGrp="1"/>
          </p:cNvSpPr>
          <p:nvPr>
            <p:ph type="sldNum" sz="quarter" idx="11"/>
          </p:nvPr>
        </p:nvSpPr>
        <p:spPr/>
        <p:txBody>
          <a:bodyPr/>
          <a:lstStyle/>
          <a:p>
            <a:fld id="{3320D74C-7663-493A-9AFF-C6F46CBD43DF}" type="slidenum">
              <a:rPr lang="en-US" smtClean="0"/>
              <a:pPr/>
              <a:t>108</a:t>
            </a:fld>
            <a:endParaRPr lang="en-US"/>
          </a:p>
        </p:txBody>
      </p:sp>
    </p:spTree>
    <p:extLst>
      <p:ext uri="{BB962C8B-B14F-4D97-AF65-F5344CB8AC3E}">
        <p14:creationId xmlns:p14="http://schemas.microsoft.com/office/powerpoint/2010/main" val="371500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2. Electron dot diagrams are superior to</a:t>
            </a:r>
            <a:br>
              <a:rPr lang="en-US" sz="3600" dirty="0" smtClean="0"/>
            </a:br>
            <a:r>
              <a:rPr lang="en-US" sz="3600" dirty="0" smtClean="0"/>
              <a:t>    molecular formulas in that they</a:t>
            </a:r>
            <a:endParaRPr lang="en-US" sz="3600" dirty="0"/>
          </a:p>
        </p:txBody>
      </p:sp>
      <p:sp>
        <p:nvSpPr>
          <p:cNvPr id="4" name="Rectangle 6"/>
          <p:cNvSpPr>
            <a:spLocks noChangeArrowheads="1"/>
          </p:cNvSpPr>
          <p:nvPr/>
        </p:nvSpPr>
        <p:spPr bwMode="auto">
          <a:xfrm>
            <a:off x="457200" y="2057400"/>
            <a:ext cx="6705600" cy="4572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3" name="Content Placeholder 2"/>
          <p:cNvSpPr>
            <a:spLocks noGrp="1"/>
          </p:cNvSpPr>
          <p:nvPr>
            <p:ph idx="1"/>
          </p:nvPr>
        </p:nvSpPr>
        <p:spPr/>
        <p:txBody>
          <a:bodyPr/>
          <a:lstStyle/>
          <a:p>
            <a:pPr marL="514350" indent="-514350">
              <a:buFont typeface="+mj-lt"/>
              <a:buAutoNum type="alphaLcPeriod"/>
            </a:pPr>
            <a:r>
              <a:rPr lang="en-US" dirty="0" smtClean="0"/>
              <a:t>show which electrons are shared.	</a:t>
            </a:r>
          </a:p>
          <a:p>
            <a:pPr marL="514350" indent="-514350">
              <a:buFont typeface="+mj-lt"/>
              <a:buAutoNum type="alphaLcPeriod"/>
            </a:pPr>
            <a:r>
              <a:rPr lang="en-US" dirty="0" smtClean="0"/>
              <a:t>indicate the number of each kind of atom in the molecule.	</a:t>
            </a:r>
          </a:p>
          <a:p>
            <a:pPr marL="514350" indent="-514350">
              <a:buFont typeface="+mj-lt"/>
              <a:buAutoNum type="alphaLcPeriod"/>
            </a:pPr>
            <a:r>
              <a:rPr lang="en-US" dirty="0" smtClean="0"/>
              <a:t>show the arrangement of atoms in the molecule.	</a:t>
            </a:r>
          </a:p>
          <a:p>
            <a:pPr marL="514350" indent="-514350">
              <a:buFont typeface="+mj-lt"/>
              <a:buAutoNum type="alphaLcPeriod"/>
            </a:pPr>
            <a:r>
              <a:rPr lang="en-US" dirty="0" smtClean="0"/>
              <a:t>are easier to write or draw.</a:t>
            </a:r>
          </a:p>
        </p:txBody>
      </p:sp>
      <p:sp>
        <p:nvSpPr>
          <p:cNvPr id="5" name="Slide Number Placeholder 4"/>
          <p:cNvSpPr>
            <a:spLocks noGrp="1"/>
          </p:cNvSpPr>
          <p:nvPr>
            <p:ph type="sldNum" sz="quarter" idx="11"/>
          </p:nvPr>
        </p:nvSpPr>
        <p:spPr/>
        <p:txBody>
          <a:bodyPr/>
          <a:lstStyle/>
          <a:p>
            <a:fld id="{3320D74C-7663-493A-9AFF-C6F46CBD43DF}" type="slidenum">
              <a:rPr lang="en-US" smtClean="0"/>
              <a:pPr/>
              <a:t>109</a:t>
            </a:fld>
            <a:endParaRPr lang="en-US"/>
          </a:p>
        </p:txBody>
      </p:sp>
    </p:spTree>
    <p:extLst>
      <p:ext uri="{BB962C8B-B14F-4D97-AF65-F5344CB8AC3E}">
        <p14:creationId xmlns:p14="http://schemas.microsoft.com/office/powerpoint/2010/main" val="67762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a:t>
            </a:r>
            <a:r>
              <a:rPr lang="en-US" u="sng" dirty="0" err="1" smtClean="0"/>
              <a:t>t</a:t>
            </a:r>
            <a:r>
              <a:rPr lang="en-US" dirty="0" err="1" smtClean="0"/>
              <a:t>ion</a:t>
            </a:r>
            <a:endParaRPr lang="en-US" dirty="0"/>
          </a:p>
        </p:txBody>
      </p:sp>
      <p:sp>
        <p:nvSpPr>
          <p:cNvPr id="3" name="Content Placeholder 2"/>
          <p:cNvSpPr>
            <a:spLocks noGrp="1"/>
          </p:cNvSpPr>
          <p:nvPr>
            <p:ph idx="1"/>
          </p:nvPr>
        </p:nvSpPr>
        <p:spPr>
          <a:xfrm>
            <a:off x="457200" y="1981200"/>
            <a:ext cx="8229600" cy="3886200"/>
          </a:xfrm>
        </p:spPr>
        <p:txBody>
          <a:bodyPr/>
          <a:lstStyle/>
          <a:p>
            <a:pPr lvl="0"/>
            <a:r>
              <a:rPr lang="en-US" dirty="0" smtClean="0"/>
              <a:t>atom loses electrons, metals</a:t>
            </a:r>
          </a:p>
          <a:p>
            <a:pPr lvl="0"/>
            <a:r>
              <a:rPr lang="en-US" dirty="0" smtClean="0"/>
              <a:t>a positively charged ion</a:t>
            </a:r>
          </a:p>
          <a:p>
            <a:r>
              <a:rPr lang="en-US" dirty="0" smtClean="0"/>
              <a:t>name stays the same</a:t>
            </a:r>
            <a:endParaRPr lang="en-US" dirty="0"/>
          </a:p>
        </p:txBody>
      </p:sp>
      <p:pic>
        <p:nvPicPr>
          <p:cNvPr id="14338" name="Picture 2" descr="http://www.animals-in-need.org/Images/Cat.jpg"/>
          <p:cNvPicPr>
            <a:picLocks noChangeAspect="1" noChangeArrowheads="1"/>
          </p:cNvPicPr>
          <p:nvPr/>
        </p:nvPicPr>
        <p:blipFill>
          <a:blip r:embed="rId2" cstate="print"/>
          <a:srcRect/>
          <a:stretch>
            <a:fillRect/>
          </a:stretch>
        </p:blipFill>
        <p:spPr bwMode="auto">
          <a:xfrm>
            <a:off x="3505200" y="3962400"/>
            <a:ext cx="3429000" cy="2438400"/>
          </a:xfrm>
          <a:prstGeom prst="rect">
            <a:avLst/>
          </a:prstGeom>
          <a:noFill/>
        </p:spPr>
      </p:pic>
      <p:sp>
        <p:nvSpPr>
          <p:cNvPr id="5" name="Slide Number Placeholder 4"/>
          <p:cNvSpPr>
            <a:spLocks noGrp="1"/>
          </p:cNvSpPr>
          <p:nvPr>
            <p:ph type="sldNum" sz="quarter" idx="11"/>
          </p:nvPr>
        </p:nvSpPr>
        <p:spPr/>
        <p:txBody>
          <a:bodyPr/>
          <a:lstStyle/>
          <a:p>
            <a:fld id="{3320D74C-7663-493A-9AFF-C6F46CBD43DF}" type="slidenum">
              <a:rPr lang="en-US" smtClean="0"/>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p:txBody>
          <a:bodyPr/>
          <a:lstStyle/>
          <a:p>
            <a:r>
              <a:rPr lang="en-US" dirty="0" smtClean="0"/>
              <a:t>Book Work:  </a:t>
            </a:r>
          </a:p>
          <a:p>
            <a:pPr lvl="1"/>
            <a:r>
              <a:rPr lang="en-US" dirty="0" smtClean="0"/>
              <a:t>Page 229 #14, 16, 17, 20, and 21</a:t>
            </a:r>
          </a:p>
        </p:txBody>
      </p:sp>
      <p:sp>
        <p:nvSpPr>
          <p:cNvPr id="4" name="Slide Number Placeholder 3"/>
          <p:cNvSpPr>
            <a:spLocks noGrp="1"/>
          </p:cNvSpPr>
          <p:nvPr>
            <p:ph type="sldNum" sz="quarter" idx="11"/>
          </p:nvPr>
        </p:nvSpPr>
        <p:spPr/>
        <p:txBody>
          <a:bodyPr/>
          <a:lstStyle/>
          <a:p>
            <a:fld id="{3320D74C-7663-493A-9AFF-C6F46CBD43DF}" type="slidenum">
              <a:rPr lang="en-US" smtClean="0"/>
              <a:pPr/>
              <a:t>110</a:t>
            </a:fld>
            <a:endParaRPr lang="en-US"/>
          </a:p>
        </p:txBody>
      </p:sp>
    </p:spTree>
    <p:extLst>
      <p:ext uri="{BB962C8B-B14F-4D97-AF65-F5344CB8AC3E}">
        <p14:creationId xmlns:p14="http://schemas.microsoft.com/office/powerpoint/2010/main" val="296129627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smtClean="0"/>
              <a:t>#14 – How is an electron dot structure used to represent a covalent bond?</a:t>
            </a:r>
            <a:endParaRPr lang="en-US" sz="3000" dirty="0"/>
          </a:p>
        </p:txBody>
      </p:sp>
      <p:sp>
        <p:nvSpPr>
          <p:cNvPr id="3" name="Content Placeholder 2"/>
          <p:cNvSpPr>
            <a:spLocks noGrp="1"/>
          </p:cNvSpPr>
          <p:nvPr>
            <p:ph idx="1"/>
          </p:nvPr>
        </p:nvSpPr>
        <p:spPr>
          <a:xfrm>
            <a:off x="228600" y="1981200"/>
            <a:ext cx="8610600" cy="3886200"/>
          </a:xfrm>
        </p:spPr>
        <p:txBody>
          <a:bodyPr/>
          <a:lstStyle/>
          <a:p>
            <a:pPr algn="ctr"/>
            <a:r>
              <a:rPr lang="en-US" sz="5000" dirty="0" smtClean="0"/>
              <a:t> Represents the shared pair of electrons of the covalent bond by two dots</a:t>
            </a:r>
            <a:endParaRPr lang="en-US" sz="5000"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111</a:t>
            </a:fld>
            <a:endParaRPr lang="en-US"/>
          </a:p>
        </p:txBody>
      </p:sp>
    </p:spTree>
    <p:extLst>
      <p:ext uri="{BB962C8B-B14F-4D97-AF65-F5344CB8AC3E}">
        <p14:creationId xmlns:p14="http://schemas.microsoft.com/office/powerpoint/2010/main" val="294903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smtClean="0"/>
              <a:t>#16 – How is a coordinate covalent bond different from other covalent bonds?</a:t>
            </a:r>
            <a:endParaRPr lang="en-US" sz="3000" dirty="0"/>
          </a:p>
        </p:txBody>
      </p:sp>
      <p:sp>
        <p:nvSpPr>
          <p:cNvPr id="3" name="Content Placeholder 2"/>
          <p:cNvSpPr>
            <a:spLocks noGrp="1"/>
          </p:cNvSpPr>
          <p:nvPr>
            <p:ph idx="1"/>
          </p:nvPr>
        </p:nvSpPr>
        <p:spPr>
          <a:xfrm>
            <a:off x="228600" y="1981200"/>
            <a:ext cx="8610600" cy="3886200"/>
          </a:xfrm>
        </p:spPr>
        <p:txBody>
          <a:bodyPr/>
          <a:lstStyle/>
          <a:p>
            <a:pPr algn="ctr"/>
            <a:r>
              <a:rPr lang="en-US" sz="5000" dirty="0" smtClean="0"/>
              <a:t> The shared electron pair comes from one bonding atom</a:t>
            </a:r>
            <a:endParaRPr lang="en-US" sz="5000"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112</a:t>
            </a:fld>
            <a:endParaRPr lang="en-US"/>
          </a:p>
        </p:txBody>
      </p:sp>
    </p:spTree>
    <p:extLst>
      <p:ext uri="{BB962C8B-B14F-4D97-AF65-F5344CB8AC3E}">
        <p14:creationId xmlns:p14="http://schemas.microsoft.com/office/powerpoint/2010/main" val="200336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smtClean="0"/>
              <a:t>#17 – How is the strength of a covalent bond related to it’s bond dissociation energy?</a:t>
            </a:r>
            <a:endParaRPr lang="en-US" sz="3000" dirty="0"/>
          </a:p>
        </p:txBody>
      </p:sp>
      <p:sp>
        <p:nvSpPr>
          <p:cNvPr id="3" name="Content Placeholder 2"/>
          <p:cNvSpPr>
            <a:spLocks noGrp="1"/>
          </p:cNvSpPr>
          <p:nvPr>
            <p:ph idx="1"/>
          </p:nvPr>
        </p:nvSpPr>
        <p:spPr>
          <a:xfrm>
            <a:off x="228600" y="1981200"/>
            <a:ext cx="8610600" cy="3886200"/>
          </a:xfrm>
        </p:spPr>
        <p:txBody>
          <a:bodyPr/>
          <a:lstStyle/>
          <a:p>
            <a:pPr algn="ctr"/>
            <a:r>
              <a:rPr lang="en-US" sz="5000" dirty="0"/>
              <a:t> </a:t>
            </a:r>
            <a:r>
              <a:rPr lang="en-US" sz="5000" dirty="0" smtClean="0"/>
              <a:t>	Higher energy means stronger bond</a:t>
            </a:r>
            <a:endParaRPr lang="en-US" sz="5000"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113</a:t>
            </a:fld>
            <a:endParaRPr lang="en-US"/>
          </a:p>
        </p:txBody>
      </p:sp>
    </p:spTree>
    <p:extLst>
      <p:ext uri="{BB962C8B-B14F-4D97-AF65-F5344CB8AC3E}">
        <p14:creationId xmlns:p14="http://schemas.microsoft.com/office/powerpoint/2010/main" val="379013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smtClean="0"/>
              <a:t>#20 – What kinds of information does a structural formula reveal about the compound it represents?</a:t>
            </a:r>
            <a:endParaRPr lang="en-US" sz="3000" dirty="0"/>
          </a:p>
        </p:txBody>
      </p:sp>
      <p:sp>
        <p:nvSpPr>
          <p:cNvPr id="3" name="Content Placeholder 2"/>
          <p:cNvSpPr>
            <a:spLocks noGrp="1"/>
          </p:cNvSpPr>
          <p:nvPr>
            <p:ph idx="1"/>
          </p:nvPr>
        </p:nvSpPr>
        <p:spPr>
          <a:xfrm>
            <a:off x="228600" y="1981200"/>
            <a:ext cx="8610600" cy="3886200"/>
          </a:xfrm>
        </p:spPr>
        <p:txBody>
          <a:bodyPr/>
          <a:lstStyle/>
          <a:p>
            <a:pPr algn="ctr"/>
            <a:r>
              <a:rPr lang="en-US" sz="5000" dirty="0"/>
              <a:t> </a:t>
            </a:r>
            <a:r>
              <a:rPr lang="en-US" sz="5000" dirty="0" smtClean="0"/>
              <a:t>The atoms that make up the compound</a:t>
            </a:r>
          </a:p>
          <a:p>
            <a:pPr algn="ctr"/>
            <a:r>
              <a:rPr lang="en-US" sz="5000" dirty="0" smtClean="0"/>
              <a:t>The nature of the bonds</a:t>
            </a:r>
          </a:p>
          <a:p>
            <a:pPr algn="ctr"/>
            <a:endParaRPr lang="en-US" sz="5000"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114</a:t>
            </a:fld>
            <a:endParaRPr lang="en-US"/>
          </a:p>
        </p:txBody>
      </p:sp>
    </p:spTree>
    <p:extLst>
      <p:ext uri="{BB962C8B-B14F-4D97-AF65-F5344CB8AC3E}">
        <p14:creationId xmlns:p14="http://schemas.microsoft.com/office/powerpoint/2010/main" val="250458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smtClean="0"/>
              <a:t>#21 – Draw electron dot structures for the following molecules, which have only single covalent bonds.</a:t>
            </a:r>
            <a:endParaRPr lang="en-US" sz="3000" dirty="0"/>
          </a:p>
        </p:txBody>
      </p:sp>
      <p:sp>
        <p:nvSpPr>
          <p:cNvPr id="3" name="Content Placeholder 2"/>
          <p:cNvSpPr>
            <a:spLocks noGrp="1"/>
          </p:cNvSpPr>
          <p:nvPr>
            <p:ph idx="1"/>
          </p:nvPr>
        </p:nvSpPr>
        <p:spPr>
          <a:xfrm>
            <a:off x="152400" y="2286000"/>
            <a:ext cx="2819400" cy="3886200"/>
          </a:xfrm>
        </p:spPr>
        <p:txBody>
          <a:bodyPr/>
          <a:lstStyle/>
          <a:p>
            <a:pPr algn="ctr"/>
            <a:r>
              <a:rPr lang="en-US" sz="5000" dirty="0" smtClean="0"/>
              <a:t> H</a:t>
            </a:r>
            <a:r>
              <a:rPr lang="en-US" sz="5400" baseline="-25000" dirty="0" smtClean="0"/>
              <a:t>2</a:t>
            </a:r>
            <a:r>
              <a:rPr lang="en-US" sz="5000" dirty="0" smtClean="0"/>
              <a:t>S</a:t>
            </a:r>
          </a:p>
          <a:p>
            <a:pPr algn="ctr"/>
            <a:r>
              <a:rPr lang="en-US" sz="5000" dirty="0" smtClean="0"/>
              <a:t> PH</a:t>
            </a:r>
            <a:r>
              <a:rPr lang="en-US" sz="5400" baseline="-25000" dirty="0" smtClean="0"/>
              <a:t>3</a:t>
            </a:r>
            <a:endParaRPr lang="en-US" sz="5000" dirty="0" smtClean="0"/>
          </a:p>
          <a:p>
            <a:pPr algn="ctr"/>
            <a:r>
              <a:rPr lang="en-US" sz="5000" dirty="0" smtClean="0"/>
              <a:t> </a:t>
            </a:r>
            <a:r>
              <a:rPr lang="en-US" sz="5000" dirty="0" err="1" smtClean="0"/>
              <a:t>ClF</a:t>
            </a:r>
            <a:endParaRPr lang="en-US" sz="5000" dirty="0" smtClean="0"/>
          </a:p>
        </p:txBody>
      </p:sp>
      <p:sp>
        <p:nvSpPr>
          <p:cNvPr id="4" name="Slide Number Placeholder 3"/>
          <p:cNvSpPr>
            <a:spLocks noGrp="1"/>
          </p:cNvSpPr>
          <p:nvPr>
            <p:ph type="sldNum" sz="quarter" idx="11"/>
          </p:nvPr>
        </p:nvSpPr>
        <p:spPr/>
        <p:txBody>
          <a:bodyPr/>
          <a:lstStyle/>
          <a:p>
            <a:fld id="{3320D74C-7663-493A-9AFF-C6F46CBD43DF}" type="slidenum">
              <a:rPr lang="en-US" smtClean="0"/>
              <a:pPr/>
              <a:t>115</a:t>
            </a:fld>
            <a:endParaRPr lang="en-US"/>
          </a:p>
        </p:txBody>
      </p:sp>
    </p:spTree>
    <p:extLst>
      <p:ext uri="{BB962C8B-B14F-4D97-AF65-F5344CB8AC3E}">
        <p14:creationId xmlns:p14="http://schemas.microsoft.com/office/powerpoint/2010/main" val="34153268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Section 3 - </a:t>
            </a:r>
            <a:br>
              <a:rPr lang="en-US" b="1" dirty="0" smtClean="0"/>
            </a:br>
            <a:r>
              <a:rPr lang="en-US" b="1" dirty="0" smtClean="0"/>
              <a:t>Bonding Theories</a:t>
            </a:r>
            <a:endParaRPr lang="en-US" b="1" dirty="0"/>
          </a:p>
        </p:txBody>
      </p:sp>
      <p:sp>
        <p:nvSpPr>
          <p:cNvPr id="5" name="Subtitle 4"/>
          <p:cNvSpPr>
            <a:spLocks noGrp="1"/>
          </p:cNvSpPr>
          <p:nvPr>
            <p:ph type="subTitle" idx="1"/>
          </p:nvPr>
        </p:nvSpPr>
        <p:spPr/>
        <p:txBody>
          <a:bodyPr/>
          <a:lstStyle/>
          <a:p>
            <a:r>
              <a:rPr lang="en-US" dirty="0" smtClean="0"/>
              <a:t>Read pages 230-236</a:t>
            </a:r>
            <a:endParaRPr lang="en-US" dirty="0"/>
          </a:p>
        </p:txBody>
      </p:sp>
      <p:sp>
        <p:nvSpPr>
          <p:cNvPr id="6" name="Slide Number Placeholder 5"/>
          <p:cNvSpPr>
            <a:spLocks noGrp="1"/>
          </p:cNvSpPr>
          <p:nvPr>
            <p:ph type="sldNum" sz="quarter" idx="4"/>
          </p:nvPr>
        </p:nvSpPr>
        <p:spPr/>
        <p:txBody>
          <a:bodyPr/>
          <a:lstStyle/>
          <a:p>
            <a:fld id="{57273FE4-54D3-459A-93AF-DDDE21ECFE7E}" type="slidenum">
              <a:rPr lang="en-US" smtClean="0"/>
              <a:pPr/>
              <a:t>116</a:t>
            </a:fld>
            <a:endParaRPr lang="en-US"/>
          </a:p>
        </p:txBody>
      </p:sp>
    </p:spTree>
    <p:extLst>
      <p:ext uri="{BB962C8B-B14F-4D97-AF65-F5344CB8AC3E}">
        <p14:creationId xmlns:p14="http://schemas.microsoft.com/office/powerpoint/2010/main" val="325839192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Molecular Orbitals</a:t>
            </a:r>
            <a:endParaRPr lang="en-US" dirty="0"/>
          </a:p>
        </p:txBody>
      </p:sp>
      <p:sp>
        <p:nvSpPr>
          <p:cNvPr id="3" name="Content Placeholder 2"/>
          <p:cNvSpPr>
            <a:spLocks noGrp="1"/>
          </p:cNvSpPr>
          <p:nvPr>
            <p:ph idx="1"/>
          </p:nvPr>
        </p:nvSpPr>
        <p:spPr/>
        <p:txBody>
          <a:bodyPr/>
          <a:lstStyle/>
          <a:p>
            <a:r>
              <a:rPr lang="en-US" dirty="0" smtClean="0"/>
              <a:t>Overlapping atomic orbitals form molecular orbitals</a:t>
            </a:r>
          </a:p>
          <a:p>
            <a:r>
              <a:rPr lang="en-US" dirty="0" smtClean="0"/>
              <a:t>Remember the atomic orbitals: S, P, D and F from Chapter 5?</a:t>
            </a:r>
            <a:endParaRPr lang="en-US"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117</a:t>
            </a:fld>
            <a:endParaRPr lang="en-US"/>
          </a:p>
        </p:txBody>
      </p:sp>
    </p:spTree>
    <p:extLst>
      <p:ext uri="{BB962C8B-B14F-4D97-AF65-F5344CB8AC3E}">
        <p14:creationId xmlns:p14="http://schemas.microsoft.com/office/powerpoint/2010/main" val="113970149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p:spPr>
        <p:txBody>
          <a:bodyPr/>
          <a:lstStyle/>
          <a:p>
            <a:r>
              <a:rPr lang="en-US" dirty="0" smtClean="0"/>
              <a:t>Sigma Bonds</a:t>
            </a:r>
            <a:endParaRPr lang="en-US" dirty="0"/>
          </a:p>
        </p:txBody>
      </p:sp>
      <p:sp>
        <p:nvSpPr>
          <p:cNvPr id="3" name="Content Placeholder 2"/>
          <p:cNvSpPr>
            <a:spLocks noGrp="1"/>
          </p:cNvSpPr>
          <p:nvPr>
            <p:ph idx="1"/>
          </p:nvPr>
        </p:nvSpPr>
        <p:spPr>
          <a:xfrm>
            <a:off x="457200" y="1295400"/>
            <a:ext cx="8229600" cy="3886200"/>
          </a:xfrm>
        </p:spPr>
        <p:txBody>
          <a:bodyPr/>
          <a:lstStyle/>
          <a:p>
            <a:r>
              <a:rPr lang="en-US" sz="2800" dirty="0" smtClean="0"/>
              <a:t>Formed when two atomic orbitals combine to form a molecular orbital that is symmetrical around the axis connecting two atomic nuclei</a:t>
            </a:r>
          </a:p>
          <a:p>
            <a:r>
              <a:rPr lang="en-US" sz="2800" dirty="0" smtClean="0"/>
              <a:t>Simply – a single overlap of orbitals end to end</a:t>
            </a:r>
          </a:p>
          <a:p>
            <a:r>
              <a:rPr lang="en-US" sz="2800" dirty="0" smtClean="0"/>
              <a:t>Strong bonds</a:t>
            </a:r>
          </a:p>
          <a:p>
            <a:r>
              <a:rPr lang="en-US" sz="2800" dirty="0" smtClean="0"/>
              <a:t>Symbol is Greek letter sigma (</a:t>
            </a:r>
            <a:r>
              <a:rPr lang="el-GR" sz="2800" dirty="0" smtClean="0"/>
              <a:t>σ</a:t>
            </a:r>
            <a:r>
              <a:rPr lang="en-US" sz="2800" dirty="0" smtClean="0"/>
              <a:t>)</a:t>
            </a:r>
            <a:endParaRPr lang="en-US" sz="2800"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118</a:t>
            </a:fld>
            <a:endParaRPr lang="en-US"/>
          </a:p>
        </p:txBody>
      </p:sp>
      <p:pic>
        <p:nvPicPr>
          <p:cNvPr id="3074" name="Picture 2" descr="http://pic.baike.soso.com/p/20091107/bki-20091107165936-703769621.jpg"/>
          <p:cNvPicPr>
            <a:picLocks noChangeAspect="1" noChangeArrowheads="1"/>
          </p:cNvPicPr>
          <p:nvPr/>
        </p:nvPicPr>
        <p:blipFill rotWithShape="1">
          <a:blip r:embed="rId2">
            <a:extLst>
              <a:ext uri="{28A0092B-C50C-407E-A947-70E740481C1C}">
                <a14:useLocalDpi xmlns:a14="http://schemas.microsoft.com/office/drawing/2010/main" val="0"/>
              </a:ext>
            </a:extLst>
          </a:blip>
          <a:srcRect b="29882"/>
          <a:stretch/>
        </p:blipFill>
        <p:spPr bwMode="auto">
          <a:xfrm>
            <a:off x="2438401" y="4190076"/>
            <a:ext cx="5105400" cy="2660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77417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96"/>
            <a:ext cx="8229600" cy="1371600"/>
          </a:xfrm>
        </p:spPr>
        <p:txBody>
          <a:bodyPr/>
          <a:lstStyle/>
          <a:p>
            <a:r>
              <a:rPr lang="en-US" dirty="0" smtClean="0"/>
              <a:t>Pi Bonds</a:t>
            </a:r>
            <a:endParaRPr lang="en-US" dirty="0"/>
          </a:p>
        </p:txBody>
      </p:sp>
      <p:sp>
        <p:nvSpPr>
          <p:cNvPr id="3" name="Content Placeholder 2"/>
          <p:cNvSpPr>
            <a:spLocks noGrp="1"/>
          </p:cNvSpPr>
          <p:nvPr>
            <p:ph idx="1"/>
          </p:nvPr>
        </p:nvSpPr>
        <p:spPr>
          <a:xfrm>
            <a:off x="457200" y="1066800"/>
            <a:ext cx="8229600" cy="3886200"/>
          </a:xfrm>
        </p:spPr>
        <p:txBody>
          <a:bodyPr/>
          <a:lstStyle/>
          <a:p>
            <a:r>
              <a:rPr lang="en-US" sz="2800" dirty="0" smtClean="0"/>
              <a:t>When two atomic orbitals combine to form a molecular orbital by overlapping side by side.</a:t>
            </a:r>
          </a:p>
          <a:p>
            <a:r>
              <a:rPr lang="en-US" sz="2800" dirty="0" smtClean="0"/>
              <a:t>Simply – an overlap of orbitals side by side</a:t>
            </a:r>
          </a:p>
          <a:p>
            <a:r>
              <a:rPr lang="en-US" sz="2800" dirty="0" smtClean="0"/>
              <a:t>Weaker than sigma bonds because of less overlap</a:t>
            </a:r>
          </a:p>
          <a:p>
            <a:r>
              <a:rPr lang="en-US" sz="2800" dirty="0" smtClean="0"/>
              <a:t>Symbol is Greek letter pi (</a:t>
            </a:r>
            <a:r>
              <a:rPr lang="el-GR" sz="2800" dirty="0" smtClean="0"/>
              <a:t>π</a:t>
            </a:r>
            <a:r>
              <a:rPr lang="en-US" sz="2800" dirty="0"/>
              <a:t>)</a:t>
            </a:r>
          </a:p>
        </p:txBody>
      </p:sp>
      <p:sp>
        <p:nvSpPr>
          <p:cNvPr id="4" name="Slide Number Placeholder 3"/>
          <p:cNvSpPr>
            <a:spLocks noGrp="1"/>
          </p:cNvSpPr>
          <p:nvPr>
            <p:ph type="sldNum" sz="quarter" idx="11"/>
          </p:nvPr>
        </p:nvSpPr>
        <p:spPr/>
        <p:txBody>
          <a:bodyPr/>
          <a:lstStyle/>
          <a:p>
            <a:fld id="{3320D74C-7663-493A-9AFF-C6F46CBD43DF}" type="slidenum">
              <a:rPr lang="en-US" smtClean="0"/>
              <a:pPr/>
              <a:t>119</a:t>
            </a:fld>
            <a:endParaRPr lang="en-US"/>
          </a:p>
        </p:txBody>
      </p:sp>
      <p:pic>
        <p:nvPicPr>
          <p:cNvPr id="5122" name="Picture 2" descr="http://ibchem.com/IB/ibfiles/bonding/bon_img/pibond.gif"/>
          <p:cNvPicPr>
            <a:picLocks noChangeAspect="1" noChangeArrowheads="1"/>
          </p:cNvPicPr>
          <p:nvPr/>
        </p:nvPicPr>
        <p:blipFill rotWithShape="1">
          <a:blip r:embed="rId2">
            <a:extLst>
              <a:ext uri="{28A0092B-C50C-407E-A947-70E740481C1C}">
                <a14:useLocalDpi xmlns:a14="http://schemas.microsoft.com/office/drawing/2010/main" val="0"/>
              </a:ext>
            </a:extLst>
          </a:blip>
          <a:srcRect r="32515" b="32727"/>
          <a:stretch/>
        </p:blipFill>
        <p:spPr bwMode="auto">
          <a:xfrm>
            <a:off x="2636520" y="4267200"/>
            <a:ext cx="5352474" cy="2152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5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sz="2400" dirty="0" smtClean="0"/>
              <a:t>Na (atom) structure	Na   )2e</a:t>
            </a:r>
            <a:r>
              <a:rPr lang="en-US" sz="2400" baseline="30000" dirty="0" smtClean="0"/>
              <a:t>-</a:t>
            </a:r>
            <a:r>
              <a:rPr lang="en-US" sz="2400" dirty="0" smtClean="0"/>
              <a:t>   )8e</a:t>
            </a:r>
            <a:r>
              <a:rPr lang="en-US" sz="2400" baseline="30000" dirty="0" smtClean="0"/>
              <a:t>-</a:t>
            </a:r>
            <a:r>
              <a:rPr lang="en-US" sz="2400" dirty="0" smtClean="0"/>
              <a:t>   )1e</a:t>
            </a:r>
            <a:r>
              <a:rPr lang="en-US" sz="2400" baseline="30000" dirty="0" smtClean="0"/>
              <a:t>-</a:t>
            </a:r>
            <a:endParaRPr lang="en-US" sz="2400" dirty="0" smtClean="0"/>
          </a:p>
          <a:p>
            <a:pPr lvl="1"/>
            <a:r>
              <a:rPr lang="en-US" sz="2000" dirty="0" smtClean="0"/>
              <a:t>What does Na need to become stable (happy)?</a:t>
            </a:r>
          </a:p>
          <a:p>
            <a:pPr lvl="2"/>
            <a:r>
              <a:rPr lang="en-US" sz="1600" dirty="0" smtClean="0"/>
              <a:t>8 Valence Electrons</a:t>
            </a:r>
          </a:p>
          <a:p>
            <a:pPr lvl="1"/>
            <a:r>
              <a:rPr lang="en-US" sz="2000" dirty="0" smtClean="0"/>
              <a:t>Is it easier for Na to lose its 1 </a:t>
            </a:r>
            <a:r>
              <a:rPr lang="en-US" sz="2000" dirty="0" err="1" smtClean="0"/>
              <a:t>ve</a:t>
            </a:r>
            <a:r>
              <a:rPr lang="en-US" sz="2000" baseline="30000" dirty="0" smtClean="0"/>
              <a:t>-</a:t>
            </a:r>
            <a:r>
              <a:rPr lang="en-US" sz="2000" dirty="0" smtClean="0"/>
              <a:t> or gain 7 electrons?  </a:t>
            </a:r>
          </a:p>
          <a:p>
            <a:pPr lvl="2"/>
            <a:r>
              <a:rPr lang="en-US" sz="1600" dirty="0" smtClean="0"/>
              <a:t>LOSE 1</a:t>
            </a:r>
          </a:p>
          <a:p>
            <a:r>
              <a:rPr lang="en-US" sz="2400" dirty="0" smtClean="0"/>
              <a:t>So the Na atom becomes Na ion:</a:t>
            </a:r>
          </a:p>
          <a:p>
            <a:r>
              <a:rPr lang="en-US" sz="2400" dirty="0" smtClean="0"/>
              <a:t>Na</a:t>
            </a:r>
            <a:r>
              <a:rPr lang="en-US" sz="2400" baseline="30000" dirty="0" smtClean="0"/>
              <a:t>+1</a:t>
            </a:r>
            <a:r>
              <a:rPr lang="en-US" sz="2400" dirty="0" smtClean="0"/>
              <a:t> (ion – cation)         Na   )2e</a:t>
            </a:r>
            <a:r>
              <a:rPr lang="en-US" sz="2400" baseline="30000" dirty="0" smtClean="0"/>
              <a:t>-</a:t>
            </a:r>
            <a:r>
              <a:rPr lang="en-US" sz="2400" dirty="0" smtClean="0"/>
              <a:t>   )8e</a:t>
            </a:r>
            <a:r>
              <a:rPr lang="en-US" sz="2400" baseline="30000" dirty="0" smtClean="0"/>
              <a:t>-</a:t>
            </a:r>
            <a:r>
              <a:rPr lang="en-US" sz="2400" dirty="0" smtClean="0"/>
              <a:t>   (lost the outer e</a:t>
            </a:r>
            <a:r>
              <a:rPr lang="en-US" sz="2400" baseline="30000" dirty="0" smtClean="0"/>
              <a:t>-</a:t>
            </a:r>
            <a:r>
              <a:rPr lang="en-US" sz="2400" dirty="0" smtClean="0"/>
              <a:t>)</a:t>
            </a:r>
          </a:p>
          <a:p>
            <a:pPr lvl="1"/>
            <a:r>
              <a:rPr lang="en-US" sz="2000" dirty="0" smtClean="0"/>
              <a:t>Now Na is stable and the name stays sodium</a:t>
            </a:r>
          </a:p>
          <a:p>
            <a:pPr lvl="1"/>
            <a:r>
              <a:rPr lang="en-US" sz="2000" dirty="0" smtClean="0"/>
              <a:t>Looks like Ne but still has Na properties</a:t>
            </a:r>
            <a:endParaRPr lang="en-US" sz="2000"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edge">
                                      <p:cBhvr>
                                        <p:cTn id="7" dur="2000"/>
                                        <p:tgtEl>
                                          <p:spTgt spid="3">
                                            <p:txEl>
                                              <p:pRg st="2" end="2"/>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edge">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5" dur="500"/>
                                        <p:tgtEl>
                                          <p:spTgt spid="3">
                                            <p:txEl>
                                              <p:pRg st="4" end="4"/>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8" dur="500"/>
                                        <p:tgtEl>
                                          <p:spTgt spid="3">
                                            <p:txEl>
                                              <p:pRg st="5" end="5"/>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1" dur="500"/>
                                        <p:tgtEl>
                                          <p:spTgt spid="3">
                                            <p:txEl>
                                              <p:pRg st="6" end="6"/>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4" dur="500"/>
                                        <p:tgtEl>
                                          <p:spTgt spid="3">
                                            <p:txEl>
                                              <p:pRg st="7" end="7"/>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Comparison of </a:t>
            </a:r>
            <a:br>
              <a:rPr lang="en-US" sz="4000" b="1" dirty="0" smtClean="0"/>
            </a:br>
            <a:r>
              <a:rPr lang="en-US" sz="4000" b="1" dirty="0" smtClean="0"/>
              <a:t>Sigma vs. Pi bonds in a P orbital</a:t>
            </a:r>
            <a:endParaRPr lang="en-US" sz="4000" b="1" dirty="0"/>
          </a:p>
        </p:txBody>
      </p:sp>
      <p:sp>
        <p:nvSpPr>
          <p:cNvPr id="3" name="Slide Number Placeholder 2"/>
          <p:cNvSpPr>
            <a:spLocks noGrp="1"/>
          </p:cNvSpPr>
          <p:nvPr>
            <p:ph type="sldNum" sz="quarter" idx="11"/>
          </p:nvPr>
        </p:nvSpPr>
        <p:spPr/>
        <p:txBody>
          <a:bodyPr/>
          <a:lstStyle/>
          <a:p>
            <a:fld id="{8C926E84-5DC8-4773-97BF-E3CE0E26497E}" type="slidenum">
              <a:rPr lang="en-US" smtClean="0"/>
              <a:pPr/>
              <a:t>120</a:t>
            </a:fld>
            <a:endParaRPr lang="en-US"/>
          </a:p>
        </p:txBody>
      </p:sp>
      <p:pic>
        <p:nvPicPr>
          <p:cNvPr id="4098" name="Picture 2" descr="http://wps.prenhall.com/wps/media/objects/4678/4790506/images/aabjvd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821597"/>
            <a:ext cx="7200900" cy="4800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5791200"/>
            <a:ext cx="6705600" cy="830997"/>
          </a:xfrm>
          <a:prstGeom prst="rect">
            <a:avLst/>
          </a:prstGeom>
          <a:noFill/>
        </p:spPr>
        <p:txBody>
          <a:bodyPr wrap="square" rtlCol="0">
            <a:spAutoFit/>
          </a:bodyPr>
          <a:lstStyle/>
          <a:p>
            <a:r>
              <a:rPr lang="en-US" sz="2400" b="1" dirty="0" smtClean="0"/>
              <a:t>Thinking Further:</a:t>
            </a:r>
          </a:p>
          <a:p>
            <a:r>
              <a:rPr lang="en-US" sz="2400" b="1" dirty="0" smtClean="0"/>
              <a:t>Do you think S orbitals can form pi bonds?</a:t>
            </a:r>
            <a:endParaRPr lang="en-US" sz="2400" b="1" dirty="0"/>
          </a:p>
        </p:txBody>
      </p:sp>
      <p:sp>
        <p:nvSpPr>
          <p:cNvPr id="5" name="Rectangle 4"/>
          <p:cNvSpPr/>
          <p:nvPr/>
        </p:nvSpPr>
        <p:spPr>
          <a:xfrm>
            <a:off x="6705600" y="5791200"/>
            <a:ext cx="1223412"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NO</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28108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VSEPR Theory</a:t>
            </a:r>
            <a:endParaRPr lang="en-US" dirty="0"/>
          </a:p>
        </p:txBody>
      </p:sp>
      <p:sp>
        <p:nvSpPr>
          <p:cNvPr id="3" name="Content Placeholder 2"/>
          <p:cNvSpPr>
            <a:spLocks noGrp="1"/>
          </p:cNvSpPr>
          <p:nvPr>
            <p:ph idx="1"/>
          </p:nvPr>
        </p:nvSpPr>
        <p:spPr/>
        <p:txBody>
          <a:bodyPr/>
          <a:lstStyle/>
          <a:p>
            <a:r>
              <a:rPr lang="en-US" sz="2800" dirty="0" smtClean="0"/>
              <a:t>Valence Shell Electron-Pair Repulsion Theory</a:t>
            </a:r>
          </a:p>
          <a:p>
            <a:r>
              <a:rPr lang="en-US" sz="2800" dirty="0" smtClean="0"/>
              <a:t>States that because electron pairs repel, molecules adjust their shapes so that valence electron pairs are as far apart as possible</a:t>
            </a:r>
          </a:p>
          <a:p>
            <a:r>
              <a:rPr lang="en-US" sz="2800" dirty="0" smtClean="0"/>
              <a:t>Helps predict the 3D structure of an atom</a:t>
            </a:r>
            <a:endParaRPr lang="en-US" sz="2800"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121</a:t>
            </a:fld>
            <a:endParaRPr lang="en-US"/>
          </a:p>
        </p:txBody>
      </p:sp>
    </p:spTree>
    <p:extLst>
      <p:ext uri="{BB962C8B-B14F-4D97-AF65-F5344CB8AC3E}">
        <p14:creationId xmlns:p14="http://schemas.microsoft.com/office/powerpoint/2010/main" val="91260509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There are multiple different shapes that a molecule can have:</a:t>
            </a:r>
            <a:endParaRPr lang="en-US" sz="4000" dirty="0"/>
          </a:p>
        </p:txBody>
      </p:sp>
      <p:sp>
        <p:nvSpPr>
          <p:cNvPr id="3" name="Content Placeholder 2"/>
          <p:cNvSpPr>
            <a:spLocks noGrp="1"/>
          </p:cNvSpPr>
          <p:nvPr>
            <p:ph idx="1"/>
          </p:nvPr>
        </p:nvSpPr>
        <p:spPr/>
        <p:txBody>
          <a:bodyPr/>
          <a:lstStyle/>
          <a:p>
            <a:r>
              <a:rPr lang="en-US" dirty="0" smtClean="0"/>
              <a:t>Decide the shape by looking at characteristics of the CENTRAL atom</a:t>
            </a:r>
          </a:p>
          <a:p>
            <a:pPr lvl="1"/>
            <a:r>
              <a:rPr lang="en-US" dirty="0" smtClean="0"/>
              <a:t>Characteristics include:</a:t>
            </a:r>
          </a:p>
          <a:p>
            <a:pPr lvl="2"/>
            <a:r>
              <a:rPr lang="en-US" dirty="0" smtClean="0"/>
              <a:t>How many bonded pairs</a:t>
            </a:r>
          </a:p>
          <a:p>
            <a:pPr lvl="2"/>
            <a:r>
              <a:rPr lang="en-US" dirty="0" smtClean="0"/>
              <a:t>How many lone pairs</a:t>
            </a:r>
            <a:endParaRPr lang="en-US"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122</a:t>
            </a:fld>
            <a:endParaRPr lang="en-US"/>
          </a:p>
        </p:txBody>
      </p:sp>
    </p:spTree>
    <p:extLst>
      <p:ext uri="{BB962C8B-B14F-4D97-AF65-F5344CB8AC3E}">
        <p14:creationId xmlns:p14="http://schemas.microsoft.com/office/powerpoint/2010/main" val="151279022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Codes for Molecular Geometry</a:t>
            </a:r>
            <a:endParaRPr lang="en-US" dirty="0"/>
          </a:p>
        </p:txBody>
      </p:sp>
      <p:sp>
        <p:nvSpPr>
          <p:cNvPr id="3" name="Content Placeholder 2"/>
          <p:cNvSpPr>
            <a:spLocks noGrp="1"/>
          </p:cNvSpPr>
          <p:nvPr>
            <p:ph idx="1"/>
          </p:nvPr>
        </p:nvSpPr>
        <p:spPr>
          <a:xfrm>
            <a:off x="457200" y="1524000"/>
            <a:ext cx="8229600" cy="3886200"/>
          </a:xfrm>
        </p:spPr>
        <p:txBody>
          <a:bodyPr/>
          <a:lstStyle/>
          <a:p>
            <a:r>
              <a:rPr lang="en-US" dirty="0" smtClean="0"/>
              <a:t>All 2 atom molecules are linear!</a:t>
            </a:r>
            <a:endParaRPr lang="en-US" dirty="0"/>
          </a:p>
        </p:txBody>
      </p:sp>
      <p:sp>
        <p:nvSpPr>
          <p:cNvPr id="4" name="Slide Number Placeholder 3"/>
          <p:cNvSpPr>
            <a:spLocks noGrp="1"/>
          </p:cNvSpPr>
          <p:nvPr>
            <p:ph type="sldNum" sz="quarter" idx="11"/>
          </p:nvPr>
        </p:nvSpPr>
        <p:spPr>
          <a:xfrm>
            <a:off x="7010400" y="6364279"/>
            <a:ext cx="2133600" cy="457200"/>
          </a:xfrm>
        </p:spPr>
        <p:txBody>
          <a:bodyPr/>
          <a:lstStyle/>
          <a:p>
            <a:fld id="{3320D74C-7663-493A-9AFF-C6F46CBD43DF}" type="slidenum">
              <a:rPr lang="en-US" smtClean="0"/>
              <a:pPr/>
              <a:t>123</a:t>
            </a:fld>
            <a:endParaRPr lang="en-US"/>
          </a:p>
        </p:txBody>
      </p:sp>
      <p:pic>
        <p:nvPicPr>
          <p:cNvPr id="6146" name="Picture 2" descr="http://2012books.lardbucket.org/books/principles-of-general-chemistry-v1.0/section_06/5766631f1404b63eaecc1d38d6c43d9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6320" y="2173279"/>
            <a:ext cx="5451360" cy="38465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9572" y="6019800"/>
            <a:ext cx="8485015" cy="707886"/>
          </a:xfrm>
          <a:prstGeom prst="rect">
            <a:avLst/>
          </a:prstGeom>
          <a:noFill/>
        </p:spPr>
        <p:txBody>
          <a:bodyPr wrap="none" lIns="91440" tIns="45720" rIns="91440" bIns="45720">
            <a:spAutoFit/>
          </a:bodyPr>
          <a:lstStyle/>
          <a:p>
            <a:pPr algn="ctr"/>
            <a:r>
              <a:rPr lang="en-US" sz="4000" b="0" cap="none" spc="0" dirty="0" smtClean="0">
                <a:ln w="0"/>
                <a:solidFill>
                  <a:schemeClr val="tx1"/>
                </a:solidFill>
                <a:effectLst>
                  <a:outerShdw blurRad="38100" dist="19050" dir="2700000" algn="tl" rotWithShape="0">
                    <a:schemeClr val="dk1">
                      <a:alpha val="40000"/>
                    </a:schemeClr>
                  </a:outerShdw>
                </a:effectLst>
              </a:rPr>
              <a:t>Which type of bond is the strongest?</a:t>
            </a:r>
            <a:endParaRPr lang="en-US" sz="4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4305405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a:t>
            </a:r>
            <a:endParaRPr lang="en-US" dirty="0"/>
          </a:p>
        </p:txBody>
      </p:sp>
      <p:sp>
        <p:nvSpPr>
          <p:cNvPr id="3" name="Content Placeholder 2"/>
          <p:cNvSpPr>
            <a:spLocks noGrp="1"/>
          </p:cNvSpPr>
          <p:nvPr>
            <p:ph idx="1"/>
          </p:nvPr>
        </p:nvSpPr>
        <p:spPr>
          <a:xfrm>
            <a:off x="457200" y="1981200"/>
            <a:ext cx="8229600" cy="1371600"/>
          </a:xfrm>
        </p:spPr>
        <p:txBody>
          <a:bodyPr/>
          <a:lstStyle/>
          <a:p>
            <a:r>
              <a:rPr lang="en-US" dirty="0" smtClean="0"/>
              <a:t>Number of Bonded Pairs: 2</a:t>
            </a:r>
          </a:p>
          <a:p>
            <a:r>
              <a:rPr lang="en-US" dirty="0" smtClean="0"/>
              <a:t>Number of Lone Pairs: 0</a:t>
            </a:r>
          </a:p>
          <a:p>
            <a:r>
              <a:rPr lang="en-US" dirty="0" smtClean="0"/>
              <a:t>Example: BeH</a:t>
            </a:r>
            <a:r>
              <a:rPr lang="en-US" baseline="-25000" dirty="0" smtClean="0"/>
              <a:t>2</a:t>
            </a:r>
            <a:endParaRPr lang="en-US" baseline="-25000"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124</a:t>
            </a:fld>
            <a:endParaRPr lang="en-US"/>
          </a:p>
        </p:txBody>
      </p:sp>
      <p:sp>
        <p:nvSpPr>
          <p:cNvPr id="5" name="Oval 4"/>
          <p:cNvSpPr/>
          <p:nvPr/>
        </p:nvSpPr>
        <p:spPr bwMode="auto">
          <a:xfrm>
            <a:off x="2057400" y="4267200"/>
            <a:ext cx="990600" cy="990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4038600" y="4267200"/>
            <a:ext cx="990600" cy="990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6019800" y="4267200"/>
            <a:ext cx="990600" cy="990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7" name="Straight Connector 6"/>
          <p:cNvCxnSpPr>
            <a:stCxn id="5" idx="6"/>
            <a:endCxn id="8" idx="2"/>
          </p:cNvCxnSpPr>
          <p:nvPr/>
        </p:nvCxnSpPr>
        <p:spPr bwMode="auto">
          <a:xfrm>
            <a:off x="3048000" y="4762500"/>
            <a:ext cx="9906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5029200" y="4779936"/>
            <a:ext cx="9906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pic>
        <p:nvPicPr>
          <p:cNvPr id="7173" name="Picture 5" descr="http://upload.wikimedia.org/wikipedia/commons/7/78/Linear-3D-ball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381000"/>
            <a:ext cx="3464999"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01655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Bent</a:t>
            </a:r>
            <a:endParaRPr lang="en-US" dirty="0"/>
          </a:p>
        </p:txBody>
      </p:sp>
      <p:sp>
        <p:nvSpPr>
          <p:cNvPr id="3" name="Content Placeholder 2"/>
          <p:cNvSpPr>
            <a:spLocks noGrp="1"/>
          </p:cNvSpPr>
          <p:nvPr>
            <p:ph idx="1"/>
          </p:nvPr>
        </p:nvSpPr>
        <p:spPr>
          <a:xfrm>
            <a:off x="457200" y="1981200"/>
            <a:ext cx="8229600" cy="1371600"/>
          </a:xfrm>
        </p:spPr>
        <p:txBody>
          <a:bodyPr/>
          <a:lstStyle/>
          <a:p>
            <a:r>
              <a:rPr lang="en-US" dirty="0" smtClean="0"/>
              <a:t>Number of Bonded Pairs: 2</a:t>
            </a:r>
          </a:p>
          <a:p>
            <a:r>
              <a:rPr lang="en-US" dirty="0" smtClean="0"/>
              <a:t>Number of Lone Pairs: 2</a:t>
            </a:r>
          </a:p>
          <a:p>
            <a:r>
              <a:rPr lang="en-US" dirty="0" smtClean="0"/>
              <a:t>Example: H</a:t>
            </a:r>
            <a:r>
              <a:rPr lang="en-US" baseline="-25000" dirty="0" smtClean="0"/>
              <a:t>2</a:t>
            </a:r>
            <a:r>
              <a:rPr lang="en-US" dirty="0" smtClean="0"/>
              <a:t>O</a:t>
            </a:r>
            <a:endParaRPr lang="en-US" baseline="-25000"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125</a:t>
            </a:fld>
            <a:endParaRPr lang="en-US"/>
          </a:p>
        </p:txBody>
      </p:sp>
      <p:sp>
        <p:nvSpPr>
          <p:cNvPr id="5" name="Oval 4"/>
          <p:cNvSpPr/>
          <p:nvPr/>
        </p:nvSpPr>
        <p:spPr bwMode="auto">
          <a:xfrm>
            <a:off x="2438400" y="5448300"/>
            <a:ext cx="990600" cy="990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4038600" y="4267200"/>
            <a:ext cx="990600" cy="990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5562600" y="5448300"/>
            <a:ext cx="990600" cy="990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7" name="Straight Connector 6"/>
          <p:cNvCxnSpPr>
            <a:stCxn id="5" idx="7"/>
            <a:endCxn id="8" idx="2"/>
          </p:cNvCxnSpPr>
          <p:nvPr/>
        </p:nvCxnSpPr>
        <p:spPr bwMode="auto">
          <a:xfrm flipV="1">
            <a:off x="3283930" y="4762500"/>
            <a:ext cx="754670" cy="83087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2" name="Straight Connector 11"/>
          <p:cNvCxnSpPr>
            <a:stCxn id="8" idx="6"/>
            <a:endCxn id="9" idx="1"/>
          </p:cNvCxnSpPr>
          <p:nvPr/>
        </p:nvCxnSpPr>
        <p:spPr bwMode="auto">
          <a:xfrm>
            <a:off x="5029200" y="4762500"/>
            <a:ext cx="678470" cy="830870"/>
          </a:xfrm>
          <a:prstGeom prst="line">
            <a:avLst/>
          </a:prstGeom>
          <a:solidFill>
            <a:schemeClr val="accent1"/>
          </a:solidFill>
          <a:ln w="28575" cap="flat" cmpd="sng" algn="ctr">
            <a:solidFill>
              <a:schemeClr val="tx1"/>
            </a:solidFill>
            <a:prstDash val="solid"/>
            <a:round/>
            <a:headEnd type="none" w="med" len="med"/>
            <a:tailEnd type="none" w="med" len="med"/>
          </a:ln>
          <a:effectLst/>
        </p:spPr>
      </p:cxnSp>
      <p:pic>
        <p:nvPicPr>
          <p:cNvPr id="18" name="Picture 2" descr="http://upload.wikimedia.org/wikipedia/commons/4/47/Bent-3D-ball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2890" y="152400"/>
            <a:ext cx="318516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16946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Tetrahedral</a:t>
            </a:r>
            <a:endParaRPr lang="en-US" dirty="0"/>
          </a:p>
        </p:txBody>
      </p:sp>
      <p:sp>
        <p:nvSpPr>
          <p:cNvPr id="3" name="Content Placeholder 2"/>
          <p:cNvSpPr>
            <a:spLocks noGrp="1"/>
          </p:cNvSpPr>
          <p:nvPr>
            <p:ph idx="1"/>
          </p:nvPr>
        </p:nvSpPr>
        <p:spPr>
          <a:xfrm>
            <a:off x="457200" y="1981200"/>
            <a:ext cx="8229600" cy="1371600"/>
          </a:xfrm>
        </p:spPr>
        <p:txBody>
          <a:bodyPr/>
          <a:lstStyle/>
          <a:p>
            <a:r>
              <a:rPr lang="en-US" dirty="0" smtClean="0"/>
              <a:t>Number of Bonded Pairs: 4</a:t>
            </a:r>
          </a:p>
          <a:p>
            <a:r>
              <a:rPr lang="en-US" dirty="0" smtClean="0"/>
              <a:t>Number of Lone Pairs: 0</a:t>
            </a:r>
          </a:p>
          <a:p>
            <a:r>
              <a:rPr lang="en-US" dirty="0" smtClean="0"/>
              <a:t>Example: CH</a:t>
            </a:r>
            <a:r>
              <a:rPr lang="en-US" baseline="-25000" dirty="0"/>
              <a:t>4</a:t>
            </a:r>
          </a:p>
        </p:txBody>
      </p:sp>
      <p:sp>
        <p:nvSpPr>
          <p:cNvPr id="4" name="Slide Number Placeholder 3"/>
          <p:cNvSpPr>
            <a:spLocks noGrp="1"/>
          </p:cNvSpPr>
          <p:nvPr>
            <p:ph type="sldNum" sz="quarter" idx="11"/>
          </p:nvPr>
        </p:nvSpPr>
        <p:spPr>
          <a:xfrm>
            <a:off x="6553200" y="6248400"/>
            <a:ext cx="1066800" cy="228600"/>
          </a:xfrm>
        </p:spPr>
        <p:txBody>
          <a:bodyPr/>
          <a:lstStyle/>
          <a:p>
            <a:fld id="{3320D74C-7663-493A-9AFF-C6F46CBD43DF}" type="slidenum">
              <a:rPr lang="en-US" smtClean="0"/>
              <a:pPr/>
              <a:t>126</a:t>
            </a:fld>
            <a:endParaRPr lang="en-US"/>
          </a:p>
        </p:txBody>
      </p:sp>
      <p:sp>
        <p:nvSpPr>
          <p:cNvPr id="8" name="Oval 7"/>
          <p:cNvSpPr/>
          <p:nvPr/>
        </p:nvSpPr>
        <p:spPr bwMode="auto">
          <a:xfrm>
            <a:off x="5537536" y="4720576"/>
            <a:ext cx="381000" cy="35718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Oval 12"/>
          <p:cNvSpPr/>
          <p:nvPr/>
        </p:nvSpPr>
        <p:spPr bwMode="auto">
          <a:xfrm>
            <a:off x="6542146" y="5240737"/>
            <a:ext cx="381000" cy="35718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Oval 13"/>
          <p:cNvSpPr/>
          <p:nvPr/>
        </p:nvSpPr>
        <p:spPr bwMode="auto">
          <a:xfrm>
            <a:off x="4572000" y="5314519"/>
            <a:ext cx="381000" cy="35718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Oval 14"/>
          <p:cNvSpPr/>
          <p:nvPr/>
        </p:nvSpPr>
        <p:spPr bwMode="auto">
          <a:xfrm>
            <a:off x="5468355" y="5810104"/>
            <a:ext cx="381000" cy="35718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17" name="Straight Connector 16"/>
          <p:cNvCxnSpPr>
            <a:stCxn id="13" idx="1"/>
            <a:endCxn id="8" idx="6"/>
          </p:cNvCxnSpPr>
          <p:nvPr/>
        </p:nvCxnSpPr>
        <p:spPr bwMode="auto">
          <a:xfrm flipH="1" flipV="1">
            <a:off x="5918536" y="4899170"/>
            <a:ext cx="679406" cy="393876"/>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6" name="Isosceles Triangle 25"/>
          <p:cNvSpPr/>
          <p:nvPr/>
        </p:nvSpPr>
        <p:spPr bwMode="auto">
          <a:xfrm>
            <a:off x="5657854" y="5221261"/>
            <a:ext cx="139366" cy="448375"/>
          </a:xfrm>
          <a:prstGeom prst="triangle">
            <a:avLst/>
          </a:prstGeom>
          <a:solidFill>
            <a:schemeClr val="tx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28" name="Straight Connector 27"/>
          <p:cNvCxnSpPr/>
          <p:nvPr/>
        </p:nvCxnSpPr>
        <p:spPr bwMode="auto">
          <a:xfrm>
            <a:off x="4903874" y="5246941"/>
            <a:ext cx="154405" cy="147564"/>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34" name="TextBox 33"/>
          <p:cNvSpPr txBox="1"/>
          <p:nvPr/>
        </p:nvSpPr>
        <p:spPr>
          <a:xfrm>
            <a:off x="457200" y="4668267"/>
            <a:ext cx="3124200" cy="923330"/>
          </a:xfrm>
          <a:prstGeom prst="rect">
            <a:avLst/>
          </a:prstGeom>
          <a:noFill/>
        </p:spPr>
        <p:txBody>
          <a:bodyPr wrap="square" rtlCol="0">
            <a:spAutoFit/>
          </a:bodyPr>
          <a:lstStyle/>
          <a:p>
            <a:pPr algn="ctr"/>
            <a:r>
              <a:rPr lang="en-US" dirty="0" smtClean="0"/>
              <a:t>Solid Line – Same Plane</a:t>
            </a:r>
          </a:p>
          <a:p>
            <a:pPr algn="ctr"/>
            <a:r>
              <a:rPr lang="en-US" dirty="0" smtClean="0"/>
              <a:t>Triangle – In Front of Plane</a:t>
            </a:r>
          </a:p>
          <a:p>
            <a:pPr algn="ctr"/>
            <a:r>
              <a:rPr lang="en-US" dirty="0" smtClean="0"/>
              <a:t>Dotted Line – Behind Plane</a:t>
            </a:r>
            <a:endParaRPr lang="en-US" dirty="0"/>
          </a:p>
        </p:txBody>
      </p:sp>
      <p:cxnSp>
        <p:nvCxnSpPr>
          <p:cNvPr id="24" name="Straight Connector 23"/>
          <p:cNvCxnSpPr/>
          <p:nvPr/>
        </p:nvCxnSpPr>
        <p:spPr bwMode="auto">
          <a:xfrm>
            <a:off x="5027205" y="5129932"/>
            <a:ext cx="154405" cy="14756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5361073" y="4947773"/>
            <a:ext cx="154405" cy="14756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5210696" y="5026095"/>
            <a:ext cx="154405" cy="147564"/>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31" name="Oval 30"/>
          <p:cNvSpPr/>
          <p:nvPr/>
        </p:nvSpPr>
        <p:spPr bwMode="auto">
          <a:xfrm>
            <a:off x="5521378" y="3597674"/>
            <a:ext cx="381000" cy="35718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32" name="Straight Connector 31"/>
          <p:cNvCxnSpPr>
            <a:stCxn id="31" idx="4"/>
            <a:endCxn id="8" idx="0"/>
          </p:cNvCxnSpPr>
          <p:nvPr/>
        </p:nvCxnSpPr>
        <p:spPr bwMode="auto">
          <a:xfrm>
            <a:off x="5711878" y="3954861"/>
            <a:ext cx="16158" cy="765715"/>
          </a:xfrm>
          <a:prstGeom prst="line">
            <a:avLst/>
          </a:prstGeom>
          <a:solidFill>
            <a:schemeClr val="accent1"/>
          </a:solidFill>
          <a:ln w="28575" cap="flat" cmpd="sng" algn="ctr">
            <a:solidFill>
              <a:schemeClr val="tx1"/>
            </a:solidFill>
            <a:prstDash val="solid"/>
            <a:round/>
            <a:headEnd type="none" w="med" len="med"/>
            <a:tailEnd type="none" w="med" len="med"/>
          </a:ln>
          <a:effectLst/>
        </p:spPr>
      </p:cxnSp>
      <p:pic>
        <p:nvPicPr>
          <p:cNvPr id="9218" name="Picture 2" descr="http://upload.wikimedia.org/wikipedia/commons/f/fb/Tetrahedral-3D-ball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8536" y="457200"/>
            <a:ext cx="2792349"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5113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Problems</a:t>
            </a:r>
            <a:endParaRPr lang="en-US" dirty="0"/>
          </a:p>
        </p:txBody>
      </p:sp>
      <p:sp>
        <p:nvSpPr>
          <p:cNvPr id="3" name="Content Placeholder 2"/>
          <p:cNvSpPr>
            <a:spLocks noGrp="1"/>
          </p:cNvSpPr>
          <p:nvPr>
            <p:ph idx="1"/>
          </p:nvPr>
        </p:nvSpPr>
        <p:spPr/>
        <p:txBody>
          <a:bodyPr/>
          <a:lstStyle/>
          <a:p>
            <a:r>
              <a:rPr lang="en-US" sz="4000" dirty="0" smtClean="0"/>
              <a:t>Determine the molecular shape of the following molecules:</a:t>
            </a:r>
          </a:p>
          <a:p>
            <a:pPr marL="971550" lvl="1" indent="-514350">
              <a:buFont typeface="+mj-lt"/>
              <a:buAutoNum type="arabicPeriod"/>
            </a:pPr>
            <a:r>
              <a:rPr lang="en-US" sz="3600" dirty="0" smtClean="0"/>
              <a:t>SBr</a:t>
            </a:r>
            <a:r>
              <a:rPr lang="en-US" sz="3600" baseline="-25000" dirty="0" smtClean="0"/>
              <a:t>2</a:t>
            </a:r>
          </a:p>
          <a:p>
            <a:pPr marL="1371600" lvl="2" indent="-514350">
              <a:buFont typeface="+mj-lt"/>
              <a:buAutoNum type="arabicPeriod"/>
            </a:pPr>
            <a:r>
              <a:rPr lang="en-US" dirty="0" smtClean="0"/>
              <a:t>Bent</a:t>
            </a:r>
          </a:p>
          <a:p>
            <a:pPr marL="971550" lvl="1" indent="-514350">
              <a:buFont typeface="+mj-lt"/>
              <a:buAutoNum type="arabicPeriod"/>
            </a:pPr>
            <a:r>
              <a:rPr lang="en-US" sz="3600" dirty="0" err="1" smtClean="0"/>
              <a:t>HCl</a:t>
            </a:r>
            <a:endParaRPr lang="en-US" sz="3600" dirty="0" smtClean="0"/>
          </a:p>
          <a:p>
            <a:pPr marL="1371600" lvl="2" indent="-514350">
              <a:buFont typeface="+mj-lt"/>
              <a:buAutoNum type="arabicPeriod"/>
            </a:pPr>
            <a:r>
              <a:rPr lang="en-US" dirty="0" smtClean="0"/>
              <a:t>Linear</a:t>
            </a:r>
            <a:endParaRPr lang="en-US" baseline="-25000" dirty="0" smtClean="0"/>
          </a:p>
          <a:p>
            <a:pPr marL="971550" lvl="1" indent="-514350">
              <a:buFont typeface="+mj-lt"/>
              <a:buAutoNum type="arabicPeriod"/>
            </a:pPr>
            <a:r>
              <a:rPr lang="en-US" sz="3600" dirty="0" smtClean="0"/>
              <a:t>SiF</a:t>
            </a:r>
            <a:r>
              <a:rPr lang="en-US" sz="3600" baseline="-25000" dirty="0" smtClean="0"/>
              <a:t>4</a:t>
            </a:r>
          </a:p>
          <a:p>
            <a:pPr marL="1371600" lvl="2" indent="-514350">
              <a:buFont typeface="+mj-lt"/>
              <a:buAutoNum type="arabicPeriod"/>
            </a:pPr>
            <a:r>
              <a:rPr lang="en-US" dirty="0" smtClean="0"/>
              <a:t>Tetrahedral</a:t>
            </a:r>
            <a:endParaRPr lang="en-US" baseline="-25000" dirty="0"/>
          </a:p>
          <a:p>
            <a:pPr marL="857250" lvl="2" indent="0">
              <a:buNone/>
            </a:pPr>
            <a:endParaRPr lang="en-US" sz="3200" baseline="-25000"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127</a:t>
            </a:fld>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6934" y="3124200"/>
            <a:ext cx="4319451"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 name="Picture 2" descr="http://upload.wikimedia.org/wikipedia/commons/4/47/Bent-3D-ball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4658226"/>
            <a:ext cx="3185160" cy="2171700"/>
          </a:xfrm>
          <a:prstGeom prst="rect">
            <a:avLst/>
          </a:prstGeom>
          <a:noFill/>
          <a:extLst>
            <a:ext uri="{909E8E84-426E-40DD-AFC4-6F175D3DCCD1}">
              <a14:hiddenFill xmlns:a14="http://schemas.microsoft.com/office/drawing/2010/main">
                <a:solidFill>
                  <a:srgbClr val="FFFFFF"/>
                </a:solidFill>
              </a14:hiddenFill>
            </a:ext>
          </a:extLst>
        </p:spPr>
      </p:pic>
      <p:sp>
        <p:nvSpPr>
          <p:cNvPr id="17409" name="Rectangle 17408"/>
          <p:cNvSpPr/>
          <p:nvPr/>
        </p:nvSpPr>
        <p:spPr bwMode="auto">
          <a:xfrm>
            <a:off x="1295400" y="4038600"/>
            <a:ext cx="1682859"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2" name="Rectangle 71"/>
          <p:cNvSpPr/>
          <p:nvPr/>
        </p:nvSpPr>
        <p:spPr bwMode="auto">
          <a:xfrm>
            <a:off x="1177870" y="5009147"/>
            <a:ext cx="1682859"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3" name="Rectangle 72"/>
          <p:cNvSpPr/>
          <p:nvPr/>
        </p:nvSpPr>
        <p:spPr bwMode="auto">
          <a:xfrm>
            <a:off x="1295399" y="6172200"/>
            <a:ext cx="2286001"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59493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circle(in)">
                                      <p:cBhvr>
                                        <p:cTn id="7" dur="20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wipe(down)">
                                      <p:cBhvr>
                                        <p:cTn id="12" dur="500"/>
                                        <p:tgtEl>
                                          <p:spTgt spid="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7409"/>
                                        </p:tgtEl>
                                      </p:cBhvr>
                                    </p:animEffect>
                                    <p:set>
                                      <p:cBhvr>
                                        <p:cTn id="17" dur="1" fill="hold">
                                          <p:stCondLst>
                                            <p:cond delay="499"/>
                                          </p:stCondLst>
                                        </p:cTn>
                                        <p:tgtEl>
                                          <p:spTgt spid="174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Problems</a:t>
            </a:r>
            <a:endParaRPr lang="en-US" dirty="0"/>
          </a:p>
        </p:txBody>
      </p:sp>
      <p:sp>
        <p:nvSpPr>
          <p:cNvPr id="3" name="Content Placeholder 2"/>
          <p:cNvSpPr>
            <a:spLocks noGrp="1"/>
          </p:cNvSpPr>
          <p:nvPr>
            <p:ph idx="1"/>
          </p:nvPr>
        </p:nvSpPr>
        <p:spPr/>
        <p:txBody>
          <a:bodyPr/>
          <a:lstStyle/>
          <a:p>
            <a:r>
              <a:rPr lang="en-US" sz="4000" dirty="0" smtClean="0"/>
              <a:t>Determine the molecular shape of the following molecules:</a:t>
            </a:r>
          </a:p>
          <a:p>
            <a:pPr marL="971550" lvl="1" indent="-514350">
              <a:buFont typeface="+mj-lt"/>
              <a:buAutoNum type="arabicPeriod"/>
            </a:pPr>
            <a:r>
              <a:rPr lang="en-US" sz="3600" dirty="0" smtClean="0"/>
              <a:t>SBr</a:t>
            </a:r>
            <a:r>
              <a:rPr lang="en-US" sz="3600" baseline="-25000" dirty="0" smtClean="0"/>
              <a:t>2</a:t>
            </a:r>
          </a:p>
          <a:p>
            <a:pPr marL="1371600" lvl="2" indent="-514350">
              <a:buFont typeface="+mj-lt"/>
              <a:buAutoNum type="arabicPeriod"/>
            </a:pPr>
            <a:r>
              <a:rPr lang="en-US" dirty="0" smtClean="0"/>
              <a:t>Bent</a:t>
            </a:r>
          </a:p>
          <a:p>
            <a:pPr marL="971550" lvl="1" indent="-514350">
              <a:buFont typeface="+mj-lt"/>
              <a:buAutoNum type="arabicPeriod"/>
            </a:pPr>
            <a:r>
              <a:rPr lang="en-US" sz="3600" dirty="0" err="1" smtClean="0"/>
              <a:t>HCl</a:t>
            </a:r>
            <a:endParaRPr lang="en-US" sz="3600" dirty="0" smtClean="0"/>
          </a:p>
          <a:p>
            <a:pPr marL="1371600" lvl="2" indent="-514350">
              <a:buFont typeface="+mj-lt"/>
              <a:buAutoNum type="arabicPeriod"/>
            </a:pPr>
            <a:r>
              <a:rPr lang="en-US" dirty="0" smtClean="0"/>
              <a:t>Linear</a:t>
            </a:r>
            <a:endParaRPr lang="en-US" baseline="-25000" dirty="0" smtClean="0"/>
          </a:p>
          <a:p>
            <a:pPr marL="971550" lvl="1" indent="-514350">
              <a:buFont typeface="+mj-lt"/>
              <a:buAutoNum type="arabicPeriod"/>
            </a:pPr>
            <a:r>
              <a:rPr lang="en-US" sz="3600" dirty="0" smtClean="0"/>
              <a:t>SiF</a:t>
            </a:r>
            <a:r>
              <a:rPr lang="en-US" sz="3600" baseline="-25000" dirty="0" smtClean="0"/>
              <a:t>4</a:t>
            </a:r>
          </a:p>
          <a:p>
            <a:pPr marL="1371600" lvl="2" indent="-514350">
              <a:buFont typeface="+mj-lt"/>
              <a:buAutoNum type="arabicPeriod"/>
            </a:pPr>
            <a:r>
              <a:rPr lang="en-US" dirty="0" smtClean="0"/>
              <a:t>Tetrahedral</a:t>
            </a:r>
            <a:endParaRPr lang="en-US" baseline="-25000" dirty="0"/>
          </a:p>
          <a:p>
            <a:pPr marL="857250" lvl="2" indent="0">
              <a:buNone/>
            </a:pPr>
            <a:endParaRPr lang="en-US" sz="3200" baseline="-25000"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128</a:t>
            </a:fld>
            <a:endParaRPr lang="en-US"/>
          </a:p>
        </p:txBody>
      </p:sp>
      <p:sp>
        <p:nvSpPr>
          <p:cNvPr id="17409" name="Rectangle 17408"/>
          <p:cNvSpPr/>
          <p:nvPr/>
        </p:nvSpPr>
        <p:spPr bwMode="auto">
          <a:xfrm>
            <a:off x="1295400" y="4038600"/>
            <a:ext cx="1682859"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2" name="Rectangle 71"/>
          <p:cNvSpPr/>
          <p:nvPr/>
        </p:nvSpPr>
        <p:spPr bwMode="auto">
          <a:xfrm>
            <a:off x="1177870" y="5009147"/>
            <a:ext cx="1682859"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3" name="Rectangle 72"/>
          <p:cNvSpPr/>
          <p:nvPr/>
        </p:nvSpPr>
        <p:spPr bwMode="auto">
          <a:xfrm>
            <a:off x="1295399" y="6172200"/>
            <a:ext cx="2286001"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0048" y="3231668"/>
            <a:ext cx="3704752" cy="1788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descr="http://upload.wikimedia.org/wikipedia/commons/7/78/Linear-3D-ball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2322" y="5029200"/>
            <a:ext cx="3464999"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85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2"/>
                                        </p:tgtEl>
                                      </p:cBhvr>
                                    </p:animEffect>
                                    <p:set>
                                      <p:cBhvr>
                                        <p:cTn id="17" dur="1" fill="hold">
                                          <p:stCondLst>
                                            <p:cond delay="499"/>
                                          </p:stCondLst>
                                        </p:cTn>
                                        <p:tgtEl>
                                          <p:spTgt spid="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Problems</a:t>
            </a:r>
            <a:endParaRPr lang="en-US" dirty="0"/>
          </a:p>
        </p:txBody>
      </p:sp>
      <p:sp>
        <p:nvSpPr>
          <p:cNvPr id="3" name="Content Placeholder 2"/>
          <p:cNvSpPr>
            <a:spLocks noGrp="1"/>
          </p:cNvSpPr>
          <p:nvPr>
            <p:ph idx="1"/>
          </p:nvPr>
        </p:nvSpPr>
        <p:spPr/>
        <p:txBody>
          <a:bodyPr/>
          <a:lstStyle/>
          <a:p>
            <a:r>
              <a:rPr lang="en-US" sz="4000" dirty="0" smtClean="0"/>
              <a:t>Determine the molecular shape of the following molecules:</a:t>
            </a:r>
          </a:p>
          <a:p>
            <a:pPr marL="971550" lvl="1" indent="-514350">
              <a:buFont typeface="+mj-lt"/>
              <a:buAutoNum type="arabicPeriod"/>
            </a:pPr>
            <a:r>
              <a:rPr lang="en-US" sz="3600" dirty="0" smtClean="0"/>
              <a:t>SBr</a:t>
            </a:r>
            <a:r>
              <a:rPr lang="en-US" sz="3600" baseline="-25000" dirty="0" smtClean="0"/>
              <a:t>2</a:t>
            </a:r>
          </a:p>
          <a:p>
            <a:pPr marL="1371600" lvl="2" indent="-514350">
              <a:buFont typeface="+mj-lt"/>
              <a:buAutoNum type="arabicPeriod"/>
            </a:pPr>
            <a:r>
              <a:rPr lang="en-US" dirty="0" smtClean="0"/>
              <a:t>Bent</a:t>
            </a:r>
          </a:p>
          <a:p>
            <a:pPr marL="971550" lvl="1" indent="-514350">
              <a:buFont typeface="+mj-lt"/>
              <a:buAutoNum type="arabicPeriod"/>
            </a:pPr>
            <a:r>
              <a:rPr lang="en-US" sz="3600" dirty="0" err="1" smtClean="0"/>
              <a:t>HCl</a:t>
            </a:r>
            <a:endParaRPr lang="en-US" sz="3600" dirty="0" smtClean="0"/>
          </a:p>
          <a:p>
            <a:pPr marL="1371600" lvl="2" indent="-514350">
              <a:buFont typeface="+mj-lt"/>
              <a:buAutoNum type="arabicPeriod"/>
            </a:pPr>
            <a:r>
              <a:rPr lang="en-US" dirty="0" smtClean="0"/>
              <a:t>Linear</a:t>
            </a:r>
            <a:endParaRPr lang="en-US" baseline="-25000" dirty="0" smtClean="0"/>
          </a:p>
          <a:p>
            <a:pPr marL="971550" lvl="1" indent="-514350">
              <a:buFont typeface="+mj-lt"/>
              <a:buAutoNum type="arabicPeriod"/>
            </a:pPr>
            <a:r>
              <a:rPr lang="en-US" sz="3600" dirty="0" smtClean="0"/>
              <a:t>SiF</a:t>
            </a:r>
            <a:r>
              <a:rPr lang="en-US" sz="3600" baseline="-25000" dirty="0" smtClean="0"/>
              <a:t>4</a:t>
            </a:r>
          </a:p>
          <a:p>
            <a:pPr marL="1371600" lvl="2" indent="-514350">
              <a:buFont typeface="+mj-lt"/>
              <a:buAutoNum type="arabicPeriod"/>
            </a:pPr>
            <a:r>
              <a:rPr lang="en-US" dirty="0" smtClean="0"/>
              <a:t>Tetrahedral</a:t>
            </a:r>
            <a:endParaRPr lang="en-US" baseline="-25000" dirty="0"/>
          </a:p>
          <a:p>
            <a:pPr marL="857250" lvl="2" indent="0">
              <a:buNone/>
            </a:pPr>
            <a:endParaRPr lang="en-US" sz="3200" baseline="-25000"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129</a:t>
            </a:fld>
            <a:endParaRPr lang="en-US"/>
          </a:p>
        </p:txBody>
      </p:sp>
      <p:sp>
        <p:nvSpPr>
          <p:cNvPr id="17409" name="Rectangle 17408"/>
          <p:cNvSpPr/>
          <p:nvPr/>
        </p:nvSpPr>
        <p:spPr bwMode="auto">
          <a:xfrm>
            <a:off x="1295400" y="4038600"/>
            <a:ext cx="1682859"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2" name="Rectangle 71"/>
          <p:cNvSpPr/>
          <p:nvPr/>
        </p:nvSpPr>
        <p:spPr bwMode="auto">
          <a:xfrm>
            <a:off x="1177870" y="5009147"/>
            <a:ext cx="1682859"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3" name="Rectangle 72"/>
          <p:cNvSpPr/>
          <p:nvPr/>
        </p:nvSpPr>
        <p:spPr bwMode="auto">
          <a:xfrm>
            <a:off x="1295399" y="6172200"/>
            <a:ext cx="2286001"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8259" y="3657600"/>
            <a:ext cx="3020116" cy="2567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http://upload.wikimedia.org/wikipedia/commons/f/fb/Tetrahedral-3D-ball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7291" y="3467100"/>
            <a:ext cx="2792349" cy="2933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68298" y="4756483"/>
            <a:ext cx="304800" cy="369332"/>
          </a:xfrm>
          <a:prstGeom prst="rect">
            <a:avLst/>
          </a:prstGeom>
          <a:noFill/>
          <a:ln>
            <a:noFill/>
          </a:ln>
        </p:spPr>
        <p:txBody>
          <a:bodyPr wrap="square" rtlCol="0">
            <a:spAutoFit/>
          </a:bodyPr>
          <a:lstStyle/>
          <a:p>
            <a:r>
              <a:rPr lang="en-US" b="1" dirty="0" err="1"/>
              <a:t>i</a:t>
            </a:r>
            <a:endParaRPr lang="en-US" b="1" dirty="0"/>
          </a:p>
        </p:txBody>
      </p:sp>
    </p:spTree>
    <p:extLst>
      <p:ext uri="{BB962C8B-B14F-4D97-AF65-F5344CB8AC3E}">
        <p14:creationId xmlns:p14="http://schemas.microsoft.com/office/powerpoint/2010/main" val="273572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3"/>
                                        </p:tgtEl>
                                      </p:cBhvr>
                                    </p:animEffect>
                                    <p:set>
                                      <p:cBhvr>
                                        <p:cTn id="17" dur="1" fill="hold">
                                          <p:stCondLst>
                                            <p:cond delay="499"/>
                                          </p:stCondLst>
                                        </p:cTn>
                                        <p:tgtEl>
                                          <p:spTgt spid="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Anion</a:t>
            </a:r>
            <a:endParaRPr lang="en-US" dirty="0"/>
          </a:p>
        </p:txBody>
      </p:sp>
      <p:sp>
        <p:nvSpPr>
          <p:cNvPr id="3" name="Content Placeholder 2"/>
          <p:cNvSpPr>
            <a:spLocks noGrp="1"/>
          </p:cNvSpPr>
          <p:nvPr>
            <p:ph idx="1"/>
          </p:nvPr>
        </p:nvSpPr>
        <p:spPr/>
        <p:txBody>
          <a:bodyPr/>
          <a:lstStyle/>
          <a:p>
            <a:pPr lvl="0"/>
            <a:r>
              <a:rPr lang="en-US" dirty="0" smtClean="0"/>
              <a:t>atom </a:t>
            </a:r>
            <a:r>
              <a:rPr lang="en-US" b="1" dirty="0" smtClean="0"/>
              <a:t>gains </a:t>
            </a:r>
            <a:r>
              <a:rPr lang="en-US" dirty="0" smtClean="0"/>
              <a:t>electrons, </a:t>
            </a:r>
            <a:r>
              <a:rPr lang="en-US" b="1" dirty="0" smtClean="0"/>
              <a:t>nonmetals</a:t>
            </a:r>
            <a:endParaRPr lang="en-US" dirty="0" smtClean="0"/>
          </a:p>
          <a:p>
            <a:pPr lvl="0"/>
            <a:r>
              <a:rPr lang="en-US" dirty="0" smtClean="0"/>
              <a:t>a </a:t>
            </a:r>
            <a:r>
              <a:rPr lang="en-US" b="1" dirty="0" smtClean="0"/>
              <a:t>negatively </a:t>
            </a:r>
            <a:r>
              <a:rPr lang="en-US" dirty="0" smtClean="0"/>
              <a:t>charged ion</a:t>
            </a:r>
          </a:p>
          <a:p>
            <a:pPr lvl="0"/>
            <a:r>
              <a:rPr lang="en-US" dirty="0" smtClean="0"/>
              <a:t>name </a:t>
            </a:r>
            <a:r>
              <a:rPr lang="en-US" b="1" dirty="0" smtClean="0"/>
              <a:t>changes to </a:t>
            </a:r>
            <a:r>
              <a:rPr lang="en-US" b="1" dirty="0" smtClean="0">
                <a:solidFill>
                  <a:srgbClr val="C00000"/>
                </a:solidFill>
              </a:rPr>
              <a:t>–</a:t>
            </a:r>
            <a:r>
              <a:rPr lang="en-US" b="1" i="1" dirty="0" err="1" smtClean="0">
                <a:solidFill>
                  <a:srgbClr val="C00000"/>
                </a:solidFill>
              </a:rPr>
              <a:t>ide</a:t>
            </a:r>
            <a:r>
              <a:rPr lang="en-US" b="1" dirty="0" smtClean="0">
                <a:solidFill>
                  <a:srgbClr val="C00000"/>
                </a:solidFill>
              </a:rPr>
              <a:t> </a:t>
            </a:r>
            <a:r>
              <a:rPr lang="en-US" b="1" dirty="0" smtClean="0"/>
              <a:t>ending</a:t>
            </a:r>
            <a:endParaRPr lang="en-US" dirty="0" smtClean="0"/>
          </a:p>
          <a:p>
            <a:pPr>
              <a:buNone/>
            </a:pPr>
            <a:endParaRPr lang="en-US" dirty="0"/>
          </a:p>
        </p:txBody>
      </p:sp>
      <p:pic>
        <p:nvPicPr>
          <p:cNvPr id="12290" name="Picture 2" descr="http://www.virginmedia.com/images/onion430x300.jpg"/>
          <p:cNvPicPr>
            <a:picLocks noChangeAspect="1" noChangeArrowheads="1"/>
          </p:cNvPicPr>
          <p:nvPr/>
        </p:nvPicPr>
        <p:blipFill>
          <a:blip r:embed="rId2" cstate="print"/>
          <a:srcRect/>
          <a:stretch>
            <a:fillRect/>
          </a:stretch>
        </p:blipFill>
        <p:spPr bwMode="auto">
          <a:xfrm>
            <a:off x="5048250" y="4000500"/>
            <a:ext cx="4095750" cy="2857500"/>
          </a:xfrm>
          <a:prstGeom prst="rect">
            <a:avLst/>
          </a:prstGeom>
          <a:noFill/>
        </p:spPr>
      </p:pic>
      <p:sp>
        <p:nvSpPr>
          <p:cNvPr id="5" name="Slide Number Placeholder 4"/>
          <p:cNvSpPr>
            <a:spLocks noGrp="1"/>
          </p:cNvSpPr>
          <p:nvPr>
            <p:ph type="sldNum" sz="quarter" idx="11"/>
          </p:nvPr>
        </p:nvSpPr>
        <p:spPr/>
        <p:txBody>
          <a:bodyPr/>
          <a:lstStyle/>
          <a:p>
            <a:fld id="{3320D74C-7663-493A-9AFF-C6F46CBD43DF}" type="slidenum">
              <a:rPr lang="en-US" smtClean="0"/>
              <a:pPr/>
              <a:t>13</a:t>
            </a:fld>
            <a:endParaRPr lang="en-US"/>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Quiz</a:t>
            </a:r>
            <a:endParaRPr lang="en-US" dirty="0"/>
          </a:p>
        </p:txBody>
      </p:sp>
      <p:sp>
        <p:nvSpPr>
          <p:cNvPr id="3" name="Text Placeholder 2"/>
          <p:cNvSpPr>
            <a:spLocks noGrp="1"/>
          </p:cNvSpPr>
          <p:nvPr>
            <p:ph type="body" idx="1"/>
          </p:nvPr>
        </p:nvSpPr>
        <p:spPr/>
        <p:txBody>
          <a:bodyPr/>
          <a:lstStyle/>
          <a:p>
            <a:r>
              <a:rPr lang="en-US" dirty="0" smtClean="0"/>
              <a:t>Section 8.3</a:t>
            </a:r>
            <a:endParaRPr lang="en-US" dirty="0"/>
          </a:p>
        </p:txBody>
      </p:sp>
      <p:sp>
        <p:nvSpPr>
          <p:cNvPr id="4" name="Slide Number Placeholder 3"/>
          <p:cNvSpPr>
            <a:spLocks noGrp="1"/>
          </p:cNvSpPr>
          <p:nvPr>
            <p:ph type="sldNum" sz="quarter" idx="11"/>
          </p:nvPr>
        </p:nvSpPr>
        <p:spPr/>
        <p:txBody>
          <a:bodyPr/>
          <a:lstStyle/>
          <a:p>
            <a:fld id="{A168EAF4-989B-4C64-BD55-D8083DF0BE2A}" type="slidenum">
              <a:rPr lang="en-US" smtClean="0"/>
              <a:pPr/>
              <a:t>130</a:t>
            </a:fld>
            <a:endParaRPr lang="en-US"/>
          </a:p>
        </p:txBody>
      </p:sp>
    </p:spTree>
    <p:extLst>
      <p:ext uri="{BB962C8B-B14F-4D97-AF65-F5344CB8AC3E}">
        <p14:creationId xmlns:p14="http://schemas.microsoft.com/office/powerpoint/2010/main" val="92885523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1. The image below shows what type of geometry…</a:t>
            </a:r>
            <a:endParaRPr lang="en-US" sz="3600" dirty="0"/>
          </a:p>
        </p:txBody>
      </p:sp>
      <p:sp>
        <p:nvSpPr>
          <p:cNvPr id="4" name="Rectangle 6"/>
          <p:cNvSpPr>
            <a:spLocks noChangeArrowheads="1"/>
          </p:cNvSpPr>
          <p:nvPr/>
        </p:nvSpPr>
        <p:spPr bwMode="auto">
          <a:xfrm>
            <a:off x="618699" y="2057400"/>
            <a:ext cx="2810301" cy="4572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3" name="Content Placeholder 2"/>
          <p:cNvSpPr>
            <a:spLocks noGrp="1"/>
          </p:cNvSpPr>
          <p:nvPr>
            <p:ph idx="1"/>
          </p:nvPr>
        </p:nvSpPr>
        <p:spPr>
          <a:xfrm>
            <a:off x="609600" y="1981200"/>
            <a:ext cx="8077200" cy="3886200"/>
          </a:xfrm>
        </p:spPr>
        <p:txBody>
          <a:bodyPr/>
          <a:lstStyle/>
          <a:p>
            <a:pPr marL="514350" indent="-514350">
              <a:buFont typeface="+mj-lt"/>
              <a:buAutoNum type="alphaLcPeriod"/>
            </a:pPr>
            <a:r>
              <a:rPr lang="en-US" dirty="0" smtClean="0"/>
              <a:t>Tetrahedral</a:t>
            </a:r>
          </a:p>
          <a:p>
            <a:pPr marL="514350" indent="-514350">
              <a:buFont typeface="+mj-lt"/>
              <a:buAutoNum type="alphaLcPeriod"/>
            </a:pPr>
            <a:r>
              <a:rPr lang="en-US" dirty="0" smtClean="0"/>
              <a:t>Octahedral	</a:t>
            </a:r>
          </a:p>
          <a:p>
            <a:pPr marL="514350" indent="-514350">
              <a:buFont typeface="+mj-lt"/>
              <a:buAutoNum type="alphaLcPeriod"/>
            </a:pPr>
            <a:r>
              <a:rPr lang="en-US" dirty="0" smtClean="0"/>
              <a:t>Square Pyramidal</a:t>
            </a:r>
          </a:p>
          <a:p>
            <a:pPr marL="514350" indent="-514350">
              <a:buFont typeface="+mj-lt"/>
              <a:buAutoNum type="alphaLcPeriod"/>
            </a:pPr>
            <a:r>
              <a:rPr lang="en-US" dirty="0" smtClean="0"/>
              <a:t>Trigonal </a:t>
            </a:r>
            <a:r>
              <a:rPr lang="en-US" dirty="0" err="1" smtClean="0"/>
              <a:t>Bipyramidal</a:t>
            </a:r>
            <a:endParaRPr lang="en-US" dirty="0" smtClean="0"/>
          </a:p>
        </p:txBody>
      </p:sp>
      <p:sp>
        <p:nvSpPr>
          <p:cNvPr id="5" name="Slide Number Placeholder 4"/>
          <p:cNvSpPr>
            <a:spLocks noGrp="1"/>
          </p:cNvSpPr>
          <p:nvPr>
            <p:ph type="sldNum" sz="quarter" idx="11"/>
          </p:nvPr>
        </p:nvSpPr>
        <p:spPr/>
        <p:txBody>
          <a:bodyPr/>
          <a:lstStyle/>
          <a:p>
            <a:fld id="{3320D74C-7663-493A-9AFF-C6F46CBD43DF}" type="slidenum">
              <a:rPr lang="en-US" smtClean="0"/>
              <a:pPr/>
              <a:t>131</a:t>
            </a:fld>
            <a:endParaRPr lang="en-US"/>
          </a:p>
        </p:txBody>
      </p:sp>
      <p:pic>
        <p:nvPicPr>
          <p:cNvPr id="7" name="Picture 2" descr="http://upload.wikimedia.org/wikipedia/commons/f/fb/Tetrahedral-3D-ball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828800"/>
            <a:ext cx="2792349"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35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1371600"/>
          </a:xfrm>
        </p:spPr>
        <p:txBody>
          <a:bodyPr/>
          <a:lstStyle/>
          <a:p>
            <a:r>
              <a:rPr lang="en-US" sz="3600" dirty="0" smtClean="0"/>
              <a:t>2. Which bond is stronger: Sigma or Pi?</a:t>
            </a:r>
            <a:endParaRPr lang="en-US" sz="3600" dirty="0"/>
          </a:p>
        </p:txBody>
      </p:sp>
      <p:sp>
        <p:nvSpPr>
          <p:cNvPr id="4" name="Rectangle 6"/>
          <p:cNvSpPr>
            <a:spLocks noChangeArrowheads="1"/>
          </p:cNvSpPr>
          <p:nvPr/>
        </p:nvSpPr>
        <p:spPr bwMode="auto">
          <a:xfrm>
            <a:off x="457200" y="2057400"/>
            <a:ext cx="2057400" cy="4572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3" name="Content Placeholder 2"/>
          <p:cNvSpPr>
            <a:spLocks noGrp="1"/>
          </p:cNvSpPr>
          <p:nvPr>
            <p:ph idx="1"/>
          </p:nvPr>
        </p:nvSpPr>
        <p:spPr/>
        <p:txBody>
          <a:bodyPr/>
          <a:lstStyle/>
          <a:p>
            <a:pPr marL="514350" indent="-514350">
              <a:buFont typeface="+mj-lt"/>
              <a:buAutoNum type="alphaLcPeriod"/>
            </a:pPr>
            <a:r>
              <a:rPr lang="en-US" dirty="0" smtClean="0"/>
              <a:t>Sigma</a:t>
            </a:r>
          </a:p>
          <a:p>
            <a:pPr marL="514350" indent="-514350">
              <a:buFont typeface="+mj-lt"/>
              <a:buAutoNum type="alphaLcPeriod"/>
            </a:pPr>
            <a:r>
              <a:rPr lang="en-US" dirty="0" smtClean="0"/>
              <a:t>Pi</a:t>
            </a:r>
          </a:p>
          <a:p>
            <a:pPr marL="514350" indent="-514350">
              <a:buFont typeface="+mj-lt"/>
              <a:buAutoNum type="alphaLcPeriod"/>
            </a:pPr>
            <a:r>
              <a:rPr lang="en-US" dirty="0" smtClean="0"/>
              <a:t>They are equally strong.</a:t>
            </a:r>
          </a:p>
          <a:p>
            <a:pPr marL="514350" indent="-514350">
              <a:buFont typeface="+mj-lt"/>
              <a:buAutoNum type="alphaLcPeriod"/>
            </a:pPr>
            <a:r>
              <a:rPr lang="en-US" dirty="0" smtClean="0"/>
              <a:t>You cannot tell.</a:t>
            </a:r>
          </a:p>
        </p:txBody>
      </p:sp>
      <p:sp>
        <p:nvSpPr>
          <p:cNvPr id="5" name="Slide Number Placeholder 4"/>
          <p:cNvSpPr>
            <a:spLocks noGrp="1"/>
          </p:cNvSpPr>
          <p:nvPr>
            <p:ph type="sldNum" sz="quarter" idx="11"/>
          </p:nvPr>
        </p:nvSpPr>
        <p:spPr/>
        <p:txBody>
          <a:bodyPr/>
          <a:lstStyle/>
          <a:p>
            <a:fld id="{3320D74C-7663-493A-9AFF-C6F46CBD43DF}" type="slidenum">
              <a:rPr lang="en-US" smtClean="0"/>
              <a:pPr/>
              <a:t>132</a:t>
            </a:fld>
            <a:endParaRPr lang="en-US"/>
          </a:p>
        </p:txBody>
      </p:sp>
    </p:spTree>
    <p:extLst>
      <p:ext uri="{BB962C8B-B14F-4D97-AF65-F5344CB8AC3E}">
        <p14:creationId xmlns:p14="http://schemas.microsoft.com/office/powerpoint/2010/main" val="345216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p:txBody>
          <a:bodyPr/>
          <a:lstStyle/>
          <a:p>
            <a:r>
              <a:rPr lang="en-US" dirty="0" smtClean="0"/>
              <a:t>Book Work:  </a:t>
            </a:r>
          </a:p>
          <a:p>
            <a:pPr lvl="1"/>
            <a:r>
              <a:rPr lang="en-US" dirty="0" smtClean="0"/>
              <a:t>Page 236 #24 and 27</a:t>
            </a:r>
          </a:p>
        </p:txBody>
      </p:sp>
      <p:sp>
        <p:nvSpPr>
          <p:cNvPr id="4" name="Slide Number Placeholder 3"/>
          <p:cNvSpPr>
            <a:spLocks noGrp="1"/>
          </p:cNvSpPr>
          <p:nvPr>
            <p:ph type="sldNum" sz="quarter" idx="11"/>
          </p:nvPr>
        </p:nvSpPr>
        <p:spPr/>
        <p:txBody>
          <a:bodyPr/>
          <a:lstStyle/>
          <a:p>
            <a:fld id="{3320D74C-7663-493A-9AFF-C6F46CBD43DF}" type="slidenum">
              <a:rPr lang="en-US" smtClean="0"/>
              <a:pPr/>
              <a:t>133</a:t>
            </a:fld>
            <a:endParaRPr lang="en-US"/>
          </a:p>
        </p:txBody>
      </p:sp>
    </p:spTree>
    <p:extLst>
      <p:ext uri="{BB962C8B-B14F-4D97-AF65-F5344CB8AC3E}">
        <p14:creationId xmlns:p14="http://schemas.microsoft.com/office/powerpoint/2010/main" val="152289018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#24 – Explain how VSEPR theory can be used to predict the shapes of molecules.</a:t>
            </a:r>
            <a:endParaRPr lang="en-US" sz="3200" dirty="0"/>
          </a:p>
        </p:txBody>
      </p:sp>
      <p:sp>
        <p:nvSpPr>
          <p:cNvPr id="3" name="Content Placeholder 2"/>
          <p:cNvSpPr>
            <a:spLocks noGrp="1"/>
          </p:cNvSpPr>
          <p:nvPr>
            <p:ph idx="1"/>
          </p:nvPr>
        </p:nvSpPr>
        <p:spPr/>
        <p:txBody>
          <a:bodyPr/>
          <a:lstStyle/>
          <a:p>
            <a:r>
              <a:rPr lang="en-US" dirty="0" smtClean="0"/>
              <a:t>Electron pairs repel one another so the shape is determined by the position where the valence electron pairs are as far away from each other as possible</a:t>
            </a:r>
            <a:endParaRPr lang="en-US"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134</a:t>
            </a:fld>
            <a:endParaRPr lang="en-US"/>
          </a:p>
        </p:txBody>
      </p:sp>
    </p:spTree>
    <p:extLst>
      <p:ext uri="{BB962C8B-B14F-4D97-AF65-F5344CB8AC3E}">
        <p14:creationId xmlns:p14="http://schemas.microsoft.com/office/powerpoint/2010/main" val="357336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#27 – What is a sigma bond?  Describe, with the aid of a diagram, how the overlap of two half-filled 1s orbitals produces a sigma bond.</a:t>
            </a:r>
            <a:endParaRPr lang="en-US" sz="3200" dirty="0"/>
          </a:p>
        </p:txBody>
      </p:sp>
      <p:sp>
        <p:nvSpPr>
          <p:cNvPr id="3" name="Content Placeholder 2"/>
          <p:cNvSpPr>
            <a:spLocks noGrp="1"/>
          </p:cNvSpPr>
          <p:nvPr>
            <p:ph idx="1"/>
          </p:nvPr>
        </p:nvSpPr>
        <p:spPr/>
        <p:txBody>
          <a:bodyPr/>
          <a:lstStyle/>
          <a:p>
            <a:r>
              <a:rPr lang="en-US" dirty="0" smtClean="0"/>
              <a:t>A sigma bond is the single overlap of two atomic orbitals end to end.</a:t>
            </a:r>
            <a:endParaRPr lang="en-US"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135</a:t>
            </a:fld>
            <a:endParaRPr lang="en-US"/>
          </a:p>
        </p:txBody>
      </p:sp>
      <p:sp>
        <p:nvSpPr>
          <p:cNvPr id="5" name="Oval 4"/>
          <p:cNvSpPr/>
          <p:nvPr/>
        </p:nvSpPr>
        <p:spPr bwMode="auto">
          <a:xfrm>
            <a:off x="1600200" y="3470564"/>
            <a:ext cx="2895600" cy="2743200"/>
          </a:xfrm>
          <a:prstGeom prst="ellipse">
            <a:avLst/>
          </a:prstGeom>
          <a:solidFill>
            <a:srgbClr val="FF0000">
              <a:alpha val="50196"/>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Oval 5"/>
          <p:cNvSpPr/>
          <p:nvPr/>
        </p:nvSpPr>
        <p:spPr bwMode="auto">
          <a:xfrm>
            <a:off x="3657600" y="3470564"/>
            <a:ext cx="2895600" cy="2743200"/>
          </a:xfrm>
          <a:prstGeom prst="ellipse">
            <a:avLst/>
          </a:prstGeom>
          <a:solidFill>
            <a:srgbClr val="3333FF">
              <a:alpha val="50196"/>
            </a:srgb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14571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Section 4 -</a:t>
            </a:r>
            <a:br>
              <a:rPr lang="en-US" b="1" dirty="0" smtClean="0"/>
            </a:br>
            <a:r>
              <a:rPr lang="en-US" b="1" dirty="0" smtClean="0"/>
              <a:t>Polar Bonds and Molecules</a:t>
            </a:r>
            <a:endParaRPr lang="en-US" b="1" dirty="0"/>
          </a:p>
        </p:txBody>
      </p:sp>
      <p:sp>
        <p:nvSpPr>
          <p:cNvPr id="5" name="Subtitle 4"/>
          <p:cNvSpPr>
            <a:spLocks noGrp="1"/>
          </p:cNvSpPr>
          <p:nvPr>
            <p:ph type="subTitle" idx="1"/>
          </p:nvPr>
        </p:nvSpPr>
        <p:spPr/>
        <p:txBody>
          <a:bodyPr/>
          <a:lstStyle/>
          <a:p>
            <a:r>
              <a:rPr lang="en-US" dirty="0" smtClean="0"/>
              <a:t>Read pages 237-241</a:t>
            </a:r>
            <a:endParaRPr lang="en-US" dirty="0"/>
          </a:p>
        </p:txBody>
      </p:sp>
      <p:sp>
        <p:nvSpPr>
          <p:cNvPr id="6" name="Slide Number Placeholder 5"/>
          <p:cNvSpPr>
            <a:spLocks noGrp="1"/>
          </p:cNvSpPr>
          <p:nvPr>
            <p:ph type="sldNum" sz="quarter" idx="4"/>
          </p:nvPr>
        </p:nvSpPr>
        <p:spPr/>
        <p:txBody>
          <a:bodyPr/>
          <a:lstStyle/>
          <a:p>
            <a:fld id="{57273FE4-54D3-459A-93AF-DDDE21ECFE7E}" type="slidenum">
              <a:rPr lang="en-US" smtClean="0"/>
              <a:pPr/>
              <a:t>136</a:t>
            </a:fld>
            <a:endParaRPr lang="en-US"/>
          </a:p>
        </p:txBody>
      </p:sp>
    </p:spTree>
    <p:extLst>
      <p:ext uri="{BB962C8B-B14F-4D97-AF65-F5344CB8AC3E}">
        <p14:creationId xmlns:p14="http://schemas.microsoft.com/office/powerpoint/2010/main" val="155717917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Nonpolar Covalent Bond</a:t>
            </a:r>
            <a:endParaRPr lang="en-US" dirty="0"/>
          </a:p>
        </p:txBody>
      </p:sp>
      <p:sp>
        <p:nvSpPr>
          <p:cNvPr id="3" name="Content Placeholder 2"/>
          <p:cNvSpPr>
            <a:spLocks noGrp="1"/>
          </p:cNvSpPr>
          <p:nvPr>
            <p:ph idx="1"/>
          </p:nvPr>
        </p:nvSpPr>
        <p:spPr/>
        <p:txBody>
          <a:bodyPr/>
          <a:lstStyle/>
          <a:p>
            <a:pPr lvl="0"/>
            <a:r>
              <a:rPr lang="en-US" dirty="0" smtClean="0"/>
              <a:t>atoms share the electron equally</a:t>
            </a:r>
          </a:p>
          <a:p>
            <a:pPr lvl="0"/>
            <a:r>
              <a:rPr lang="en-US" dirty="0" smtClean="0"/>
              <a:t>consists of the same 2 atoms</a:t>
            </a:r>
          </a:p>
          <a:p>
            <a:pPr lvl="1"/>
            <a:r>
              <a:rPr lang="en-US" dirty="0" smtClean="0"/>
              <a:t>diatomic molecules</a:t>
            </a:r>
            <a:endParaRPr lang="en-US"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137</a:t>
            </a:fld>
            <a:endParaRPr lang="en-US"/>
          </a:p>
        </p:txBody>
      </p:sp>
    </p:spTree>
    <p:extLst>
      <p:ext uri="{BB962C8B-B14F-4D97-AF65-F5344CB8AC3E}">
        <p14:creationId xmlns:p14="http://schemas.microsoft.com/office/powerpoint/2010/main" val="159293822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 Covalent Bond</a:t>
            </a:r>
            <a:endParaRPr lang="en-US" dirty="0"/>
          </a:p>
        </p:txBody>
      </p:sp>
      <p:sp>
        <p:nvSpPr>
          <p:cNvPr id="3" name="Content Placeholder 2"/>
          <p:cNvSpPr>
            <a:spLocks noGrp="1"/>
          </p:cNvSpPr>
          <p:nvPr>
            <p:ph idx="1"/>
          </p:nvPr>
        </p:nvSpPr>
        <p:spPr>
          <a:xfrm>
            <a:off x="457200" y="1981200"/>
            <a:ext cx="8229600" cy="2362200"/>
          </a:xfrm>
        </p:spPr>
        <p:txBody>
          <a:bodyPr/>
          <a:lstStyle/>
          <a:p>
            <a:pPr lvl="0"/>
            <a:r>
              <a:rPr lang="en-US" sz="2800" dirty="0" smtClean="0"/>
              <a:t>atoms share the electron unequally</a:t>
            </a:r>
          </a:p>
          <a:p>
            <a:pPr lvl="0"/>
            <a:r>
              <a:rPr lang="en-US" sz="2800" dirty="0" smtClean="0"/>
              <a:t>one atom has a higher electronegativity than the other and holds onto the electron more</a:t>
            </a:r>
          </a:p>
          <a:p>
            <a:pPr lvl="0"/>
            <a:endParaRPr lang="en-US" sz="2400" dirty="0" smtClean="0"/>
          </a:p>
          <a:p>
            <a:endParaRPr lang="en-US"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138</a:t>
            </a:fld>
            <a:endParaRPr lang="en-US"/>
          </a:p>
        </p:txBody>
      </p:sp>
      <p:pic>
        <p:nvPicPr>
          <p:cNvPr id="5" name="Picture 12" descr="002"/>
          <p:cNvPicPr>
            <a:picLocks noChangeAspect="1" noChangeArrowheads="1"/>
          </p:cNvPicPr>
          <p:nvPr/>
        </p:nvPicPr>
        <p:blipFill>
          <a:blip r:embed="rId2" cstate="print"/>
          <a:srcRect/>
          <a:stretch>
            <a:fillRect/>
          </a:stretch>
        </p:blipFill>
        <p:spPr bwMode="auto">
          <a:xfrm>
            <a:off x="1600200" y="3657600"/>
            <a:ext cx="6019800" cy="2716004"/>
          </a:xfrm>
          <a:prstGeom prst="rect">
            <a:avLst/>
          </a:prstGeom>
          <a:noFill/>
        </p:spPr>
      </p:pic>
      <p:sp>
        <p:nvSpPr>
          <p:cNvPr id="6" name="TextBox 5"/>
          <p:cNvSpPr txBox="1"/>
          <p:nvPr/>
        </p:nvSpPr>
        <p:spPr>
          <a:xfrm>
            <a:off x="6096000" y="762000"/>
            <a:ext cx="2590800" cy="923330"/>
          </a:xfrm>
          <a:prstGeom prst="rect">
            <a:avLst/>
          </a:prstGeom>
          <a:noFill/>
        </p:spPr>
        <p:txBody>
          <a:bodyPr wrap="square" rtlCol="0">
            <a:spAutoFit/>
          </a:bodyPr>
          <a:lstStyle/>
          <a:p>
            <a:pPr algn="ctr"/>
            <a:r>
              <a:rPr lang="en-US" dirty="0" smtClean="0">
                <a:solidFill>
                  <a:srgbClr val="FF0000"/>
                </a:solidFill>
              </a:rPr>
              <a:t>Electronegativity – </a:t>
            </a:r>
          </a:p>
          <a:p>
            <a:pPr algn="ctr"/>
            <a:r>
              <a:rPr lang="en-US" dirty="0" smtClean="0">
                <a:solidFill>
                  <a:srgbClr val="FF0000"/>
                </a:solidFill>
              </a:rPr>
              <a:t>The ability of an atom to attract electrons</a:t>
            </a:r>
            <a:endParaRPr lang="en-US" dirty="0">
              <a:solidFill>
                <a:srgbClr val="FF0000"/>
              </a:solidFill>
            </a:endParaRPr>
          </a:p>
        </p:txBody>
      </p:sp>
    </p:spTree>
    <p:extLst>
      <p:ext uri="{BB962C8B-B14F-4D97-AF65-F5344CB8AC3E}">
        <p14:creationId xmlns:p14="http://schemas.microsoft.com/office/powerpoint/2010/main" val="347993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Dipole</a:t>
            </a:r>
            <a:endParaRPr lang="en-US" dirty="0"/>
          </a:p>
        </p:txBody>
      </p:sp>
      <p:sp>
        <p:nvSpPr>
          <p:cNvPr id="3" name="Content Placeholder 2"/>
          <p:cNvSpPr>
            <a:spLocks noGrp="1"/>
          </p:cNvSpPr>
          <p:nvPr>
            <p:ph idx="1"/>
          </p:nvPr>
        </p:nvSpPr>
        <p:spPr/>
        <p:txBody>
          <a:bodyPr/>
          <a:lstStyle/>
          <a:p>
            <a:pPr marL="342900" lvl="1" indent="-342900">
              <a:buClr>
                <a:schemeClr val="bg2"/>
              </a:buClr>
              <a:buSzPct val="75000"/>
              <a:buFont typeface="Wingdings" pitchFamily="2" charset="2"/>
              <a:buChar char="n"/>
            </a:pPr>
            <a:r>
              <a:rPr lang="en-US" sz="2400" dirty="0" smtClean="0"/>
              <a:t>each atom is partially charged</a:t>
            </a:r>
          </a:p>
          <a:p>
            <a:pPr marL="342900" lvl="1" indent="-342900">
              <a:buClr>
                <a:schemeClr val="bg2"/>
              </a:buClr>
              <a:buSzPct val="75000"/>
              <a:buFont typeface="Wingdings" pitchFamily="2" charset="2"/>
              <a:buChar char="n"/>
            </a:pPr>
            <a:r>
              <a:rPr lang="en-US" sz="2400" dirty="0" smtClean="0"/>
              <a:t>one atom is partially positive, written as </a:t>
            </a:r>
            <a:r>
              <a:rPr lang="en-US" sz="2400" dirty="0" smtClean="0">
                <a:latin typeface="Symbol" pitchFamily="18" charset="2"/>
              </a:rPr>
              <a:t>d</a:t>
            </a:r>
            <a:r>
              <a:rPr lang="en-US" sz="2400" baseline="30000" dirty="0" smtClean="0"/>
              <a:t>+</a:t>
            </a:r>
          </a:p>
          <a:p>
            <a:pPr marL="742950" lvl="2" indent="-342900">
              <a:buSzPct val="75000"/>
            </a:pPr>
            <a:r>
              <a:rPr lang="en-US" sz="2000" dirty="0" smtClean="0"/>
              <a:t>Less electronegative element</a:t>
            </a:r>
          </a:p>
          <a:p>
            <a:pPr marL="342900" lvl="1" indent="-342900">
              <a:buClr>
                <a:schemeClr val="bg2"/>
              </a:buClr>
              <a:buSzPct val="75000"/>
              <a:buFont typeface="Wingdings" pitchFamily="2" charset="2"/>
              <a:buChar char="n"/>
            </a:pPr>
            <a:r>
              <a:rPr lang="en-US" sz="2400" dirty="0" smtClean="0"/>
              <a:t>one atom is partially negative, written as </a:t>
            </a:r>
            <a:r>
              <a:rPr lang="en-US" sz="2400" dirty="0" smtClean="0">
                <a:latin typeface="Symbol" pitchFamily="18" charset="2"/>
              </a:rPr>
              <a:t>d</a:t>
            </a:r>
            <a:r>
              <a:rPr lang="en-US" sz="2400" baseline="30000" dirty="0" smtClean="0"/>
              <a:t>-</a:t>
            </a:r>
          </a:p>
          <a:p>
            <a:pPr marL="742950" lvl="2" indent="-342900">
              <a:buSzPct val="75000"/>
            </a:pPr>
            <a:r>
              <a:rPr lang="en-US" sz="2000" dirty="0" smtClean="0"/>
              <a:t>More electronegative </a:t>
            </a:r>
            <a:r>
              <a:rPr lang="en-US" sz="2000" dirty="0"/>
              <a:t>element</a:t>
            </a:r>
          </a:p>
          <a:p>
            <a:pPr marL="742950" lvl="2" indent="-342900">
              <a:buSzPct val="75000"/>
            </a:pPr>
            <a:endParaRPr lang="en-US" sz="2000" dirty="0" smtClean="0"/>
          </a:p>
          <a:p>
            <a:endParaRPr lang="en-US" dirty="0"/>
          </a:p>
        </p:txBody>
      </p:sp>
      <p:sp>
        <p:nvSpPr>
          <p:cNvPr id="4" name="TextBox 3"/>
          <p:cNvSpPr txBox="1"/>
          <p:nvPr/>
        </p:nvSpPr>
        <p:spPr>
          <a:xfrm rot="1658668">
            <a:off x="6168439" y="1881328"/>
            <a:ext cx="2601132" cy="646331"/>
          </a:xfrm>
          <a:prstGeom prst="rect">
            <a:avLst/>
          </a:prstGeom>
          <a:noFill/>
          <a:ln>
            <a:solidFill>
              <a:srgbClr val="FF0000"/>
            </a:solidFill>
          </a:ln>
        </p:spPr>
        <p:txBody>
          <a:bodyPr wrap="square" rtlCol="0">
            <a:spAutoFit/>
          </a:bodyPr>
          <a:lstStyle/>
          <a:p>
            <a:pPr algn="ctr"/>
            <a:r>
              <a:rPr lang="en-US" sz="3600" b="1" dirty="0" smtClean="0">
                <a:solidFill>
                  <a:srgbClr val="FF0000"/>
                </a:solidFill>
              </a:rPr>
              <a:t>Delta </a:t>
            </a:r>
            <a:r>
              <a:rPr lang="en-US" sz="3600" b="1" dirty="0" smtClean="0">
                <a:solidFill>
                  <a:srgbClr val="FF0000"/>
                </a:solidFill>
                <a:latin typeface="Symbol" pitchFamily="18" charset="2"/>
              </a:rPr>
              <a:t>(d</a:t>
            </a:r>
            <a:r>
              <a:rPr lang="en-US" sz="3600" b="1" baseline="30000" dirty="0" smtClean="0">
                <a:solidFill>
                  <a:srgbClr val="FF0000"/>
                </a:solidFill>
                <a:latin typeface="Symbol" pitchFamily="18" charset="2"/>
              </a:rPr>
              <a:t>+</a:t>
            </a:r>
            <a:r>
              <a:rPr lang="en-US" sz="3600" b="1" dirty="0" smtClean="0">
                <a:solidFill>
                  <a:srgbClr val="FF0000"/>
                </a:solidFill>
                <a:latin typeface="Symbol" pitchFamily="18" charset="2"/>
              </a:rPr>
              <a:t>)</a:t>
            </a:r>
            <a:r>
              <a:rPr lang="en-US" sz="3600" b="1" dirty="0" smtClean="0">
                <a:solidFill>
                  <a:srgbClr val="FF0000"/>
                </a:solidFill>
              </a:rPr>
              <a:t> </a:t>
            </a:r>
            <a:endParaRPr lang="en-US" sz="3600" b="1" dirty="0">
              <a:solidFill>
                <a:srgbClr val="FF0000"/>
              </a:solidFill>
            </a:endParaRPr>
          </a:p>
        </p:txBody>
      </p:sp>
      <p:cxnSp>
        <p:nvCxnSpPr>
          <p:cNvPr id="6" name="Shape 5"/>
          <p:cNvCxnSpPr>
            <a:stCxn id="4" idx="2"/>
          </p:cNvCxnSpPr>
          <p:nvPr/>
        </p:nvCxnSpPr>
        <p:spPr bwMode="auto">
          <a:xfrm rot="5400000">
            <a:off x="6924215" y="2424554"/>
            <a:ext cx="328632" cy="461061"/>
          </a:xfrm>
          <a:prstGeom prst="bentConnector2">
            <a:avLst/>
          </a:prstGeom>
          <a:solidFill>
            <a:schemeClr val="accent1"/>
          </a:solidFill>
          <a:ln w="9525" cap="flat" cmpd="sng" algn="ctr">
            <a:solidFill>
              <a:srgbClr val="FF0000"/>
            </a:solidFill>
            <a:prstDash val="solid"/>
            <a:round/>
            <a:headEnd type="none" w="med" len="med"/>
            <a:tailEnd type="arrow"/>
          </a:ln>
          <a:effectLst/>
        </p:spPr>
      </p:cxnSp>
      <p:pic>
        <p:nvPicPr>
          <p:cNvPr id="7" name="Picture 5" descr="h20"/>
          <p:cNvPicPr>
            <a:picLocks noChangeAspect="1" noChangeArrowheads="1"/>
          </p:cNvPicPr>
          <p:nvPr/>
        </p:nvPicPr>
        <p:blipFill>
          <a:blip r:embed="rId2" cstate="print"/>
          <a:srcRect/>
          <a:stretch>
            <a:fillRect/>
          </a:stretch>
        </p:blipFill>
        <p:spPr bwMode="auto">
          <a:xfrm>
            <a:off x="1447800" y="4191000"/>
            <a:ext cx="6636169" cy="2057400"/>
          </a:xfrm>
          <a:prstGeom prst="rect">
            <a:avLst/>
          </a:prstGeom>
          <a:noFill/>
        </p:spPr>
      </p:pic>
      <p:sp>
        <p:nvSpPr>
          <p:cNvPr id="8" name="Slide Number Placeholder 7"/>
          <p:cNvSpPr>
            <a:spLocks noGrp="1"/>
          </p:cNvSpPr>
          <p:nvPr>
            <p:ph type="sldNum" sz="quarter" idx="11"/>
          </p:nvPr>
        </p:nvSpPr>
        <p:spPr/>
        <p:txBody>
          <a:bodyPr/>
          <a:lstStyle/>
          <a:p>
            <a:fld id="{3320D74C-7663-493A-9AFF-C6F46CBD43DF}" type="slidenum">
              <a:rPr lang="en-US" smtClean="0"/>
              <a:pPr/>
              <a:t>139</a:t>
            </a:fld>
            <a:endParaRPr lang="en-US"/>
          </a:p>
        </p:txBody>
      </p:sp>
    </p:spTree>
    <p:extLst>
      <p:ext uri="{BB962C8B-B14F-4D97-AF65-F5344CB8AC3E}">
        <p14:creationId xmlns:p14="http://schemas.microsoft.com/office/powerpoint/2010/main" val="168637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457200" y="1981200"/>
            <a:ext cx="8229600" cy="3886200"/>
          </a:xfrm>
        </p:spPr>
        <p:txBody>
          <a:bodyPr/>
          <a:lstStyle/>
          <a:p>
            <a:r>
              <a:rPr lang="en-US" sz="2400" dirty="0" smtClean="0"/>
              <a:t>Cl (atom) structure	Cl   )2e</a:t>
            </a:r>
            <a:r>
              <a:rPr lang="en-US" sz="2400" baseline="30000" dirty="0" smtClean="0"/>
              <a:t>-</a:t>
            </a:r>
            <a:r>
              <a:rPr lang="en-US" sz="2400" dirty="0" smtClean="0"/>
              <a:t>   )8e</a:t>
            </a:r>
            <a:r>
              <a:rPr lang="en-US" sz="2400" baseline="30000" dirty="0" smtClean="0"/>
              <a:t>-</a:t>
            </a:r>
            <a:r>
              <a:rPr lang="en-US" sz="2400" dirty="0" smtClean="0"/>
              <a:t>   )7e</a:t>
            </a:r>
            <a:r>
              <a:rPr lang="en-US" sz="2400" baseline="30000" dirty="0" smtClean="0"/>
              <a:t>-</a:t>
            </a:r>
            <a:endParaRPr lang="en-US" sz="2400" dirty="0" smtClean="0"/>
          </a:p>
          <a:p>
            <a:pPr lvl="1"/>
            <a:r>
              <a:rPr lang="en-US" sz="2000" dirty="0" smtClean="0"/>
              <a:t>What does Cl need to become stable (Happy)?  </a:t>
            </a:r>
          </a:p>
          <a:p>
            <a:pPr lvl="2"/>
            <a:r>
              <a:rPr lang="en-US" sz="1600" dirty="0" smtClean="0"/>
              <a:t>8 Valence Electrons</a:t>
            </a:r>
          </a:p>
          <a:p>
            <a:pPr lvl="1"/>
            <a:r>
              <a:rPr lang="en-US" sz="2000" dirty="0" smtClean="0"/>
              <a:t>Is it easier for Chlorine to lose its 7 </a:t>
            </a:r>
            <a:r>
              <a:rPr lang="en-US" sz="2000" dirty="0" err="1" smtClean="0"/>
              <a:t>ve</a:t>
            </a:r>
            <a:r>
              <a:rPr lang="en-US" sz="2000" baseline="30000" dirty="0" smtClean="0"/>
              <a:t>-</a:t>
            </a:r>
            <a:r>
              <a:rPr lang="en-US" sz="2000" dirty="0" smtClean="0"/>
              <a:t> or gain 1 electron?</a:t>
            </a:r>
          </a:p>
          <a:p>
            <a:pPr lvl="2"/>
            <a:r>
              <a:rPr lang="en-US" sz="1600" dirty="0" smtClean="0"/>
              <a:t>GAIN 1</a:t>
            </a:r>
          </a:p>
          <a:p>
            <a:r>
              <a:rPr lang="en-US" sz="2400" dirty="0" smtClean="0"/>
              <a:t>So the Cl atom becomes Cl ion:</a:t>
            </a:r>
          </a:p>
          <a:p>
            <a:r>
              <a:rPr lang="en-US" sz="2400" dirty="0" smtClean="0"/>
              <a:t>Cl</a:t>
            </a:r>
            <a:r>
              <a:rPr lang="en-US" sz="2400" baseline="30000" dirty="0" smtClean="0"/>
              <a:t>-1</a:t>
            </a:r>
            <a:r>
              <a:rPr lang="en-US" sz="2400" dirty="0" smtClean="0"/>
              <a:t> (ion – anion)	         Cl   )2e</a:t>
            </a:r>
            <a:r>
              <a:rPr lang="en-US" sz="2400" baseline="30000" dirty="0" smtClean="0"/>
              <a:t>-</a:t>
            </a:r>
            <a:r>
              <a:rPr lang="en-US" sz="2400" dirty="0" smtClean="0"/>
              <a:t>   )8e</a:t>
            </a:r>
            <a:r>
              <a:rPr lang="en-US" sz="2400" baseline="30000" dirty="0" smtClean="0"/>
              <a:t>-</a:t>
            </a:r>
            <a:r>
              <a:rPr lang="en-US" sz="2400" dirty="0" smtClean="0"/>
              <a:t>   )8e</a:t>
            </a:r>
            <a:r>
              <a:rPr lang="en-US" sz="2400" baseline="30000" dirty="0" smtClean="0"/>
              <a:t>-</a:t>
            </a:r>
            <a:r>
              <a:rPr lang="en-US" sz="2400" dirty="0" smtClean="0"/>
              <a:t>   (gained 1 e</a:t>
            </a:r>
            <a:r>
              <a:rPr lang="en-US" sz="2400" baseline="30000" dirty="0" smtClean="0"/>
              <a:t>-</a:t>
            </a:r>
            <a:r>
              <a:rPr lang="en-US" sz="2400" dirty="0" smtClean="0"/>
              <a:t>)</a:t>
            </a:r>
          </a:p>
          <a:p>
            <a:pPr lvl="1"/>
            <a:r>
              <a:rPr lang="en-US" sz="2000" dirty="0" smtClean="0"/>
              <a:t>Now Cl is stable and the name changes to chlor</a:t>
            </a:r>
            <a:r>
              <a:rPr lang="en-US" sz="4000" dirty="0" smtClean="0">
                <a:solidFill>
                  <a:srgbClr val="FF0000"/>
                </a:solidFill>
              </a:rPr>
              <a:t>ide</a:t>
            </a:r>
          </a:p>
          <a:p>
            <a:pPr lvl="1"/>
            <a:r>
              <a:rPr lang="en-US" sz="2000" dirty="0" smtClean="0"/>
              <a:t>Looks like </a:t>
            </a:r>
            <a:r>
              <a:rPr lang="en-US" sz="2000" dirty="0" err="1" smtClean="0"/>
              <a:t>Ar</a:t>
            </a:r>
            <a:r>
              <a:rPr lang="en-US" sz="2000" dirty="0" smtClean="0"/>
              <a:t> but still has Cl properties</a:t>
            </a:r>
            <a:endParaRPr lang="en-US" sz="2000"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p:cTn id="1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amond(in)">
                                      <p:cBhvr>
                                        <p:cTn id="17" dur="2000"/>
                                        <p:tgtEl>
                                          <p:spTgt spid="3">
                                            <p:txEl>
                                              <p:pRg st="4" end="4"/>
                                            </p:txEl>
                                          </p:spTgt>
                                        </p:tgtEl>
                                      </p:cBhvr>
                                    </p:animEffect>
                                  </p:childTnLst>
                                </p:cTn>
                              </p:par>
                              <p:par>
                                <p:cTn id="18" presetID="8" presetClass="entr" presetSubtype="16"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diamond(in)">
                                      <p:cBhvr>
                                        <p:cTn id="20" dur="2000"/>
                                        <p:tgtEl>
                                          <p:spTgt spid="3">
                                            <p:txEl>
                                              <p:pRg st="5" end="5"/>
                                            </p:txEl>
                                          </p:spTgt>
                                        </p:tgtEl>
                                      </p:cBhvr>
                                    </p:animEffect>
                                  </p:childTnLst>
                                </p:cTn>
                              </p:par>
                              <p:par>
                                <p:cTn id="21" presetID="8" presetClass="entr" presetSubtype="16"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diamond(in)">
                                      <p:cBhvr>
                                        <p:cTn id="23" dur="2000"/>
                                        <p:tgtEl>
                                          <p:spTgt spid="3">
                                            <p:txEl>
                                              <p:pRg st="6" end="6"/>
                                            </p:txEl>
                                          </p:spTgt>
                                        </p:tgtEl>
                                      </p:cBhvr>
                                    </p:animEffect>
                                  </p:childTnLst>
                                </p:cTn>
                              </p:par>
                              <p:par>
                                <p:cTn id="24" presetID="8" presetClass="entr" presetSubtype="16"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diamond(in)">
                                      <p:cBhvr>
                                        <p:cTn id="26" dur="2000"/>
                                        <p:tgtEl>
                                          <p:spTgt spid="3">
                                            <p:txEl>
                                              <p:pRg st="7" end="7"/>
                                            </p:txEl>
                                          </p:spTgt>
                                        </p:tgtEl>
                                      </p:cBhvr>
                                    </p:animEffect>
                                  </p:childTnLst>
                                </p:cTn>
                              </p:par>
                              <p:par>
                                <p:cTn id="27" presetID="8" presetClass="entr" presetSubtype="16"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diamond(in)">
                                      <p:cBhvr>
                                        <p:cTn id="29"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Beside properties, we can mathematically determine if a compound will be </a:t>
            </a:r>
            <a:endParaRPr lang="en-US" sz="3200" dirty="0"/>
          </a:p>
        </p:txBody>
      </p:sp>
      <p:sp>
        <p:nvSpPr>
          <p:cNvPr id="3" name="Content Placeholder 2"/>
          <p:cNvSpPr>
            <a:spLocks noGrp="1"/>
          </p:cNvSpPr>
          <p:nvPr>
            <p:ph idx="1"/>
          </p:nvPr>
        </p:nvSpPr>
        <p:spPr/>
        <p:txBody>
          <a:bodyPr/>
          <a:lstStyle/>
          <a:p>
            <a:r>
              <a:rPr lang="en-US" dirty="0" smtClean="0"/>
              <a:t>Ionic</a:t>
            </a:r>
          </a:p>
          <a:p>
            <a:r>
              <a:rPr lang="en-US" dirty="0" smtClean="0"/>
              <a:t>Polar Covalent</a:t>
            </a:r>
          </a:p>
          <a:p>
            <a:r>
              <a:rPr lang="en-US" dirty="0" smtClean="0"/>
              <a:t>Nonpolar Covalent</a:t>
            </a:r>
          </a:p>
        </p:txBody>
      </p:sp>
      <p:sp>
        <p:nvSpPr>
          <p:cNvPr id="4" name="Slide Number Placeholder 3"/>
          <p:cNvSpPr>
            <a:spLocks noGrp="1"/>
          </p:cNvSpPr>
          <p:nvPr>
            <p:ph type="sldNum" sz="quarter" idx="11"/>
          </p:nvPr>
        </p:nvSpPr>
        <p:spPr/>
        <p:txBody>
          <a:bodyPr/>
          <a:lstStyle/>
          <a:p>
            <a:fld id="{3320D74C-7663-493A-9AFF-C6F46CBD43DF}" type="slidenum">
              <a:rPr lang="en-US" smtClean="0"/>
              <a:pPr/>
              <a:t>140</a:t>
            </a:fld>
            <a:endParaRPr lang="en-US"/>
          </a:p>
        </p:txBody>
      </p:sp>
    </p:spTree>
    <p:extLst>
      <p:ext uri="{BB962C8B-B14F-4D97-AF65-F5344CB8AC3E}">
        <p14:creationId xmlns:p14="http://schemas.microsoft.com/office/powerpoint/2010/main" val="222291528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number are we interested in?</a:t>
            </a:r>
            <a:endParaRPr lang="en-US" sz="4000" dirty="0"/>
          </a:p>
        </p:txBody>
      </p:sp>
      <p:sp>
        <p:nvSpPr>
          <p:cNvPr id="3" name="Content Placeholder 2"/>
          <p:cNvSpPr>
            <a:spLocks noGrp="1"/>
          </p:cNvSpPr>
          <p:nvPr>
            <p:ph idx="1"/>
          </p:nvPr>
        </p:nvSpPr>
        <p:spPr/>
        <p:txBody>
          <a:bodyPr/>
          <a:lstStyle/>
          <a:p>
            <a:r>
              <a:rPr lang="en-US" dirty="0" smtClean="0"/>
              <a:t>Electronegativity</a:t>
            </a:r>
          </a:p>
          <a:p>
            <a:r>
              <a:rPr lang="en-US" dirty="0" smtClean="0"/>
              <a:t>Find this number on your periodic table. </a:t>
            </a:r>
          </a:p>
          <a:p>
            <a:r>
              <a:rPr lang="en-US" dirty="0" smtClean="0"/>
              <a:t>We want the electronegativity difference between the two atoms, what math are we going to do?</a:t>
            </a:r>
          </a:p>
          <a:p>
            <a:pPr lvl="1"/>
            <a:r>
              <a:rPr lang="en-US" dirty="0" smtClean="0"/>
              <a:t>Subtraction</a:t>
            </a:r>
          </a:p>
          <a:p>
            <a:endParaRPr lang="en-US"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141</a:t>
            </a:fld>
            <a:endParaRPr lang="en-US"/>
          </a:p>
        </p:txBody>
      </p:sp>
    </p:spTree>
    <p:extLst>
      <p:ext uri="{BB962C8B-B14F-4D97-AF65-F5344CB8AC3E}">
        <p14:creationId xmlns:p14="http://schemas.microsoft.com/office/powerpoint/2010/main" val="17398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from="(-#ppt_w/2)" to="(#ppt_x)" calcmode="lin" valueType="num">
                                      <p:cBhvr>
                                        <p:cTn id="12" dur="600" fill="hold">
                                          <p:stCondLst>
                                            <p:cond delay="0"/>
                                          </p:stCondLst>
                                        </p:cTn>
                                        <p:tgtEl>
                                          <p:spTgt spid="3">
                                            <p:txEl>
                                              <p:pRg st="1" end="1"/>
                                            </p:txEl>
                                          </p:spTgt>
                                        </p:tgtEl>
                                        <p:attrNameLst>
                                          <p:attrName>ppt_x</p:attrName>
                                        </p:attrNameLst>
                                      </p:cBhvr>
                                    </p:anim>
                                    <p:anim from="0" to="-1.0" calcmode="lin" valueType="num">
                                      <p:cBhvr>
                                        <p:cTn id="13" dur="200" decel="50000" autoRev="1" fill="hold">
                                          <p:stCondLst>
                                            <p:cond delay="600"/>
                                          </p:stCondLst>
                                        </p:cTn>
                                        <p:tgtEl>
                                          <p:spTgt spid="3">
                                            <p:txEl>
                                              <p:pRg st="1" end="1"/>
                                            </p:txEl>
                                          </p:spTgt>
                                        </p:tgtEl>
                                        <p:attrNameLst>
                                          <p:attrName>xshear</p:attrName>
                                        </p:attrNameLst>
                                      </p:cBhvr>
                                    </p:anim>
                                    <p:animScale>
                                      <p:cBhvr>
                                        <p:cTn id="14" dur="200" decel="100000" autoRev="1" fill="hold">
                                          <p:stCondLst>
                                            <p:cond delay="600"/>
                                          </p:stCondLst>
                                        </p:cTn>
                                        <p:tgtEl>
                                          <p:spTgt spid="3">
                                            <p:txEl>
                                              <p:pRg st="1" end="1"/>
                                            </p:txEl>
                                          </p:spTgt>
                                        </p:tgtEl>
                                      </p:cBhvr>
                                      <p:from x="100000" y="100000"/>
                                      <p:to x="80000" y="100000"/>
                                    </p:animScale>
                                    <p:anim by="(#ppt_h/3+#ppt_w*0.1)" calcmode="lin" valueType="num">
                                      <p:cBhvr additive="sum">
                                        <p:cTn id="15" dur="200" decel="100000" autoRev="1" fill="hold">
                                          <p:stCondLst>
                                            <p:cond delay="600"/>
                                          </p:stCondLst>
                                        </p:cTn>
                                        <p:tgtEl>
                                          <p:spTgt spid="3">
                                            <p:txEl>
                                              <p:pRg st="1" end="1"/>
                                            </p:txEl>
                                          </p:spTgt>
                                        </p:tgtEl>
                                        <p:attrNameLst>
                                          <p:attrName>ppt_x</p:attrName>
                                        </p:attrNameLst>
                                      </p:cBhvr>
                                    </p:anim>
                                  </p:childTnLst>
                                </p:cTn>
                              </p:par>
                              <p:par>
                                <p:cTn id="16" presetID="34"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from="(-#ppt_w/2)" to="(#ppt_x)" calcmode="lin" valueType="num">
                                      <p:cBhvr>
                                        <p:cTn id="18" dur="600" fill="hold">
                                          <p:stCondLst>
                                            <p:cond delay="0"/>
                                          </p:stCondLst>
                                        </p:cTn>
                                        <p:tgtEl>
                                          <p:spTgt spid="3">
                                            <p:txEl>
                                              <p:pRg st="2" end="2"/>
                                            </p:txEl>
                                          </p:spTgt>
                                        </p:tgtEl>
                                        <p:attrNameLst>
                                          <p:attrName>ppt_x</p:attrName>
                                        </p:attrNameLst>
                                      </p:cBhvr>
                                    </p:anim>
                                    <p:anim from="0" to="-1.0" calcmode="lin" valueType="num">
                                      <p:cBhvr>
                                        <p:cTn id="19" dur="200" decel="50000" autoRev="1" fill="hold">
                                          <p:stCondLst>
                                            <p:cond delay="600"/>
                                          </p:stCondLst>
                                        </p:cTn>
                                        <p:tgtEl>
                                          <p:spTgt spid="3">
                                            <p:txEl>
                                              <p:pRg st="2" end="2"/>
                                            </p:txEl>
                                          </p:spTgt>
                                        </p:tgtEl>
                                        <p:attrNameLst>
                                          <p:attrName>xshear</p:attrName>
                                        </p:attrNameLst>
                                      </p:cBhvr>
                                    </p:anim>
                                    <p:animScale>
                                      <p:cBhvr>
                                        <p:cTn id="20" dur="200" decel="100000" autoRev="1" fill="hold">
                                          <p:stCondLst>
                                            <p:cond delay="600"/>
                                          </p:stCondLst>
                                        </p:cTn>
                                        <p:tgtEl>
                                          <p:spTgt spid="3">
                                            <p:txEl>
                                              <p:pRg st="2" end="2"/>
                                            </p:txEl>
                                          </p:spTgt>
                                        </p:tgtEl>
                                      </p:cBhvr>
                                      <p:from x="100000" y="100000"/>
                                      <p:to x="80000" y="100000"/>
                                    </p:animScale>
                                    <p:anim by="(#ppt_h/3+#ppt_w*0.1)" calcmode="lin" valueType="num">
                                      <p:cBhvr additive="sum">
                                        <p:cTn id="21"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2" fill="hold">
                      <p:stCondLst>
                        <p:cond delay="indefinite"/>
                      </p:stCondLst>
                      <p:childTnLst>
                        <p:par>
                          <p:cTn id="23" fill="hold">
                            <p:stCondLst>
                              <p:cond delay="0"/>
                            </p:stCondLst>
                            <p:childTnLst>
                              <p:par>
                                <p:cTn id="24" presetID="40" presetClass="entr" presetSubtype="0" fill="hold" nodeType="clickEffect">
                                  <p:stCondLst>
                                    <p:cond delay="0"/>
                                  </p:stCondLst>
                                  <p:iterate type="lt">
                                    <p:tmPct val="10000"/>
                                  </p:iterate>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1"/>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lstStyle/>
          <a:p>
            <a:r>
              <a:rPr lang="en-US" sz="2800" dirty="0" smtClean="0"/>
              <a:t>Do this notation on the back of your periodic table!</a:t>
            </a:r>
            <a:endParaRPr lang="en-US" sz="2800" dirty="0"/>
          </a:p>
        </p:txBody>
      </p:sp>
      <p:graphicFrame>
        <p:nvGraphicFramePr>
          <p:cNvPr id="6" name="Table 5"/>
          <p:cNvGraphicFramePr>
            <a:graphicFrameLocks noGrp="1"/>
          </p:cNvGraphicFramePr>
          <p:nvPr>
            <p:extLst>
              <p:ext uri="{D42A27DB-BD31-4B8C-83A1-F6EECF244321}">
                <p14:modId xmlns:p14="http://schemas.microsoft.com/office/powerpoint/2010/main" val="3646457715"/>
              </p:ext>
            </p:extLst>
          </p:nvPr>
        </p:nvGraphicFramePr>
        <p:xfrm>
          <a:off x="342900" y="1828800"/>
          <a:ext cx="8458200" cy="731520"/>
        </p:xfrm>
        <a:graphic>
          <a:graphicData uri="http://schemas.openxmlformats.org/drawingml/2006/table">
            <a:tbl>
              <a:tblPr/>
              <a:tblGrid>
                <a:gridCol w="2819400"/>
                <a:gridCol w="2819400"/>
                <a:gridCol w="2819400"/>
              </a:tblGrid>
              <a:tr h="365760">
                <a:tc>
                  <a:txBody>
                    <a:bodyPr/>
                    <a:lstStyle/>
                    <a:p>
                      <a:pPr marL="0" marR="0" algn="ctr">
                        <a:spcBef>
                          <a:spcPts val="0"/>
                        </a:spcBef>
                        <a:spcAft>
                          <a:spcPts val="0"/>
                        </a:spcAft>
                      </a:pPr>
                      <a:r>
                        <a:rPr lang="en-US" sz="2400" dirty="0">
                          <a:solidFill>
                            <a:schemeClr val="accent1">
                              <a:lumMod val="75000"/>
                            </a:schemeClr>
                          </a:solidFill>
                          <a:latin typeface="Times New Roman"/>
                          <a:ea typeface="Times New Roman"/>
                        </a:rPr>
                        <a:t>Nonpolar Covalent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00B050"/>
                          </a:solidFill>
                          <a:latin typeface="Times New Roman"/>
                          <a:ea typeface="Times New Roman"/>
                        </a:rPr>
                        <a:t>Polar Covalent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C000"/>
                          </a:solidFill>
                          <a:latin typeface="Times New Roman"/>
                          <a:ea typeface="Times New Roman"/>
                        </a:rPr>
                        <a:t>Ionic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2400" b="1" dirty="0">
                          <a:solidFill>
                            <a:schemeClr val="accent1">
                              <a:lumMod val="75000"/>
                            </a:schemeClr>
                          </a:solidFill>
                          <a:latin typeface="Times New Roman"/>
                          <a:ea typeface="Times New Roman"/>
                        </a:rPr>
                        <a:t>0                         0.4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b="1" dirty="0">
                        <a:solidFill>
                          <a:srgbClr val="00B05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smtClean="0">
                          <a:solidFill>
                            <a:srgbClr val="FFC000"/>
                          </a:solidFill>
                          <a:latin typeface="Times New Roman"/>
                          <a:ea typeface="Times New Roman"/>
                        </a:rPr>
                        <a:t>2.0                     </a:t>
                      </a:r>
                      <a:r>
                        <a:rPr lang="en-US" sz="2400" b="1" dirty="0">
                          <a:solidFill>
                            <a:srgbClr val="FFC000"/>
                          </a:solidFill>
                          <a:latin typeface="Times New Roman"/>
                          <a:ea typeface="Times New Roman"/>
                        </a:rPr>
                        <a:t>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7" name="Picture 17" descr="004"/>
          <p:cNvPicPr>
            <a:picLocks noChangeAspect="1" noChangeArrowheads="1"/>
          </p:cNvPicPr>
          <p:nvPr/>
        </p:nvPicPr>
        <p:blipFill>
          <a:blip r:embed="rId2" cstate="print"/>
          <a:srcRect/>
          <a:stretch>
            <a:fillRect/>
          </a:stretch>
        </p:blipFill>
        <p:spPr bwMode="auto">
          <a:xfrm>
            <a:off x="762000" y="3048000"/>
            <a:ext cx="7696200" cy="3041650"/>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fld id="{3320D74C-7663-493A-9AFF-C6F46CBD43DF}" type="slidenum">
              <a:rPr lang="en-US" smtClean="0"/>
              <a:pPr/>
              <a:t>142</a:t>
            </a:fld>
            <a:endParaRPr lang="en-US"/>
          </a:p>
        </p:txBody>
      </p:sp>
    </p:spTree>
    <p:extLst>
      <p:ext uri="{BB962C8B-B14F-4D97-AF65-F5344CB8AC3E}">
        <p14:creationId xmlns:p14="http://schemas.microsoft.com/office/powerpoint/2010/main" val="410877834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1676400" cy="1371600"/>
          </a:xfrm>
        </p:spPr>
        <p:txBody>
          <a:bodyPr/>
          <a:lstStyle/>
          <a:p>
            <a:r>
              <a:rPr lang="en-US" dirty="0" smtClean="0"/>
              <a:t>Try it!</a:t>
            </a:r>
            <a:endParaRPr lang="en-US" dirty="0"/>
          </a:p>
        </p:txBody>
      </p:sp>
      <p:sp>
        <p:nvSpPr>
          <p:cNvPr id="3" name="Content Placeholder 2"/>
          <p:cNvSpPr>
            <a:spLocks noGrp="1"/>
          </p:cNvSpPr>
          <p:nvPr>
            <p:ph idx="1"/>
          </p:nvPr>
        </p:nvSpPr>
        <p:spPr>
          <a:xfrm>
            <a:off x="838200" y="1143000"/>
            <a:ext cx="8153400" cy="838200"/>
          </a:xfrm>
        </p:spPr>
        <p:txBody>
          <a:bodyPr/>
          <a:lstStyle/>
          <a:p>
            <a:pPr>
              <a:buNone/>
            </a:pPr>
            <a:r>
              <a:rPr lang="en-US" dirty="0" smtClean="0"/>
              <a:t>What type of bond is formed by </a:t>
            </a:r>
            <a:r>
              <a:rPr lang="en-US" sz="4000" b="1" dirty="0" err="1" smtClean="0"/>
              <a:t>KCl</a:t>
            </a:r>
            <a:r>
              <a:rPr lang="en-US" dirty="0" smtClean="0"/>
              <a:t>?</a:t>
            </a:r>
            <a:endParaRPr lang="en-US"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143</a:t>
            </a:fld>
            <a:endParaRPr lang="en-US"/>
          </a:p>
        </p:txBody>
      </p:sp>
      <p:pic>
        <p:nvPicPr>
          <p:cNvPr id="5" name="Picture 6" descr="013"/>
          <p:cNvPicPr>
            <a:picLocks noChangeAspect="1" noChangeArrowheads="1"/>
          </p:cNvPicPr>
          <p:nvPr/>
        </p:nvPicPr>
        <p:blipFill>
          <a:blip r:embed="rId2" cstate="print"/>
          <a:srcRect/>
          <a:stretch>
            <a:fillRect/>
          </a:stretch>
        </p:blipFill>
        <p:spPr bwMode="auto">
          <a:xfrm>
            <a:off x="0" y="1828800"/>
            <a:ext cx="5257800" cy="4171478"/>
          </a:xfrm>
          <a:prstGeom prst="rect">
            <a:avLst/>
          </a:prstGeom>
          <a:noFill/>
          <a:ln w="9525">
            <a:noFill/>
            <a:miter lim="800000"/>
            <a:headEnd/>
            <a:tailEnd/>
          </a:ln>
        </p:spPr>
      </p:pic>
      <p:sp>
        <p:nvSpPr>
          <p:cNvPr id="6" name="TextBox 5"/>
          <p:cNvSpPr txBox="1"/>
          <p:nvPr/>
        </p:nvSpPr>
        <p:spPr>
          <a:xfrm>
            <a:off x="5257800" y="1981200"/>
            <a:ext cx="3733800" cy="923330"/>
          </a:xfrm>
          <a:prstGeom prst="rect">
            <a:avLst/>
          </a:prstGeom>
          <a:noFill/>
        </p:spPr>
        <p:txBody>
          <a:bodyPr wrap="square" rtlCol="0">
            <a:spAutoFit/>
          </a:bodyPr>
          <a:lstStyle/>
          <a:p>
            <a:r>
              <a:rPr lang="en-US" dirty="0" smtClean="0"/>
              <a:t>FIRST</a:t>
            </a:r>
          </a:p>
          <a:p>
            <a:r>
              <a:rPr lang="en-US" dirty="0" smtClean="0"/>
              <a:t>Find the electronegativity values for K and Cl.</a:t>
            </a:r>
          </a:p>
        </p:txBody>
      </p:sp>
      <p:sp>
        <p:nvSpPr>
          <p:cNvPr id="7" name="Oval 6"/>
          <p:cNvSpPr/>
          <p:nvPr/>
        </p:nvSpPr>
        <p:spPr bwMode="auto">
          <a:xfrm>
            <a:off x="152400" y="4191000"/>
            <a:ext cx="685800" cy="6096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8" name="Oval 7"/>
          <p:cNvSpPr/>
          <p:nvPr/>
        </p:nvSpPr>
        <p:spPr bwMode="auto">
          <a:xfrm>
            <a:off x="4495800" y="3657600"/>
            <a:ext cx="685800" cy="6096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5257800" y="3124200"/>
            <a:ext cx="3733800" cy="646331"/>
          </a:xfrm>
          <a:prstGeom prst="rect">
            <a:avLst/>
          </a:prstGeom>
          <a:noFill/>
        </p:spPr>
        <p:txBody>
          <a:bodyPr wrap="square" rtlCol="0">
            <a:spAutoFit/>
          </a:bodyPr>
          <a:lstStyle/>
          <a:p>
            <a:r>
              <a:rPr lang="en-US" dirty="0" smtClean="0"/>
              <a:t>SECOND</a:t>
            </a:r>
          </a:p>
          <a:p>
            <a:r>
              <a:rPr lang="en-US" dirty="0" smtClean="0"/>
              <a:t>Find the difference in the values.</a:t>
            </a:r>
          </a:p>
        </p:txBody>
      </p:sp>
      <p:sp>
        <p:nvSpPr>
          <p:cNvPr id="10" name="TextBox 9"/>
          <p:cNvSpPr txBox="1"/>
          <p:nvPr/>
        </p:nvSpPr>
        <p:spPr>
          <a:xfrm>
            <a:off x="5334000" y="3810000"/>
            <a:ext cx="3657600" cy="707886"/>
          </a:xfrm>
          <a:prstGeom prst="rect">
            <a:avLst/>
          </a:prstGeom>
          <a:noFill/>
        </p:spPr>
        <p:txBody>
          <a:bodyPr wrap="square" rtlCol="0">
            <a:spAutoFit/>
          </a:bodyPr>
          <a:lstStyle/>
          <a:p>
            <a:r>
              <a:rPr lang="en-US" sz="4000" dirty="0" smtClean="0"/>
              <a:t>3.0 – 0.8 = 2.2</a:t>
            </a:r>
            <a:endParaRPr lang="en-US" sz="4000" dirty="0"/>
          </a:p>
        </p:txBody>
      </p:sp>
      <p:sp>
        <p:nvSpPr>
          <p:cNvPr id="11" name="TextBox 10"/>
          <p:cNvSpPr txBox="1"/>
          <p:nvPr/>
        </p:nvSpPr>
        <p:spPr>
          <a:xfrm>
            <a:off x="5257800" y="4648200"/>
            <a:ext cx="3733800" cy="646331"/>
          </a:xfrm>
          <a:prstGeom prst="rect">
            <a:avLst/>
          </a:prstGeom>
          <a:noFill/>
        </p:spPr>
        <p:txBody>
          <a:bodyPr wrap="square" rtlCol="0">
            <a:spAutoFit/>
          </a:bodyPr>
          <a:lstStyle/>
          <a:p>
            <a:r>
              <a:rPr lang="en-US" dirty="0" smtClean="0"/>
              <a:t>THIRD</a:t>
            </a:r>
          </a:p>
          <a:p>
            <a:r>
              <a:rPr lang="en-US" dirty="0" smtClean="0"/>
              <a:t>Compare to chart.</a:t>
            </a:r>
          </a:p>
        </p:txBody>
      </p:sp>
      <p:sp>
        <p:nvSpPr>
          <p:cNvPr id="12" name="TextBox 11"/>
          <p:cNvSpPr txBox="1"/>
          <p:nvPr/>
        </p:nvSpPr>
        <p:spPr>
          <a:xfrm>
            <a:off x="6553200" y="5334000"/>
            <a:ext cx="1371600" cy="707886"/>
          </a:xfrm>
          <a:prstGeom prst="rect">
            <a:avLst/>
          </a:prstGeom>
          <a:noFill/>
        </p:spPr>
        <p:txBody>
          <a:bodyPr wrap="square" rtlCol="0">
            <a:spAutoFit/>
          </a:bodyPr>
          <a:lstStyle/>
          <a:p>
            <a:r>
              <a:rPr lang="en-US" sz="4000" dirty="0" smtClean="0"/>
              <a:t>Ionic</a:t>
            </a:r>
            <a:endParaRPr lang="en-US" sz="4000" dirty="0"/>
          </a:p>
        </p:txBody>
      </p:sp>
      <p:graphicFrame>
        <p:nvGraphicFramePr>
          <p:cNvPr id="13" name="Table 12"/>
          <p:cNvGraphicFramePr>
            <a:graphicFrameLocks noGrp="1"/>
          </p:cNvGraphicFramePr>
          <p:nvPr>
            <p:extLst>
              <p:ext uri="{D42A27DB-BD31-4B8C-83A1-F6EECF244321}">
                <p14:modId xmlns:p14="http://schemas.microsoft.com/office/powerpoint/2010/main" val="962191998"/>
              </p:ext>
            </p:extLst>
          </p:nvPr>
        </p:nvGraphicFramePr>
        <p:xfrm>
          <a:off x="24063" y="6000278"/>
          <a:ext cx="8458200" cy="731520"/>
        </p:xfrm>
        <a:graphic>
          <a:graphicData uri="http://schemas.openxmlformats.org/drawingml/2006/table">
            <a:tbl>
              <a:tblPr/>
              <a:tblGrid>
                <a:gridCol w="2819400"/>
                <a:gridCol w="2819400"/>
                <a:gridCol w="2819400"/>
              </a:tblGrid>
              <a:tr h="365760">
                <a:tc>
                  <a:txBody>
                    <a:bodyPr/>
                    <a:lstStyle/>
                    <a:p>
                      <a:pPr marL="0" marR="0" algn="ctr">
                        <a:spcBef>
                          <a:spcPts val="0"/>
                        </a:spcBef>
                        <a:spcAft>
                          <a:spcPts val="0"/>
                        </a:spcAft>
                      </a:pPr>
                      <a:r>
                        <a:rPr lang="en-US" sz="2400" dirty="0">
                          <a:solidFill>
                            <a:schemeClr val="accent1">
                              <a:lumMod val="75000"/>
                            </a:schemeClr>
                          </a:solidFill>
                          <a:latin typeface="Times New Roman"/>
                          <a:ea typeface="Times New Roman"/>
                        </a:rPr>
                        <a:t>Nonpolar Covalent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00B050"/>
                          </a:solidFill>
                          <a:latin typeface="Times New Roman"/>
                          <a:ea typeface="Times New Roman"/>
                        </a:rPr>
                        <a:t>Polar Covalent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C000"/>
                          </a:solidFill>
                          <a:latin typeface="Times New Roman"/>
                          <a:ea typeface="Times New Roman"/>
                        </a:rPr>
                        <a:t>Ionic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2400" b="1" dirty="0">
                          <a:solidFill>
                            <a:schemeClr val="accent1">
                              <a:lumMod val="75000"/>
                            </a:schemeClr>
                          </a:solidFill>
                          <a:latin typeface="Times New Roman"/>
                          <a:ea typeface="Times New Roman"/>
                        </a:rPr>
                        <a:t>0                         0.4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b="1" dirty="0">
                        <a:solidFill>
                          <a:srgbClr val="00B05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smtClean="0">
                          <a:solidFill>
                            <a:srgbClr val="FFC000"/>
                          </a:solidFill>
                          <a:latin typeface="Times New Roman"/>
                          <a:ea typeface="Times New Roman"/>
                        </a:rPr>
                        <a:t>2.0                     3.2</a:t>
                      </a:r>
                      <a:endParaRPr lang="en-US" sz="2400" b="1" dirty="0">
                        <a:solidFill>
                          <a:srgbClr val="FFC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4737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2000"/>
                                        <p:tgtEl>
                                          <p:spTgt spid="9">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fade">
                                      <p:cBhvr>
                                        <p:cTn id="30" dur="2000"/>
                                        <p:tgtEl>
                                          <p:spTgt spid="9">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wipe(down)">
                                      <p:cBhvr>
                                        <p:cTn id="35" dur="500"/>
                                        <p:tgtEl>
                                          <p:spTgt spid="10">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xEl>
                                              <p:pRg st="0" end="0"/>
                                            </p:txEl>
                                          </p:spTgt>
                                        </p:tgtEl>
                                        <p:attrNameLst>
                                          <p:attrName>style.visibility</p:attrName>
                                        </p:attrNameLst>
                                      </p:cBhvr>
                                      <p:to>
                                        <p:strVal val="visible"/>
                                      </p:to>
                                    </p:set>
                                    <p:animEffect transition="in" filter="fade">
                                      <p:cBhvr>
                                        <p:cTn id="40" dur="2000"/>
                                        <p:tgtEl>
                                          <p:spTgt spid="11">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xEl>
                                              <p:pRg st="1" end="1"/>
                                            </p:txEl>
                                          </p:spTgt>
                                        </p:tgtEl>
                                        <p:attrNameLst>
                                          <p:attrName>style.visibility</p:attrName>
                                        </p:attrNameLst>
                                      </p:cBhvr>
                                      <p:to>
                                        <p:strVal val="visible"/>
                                      </p:to>
                                    </p:set>
                                    <p:animEffect transition="in" filter="fade">
                                      <p:cBhvr>
                                        <p:cTn id="43" dur="2000"/>
                                        <p:tgtEl>
                                          <p:spTgt spid="11">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2">
                                            <p:txEl>
                                              <p:pRg st="0" end="0"/>
                                            </p:txEl>
                                          </p:spTgt>
                                        </p:tgtEl>
                                        <p:attrNameLst>
                                          <p:attrName>style.visibility</p:attrName>
                                        </p:attrNameLst>
                                      </p:cBhvr>
                                      <p:to>
                                        <p:strVal val="visible"/>
                                      </p:to>
                                    </p:set>
                                    <p:animEffect transition="in" filter="wipe(down)">
                                      <p:cBhvr>
                                        <p:cTn id="48"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animBg="1"/>
      <p:bldP spid="8" grpId="0" animBg="1"/>
      <p:bldP spid="9" grpId="0" build="allAtOnce"/>
      <p:bldP spid="10" grpId="0" build="allAtOnce"/>
      <p:bldP spid="11" grpId="0" build="allAtOnce"/>
      <p:bldP spid="12" grpId="0" build="allAtOnce"/>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F31E2B1-71BD-4CC5-BFAA-8D2C99215EC8}" type="slidenum">
              <a:rPr lang="en-US" smtClean="0"/>
              <a:pPr/>
              <a:t>144</a:t>
            </a:fld>
            <a:endParaRPr lang="en-US"/>
          </a:p>
        </p:txBody>
      </p:sp>
      <p:pic>
        <p:nvPicPr>
          <p:cNvPr id="3" name="Picture 6" descr="013"/>
          <p:cNvPicPr>
            <a:picLocks noChangeAspect="1" noChangeArrowheads="1"/>
          </p:cNvPicPr>
          <p:nvPr/>
        </p:nvPicPr>
        <p:blipFill>
          <a:blip r:embed="rId2" cstate="print"/>
          <a:srcRect/>
          <a:stretch>
            <a:fillRect/>
          </a:stretch>
        </p:blipFill>
        <p:spPr bwMode="auto">
          <a:xfrm>
            <a:off x="381000" y="0"/>
            <a:ext cx="8534400" cy="6771095"/>
          </a:xfrm>
          <a:prstGeom prst="rect">
            <a:avLst/>
          </a:prstGeom>
          <a:noFill/>
          <a:ln w="9525">
            <a:noFill/>
            <a:miter lim="800000"/>
            <a:headEnd/>
            <a:tailEnd/>
          </a:ln>
        </p:spPr>
      </p:pic>
    </p:spTree>
    <p:extLst>
      <p:ext uri="{BB962C8B-B14F-4D97-AF65-F5344CB8AC3E}">
        <p14:creationId xmlns:p14="http://schemas.microsoft.com/office/powerpoint/2010/main" val="329806845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114800"/>
          </a:xfrm>
        </p:spPr>
        <p:txBody>
          <a:bodyPr/>
          <a:lstStyle/>
          <a:p>
            <a:pPr marL="514350" lvl="0" indent="-514350">
              <a:buFont typeface="+mj-lt"/>
              <a:buAutoNum type="arabicPeriod" startAt="30"/>
            </a:pPr>
            <a:r>
              <a:rPr lang="en-US" dirty="0" smtClean="0"/>
              <a:t> </a:t>
            </a:r>
          </a:p>
          <a:p>
            <a:pPr marL="914400" lvl="1" indent="-514350">
              <a:buFont typeface="+mj-lt"/>
              <a:buAutoNum type="alphaLcPeriod"/>
            </a:pPr>
            <a:r>
              <a:rPr lang="en-US" sz="2400" dirty="0" smtClean="0"/>
              <a:t>polar covalent</a:t>
            </a:r>
          </a:p>
          <a:p>
            <a:pPr marL="914400" lvl="1" indent="-514350">
              <a:buFont typeface="+mj-lt"/>
              <a:buAutoNum type="alphaLcPeriod"/>
            </a:pPr>
            <a:r>
              <a:rPr lang="en-US" sz="2400" dirty="0" smtClean="0"/>
              <a:t>Ionic</a:t>
            </a:r>
          </a:p>
          <a:p>
            <a:pPr marL="914400" lvl="1" indent="-514350">
              <a:buFont typeface="+mj-lt"/>
              <a:buAutoNum type="alphaLcPeriod"/>
            </a:pPr>
            <a:r>
              <a:rPr lang="en-US" sz="2400" dirty="0" smtClean="0"/>
              <a:t>polar covalent</a:t>
            </a:r>
          </a:p>
          <a:p>
            <a:pPr marL="914400" lvl="1" indent="-514350">
              <a:buFont typeface="+mj-lt"/>
              <a:buAutoNum type="alphaLcPeriod"/>
            </a:pPr>
            <a:r>
              <a:rPr lang="en-US" sz="2400" dirty="0" smtClean="0"/>
              <a:t>polar covalent</a:t>
            </a:r>
          </a:p>
          <a:p>
            <a:pPr marL="914400" lvl="1" indent="-514350">
              <a:buFont typeface="+mj-lt"/>
              <a:buAutoNum type="alphaLcPeriod"/>
            </a:pPr>
            <a:r>
              <a:rPr lang="en-US" sz="2400" dirty="0" smtClean="0"/>
              <a:t>Ionic</a:t>
            </a:r>
            <a:endParaRPr lang="en-US" sz="2400" dirty="0"/>
          </a:p>
          <a:p>
            <a:pPr marL="914400" lvl="1" indent="-514350">
              <a:buFont typeface="+mj-lt"/>
              <a:buAutoNum type="alphaLcPeriod"/>
            </a:pPr>
            <a:r>
              <a:rPr lang="en-US" sz="2400" dirty="0" smtClean="0"/>
              <a:t>nonpolar</a:t>
            </a:r>
            <a:endParaRPr lang="en-US" dirty="0" smtClean="0"/>
          </a:p>
          <a:p>
            <a:pPr marL="514350" indent="-514350">
              <a:buFont typeface="+mj-lt"/>
              <a:buAutoNum type="arabicPeriod" startAt="31"/>
            </a:pPr>
            <a:r>
              <a:rPr lang="en-US" dirty="0" smtClean="0"/>
              <a:t> d = c, b, a</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57200" y="457200"/>
            <a:ext cx="8286750" cy="1562100"/>
          </a:xfrm>
          <a:prstGeom prst="rect">
            <a:avLst/>
          </a:prstGeom>
          <a:noFill/>
          <a:ln w="9525">
            <a:noFill/>
            <a:miter lim="800000"/>
            <a:headEnd/>
            <a:tailEnd/>
          </a:ln>
        </p:spPr>
      </p:pic>
      <p:sp>
        <p:nvSpPr>
          <p:cNvPr id="4" name="Slide Number Placeholder 3"/>
          <p:cNvSpPr>
            <a:spLocks noGrp="1"/>
          </p:cNvSpPr>
          <p:nvPr>
            <p:ph type="sldNum" sz="quarter" idx="11"/>
          </p:nvPr>
        </p:nvSpPr>
        <p:spPr/>
        <p:txBody>
          <a:bodyPr/>
          <a:lstStyle/>
          <a:p>
            <a:fld id="{3320D74C-7663-493A-9AFF-C6F46CBD43DF}" type="slidenum">
              <a:rPr lang="en-US" smtClean="0"/>
              <a:pPr/>
              <a:t>145</a:t>
            </a:fld>
            <a:endParaRPr lang="en-US"/>
          </a:p>
        </p:txBody>
      </p:sp>
      <p:sp>
        <p:nvSpPr>
          <p:cNvPr id="2" name="Rectangle 1"/>
          <p:cNvSpPr/>
          <p:nvPr/>
        </p:nvSpPr>
        <p:spPr bwMode="auto">
          <a:xfrm>
            <a:off x="457200" y="5410200"/>
            <a:ext cx="2514600" cy="533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89054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Righ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Righ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downRight)">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trips(downRight)">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trips(downRight)">
                                      <p:cBhvr>
                                        <p:cTn id="27" dur="1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strips(downRight)">
                                      <p:cBhvr>
                                        <p:cTn id="32" dur="1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xit" presetSubtype="32" fill="hold" grpId="0" nodeType="clickEffect">
                                  <p:stCondLst>
                                    <p:cond delay="0"/>
                                  </p:stCondLst>
                                  <p:childTnLst>
                                    <p:animEffect transition="out" filter="circle(out)">
                                      <p:cBhvr>
                                        <p:cTn id="36" dur="2000"/>
                                        <p:tgtEl>
                                          <p:spTgt spid="2"/>
                                        </p:tgtEl>
                                      </p:cBhvr>
                                    </p:animEffect>
                                    <p:set>
                                      <p:cBhvr>
                                        <p:cTn id="3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Hydrogen Bond</a:t>
            </a:r>
            <a:endParaRPr lang="en-US" dirty="0"/>
          </a:p>
        </p:txBody>
      </p:sp>
      <p:sp>
        <p:nvSpPr>
          <p:cNvPr id="3" name="Content Placeholder 2"/>
          <p:cNvSpPr>
            <a:spLocks noGrp="1"/>
          </p:cNvSpPr>
          <p:nvPr>
            <p:ph idx="1"/>
          </p:nvPr>
        </p:nvSpPr>
        <p:spPr/>
        <p:txBody>
          <a:bodyPr/>
          <a:lstStyle/>
          <a:p>
            <a:pPr lvl="0"/>
            <a:r>
              <a:rPr lang="en-US" dirty="0" smtClean="0"/>
              <a:t>includes hydrogen</a:t>
            </a:r>
          </a:p>
          <a:p>
            <a:pPr lvl="0"/>
            <a:r>
              <a:rPr lang="en-US" dirty="0" smtClean="0"/>
              <a:t>weak bonds</a:t>
            </a:r>
          </a:p>
          <a:p>
            <a:pPr lvl="0"/>
            <a:r>
              <a:rPr lang="en-US" dirty="0" smtClean="0"/>
              <a:t>holds molecules together</a:t>
            </a:r>
          </a:p>
          <a:p>
            <a:endParaRPr lang="en-US"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146</a:t>
            </a:fld>
            <a:endParaRPr lang="en-US"/>
          </a:p>
        </p:txBody>
      </p:sp>
    </p:spTree>
    <p:extLst>
      <p:ext uri="{BB962C8B-B14F-4D97-AF65-F5344CB8AC3E}">
        <p14:creationId xmlns:p14="http://schemas.microsoft.com/office/powerpoint/2010/main" val="310527462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Quiz</a:t>
            </a:r>
            <a:endParaRPr lang="en-US" dirty="0"/>
          </a:p>
        </p:txBody>
      </p:sp>
      <p:sp>
        <p:nvSpPr>
          <p:cNvPr id="3" name="Text Placeholder 2"/>
          <p:cNvSpPr>
            <a:spLocks noGrp="1"/>
          </p:cNvSpPr>
          <p:nvPr>
            <p:ph type="body" idx="1"/>
          </p:nvPr>
        </p:nvSpPr>
        <p:spPr/>
        <p:txBody>
          <a:bodyPr/>
          <a:lstStyle/>
          <a:p>
            <a:r>
              <a:rPr lang="en-US" dirty="0" smtClean="0"/>
              <a:t>Section 8.4</a:t>
            </a:r>
            <a:endParaRPr lang="en-US" dirty="0"/>
          </a:p>
        </p:txBody>
      </p:sp>
      <p:sp>
        <p:nvSpPr>
          <p:cNvPr id="4" name="Slide Number Placeholder 3"/>
          <p:cNvSpPr>
            <a:spLocks noGrp="1"/>
          </p:cNvSpPr>
          <p:nvPr>
            <p:ph type="sldNum" sz="quarter" idx="11"/>
          </p:nvPr>
        </p:nvSpPr>
        <p:spPr/>
        <p:txBody>
          <a:bodyPr/>
          <a:lstStyle/>
          <a:p>
            <a:fld id="{A168EAF4-989B-4C64-BD55-D8083DF0BE2A}" type="slidenum">
              <a:rPr lang="en-US" smtClean="0"/>
              <a:pPr/>
              <a:t>147</a:t>
            </a:fld>
            <a:endParaRPr lang="en-US"/>
          </a:p>
        </p:txBody>
      </p:sp>
    </p:spTree>
    <p:extLst>
      <p:ext uri="{BB962C8B-B14F-4D97-AF65-F5344CB8AC3E}">
        <p14:creationId xmlns:p14="http://schemas.microsoft.com/office/powerpoint/2010/main" val="65025172"/>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1. In a molecule, the atom with the largest </a:t>
            </a:r>
            <a:br>
              <a:rPr lang="en-US" sz="3200" dirty="0" smtClean="0"/>
            </a:br>
            <a:r>
              <a:rPr lang="en-US" sz="3200" dirty="0" smtClean="0"/>
              <a:t>    electronegativity value</a:t>
            </a:r>
            <a:endParaRPr lang="en-US" sz="3200" dirty="0"/>
          </a:p>
        </p:txBody>
      </p:sp>
      <p:sp>
        <p:nvSpPr>
          <p:cNvPr id="6" name="Rectangle 6"/>
          <p:cNvSpPr>
            <a:spLocks noChangeArrowheads="1"/>
          </p:cNvSpPr>
          <p:nvPr/>
        </p:nvSpPr>
        <p:spPr bwMode="auto">
          <a:xfrm>
            <a:off x="457200" y="5257800"/>
            <a:ext cx="7162800" cy="10668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5" name="Content Placeholder 4"/>
          <p:cNvSpPr>
            <a:spLocks noGrp="1"/>
          </p:cNvSpPr>
          <p:nvPr>
            <p:ph idx="1"/>
          </p:nvPr>
        </p:nvSpPr>
        <p:spPr/>
        <p:txBody>
          <a:bodyPr/>
          <a:lstStyle/>
          <a:p>
            <a:pPr marL="514350" indent="-514350">
              <a:buFont typeface="+mj-lt"/>
              <a:buAutoNum type="alphaLcPeriod"/>
            </a:pPr>
            <a:r>
              <a:rPr lang="en-US" dirty="0" smtClean="0"/>
              <a:t>repels electrons more strongly and acquires a slightly negative charge.	</a:t>
            </a:r>
          </a:p>
          <a:p>
            <a:pPr marL="514350" indent="-514350">
              <a:buFont typeface="+mj-lt"/>
              <a:buAutoNum type="alphaLcPeriod"/>
            </a:pPr>
            <a:r>
              <a:rPr lang="en-US" dirty="0" smtClean="0"/>
              <a:t>repels electrons more strongly and acquires a slightly positive charge.	</a:t>
            </a:r>
          </a:p>
          <a:p>
            <a:pPr marL="514350" indent="-514350">
              <a:buFont typeface="+mj-lt"/>
              <a:buAutoNum type="alphaLcPeriod"/>
            </a:pPr>
            <a:r>
              <a:rPr lang="en-US" dirty="0" smtClean="0"/>
              <a:t>attracts electrons more strongly and acquires a slightly positive charge.	</a:t>
            </a:r>
          </a:p>
          <a:p>
            <a:pPr marL="514350" indent="-514350">
              <a:buFont typeface="+mj-lt"/>
              <a:buAutoNum type="alphaLcPeriod"/>
            </a:pPr>
            <a:r>
              <a:rPr lang="en-US" dirty="0" smtClean="0"/>
              <a:t>attracts electrons more strongly and acquires a slightly negative charge.</a:t>
            </a:r>
          </a:p>
        </p:txBody>
      </p:sp>
      <p:sp>
        <p:nvSpPr>
          <p:cNvPr id="7" name="Slide Number Placeholder 6"/>
          <p:cNvSpPr>
            <a:spLocks noGrp="1"/>
          </p:cNvSpPr>
          <p:nvPr>
            <p:ph type="sldNum" sz="quarter" idx="11"/>
          </p:nvPr>
        </p:nvSpPr>
        <p:spPr/>
        <p:txBody>
          <a:bodyPr/>
          <a:lstStyle/>
          <a:p>
            <a:fld id="{3320D74C-7663-493A-9AFF-C6F46CBD43DF}" type="slidenum">
              <a:rPr lang="en-US" smtClean="0"/>
              <a:pPr/>
              <a:t>148</a:t>
            </a:fld>
            <a:endParaRPr lang="en-US"/>
          </a:p>
        </p:txBody>
      </p:sp>
    </p:spTree>
    <p:extLst>
      <p:ext uri="{BB962C8B-B14F-4D97-AF65-F5344CB8AC3E}">
        <p14:creationId xmlns:p14="http://schemas.microsoft.com/office/powerpoint/2010/main" val="32667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2. When polar molecules are placed </a:t>
            </a:r>
            <a:br>
              <a:rPr lang="en-US" sz="3600" dirty="0" smtClean="0"/>
            </a:br>
            <a:r>
              <a:rPr lang="en-US" sz="3600" dirty="0" smtClean="0"/>
              <a:t>    between oppositely charged plates, </a:t>
            </a:r>
            <a:br>
              <a:rPr lang="en-US" sz="3600" dirty="0" smtClean="0"/>
            </a:br>
            <a:r>
              <a:rPr lang="en-US" sz="3600" dirty="0" smtClean="0"/>
              <a:t>    the negative </a:t>
            </a:r>
            <a:endParaRPr lang="en-US" sz="3600" dirty="0"/>
          </a:p>
        </p:txBody>
      </p:sp>
      <p:sp>
        <p:nvSpPr>
          <p:cNvPr id="4" name="Rectangle 6"/>
          <p:cNvSpPr>
            <a:spLocks noChangeArrowheads="1"/>
          </p:cNvSpPr>
          <p:nvPr/>
        </p:nvSpPr>
        <p:spPr bwMode="auto">
          <a:xfrm>
            <a:off x="457200" y="3200400"/>
            <a:ext cx="7467600" cy="10668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3" name="Content Placeholder 2"/>
          <p:cNvSpPr>
            <a:spLocks noGrp="1"/>
          </p:cNvSpPr>
          <p:nvPr>
            <p:ph idx="1"/>
          </p:nvPr>
        </p:nvSpPr>
        <p:spPr/>
        <p:txBody>
          <a:bodyPr/>
          <a:lstStyle/>
          <a:p>
            <a:pPr marL="514350" indent="-514350">
              <a:buFont typeface="+mj-lt"/>
              <a:buAutoNum type="alphaLcPeriod"/>
            </a:pPr>
            <a:r>
              <a:rPr lang="en-US" dirty="0" smtClean="0"/>
              <a:t>molecules stick to the positive plates.	</a:t>
            </a:r>
          </a:p>
          <a:p>
            <a:pPr marL="514350" indent="-514350">
              <a:buFont typeface="+mj-lt"/>
              <a:buAutoNum type="alphaLcPeriod"/>
            </a:pPr>
            <a:r>
              <a:rPr lang="en-US" dirty="0" smtClean="0"/>
              <a:t>molecules stick to the negative plates.</a:t>
            </a:r>
          </a:p>
          <a:p>
            <a:pPr marL="514350" indent="-514350">
              <a:buFont typeface="+mj-lt"/>
              <a:buAutoNum type="alphaLcPeriod"/>
            </a:pPr>
            <a:r>
              <a:rPr lang="en-US" dirty="0" smtClean="0"/>
              <a:t>ends of the molecules turn toward the positive plates.	</a:t>
            </a:r>
          </a:p>
          <a:p>
            <a:pPr marL="514350" indent="-514350">
              <a:buFont typeface="+mj-lt"/>
              <a:buAutoNum type="alphaLcPeriod"/>
            </a:pPr>
            <a:r>
              <a:rPr lang="en-US" dirty="0" smtClean="0"/>
              <a:t>ends of the molecules turn toward the negative plates.</a:t>
            </a:r>
            <a:endParaRPr lang="en-US" dirty="0"/>
          </a:p>
        </p:txBody>
      </p:sp>
      <p:sp>
        <p:nvSpPr>
          <p:cNvPr id="6" name="Rectangle 5"/>
          <p:cNvSpPr/>
          <p:nvPr/>
        </p:nvSpPr>
        <p:spPr>
          <a:xfrm>
            <a:off x="533400" y="5410200"/>
            <a:ext cx="7571303" cy="923330"/>
          </a:xfrm>
          <a:prstGeom prst="rect">
            <a:avLst/>
          </a:prstGeom>
          <a:noFill/>
        </p:spPr>
        <p:txBody>
          <a:bodyPr wrap="none" lIns="91440" tIns="45720" rIns="91440" bIns="45720">
            <a:spAutoFit/>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Next Slide Shows This</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7" name="Slide Number Placeholder 6"/>
          <p:cNvSpPr>
            <a:spLocks noGrp="1"/>
          </p:cNvSpPr>
          <p:nvPr>
            <p:ph type="sldNum" sz="quarter" idx="11"/>
          </p:nvPr>
        </p:nvSpPr>
        <p:spPr/>
        <p:txBody>
          <a:bodyPr/>
          <a:lstStyle/>
          <a:p>
            <a:fld id="{3320D74C-7663-493A-9AFF-C6F46CBD43DF}" type="slidenum">
              <a:rPr lang="en-US" smtClean="0"/>
              <a:pPr/>
              <a:t>149</a:t>
            </a:fld>
            <a:endParaRPr lang="en-US"/>
          </a:p>
        </p:txBody>
      </p:sp>
    </p:spTree>
    <p:extLst>
      <p:ext uri="{BB962C8B-B14F-4D97-AF65-F5344CB8AC3E}">
        <p14:creationId xmlns:p14="http://schemas.microsoft.com/office/powerpoint/2010/main" val="160678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320D74C-7663-493A-9AFF-C6F46CBD43DF}" type="slidenum">
              <a:rPr lang="en-US" smtClean="0"/>
              <a:pPr/>
              <a:t>15</a:t>
            </a:fld>
            <a:endParaRPr lang="en-US"/>
          </a:p>
        </p:txBody>
      </p:sp>
      <p:pic>
        <p:nvPicPr>
          <p:cNvPr id="5" name="Picture 11" descr="015"/>
          <p:cNvPicPr>
            <a:picLocks noChangeAspect="1" noChangeArrowheads="1"/>
          </p:cNvPicPr>
          <p:nvPr/>
        </p:nvPicPr>
        <p:blipFill>
          <a:blip r:embed="rId2" cstate="print"/>
          <a:srcRect/>
          <a:stretch>
            <a:fillRect/>
          </a:stretch>
        </p:blipFill>
        <p:spPr bwMode="auto">
          <a:xfrm>
            <a:off x="1104900" y="914400"/>
            <a:ext cx="6934200" cy="5092700"/>
          </a:xfrm>
          <a:prstGeom prst="rect">
            <a:avLst/>
          </a:prstGeom>
          <a:noFill/>
        </p:spPr>
      </p:pic>
      <p:sp>
        <p:nvSpPr>
          <p:cNvPr id="2" name="Rectangle 1"/>
          <p:cNvSpPr/>
          <p:nvPr/>
        </p:nvSpPr>
        <p:spPr bwMode="auto">
          <a:xfrm>
            <a:off x="1295400" y="3733800"/>
            <a:ext cx="2057400" cy="2133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3505200" y="3048000"/>
            <a:ext cx="2057400" cy="2133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5791200" y="3075709"/>
            <a:ext cx="2057400" cy="2133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006"/>
          <p:cNvPicPr>
            <a:picLocks noChangeAspect="1" noChangeArrowheads="1"/>
          </p:cNvPicPr>
          <p:nvPr/>
        </p:nvPicPr>
        <p:blipFill>
          <a:blip r:embed="rId2" cstate="print"/>
          <a:srcRect/>
          <a:stretch>
            <a:fillRect/>
          </a:stretch>
        </p:blipFill>
        <p:spPr bwMode="auto">
          <a:xfrm>
            <a:off x="136953" y="609600"/>
            <a:ext cx="9007047" cy="4724400"/>
          </a:xfrm>
          <a:prstGeom prst="rect">
            <a:avLst/>
          </a:prstGeom>
          <a:noFill/>
          <a:ln w="9525">
            <a:noFill/>
            <a:miter lim="800000"/>
            <a:headEnd/>
            <a:tailEnd/>
          </a:ln>
        </p:spPr>
      </p:pic>
      <p:sp>
        <p:nvSpPr>
          <p:cNvPr id="5" name="TextBox 4"/>
          <p:cNvSpPr txBox="1"/>
          <p:nvPr/>
        </p:nvSpPr>
        <p:spPr>
          <a:xfrm>
            <a:off x="304800" y="5410200"/>
            <a:ext cx="8534400"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eaLnBrk="1" hangingPunct="1"/>
            <a:r>
              <a:rPr lang="en-US" sz="2000" dirty="0" smtClean="0">
                <a:solidFill>
                  <a:srgbClr val="000000"/>
                </a:solidFill>
              </a:rPr>
              <a:t>When polar molecules, such as </a:t>
            </a:r>
            <a:r>
              <a:rPr lang="en-US" sz="2000" dirty="0" err="1" smtClean="0">
                <a:solidFill>
                  <a:srgbClr val="000000"/>
                </a:solidFill>
              </a:rPr>
              <a:t>HCl</a:t>
            </a:r>
            <a:r>
              <a:rPr lang="en-US" sz="2000" dirty="0" smtClean="0">
                <a:solidFill>
                  <a:srgbClr val="000000"/>
                </a:solidFill>
              </a:rPr>
              <a:t>, are placed in an electric field, the slightly negative ends of the molecules become oriented toward the positively charged plate and the slightly positive ends of the molecules become oriented toward the negatively charged plate. </a:t>
            </a:r>
            <a:endParaRPr lang="en-US" sz="2000" b="1" i="1" dirty="0" smtClean="0"/>
          </a:p>
        </p:txBody>
      </p:sp>
      <p:sp>
        <p:nvSpPr>
          <p:cNvPr id="6" name="Slide Number Placeholder 5"/>
          <p:cNvSpPr>
            <a:spLocks noGrp="1"/>
          </p:cNvSpPr>
          <p:nvPr>
            <p:ph type="sldNum" sz="quarter" idx="11"/>
          </p:nvPr>
        </p:nvSpPr>
        <p:spPr/>
        <p:txBody>
          <a:bodyPr/>
          <a:lstStyle/>
          <a:p>
            <a:fld id="{EF31E2B1-71BD-4CC5-BFAA-8D2C99215EC8}" type="slidenum">
              <a:rPr lang="en-US" smtClean="0"/>
              <a:pPr/>
              <a:t>150</a:t>
            </a:fld>
            <a:endParaRPr lang="en-US"/>
          </a:p>
        </p:txBody>
      </p:sp>
    </p:spTree>
    <p:extLst>
      <p:ext uri="{BB962C8B-B14F-4D97-AF65-F5344CB8AC3E}">
        <p14:creationId xmlns:p14="http://schemas.microsoft.com/office/powerpoint/2010/main" val="257363819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p:txBody>
          <a:bodyPr/>
          <a:lstStyle/>
          <a:p>
            <a:r>
              <a:rPr lang="en-US" dirty="0" smtClean="0"/>
              <a:t>Book Work:  </a:t>
            </a:r>
          </a:p>
          <a:p>
            <a:pPr lvl="1"/>
            <a:r>
              <a:rPr lang="en-US" dirty="0" smtClean="0"/>
              <a:t>Page 244 #32, 37</a:t>
            </a:r>
          </a:p>
          <a:p>
            <a:pPr marL="0" indent="0">
              <a:buNone/>
            </a:pPr>
            <a:endParaRPr lang="en-US" dirty="0" smtClean="0"/>
          </a:p>
        </p:txBody>
      </p:sp>
      <p:sp>
        <p:nvSpPr>
          <p:cNvPr id="4" name="Slide Number Placeholder 3"/>
          <p:cNvSpPr>
            <a:spLocks noGrp="1"/>
          </p:cNvSpPr>
          <p:nvPr>
            <p:ph type="sldNum" sz="quarter" idx="11"/>
          </p:nvPr>
        </p:nvSpPr>
        <p:spPr/>
        <p:txBody>
          <a:bodyPr/>
          <a:lstStyle/>
          <a:p>
            <a:fld id="{3320D74C-7663-493A-9AFF-C6F46CBD43DF}" type="slidenum">
              <a:rPr lang="en-US" smtClean="0"/>
              <a:pPr/>
              <a:t>151</a:t>
            </a:fld>
            <a:endParaRPr lang="en-US"/>
          </a:p>
        </p:txBody>
      </p:sp>
    </p:spTree>
    <p:extLst>
      <p:ext uri="{BB962C8B-B14F-4D97-AF65-F5344CB8AC3E}">
        <p14:creationId xmlns:p14="http://schemas.microsoft.com/office/powerpoint/2010/main" val="2489932023"/>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smtClean="0"/>
              <a:t>#32 – How do electronegativity values determine the charge distribution in a polar covalent bond?</a:t>
            </a:r>
            <a:endParaRPr lang="en-US" sz="3000" dirty="0"/>
          </a:p>
        </p:txBody>
      </p:sp>
      <p:sp>
        <p:nvSpPr>
          <p:cNvPr id="3" name="Content Placeholder 2"/>
          <p:cNvSpPr>
            <a:spLocks noGrp="1"/>
          </p:cNvSpPr>
          <p:nvPr>
            <p:ph idx="1"/>
          </p:nvPr>
        </p:nvSpPr>
        <p:spPr/>
        <p:txBody>
          <a:bodyPr/>
          <a:lstStyle/>
          <a:p>
            <a:pPr algn="ctr"/>
            <a:r>
              <a:rPr lang="en-US" sz="5000" dirty="0"/>
              <a:t> </a:t>
            </a:r>
            <a:r>
              <a:rPr lang="en-US" sz="3500" dirty="0" smtClean="0"/>
              <a:t>The more electronegative atom attracts electrons more strongly and gains a slightly negative charge.</a:t>
            </a:r>
          </a:p>
          <a:p>
            <a:pPr algn="ctr"/>
            <a:r>
              <a:rPr lang="en-US" sz="3500" dirty="0" smtClean="0"/>
              <a:t>The less electronegative atom has a slightly positive charge.</a:t>
            </a:r>
            <a:endParaRPr lang="en-US" sz="3500"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152</a:t>
            </a:fld>
            <a:endParaRPr lang="en-US"/>
          </a:p>
        </p:txBody>
      </p:sp>
    </p:spTree>
    <p:extLst>
      <p:ext uri="{BB962C8B-B14F-4D97-AF65-F5344CB8AC3E}">
        <p14:creationId xmlns:p14="http://schemas.microsoft.com/office/powerpoint/2010/main" val="389812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4)">
                                      <p:cBhvr>
                                        <p:cTn id="12" dur="7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676400"/>
          </a:xfrm>
        </p:spPr>
        <p:txBody>
          <a:bodyPr/>
          <a:lstStyle/>
          <a:p>
            <a:pPr algn="ctr"/>
            <a:r>
              <a:rPr lang="en-US" sz="3000" dirty="0" smtClean="0"/>
              <a:t>#37 – Draw the electron dot structure for each molecule.  Identify polar covalent bonds by assigning slightly positive (</a:t>
            </a:r>
            <a:r>
              <a:rPr lang="en-US" sz="3200" b="1" dirty="0">
                <a:latin typeface="Symbol" pitchFamily="18" charset="2"/>
              </a:rPr>
              <a:t>d</a:t>
            </a:r>
            <a:r>
              <a:rPr lang="en-US" sz="3200" b="1" baseline="30000" dirty="0" smtClean="0"/>
              <a:t>+</a:t>
            </a:r>
            <a:r>
              <a:rPr lang="en-US" sz="3000" dirty="0" smtClean="0"/>
              <a:t>) and slightly negative </a:t>
            </a:r>
            <a:r>
              <a:rPr lang="en-US" sz="2800" dirty="0"/>
              <a:t>(</a:t>
            </a:r>
            <a:r>
              <a:rPr lang="en-US" sz="2800" b="1" dirty="0" smtClean="0">
                <a:latin typeface="Symbol" pitchFamily="18" charset="2"/>
              </a:rPr>
              <a:t>d</a:t>
            </a:r>
            <a:r>
              <a:rPr lang="en-US" sz="2800" b="1" baseline="30000" dirty="0" smtClean="0"/>
              <a:t>-</a:t>
            </a:r>
            <a:r>
              <a:rPr lang="en-US" sz="2800" dirty="0" smtClean="0"/>
              <a:t>)</a:t>
            </a:r>
            <a:r>
              <a:rPr lang="en-US" sz="3000" dirty="0" smtClean="0"/>
              <a:t> symbols to the appropriate atoms.</a:t>
            </a:r>
            <a:endParaRPr lang="en-US" sz="3000"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153</a:t>
            </a:fld>
            <a:endParaRPr lang="en-US"/>
          </a:p>
        </p:txBody>
      </p:sp>
      <p:sp>
        <p:nvSpPr>
          <p:cNvPr id="5" name="Content Placeholder 4"/>
          <p:cNvSpPr>
            <a:spLocks noGrp="1"/>
          </p:cNvSpPr>
          <p:nvPr>
            <p:ph idx="1"/>
          </p:nvPr>
        </p:nvSpPr>
        <p:spPr>
          <a:xfrm>
            <a:off x="381000" y="2590800"/>
            <a:ext cx="1981200" cy="3810000"/>
          </a:xfrm>
        </p:spPr>
        <p:txBody>
          <a:bodyPr/>
          <a:lstStyle/>
          <a:p>
            <a:pPr marL="514350" indent="-514350">
              <a:buFont typeface="+mj-lt"/>
              <a:buAutoNum type="alphaLcParenR"/>
            </a:pPr>
            <a:r>
              <a:rPr lang="en-US" sz="2000" dirty="0" smtClean="0"/>
              <a:t>HOOH</a:t>
            </a:r>
          </a:p>
          <a:p>
            <a:pPr marL="514350" indent="-514350">
              <a:buFont typeface="+mj-lt"/>
              <a:buAutoNum type="alphaLcParenR"/>
            </a:pPr>
            <a:r>
              <a:rPr lang="en-US" sz="2000" dirty="0" err="1" smtClean="0"/>
              <a:t>BrCl</a:t>
            </a:r>
            <a:endParaRPr lang="en-US" sz="2000" dirty="0" smtClean="0"/>
          </a:p>
          <a:p>
            <a:pPr marL="400050" lvl="1" indent="0">
              <a:buNone/>
            </a:pPr>
            <a:r>
              <a:rPr lang="en-US" sz="2000" b="1" dirty="0">
                <a:latin typeface="Symbol" pitchFamily="18" charset="2"/>
              </a:rPr>
              <a:t>d</a:t>
            </a:r>
            <a:r>
              <a:rPr lang="en-US" sz="2000" b="1" baseline="30000" dirty="0" smtClean="0"/>
              <a:t>+</a:t>
            </a:r>
            <a:r>
              <a:rPr lang="en-US" sz="2000" dirty="0" smtClean="0"/>
              <a:t> </a:t>
            </a:r>
            <a:r>
              <a:rPr lang="en-US" sz="2000" smtClean="0"/>
              <a:t>- Br</a:t>
            </a:r>
            <a:endParaRPr lang="en-US" sz="2000" dirty="0" smtClean="0"/>
          </a:p>
          <a:p>
            <a:pPr marL="400050" lvl="1" indent="0">
              <a:buNone/>
            </a:pPr>
            <a:r>
              <a:rPr lang="en-US" sz="2000" b="1" dirty="0" smtClean="0">
                <a:latin typeface="Symbol" pitchFamily="18" charset="2"/>
              </a:rPr>
              <a:t>d</a:t>
            </a:r>
            <a:r>
              <a:rPr lang="en-US" sz="2000" b="1" baseline="30000" dirty="0" smtClean="0"/>
              <a:t>-</a:t>
            </a:r>
            <a:r>
              <a:rPr lang="en-US" sz="2000" dirty="0" smtClean="0"/>
              <a:t> - Cl</a:t>
            </a:r>
          </a:p>
          <a:p>
            <a:pPr marL="514350" indent="-514350">
              <a:buFont typeface="+mj-lt"/>
              <a:buAutoNum type="alphaLcParenR"/>
            </a:pPr>
            <a:r>
              <a:rPr lang="en-US" sz="2000" dirty="0" err="1" smtClean="0"/>
              <a:t>HBr</a:t>
            </a:r>
            <a:endParaRPr lang="en-US" sz="2000" dirty="0" smtClean="0"/>
          </a:p>
          <a:p>
            <a:pPr marL="400050" lvl="1" indent="0">
              <a:buNone/>
            </a:pPr>
            <a:r>
              <a:rPr lang="en-US" sz="2000" b="1" dirty="0">
                <a:latin typeface="Symbol" pitchFamily="18" charset="2"/>
              </a:rPr>
              <a:t>d</a:t>
            </a:r>
            <a:r>
              <a:rPr lang="en-US" sz="2000" b="1" baseline="30000" dirty="0"/>
              <a:t>+</a:t>
            </a:r>
            <a:r>
              <a:rPr lang="en-US" sz="2000" dirty="0"/>
              <a:t> - </a:t>
            </a:r>
            <a:r>
              <a:rPr lang="en-US" sz="2000" dirty="0" smtClean="0"/>
              <a:t>H</a:t>
            </a:r>
            <a:endParaRPr lang="en-US" sz="2000" dirty="0"/>
          </a:p>
          <a:p>
            <a:pPr marL="400050" lvl="1" indent="0">
              <a:buNone/>
            </a:pPr>
            <a:r>
              <a:rPr lang="en-US" sz="2000" b="1" dirty="0">
                <a:latin typeface="Symbol" pitchFamily="18" charset="2"/>
              </a:rPr>
              <a:t>d</a:t>
            </a:r>
            <a:r>
              <a:rPr lang="en-US" sz="2000" b="1" baseline="30000" dirty="0"/>
              <a:t>-</a:t>
            </a:r>
            <a:r>
              <a:rPr lang="en-US" sz="2000" dirty="0"/>
              <a:t> </a:t>
            </a:r>
            <a:r>
              <a:rPr lang="en-US" sz="2000" dirty="0" smtClean="0"/>
              <a:t>- Br</a:t>
            </a:r>
          </a:p>
          <a:p>
            <a:pPr marL="514350" indent="-514350">
              <a:buFont typeface="+mj-lt"/>
              <a:buAutoNum type="alphaLcParenR"/>
            </a:pPr>
            <a:r>
              <a:rPr lang="en-US" sz="2000" dirty="0" smtClean="0"/>
              <a:t>H</a:t>
            </a:r>
            <a:r>
              <a:rPr lang="en-US" sz="2000" baseline="-25000" dirty="0" smtClean="0"/>
              <a:t>2</a:t>
            </a:r>
            <a:r>
              <a:rPr lang="en-US" sz="2000" dirty="0" smtClean="0"/>
              <a:t>O</a:t>
            </a:r>
          </a:p>
          <a:p>
            <a:pPr marL="400050" lvl="1" indent="0">
              <a:buNone/>
            </a:pPr>
            <a:r>
              <a:rPr lang="en-US" sz="2000" b="1" dirty="0">
                <a:latin typeface="Symbol" pitchFamily="18" charset="2"/>
              </a:rPr>
              <a:t>d</a:t>
            </a:r>
            <a:r>
              <a:rPr lang="en-US" sz="2000" b="1" baseline="30000" dirty="0"/>
              <a:t>+</a:t>
            </a:r>
            <a:r>
              <a:rPr lang="en-US" sz="2000" dirty="0"/>
              <a:t> - </a:t>
            </a:r>
            <a:r>
              <a:rPr lang="en-US" sz="2000" dirty="0" smtClean="0"/>
              <a:t>H</a:t>
            </a:r>
            <a:endParaRPr lang="en-US" sz="2000" dirty="0"/>
          </a:p>
          <a:p>
            <a:pPr marL="400050" lvl="1" indent="0">
              <a:buNone/>
            </a:pPr>
            <a:r>
              <a:rPr lang="en-US" sz="2000" b="1" dirty="0">
                <a:latin typeface="Symbol" pitchFamily="18" charset="2"/>
              </a:rPr>
              <a:t>d</a:t>
            </a:r>
            <a:r>
              <a:rPr lang="en-US" sz="2000" b="1" baseline="30000" dirty="0"/>
              <a:t>-</a:t>
            </a:r>
            <a:r>
              <a:rPr lang="en-US" sz="2000" dirty="0"/>
              <a:t> </a:t>
            </a:r>
            <a:r>
              <a:rPr lang="en-US" sz="2000" dirty="0" smtClean="0"/>
              <a:t>- O</a:t>
            </a:r>
            <a:endParaRPr lang="en-US" sz="2000" dirty="0"/>
          </a:p>
          <a:p>
            <a:pPr marL="0" indent="0">
              <a:buNone/>
            </a:pPr>
            <a:endParaRPr lang="en-US" dirty="0"/>
          </a:p>
        </p:txBody>
      </p:sp>
      <p:sp>
        <p:nvSpPr>
          <p:cNvPr id="6" name="TextBox 5"/>
          <p:cNvSpPr txBox="1"/>
          <p:nvPr/>
        </p:nvSpPr>
        <p:spPr>
          <a:xfrm>
            <a:off x="3810000" y="2895600"/>
            <a:ext cx="4648200" cy="2400657"/>
          </a:xfrm>
          <a:prstGeom prst="rect">
            <a:avLst/>
          </a:prstGeom>
          <a:noFill/>
        </p:spPr>
        <p:txBody>
          <a:bodyPr wrap="square" rtlCol="0">
            <a:spAutoFit/>
          </a:bodyPr>
          <a:lstStyle/>
          <a:p>
            <a:r>
              <a:rPr lang="en-US" dirty="0"/>
              <a:t>	</a:t>
            </a:r>
            <a:r>
              <a:rPr lang="en-US" sz="5000" dirty="0" smtClean="0"/>
              <a:t>O		O</a:t>
            </a:r>
          </a:p>
          <a:p>
            <a:endParaRPr lang="en-US" sz="5000" dirty="0" smtClean="0"/>
          </a:p>
          <a:p>
            <a:r>
              <a:rPr lang="en-US" sz="5000" dirty="0" smtClean="0"/>
              <a:t>H				H</a:t>
            </a:r>
            <a:endParaRPr lang="en-US" sz="5000" dirty="0"/>
          </a:p>
        </p:txBody>
      </p:sp>
      <p:cxnSp>
        <p:nvCxnSpPr>
          <p:cNvPr id="8" name="Straight Connector 7"/>
          <p:cNvCxnSpPr/>
          <p:nvPr/>
        </p:nvCxnSpPr>
        <p:spPr bwMode="auto">
          <a:xfrm flipH="1">
            <a:off x="4343400" y="3657600"/>
            <a:ext cx="457200" cy="762000"/>
          </a:xfrm>
          <a:prstGeom prst="line">
            <a:avLst/>
          </a:prstGeom>
          <a:solidFill>
            <a:schemeClr val="accent1"/>
          </a:solidFill>
          <a:ln w="76200"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flipH="1">
            <a:off x="5410200" y="3276600"/>
            <a:ext cx="1143000" cy="0"/>
          </a:xfrm>
          <a:prstGeom prst="line">
            <a:avLst/>
          </a:prstGeom>
          <a:solidFill>
            <a:schemeClr val="accent1"/>
          </a:solidFill>
          <a:ln w="76200"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7162800" y="3657600"/>
            <a:ext cx="609600" cy="838200"/>
          </a:xfrm>
          <a:prstGeom prst="line">
            <a:avLst/>
          </a:prstGeom>
          <a:solidFill>
            <a:schemeClr val="accent1"/>
          </a:solidFill>
          <a:ln w="76200" cap="flat" cmpd="sng" algn="ctr">
            <a:solidFill>
              <a:schemeClr val="tx1"/>
            </a:solidFill>
            <a:prstDash val="solid"/>
            <a:round/>
            <a:headEnd type="none" w="med" len="med"/>
            <a:tailEnd type="none" w="med" len="med"/>
          </a:ln>
          <a:effectLst/>
        </p:spPr>
      </p:cxnSp>
      <p:sp>
        <p:nvSpPr>
          <p:cNvPr id="14" name="Oval 13"/>
          <p:cNvSpPr/>
          <p:nvPr/>
        </p:nvSpPr>
        <p:spPr bwMode="auto">
          <a:xfrm>
            <a:off x="4648200" y="3325091"/>
            <a:ext cx="152400" cy="1524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Oval 14"/>
          <p:cNvSpPr/>
          <p:nvPr/>
        </p:nvSpPr>
        <p:spPr bwMode="auto">
          <a:xfrm>
            <a:off x="4641273" y="3096491"/>
            <a:ext cx="152400" cy="1524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Oval 15"/>
          <p:cNvSpPr/>
          <p:nvPr/>
        </p:nvSpPr>
        <p:spPr bwMode="auto">
          <a:xfrm>
            <a:off x="4869873" y="2895600"/>
            <a:ext cx="152400" cy="1524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Oval 16"/>
          <p:cNvSpPr/>
          <p:nvPr/>
        </p:nvSpPr>
        <p:spPr bwMode="auto">
          <a:xfrm>
            <a:off x="5049982" y="2895600"/>
            <a:ext cx="152400" cy="1524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Oval 17"/>
          <p:cNvSpPr/>
          <p:nvPr/>
        </p:nvSpPr>
        <p:spPr bwMode="auto">
          <a:xfrm>
            <a:off x="6705600" y="2895600"/>
            <a:ext cx="152400" cy="1524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Oval 18"/>
          <p:cNvSpPr/>
          <p:nvPr/>
        </p:nvSpPr>
        <p:spPr bwMode="auto">
          <a:xfrm>
            <a:off x="6913418" y="2895600"/>
            <a:ext cx="152400" cy="1524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Oval 19"/>
          <p:cNvSpPr/>
          <p:nvPr/>
        </p:nvSpPr>
        <p:spPr bwMode="auto">
          <a:xfrm>
            <a:off x="7162800" y="3124200"/>
            <a:ext cx="152400" cy="1524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1" name="Oval 20"/>
          <p:cNvSpPr/>
          <p:nvPr/>
        </p:nvSpPr>
        <p:spPr bwMode="auto">
          <a:xfrm>
            <a:off x="7162800" y="3311236"/>
            <a:ext cx="152400" cy="1524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4301837" y="2542493"/>
            <a:ext cx="568036" cy="553998"/>
          </a:xfrm>
          <a:prstGeom prst="rect">
            <a:avLst/>
          </a:prstGeom>
          <a:noFill/>
        </p:spPr>
        <p:txBody>
          <a:bodyPr wrap="square" rtlCol="0">
            <a:spAutoFit/>
          </a:bodyPr>
          <a:lstStyle/>
          <a:p>
            <a:r>
              <a:rPr lang="en-US" sz="3000" b="1" dirty="0" smtClean="0">
                <a:latin typeface="Symbol" pitchFamily="18" charset="2"/>
              </a:rPr>
              <a:t>d</a:t>
            </a:r>
            <a:r>
              <a:rPr lang="en-US" sz="3000" b="1" baseline="30000" dirty="0" smtClean="0"/>
              <a:t>-</a:t>
            </a:r>
            <a:endParaRPr lang="en-US" sz="3000" dirty="0"/>
          </a:p>
        </p:txBody>
      </p:sp>
      <p:sp>
        <p:nvSpPr>
          <p:cNvPr id="25" name="TextBox 24"/>
          <p:cNvSpPr txBox="1"/>
          <p:nvPr/>
        </p:nvSpPr>
        <p:spPr>
          <a:xfrm>
            <a:off x="7065818" y="2542493"/>
            <a:ext cx="568036" cy="553998"/>
          </a:xfrm>
          <a:prstGeom prst="rect">
            <a:avLst/>
          </a:prstGeom>
          <a:noFill/>
        </p:spPr>
        <p:txBody>
          <a:bodyPr wrap="square" rtlCol="0">
            <a:spAutoFit/>
          </a:bodyPr>
          <a:lstStyle/>
          <a:p>
            <a:r>
              <a:rPr lang="en-US" sz="3000" b="1" dirty="0" smtClean="0">
                <a:latin typeface="Symbol" pitchFamily="18" charset="2"/>
              </a:rPr>
              <a:t>d</a:t>
            </a:r>
            <a:r>
              <a:rPr lang="en-US" sz="3000" b="1" baseline="30000" dirty="0" smtClean="0"/>
              <a:t>-</a:t>
            </a:r>
            <a:endParaRPr lang="en-US" sz="3000" dirty="0"/>
          </a:p>
        </p:txBody>
      </p:sp>
      <p:sp>
        <p:nvSpPr>
          <p:cNvPr id="26" name="TextBox 25"/>
          <p:cNvSpPr txBox="1"/>
          <p:nvPr/>
        </p:nvSpPr>
        <p:spPr>
          <a:xfrm>
            <a:off x="3352800" y="4572000"/>
            <a:ext cx="568036" cy="553998"/>
          </a:xfrm>
          <a:prstGeom prst="rect">
            <a:avLst/>
          </a:prstGeom>
          <a:noFill/>
        </p:spPr>
        <p:txBody>
          <a:bodyPr wrap="square" rtlCol="0">
            <a:spAutoFit/>
          </a:bodyPr>
          <a:lstStyle/>
          <a:p>
            <a:r>
              <a:rPr lang="en-US" sz="3000" b="1" dirty="0" smtClean="0">
                <a:latin typeface="Symbol" pitchFamily="18" charset="2"/>
              </a:rPr>
              <a:t>d</a:t>
            </a:r>
            <a:r>
              <a:rPr lang="en-US" sz="3000" b="1" baseline="30000" dirty="0" smtClean="0"/>
              <a:t>+</a:t>
            </a:r>
            <a:endParaRPr lang="en-US" sz="3000" dirty="0"/>
          </a:p>
        </p:txBody>
      </p:sp>
      <p:sp>
        <p:nvSpPr>
          <p:cNvPr id="27" name="TextBox 26"/>
          <p:cNvSpPr txBox="1"/>
          <p:nvPr/>
        </p:nvSpPr>
        <p:spPr>
          <a:xfrm>
            <a:off x="8001000" y="4599709"/>
            <a:ext cx="568036" cy="553998"/>
          </a:xfrm>
          <a:prstGeom prst="rect">
            <a:avLst/>
          </a:prstGeom>
          <a:noFill/>
        </p:spPr>
        <p:txBody>
          <a:bodyPr wrap="square" rtlCol="0">
            <a:spAutoFit/>
          </a:bodyPr>
          <a:lstStyle/>
          <a:p>
            <a:r>
              <a:rPr lang="en-US" sz="3000" b="1" dirty="0" smtClean="0">
                <a:latin typeface="Symbol" pitchFamily="18" charset="2"/>
              </a:rPr>
              <a:t>d</a:t>
            </a:r>
            <a:r>
              <a:rPr lang="en-US" sz="3000" b="1" baseline="30000" dirty="0" smtClean="0"/>
              <a:t>+</a:t>
            </a:r>
            <a:endParaRPr lang="en-US" sz="3000" dirty="0"/>
          </a:p>
        </p:txBody>
      </p:sp>
      <p:sp>
        <p:nvSpPr>
          <p:cNvPr id="3" name="Rectangle 2"/>
          <p:cNvSpPr/>
          <p:nvPr/>
        </p:nvSpPr>
        <p:spPr bwMode="auto">
          <a:xfrm>
            <a:off x="762000" y="3325091"/>
            <a:ext cx="914400" cy="75160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a:off x="762000" y="4450080"/>
            <a:ext cx="914400" cy="75160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a:off x="838200" y="5562600"/>
            <a:ext cx="914400" cy="75160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5992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barn(inVertical)">
                                      <p:cBhvr>
                                        <p:cTn id="45" dur="500"/>
                                        <p:tgtEl>
                                          <p:spTgt spid="26"/>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barn(inVertical)">
                                      <p:cBhvr>
                                        <p:cTn id="48" dur="500"/>
                                        <p:tgtEl>
                                          <p:spTgt spid="24"/>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arn(inVertical)">
                                      <p:cBhvr>
                                        <p:cTn id="51" dur="500"/>
                                        <p:tgtEl>
                                          <p:spTgt spid="25"/>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barn(inVertical)">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xit" presetSubtype="4" fill="hold" grpId="0" nodeType="clickEffect">
                                  <p:stCondLst>
                                    <p:cond delay="0"/>
                                  </p:stCondLst>
                                  <p:childTnLst>
                                    <p:animEffect transition="out" filter="wipe(down)">
                                      <p:cBhvr>
                                        <p:cTn id="58" dur="500"/>
                                        <p:tgtEl>
                                          <p:spTgt spid="3"/>
                                        </p:tgtEl>
                                      </p:cBhvr>
                                    </p:animEffect>
                                    <p:set>
                                      <p:cBhvr>
                                        <p:cTn id="59" dur="1" fill="hold">
                                          <p:stCondLst>
                                            <p:cond delay="499"/>
                                          </p:stCondLst>
                                        </p:cTn>
                                        <p:tgtEl>
                                          <p:spTgt spid="3"/>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xit" presetSubtype="4" fill="hold" grpId="0" nodeType="clickEffect">
                                  <p:stCondLst>
                                    <p:cond delay="0"/>
                                  </p:stCondLst>
                                  <p:childTnLst>
                                    <p:animEffect transition="out" filter="wipe(down)">
                                      <p:cBhvr>
                                        <p:cTn id="63" dur="500"/>
                                        <p:tgtEl>
                                          <p:spTgt spid="22"/>
                                        </p:tgtEl>
                                      </p:cBhvr>
                                    </p:animEffect>
                                    <p:set>
                                      <p:cBhvr>
                                        <p:cTn id="64" dur="1" fill="hold">
                                          <p:stCondLst>
                                            <p:cond delay="499"/>
                                          </p:stCondLst>
                                        </p:cTn>
                                        <p:tgtEl>
                                          <p:spTgt spid="22"/>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2" presetClass="exit" presetSubtype="4" fill="hold" grpId="0" nodeType="clickEffect">
                                  <p:stCondLst>
                                    <p:cond delay="0"/>
                                  </p:stCondLst>
                                  <p:childTnLst>
                                    <p:animEffect transition="out" filter="wipe(down)">
                                      <p:cBhvr>
                                        <p:cTn id="68" dur="500"/>
                                        <p:tgtEl>
                                          <p:spTgt spid="23"/>
                                        </p:tgtEl>
                                      </p:cBhvr>
                                    </p:animEffect>
                                    <p:set>
                                      <p:cBhvr>
                                        <p:cTn id="69"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P spid="15" grpId="0" animBg="1"/>
      <p:bldP spid="16" grpId="0" animBg="1"/>
      <p:bldP spid="17" grpId="0" animBg="1"/>
      <p:bldP spid="18" grpId="0" animBg="1"/>
      <p:bldP spid="19" grpId="0" animBg="1"/>
      <p:bldP spid="20" grpId="0" animBg="1"/>
      <p:bldP spid="21" grpId="0" animBg="1"/>
      <p:bldP spid="24" grpId="0"/>
      <p:bldP spid="25" grpId="0"/>
      <p:bldP spid="26" grpId="0"/>
      <p:bldP spid="27" grpId="0"/>
      <p:bldP spid="3" grpId="0" animBg="1"/>
      <p:bldP spid="22" grpId="0" animBg="1"/>
      <p:bldP spid="23"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Review</a:t>
            </a:r>
            <a:endParaRPr lang="en-US" dirty="0"/>
          </a:p>
        </p:txBody>
      </p:sp>
      <p:sp>
        <p:nvSpPr>
          <p:cNvPr id="3" name="Content Placeholder 2"/>
          <p:cNvSpPr>
            <a:spLocks noGrp="1"/>
          </p:cNvSpPr>
          <p:nvPr>
            <p:ph idx="1"/>
          </p:nvPr>
        </p:nvSpPr>
        <p:spPr/>
        <p:txBody>
          <a:bodyPr/>
          <a:lstStyle/>
          <a:p>
            <a:r>
              <a:rPr lang="en-US" sz="2400" dirty="0" smtClean="0"/>
              <a:t>Make a </a:t>
            </a:r>
            <a:r>
              <a:rPr lang="en-US" sz="2400" cap="all" dirty="0" smtClean="0">
                <a:solidFill>
                  <a:srgbClr val="7030A0"/>
                </a:solidFill>
              </a:rPr>
              <a:t>Review</a:t>
            </a:r>
            <a:r>
              <a:rPr lang="en-US" sz="2400" dirty="0" smtClean="0"/>
              <a:t> chart, mind map (web), flow chart, or foldable comparing the 3 types of bonds (ionic, metallic, covalent).  Be sure to include:</a:t>
            </a:r>
          </a:p>
          <a:p>
            <a:pPr marL="914400" lvl="1" indent="-457200">
              <a:buFont typeface="+mj-lt"/>
              <a:buAutoNum type="arabicPeriod"/>
            </a:pPr>
            <a:r>
              <a:rPr lang="en-US" sz="2000" dirty="0" smtClean="0"/>
              <a:t>types of elements (metal, nonmetal)</a:t>
            </a:r>
          </a:p>
          <a:p>
            <a:pPr marL="914400" lvl="1" indent="-457200">
              <a:buFont typeface="+mj-lt"/>
              <a:buAutoNum type="arabicPeriod"/>
            </a:pPr>
            <a:r>
              <a:rPr lang="en-US" sz="2000" dirty="0" smtClean="0"/>
              <a:t>physical state of matter (solid, liquid, gas)</a:t>
            </a:r>
          </a:p>
          <a:p>
            <a:pPr marL="914400" lvl="1" indent="-457200">
              <a:buFont typeface="+mj-lt"/>
              <a:buAutoNum type="arabicPeriod"/>
            </a:pPr>
            <a:r>
              <a:rPr lang="en-US" sz="2000" dirty="0" smtClean="0"/>
              <a:t>what the electrons do (transferred, shared, free-flowing)</a:t>
            </a:r>
          </a:p>
          <a:p>
            <a:pPr marL="914400" lvl="1" indent="-457200">
              <a:buFont typeface="+mj-lt"/>
              <a:buAutoNum type="arabicPeriod"/>
            </a:pPr>
            <a:r>
              <a:rPr lang="en-US" sz="2000" dirty="0" smtClean="0"/>
              <a:t>melting points (high or low)</a:t>
            </a:r>
          </a:p>
          <a:p>
            <a:pPr marL="914400" lvl="1" indent="-457200">
              <a:buFont typeface="+mj-lt"/>
              <a:buAutoNum type="arabicPeriod"/>
            </a:pPr>
            <a:r>
              <a:rPr lang="en-US" sz="2000" dirty="0" smtClean="0"/>
              <a:t>conductivity (yes or no)</a:t>
            </a:r>
          </a:p>
          <a:p>
            <a:endParaRPr lang="en-US"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154</a:t>
            </a:fld>
            <a:endParaRPr lang="en-US"/>
          </a:p>
        </p:txBody>
      </p:sp>
    </p:spTree>
    <p:extLst>
      <p:ext uri="{BB962C8B-B14F-4D97-AF65-F5344CB8AC3E}">
        <p14:creationId xmlns:p14="http://schemas.microsoft.com/office/powerpoint/2010/main" val="3365949296"/>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F31E2B1-71BD-4CC5-BFAA-8D2C99215EC8}" type="slidenum">
              <a:rPr lang="en-US" smtClean="0"/>
              <a:pPr/>
              <a:t>155</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75205761"/>
              </p:ext>
            </p:extLst>
          </p:nvPr>
        </p:nvGraphicFramePr>
        <p:xfrm>
          <a:off x="1143000" y="800669"/>
          <a:ext cx="6690782" cy="5410200"/>
        </p:xfrm>
        <a:graphic>
          <a:graphicData uri="http://schemas.openxmlformats.org/drawingml/2006/table">
            <a:tbl>
              <a:tblPr firstRow="1" bandRow="1">
                <a:tableStyleId>{5C22544A-7EE6-4342-B048-85BDC9FD1C3A}</a:tableStyleId>
              </a:tblPr>
              <a:tblGrid>
                <a:gridCol w="1691922"/>
                <a:gridCol w="1691922"/>
                <a:gridCol w="1691922"/>
                <a:gridCol w="1615016"/>
              </a:tblGrid>
              <a:tr h="901700">
                <a:tc>
                  <a:txBody>
                    <a:bodyPr/>
                    <a:lstStyle/>
                    <a:p>
                      <a:pPr algn="ctr"/>
                      <a:endParaRPr lang="en-US" dirty="0"/>
                    </a:p>
                  </a:txBody>
                  <a:tcPr/>
                </a:tc>
                <a:tc>
                  <a:txBody>
                    <a:bodyPr/>
                    <a:lstStyle/>
                    <a:p>
                      <a:pPr algn="ctr"/>
                      <a:r>
                        <a:rPr lang="en-US" dirty="0" smtClean="0"/>
                        <a:t>Ionic</a:t>
                      </a:r>
                      <a:endParaRPr lang="en-US" dirty="0"/>
                    </a:p>
                  </a:txBody>
                  <a:tcPr/>
                </a:tc>
                <a:tc>
                  <a:txBody>
                    <a:bodyPr/>
                    <a:lstStyle/>
                    <a:p>
                      <a:pPr algn="ctr"/>
                      <a:r>
                        <a:rPr lang="en-US" dirty="0" smtClean="0"/>
                        <a:t>Covalent</a:t>
                      </a:r>
                      <a:endParaRPr lang="en-US" dirty="0"/>
                    </a:p>
                  </a:txBody>
                  <a:tcPr/>
                </a:tc>
                <a:tc>
                  <a:txBody>
                    <a:bodyPr/>
                    <a:lstStyle/>
                    <a:p>
                      <a:pPr algn="ctr"/>
                      <a:r>
                        <a:rPr lang="en-US" dirty="0" smtClean="0"/>
                        <a:t>Metallic</a:t>
                      </a:r>
                      <a:endParaRPr lang="en-US" dirty="0"/>
                    </a:p>
                  </a:txBody>
                  <a:tcPr/>
                </a:tc>
              </a:tr>
              <a:tr h="901700">
                <a:tc>
                  <a:txBody>
                    <a:bodyPr/>
                    <a:lstStyle/>
                    <a:p>
                      <a:pPr algn="ctr"/>
                      <a:r>
                        <a:rPr lang="en-US" dirty="0" smtClean="0"/>
                        <a:t>Types of Elements</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r>
              <a:tr h="901700">
                <a:tc>
                  <a:txBody>
                    <a:bodyPr/>
                    <a:lstStyle/>
                    <a:p>
                      <a:pPr algn="ctr"/>
                      <a:r>
                        <a:rPr lang="en-US" dirty="0" smtClean="0"/>
                        <a:t>Physical State of Matter</a:t>
                      </a: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r>
              <a:tr h="901700">
                <a:tc>
                  <a:txBody>
                    <a:bodyPr/>
                    <a:lstStyle/>
                    <a:p>
                      <a:pPr algn="ctr"/>
                      <a:r>
                        <a:rPr lang="en-US" dirty="0" smtClean="0"/>
                        <a:t>Electrons</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r>
              <a:tr h="901700">
                <a:tc>
                  <a:txBody>
                    <a:bodyPr/>
                    <a:lstStyle/>
                    <a:p>
                      <a:pPr algn="ctr"/>
                      <a:r>
                        <a:rPr lang="en-US" dirty="0" smtClean="0"/>
                        <a:t>Melting Point</a:t>
                      </a: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r>
              <a:tr h="901700">
                <a:tc>
                  <a:txBody>
                    <a:bodyPr/>
                    <a:lstStyle/>
                    <a:p>
                      <a:pPr algn="ctr"/>
                      <a:r>
                        <a:rPr lang="en-US" dirty="0" smtClean="0"/>
                        <a:t>Conductivity</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r>
            </a:tbl>
          </a:graphicData>
        </a:graphic>
      </p:graphicFrame>
    </p:spTree>
    <p:extLst>
      <p:ext uri="{BB962C8B-B14F-4D97-AF65-F5344CB8AC3E}">
        <p14:creationId xmlns:p14="http://schemas.microsoft.com/office/powerpoint/2010/main" val="234881846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F31E2B1-71BD-4CC5-BFAA-8D2C99215EC8}" type="slidenum">
              <a:rPr lang="en-US" smtClean="0"/>
              <a:pPr/>
              <a:t>156</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627371698"/>
              </p:ext>
            </p:extLst>
          </p:nvPr>
        </p:nvGraphicFramePr>
        <p:xfrm>
          <a:off x="1143000" y="809578"/>
          <a:ext cx="7059082" cy="5422900"/>
        </p:xfrm>
        <a:graphic>
          <a:graphicData uri="http://schemas.openxmlformats.org/drawingml/2006/table">
            <a:tbl>
              <a:tblPr firstRow="1" bandRow="1">
                <a:tableStyleId>{5C22544A-7EE6-4342-B048-85BDC9FD1C3A}</a:tableStyleId>
              </a:tblPr>
              <a:tblGrid>
                <a:gridCol w="1785055"/>
                <a:gridCol w="1785055"/>
                <a:gridCol w="1785055"/>
                <a:gridCol w="1703917"/>
              </a:tblGrid>
              <a:tr h="901700">
                <a:tc>
                  <a:txBody>
                    <a:bodyPr/>
                    <a:lstStyle/>
                    <a:p>
                      <a:pPr algn="ctr"/>
                      <a:endParaRPr lang="en-US" dirty="0"/>
                    </a:p>
                  </a:txBody>
                  <a:tcPr/>
                </a:tc>
                <a:tc>
                  <a:txBody>
                    <a:bodyPr/>
                    <a:lstStyle/>
                    <a:p>
                      <a:pPr algn="ctr"/>
                      <a:r>
                        <a:rPr lang="en-US" dirty="0" smtClean="0"/>
                        <a:t>Ionic</a:t>
                      </a:r>
                      <a:endParaRPr lang="en-US" dirty="0"/>
                    </a:p>
                  </a:txBody>
                  <a:tcPr/>
                </a:tc>
                <a:tc>
                  <a:txBody>
                    <a:bodyPr/>
                    <a:lstStyle/>
                    <a:p>
                      <a:pPr algn="ctr"/>
                      <a:r>
                        <a:rPr lang="en-US" dirty="0" smtClean="0"/>
                        <a:t>Covalent</a:t>
                      </a:r>
                      <a:endParaRPr lang="en-US" dirty="0"/>
                    </a:p>
                  </a:txBody>
                  <a:tcPr/>
                </a:tc>
                <a:tc>
                  <a:txBody>
                    <a:bodyPr/>
                    <a:lstStyle/>
                    <a:p>
                      <a:pPr algn="ctr"/>
                      <a:r>
                        <a:rPr lang="en-US" dirty="0" smtClean="0"/>
                        <a:t>Metallic</a:t>
                      </a:r>
                      <a:endParaRPr lang="en-US" dirty="0"/>
                    </a:p>
                  </a:txBody>
                  <a:tcPr/>
                </a:tc>
              </a:tr>
              <a:tr h="901700">
                <a:tc>
                  <a:txBody>
                    <a:bodyPr/>
                    <a:lstStyle/>
                    <a:p>
                      <a:pPr algn="ctr"/>
                      <a:r>
                        <a:rPr lang="en-US" dirty="0" smtClean="0"/>
                        <a:t>Types of Elements</a:t>
                      </a:r>
                      <a:endParaRPr lang="en-US" dirty="0"/>
                    </a:p>
                  </a:txBody>
                  <a:tcPr/>
                </a:tc>
                <a:tc>
                  <a:txBody>
                    <a:bodyPr/>
                    <a:lstStyle/>
                    <a:p>
                      <a:pPr algn="ctr"/>
                      <a:r>
                        <a:rPr lang="en-US" dirty="0" smtClean="0"/>
                        <a:t>Metal</a:t>
                      </a:r>
                      <a:r>
                        <a:rPr lang="en-US" baseline="0" dirty="0" smtClean="0"/>
                        <a:t> and Nonmetal</a:t>
                      </a:r>
                      <a:endParaRPr lang="en-US" dirty="0"/>
                    </a:p>
                  </a:txBody>
                  <a:tcPr/>
                </a:tc>
                <a:tc>
                  <a:txBody>
                    <a:bodyPr/>
                    <a:lstStyle/>
                    <a:p>
                      <a:pPr algn="ctr"/>
                      <a:r>
                        <a:rPr lang="en-US" dirty="0" smtClean="0"/>
                        <a:t>Nonmetal</a:t>
                      </a:r>
                      <a:r>
                        <a:rPr lang="en-US" baseline="0" dirty="0" smtClean="0"/>
                        <a:t> and Nonmetal</a:t>
                      </a:r>
                      <a:endParaRPr lang="en-US" dirty="0"/>
                    </a:p>
                  </a:txBody>
                  <a:tcPr/>
                </a:tc>
                <a:tc>
                  <a:txBody>
                    <a:bodyPr/>
                    <a:lstStyle/>
                    <a:p>
                      <a:pPr algn="ctr"/>
                      <a:r>
                        <a:rPr lang="en-US" dirty="0" smtClean="0"/>
                        <a:t>Metal and Metal</a:t>
                      </a:r>
                      <a:endParaRPr lang="en-US" dirty="0"/>
                    </a:p>
                  </a:txBody>
                  <a:tcPr/>
                </a:tc>
              </a:tr>
              <a:tr h="901700">
                <a:tc>
                  <a:txBody>
                    <a:bodyPr/>
                    <a:lstStyle/>
                    <a:p>
                      <a:pPr algn="ctr"/>
                      <a:r>
                        <a:rPr lang="en-US" dirty="0" smtClean="0"/>
                        <a:t>Physical State of Matter</a:t>
                      </a:r>
                      <a:endParaRPr lang="en-US" dirty="0"/>
                    </a:p>
                  </a:txBody>
                  <a:tcPr/>
                </a:tc>
                <a:tc>
                  <a:txBody>
                    <a:bodyPr/>
                    <a:lstStyle/>
                    <a:p>
                      <a:pPr algn="ctr"/>
                      <a:r>
                        <a:rPr lang="en-US" dirty="0" smtClean="0"/>
                        <a:t>Solid</a:t>
                      </a:r>
                      <a:endParaRPr lang="en-US" dirty="0"/>
                    </a:p>
                  </a:txBody>
                  <a:tcPr/>
                </a:tc>
                <a:tc>
                  <a:txBody>
                    <a:bodyPr/>
                    <a:lstStyle/>
                    <a:p>
                      <a:pPr algn="ctr"/>
                      <a:r>
                        <a:rPr lang="en-US" dirty="0" smtClean="0"/>
                        <a:t>Liquid</a:t>
                      </a:r>
                      <a:r>
                        <a:rPr lang="en-US" baseline="0" dirty="0" smtClean="0"/>
                        <a:t> or gas</a:t>
                      </a:r>
                      <a:endParaRPr lang="en-US" dirty="0"/>
                    </a:p>
                  </a:txBody>
                  <a:tcPr/>
                </a:tc>
                <a:tc>
                  <a:txBody>
                    <a:bodyPr/>
                    <a:lstStyle/>
                    <a:p>
                      <a:pPr algn="ctr"/>
                      <a:r>
                        <a:rPr lang="en-US" dirty="0" smtClean="0"/>
                        <a:t>Solid</a:t>
                      </a:r>
                      <a:endParaRPr lang="en-US" dirty="0"/>
                    </a:p>
                  </a:txBody>
                  <a:tcPr/>
                </a:tc>
              </a:tr>
              <a:tr h="901700">
                <a:tc>
                  <a:txBody>
                    <a:bodyPr/>
                    <a:lstStyle/>
                    <a:p>
                      <a:pPr algn="ctr"/>
                      <a:r>
                        <a:rPr lang="en-US" dirty="0" smtClean="0"/>
                        <a:t>Electrons</a:t>
                      </a:r>
                      <a:endParaRPr lang="en-US" dirty="0"/>
                    </a:p>
                  </a:txBody>
                  <a:tcPr/>
                </a:tc>
                <a:tc>
                  <a:txBody>
                    <a:bodyPr/>
                    <a:lstStyle/>
                    <a:p>
                      <a:pPr algn="ctr"/>
                      <a:r>
                        <a:rPr lang="en-US" dirty="0" smtClean="0"/>
                        <a:t>Transferred</a:t>
                      </a:r>
                      <a:endParaRPr lang="en-US" dirty="0"/>
                    </a:p>
                  </a:txBody>
                  <a:tcPr/>
                </a:tc>
                <a:tc>
                  <a:txBody>
                    <a:bodyPr/>
                    <a:lstStyle/>
                    <a:p>
                      <a:pPr algn="ctr"/>
                      <a:r>
                        <a:rPr lang="en-US" dirty="0" smtClean="0"/>
                        <a:t>Shared</a:t>
                      </a:r>
                      <a:endParaRPr lang="en-US" dirty="0"/>
                    </a:p>
                  </a:txBody>
                  <a:tcPr/>
                </a:tc>
                <a:tc>
                  <a:txBody>
                    <a:bodyPr/>
                    <a:lstStyle/>
                    <a:p>
                      <a:pPr algn="ctr"/>
                      <a:r>
                        <a:rPr lang="en-US" dirty="0" smtClean="0"/>
                        <a:t>Shared, </a:t>
                      </a:r>
                    </a:p>
                    <a:p>
                      <a:pPr algn="ctr"/>
                      <a:r>
                        <a:rPr lang="en-US" dirty="0" smtClean="0"/>
                        <a:t>sea of electrons</a:t>
                      </a:r>
                      <a:endParaRPr lang="en-US" dirty="0"/>
                    </a:p>
                  </a:txBody>
                  <a:tcPr/>
                </a:tc>
              </a:tr>
              <a:tr h="901700">
                <a:tc>
                  <a:txBody>
                    <a:bodyPr/>
                    <a:lstStyle/>
                    <a:p>
                      <a:pPr algn="ctr"/>
                      <a:r>
                        <a:rPr lang="en-US" dirty="0" smtClean="0"/>
                        <a:t>Melting Point</a:t>
                      </a:r>
                      <a:endParaRPr lang="en-US" dirty="0"/>
                    </a:p>
                  </a:txBody>
                  <a:tcPr/>
                </a:tc>
                <a:tc>
                  <a:txBody>
                    <a:bodyPr/>
                    <a:lstStyle/>
                    <a:p>
                      <a:pPr algn="ctr"/>
                      <a:r>
                        <a:rPr lang="en-US" dirty="0" smtClean="0"/>
                        <a:t>High</a:t>
                      </a:r>
                      <a:endParaRPr lang="en-US" dirty="0"/>
                    </a:p>
                  </a:txBody>
                  <a:tcPr/>
                </a:tc>
                <a:tc>
                  <a:txBody>
                    <a:bodyPr/>
                    <a:lstStyle/>
                    <a:p>
                      <a:pPr algn="ctr"/>
                      <a:r>
                        <a:rPr lang="en-US" dirty="0" smtClean="0"/>
                        <a:t>Low</a:t>
                      </a:r>
                      <a:endParaRPr lang="en-US" dirty="0"/>
                    </a:p>
                  </a:txBody>
                  <a:tcPr/>
                </a:tc>
                <a:tc>
                  <a:txBody>
                    <a:bodyPr/>
                    <a:lstStyle/>
                    <a:p>
                      <a:pPr algn="ctr"/>
                      <a:r>
                        <a:rPr lang="en-US" dirty="0" smtClean="0"/>
                        <a:t>High</a:t>
                      </a:r>
                      <a:endParaRPr lang="en-US" dirty="0"/>
                    </a:p>
                  </a:txBody>
                  <a:tcPr/>
                </a:tc>
              </a:tr>
              <a:tr h="901700">
                <a:tc>
                  <a:txBody>
                    <a:bodyPr/>
                    <a:lstStyle/>
                    <a:p>
                      <a:pPr algn="ctr"/>
                      <a:r>
                        <a:rPr lang="en-US" dirty="0" smtClean="0"/>
                        <a:t>Conductivity</a:t>
                      </a:r>
                      <a:endParaRPr lang="en-US" dirty="0"/>
                    </a:p>
                  </a:txBody>
                  <a:tcPr/>
                </a:tc>
                <a:tc>
                  <a:txBody>
                    <a:bodyPr/>
                    <a:lstStyle/>
                    <a:p>
                      <a:pPr algn="ctr"/>
                      <a:r>
                        <a:rPr lang="en-US" dirty="0" smtClean="0"/>
                        <a:t>Solid – no</a:t>
                      </a:r>
                    </a:p>
                    <a:p>
                      <a:pPr algn="ctr"/>
                      <a:r>
                        <a:rPr lang="en-US" dirty="0" smtClean="0"/>
                        <a:t>Aqueous</a:t>
                      </a:r>
                      <a:r>
                        <a:rPr lang="en-US" baseline="0" dirty="0" smtClean="0"/>
                        <a:t> – yes</a:t>
                      </a:r>
                      <a:endParaRPr lang="en-US" dirty="0"/>
                    </a:p>
                  </a:txBody>
                  <a:tcPr/>
                </a:tc>
                <a:tc>
                  <a:txBody>
                    <a:bodyPr/>
                    <a:lstStyle/>
                    <a:p>
                      <a:pPr algn="ctr"/>
                      <a:r>
                        <a:rPr lang="en-US" dirty="0" smtClean="0"/>
                        <a:t>No</a:t>
                      </a:r>
                      <a:endParaRPr lang="en-US" dirty="0"/>
                    </a:p>
                  </a:txBody>
                  <a:tcPr/>
                </a:tc>
                <a:tc>
                  <a:txBody>
                    <a:bodyPr/>
                    <a:lstStyle/>
                    <a:p>
                      <a:pPr algn="ctr"/>
                      <a:r>
                        <a:rPr lang="en-US" dirty="0" smtClean="0"/>
                        <a:t>Yes</a:t>
                      </a:r>
                      <a:endParaRPr lang="en-US" dirty="0"/>
                    </a:p>
                  </a:txBody>
                  <a:tcPr/>
                </a:tc>
              </a:tr>
            </a:tbl>
          </a:graphicData>
        </a:graphic>
      </p:graphicFrame>
    </p:spTree>
    <p:extLst>
      <p:ext uri="{BB962C8B-B14F-4D97-AF65-F5344CB8AC3E}">
        <p14:creationId xmlns:p14="http://schemas.microsoft.com/office/powerpoint/2010/main" val="2993012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320D74C-7663-493A-9AFF-C6F46CBD43DF}" type="slidenum">
              <a:rPr lang="en-US" smtClean="0"/>
              <a:pPr/>
              <a:t>16</a:t>
            </a:fld>
            <a:endParaRPr lang="en-US"/>
          </a:p>
        </p:txBody>
      </p:sp>
      <p:pic>
        <p:nvPicPr>
          <p:cNvPr id="1026" name="Picture 2" descr="http://blogs.plos.org/obesitypanacea/files/2010/10/SaltShak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6236" y="914400"/>
            <a:ext cx="5961223" cy="525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Problems</a:t>
            </a:r>
            <a:endParaRPr lang="en-US" dirty="0"/>
          </a:p>
        </p:txBody>
      </p:sp>
      <p:sp>
        <p:nvSpPr>
          <p:cNvPr id="4" name="Content Placeholder 3"/>
          <p:cNvSpPr>
            <a:spLocks noGrp="1"/>
          </p:cNvSpPr>
          <p:nvPr>
            <p:ph sz="half" idx="1"/>
          </p:nvPr>
        </p:nvSpPr>
        <p:spPr>
          <a:xfrm>
            <a:off x="228600" y="1828800"/>
            <a:ext cx="6019800" cy="3886200"/>
          </a:xfrm>
        </p:spPr>
        <p:txBody>
          <a:bodyPr/>
          <a:lstStyle/>
          <a:p>
            <a:pPr>
              <a:buNone/>
            </a:pPr>
            <a:r>
              <a:rPr lang="en-US" sz="1800" dirty="0" smtClean="0"/>
              <a:t>Give the name and symbol of the ion formed when:</a:t>
            </a:r>
          </a:p>
          <a:p>
            <a:pPr>
              <a:buNone/>
            </a:pPr>
            <a:endParaRPr lang="en-US" sz="2000" dirty="0" smtClean="0"/>
          </a:p>
          <a:p>
            <a:pPr marL="457200" lvl="0" indent="-457200">
              <a:buFont typeface="+mj-lt"/>
              <a:buAutoNum type="alphaLcPeriod"/>
            </a:pPr>
            <a:r>
              <a:rPr lang="en-US" sz="2400" dirty="0"/>
              <a:t>A</a:t>
            </a:r>
            <a:r>
              <a:rPr lang="en-US" sz="2400" dirty="0" smtClean="0"/>
              <a:t> nitrogen atom gains three electrons  </a:t>
            </a:r>
          </a:p>
          <a:p>
            <a:pPr marL="457200" indent="-457200">
              <a:buFont typeface="+mj-lt"/>
              <a:buAutoNum type="alphaLcPeriod"/>
            </a:pPr>
            <a:endParaRPr lang="en-US" sz="2400" dirty="0" smtClean="0"/>
          </a:p>
          <a:p>
            <a:pPr marL="457200" lvl="0" indent="-457200">
              <a:buFont typeface="+mj-lt"/>
              <a:buAutoNum type="alphaLcPeriod"/>
            </a:pPr>
            <a:r>
              <a:rPr lang="en-US" sz="2400" dirty="0"/>
              <a:t>A</a:t>
            </a:r>
            <a:r>
              <a:rPr lang="en-US" sz="2400" dirty="0" smtClean="0"/>
              <a:t> calcium atom loses two electrons  </a:t>
            </a:r>
          </a:p>
          <a:p>
            <a:pPr marL="457200" indent="-457200">
              <a:buFont typeface="+mj-lt"/>
              <a:buAutoNum type="alphaLcPeriod"/>
            </a:pPr>
            <a:endParaRPr lang="en-US" sz="2400" dirty="0" smtClean="0"/>
          </a:p>
          <a:p>
            <a:pPr marL="457200" lvl="0" indent="-457200">
              <a:buFont typeface="+mj-lt"/>
              <a:buAutoNum type="alphaLcPeriod"/>
            </a:pPr>
            <a:r>
              <a:rPr lang="en-US" sz="2400" dirty="0"/>
              <a:t>A</a:t>
            </a:r>
            <a:r>
              <a:rPr lang="en-US" sz="2400" dirty="0" smtClean="0"/>
              <a:t> fluorine atom gains one electron  </a:t>
            </a:r>
          </a:p>
          <a:p>
            <a:pPr marL="457200" lvl="0" indent="-457200">
              <a:buFont typeface="+mj-lt"/>
              <a:buAutoNum type="alphaLcPeriod"/>
            </a:pPr>
            <a:endParaRPr lang="en-US" sz="2400" dirty="0"/>
          </a:p>
          <a:p>
            <a:pPr marL="457200" lvl="0" indent="-457200">
              <a:buFont typeface="+mj-lt"/>
              <a:buAutoNum type="alphaLcPeriod"/>
            </a:pPr>
            <a:r>
              <a:rPr lang="en-US" sz="2400" dirty="0" smtClean="0"/>
              <a:t>An arsenic atom gains three electrons</a:t>
            </a:r>
          </a:p>
          <a:p>
            <a:pPr marL="457200" lvl="0" indent="-457200">
              <a:buFont typeface="+mj-lt"/>
              <a:buAutoNum type="alphaLcPeriod"/>
            </a:pPr>
            <a:endParaRPr lang="en-US" sz="2400" dirty="0"/>
          </a:p>
          <a:p>
            <a:pPr marL="457200" lvl="0" indent="-457200">
              <a:buFont typeface="+mj-lt"/>
              <a:buAutoNum type="alphaLcPeriod"/>
            </a:pPr>
            <a:r>
              <a:rPr lang="en-US" sz="2400" dirty="0" smtClean="0"/>
              <a:t>A beryllium atom loses two electrons</a:t>
            </a:r>
          </a:p>
          <a:p>
            <a:endParaRPr lang="en-US" sz="2000" dirty="0"/>
          </a:p>
        </p:txBody>
      </p:sp>
      <p:sp>
        <p:nvSpPr>
          <p:cNvPr id="5" name="Content Placeholder 4"/>
          <p:cNvSpPr>
            <a:spLocks noGrp="1"/>
          </p:cNvSpPr>
          <p:nvPr>
            <p:ph sz="half" idx="2"/>
          </p:nvPr>
        </p:nvSpPr>
        <p:spPr>
          <a:xfrm>
            <a:off x="6019800" y="1600200"/>
            <a:ext cx="2971800" cy="3886200"/>
          </a:xfrm>
        </p:spPr>
        <p:txBody>
          <a:bodyPr/>
          <a:lstStyle/>
          <a:p>
            <a:pPr marL="457200" lvl="0" indent="-457200">
              <a:buFont typeface="+mj-lt"/>
              <a:buAutoNum type="alphaLcPeriod"/>
            </a:pPr>
            <a:endParaRPr lang="en-US" sz="2000" dirty="0" smtClean="0"/>
          </a:p>
          <a:p>
            <a:pPr marL="457200" lvl="0" indent="-457200">
              <a:buFont typeface="+mj-lt"/>
              <a:buAutoNum type="alphaLcPeriod"/>
            </a:pPr>
            <a:endParaRPr lang="en-US" sz="2000" dirty="0" smtClean="0"/>
          </a:p>
          <a:p>
            <a:pPr marL="457200" lvl="0" indent="-457200">
              <a:buFont typeface="+mj-lt"/>
              <a:buAutoNum type="alphaLcPeriod"/>
            </a:pPr>
            <a:endParaRPr lang="en-US" sz="2000" dirty="0" smtClean="0"/>
          </a:p>
          <a:p>
            <a:pPr marL="457200" lvl="0" indent="-457200">
              <a:buFont typeface="+mj-lt"/>
              <a:buAutoNum type="alphaLcPeriod"/>
            </a:pPr>
            <a:r>
              <a:rPr lang="en-US" sz="2400" dirty="0" smtClean="0"/>
              <a:t>nitr</a:t>
            </a:r>
            <a:r>
              <a:rPr lang="en-US" sz="2400" dirty="0" smtClean="0">
                <a:solidFill>
                  <a:srgbClr val="FF0000"/>
                </a:solidFill>
              </a:rPr>
              <a:t>ide</a:t>
            </a:r>
            <a:r>
              <a:rPr lang="en-US" sz="2400" dirty="0" smtClean="0"/>
              <a:t>, N</a:t>
            </a:r>
            <a:r>
              <a:rPr lang="en-US" sz="2400" baseline="30000" dirty="0" smtClean="0"/>
              <a:t>3-</a:t>
            </a:r>
            <a:endParaRPr lang="en-US" sz="2400" dirty="0" smtClean="0"/>
          </a:p>
          <a:p>
            <a:pPr marL="457200" indent="-457200">
              <a:buFont typeface="+mj-lt"/>
              <a:buAutoNum type="alphaLcPeriod"/>
            </a:pPr>
            <a:endParaRPr lang="en-US" sz="2400" dirty="0" smtClean="0"/>
          </a:p>
          <a:p>
            <a:pPr marL="457200" lvl="0" indent="-457200">
              <a:buFont typeface="+mj-lt"/>
              <a:buAutoNum type="alphaLcPeriod"/>
            </a:pPr>
            <a:r>
              <a:rPr lang="en-US" sz="2400" dirty="0" smtClean="0"/>
              <a:t>calcium, Ca</a:t>
            </a:r>
            <a:r>
              <a:rPr lang="en-US" sz="2400" baseline="30000" dirty="0" smtClean="0"/>
              <a:t>2+</a:t>
            </a:r>
            <a:endParaRPr lang="en-US" sz="2400" dirty="0" smtClean="0"/>
          </a:p>
          <a:p>
            <a:pPr marL="457200" lvl="0" indent="-457200">
              <a:buFont typeface="+mj-lt"/>
              <a:buAutoNum type="alphaLcPeriod"/>
            </a:pPr>
            <a:endParaRPr lang="en-US" sz="2400" dirty="0" smtClean="0"/>
          </a:p>
          <a:p>
            <a:pPr marL="457200" lvl="0" indent="-457200">
              <a:buFont typeface="+mj-lt"/>
              <a:buAutoNum type="alphaLcPeriod"/>
            </a:pPr>
            <a:r>
              <a:rPr lang="en-US" sz="2400" dirty="0" smtClean="0"/>
              <a:t>fluor</a:t>
            </a:r>
            <a:r>
              <a:rPr lang="en-US" sz="2400" dirty="0" smtClean="0">
                <a:solidFill>
                  <a:srgbClr val="FF0000"/>
                </a:solidFill>
              </a:rPr>
              <a:t>ide</a:t>
            </a:r>
            <a:r>
              <a:rPr lang="en-US" sz="2400" dirty="0" smtClean="0"/>
              <a:t>, F</a:t>
            </a:r>
            <a:r>
              <a:rPr lang="en-US" sz="2400" baseline="30000" dirty="0" smtClean="0"/>
              <a:t>-</a:t>
            </a:r>
          </a:p>
          <a:p>
            <a:pPr marL="457200" lvl="0" indent="-457200">
              <a:buFont typeface="+mj-lt"/>
              <a:buAutoNum type="alphaLcPeriod"/>
            </a:pPr>
            <a:endParaRPr lang="en-US" sz="2400" baseline="30000" dirty="0"/>
          </a:p>
          <a:p>
            <a:pPr marL="457200" lvl="0" indent="-457200">
              <a:buFont typeface="+mj-lt"/>
              <a:buAutoNum type="alphaLcPeriod"/>
            </a:pPr>
            <a:r>
              <a:rPr lang="en-US" sz="2400" dirty="0" smtClean="0"/>
              <a:t>arsen</a:t>
            </a:r>
            <a:r>
              <a:rPr lang="en-US" sz="2400" dirty="0" smtClean="0">
                <a:solidFill>
                  <a:srgbClr val="FF0000"/>
                </a:solidFill>
              </a:rPr>
              <a:t>ide</a:t>
            </a:r>
            <a:r>
              <a:rPr lang="en-US" sz="2400" dirty="0" smtClean="0"/>
              <a:t>, As</a:t>
            </a:r>
            <a:r>
              <a:rPr lang="en-US" sz="2400" baseline="30000" dirty="0" smtClean="0"/>
              <a:t>3-</a:t>
            </a:r>
            <a:endParaRPr lang="en-US" sz="2400" dirty="0"/>
          </a:p>
          <a:p>
            <a:pPr marL="457200" indent="-457200">
              <a:buFont typeface="+mj-lt"/>
              <a:buAutoNum type="alphaLcPeriod"/>
            </a:pPr>
            <a:endParaRPr lang="en-US" sz="2400" dirty="0"/>
          </a:p>
          <a:p>
            <a:pPr marL="457200" lvl="0" indent="-457200">
              <a:buFont typeface="+mj-lt"/>
              <a:buAutoNum type="alphaLcPeriod"/>
            </a:pPr>
            <a:r>
              <a:rPr lang="en-US" sz="2400" dirty="0" smtClean="0"/>
              <a:t>beryllium, </a:t>
            </a:r>
            <a:r>
              <a:rPr lang="en-US" sz="2400" dirty="0"/>
              <a:t>Be</a:t>
            </a:r>
            <a:r>
              <a:rPr lang="en-US" sz="2400" baseline="30000" dirty="0"/>
              <a:t>2+</a:t>
            </a:r>
            <a:endParaRPr lang="en-US" sz="2400" dirty="0"/>
          </a:p>
          <a:p>
            <a:pPr marL="457200" lvl="0" indent="-457200">
              <a:buFont typeface="+mj-lt"/>
              <a:buAutoNum type="alphaLcPeriod"/>
            </a:pPr>
            <a:endParaRPr lang="en-US" sz="2400" dirty="0" smtClean="0"/>
          </a:p>
          <a:p>
            <a:endParaRPr lang="en-US" dirty="0"/>
          </a:p>
        </p:txBody>
      </p:sp>
      <p:sp>
        <p:nvSpPr>
          <p:cNvPr id="6" name="Slide Number Placeholder 5"/>
          <p:cNvSpPr>
            <a:spLocks noGrp="1"/>
          </p:cNvSpPr>
          <p:nvPr>
            <p:ph type="sldNum" sz="quarter" idx="11"/>
          </p:nvPr>
        </p:nvSpPr>
        <p:spPr/>
        <p:txBody>
          <a:bodyPr/>
          <a:lstStyle/>
          <a:p>
            <a:fld id="{74491376-C947-4CBF-B58E-B4ABAB660F66}" type="slidenum">
              <a:rPr lang="en-US" smtClean="0"/>
              <a:pPr/>
              <a:t>17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from="(-#ppt_w/2)" to="(#ppt_x)" calcmode="lin" valueType="num">
                                      <p:cBhvr>
                                        <p:cTn id="7" dur="600" fill="hold">
                                          <p:stCondLst>
                                            <p:cond delay="0"/>
                                          </p:stCondLst>
                                        </p:cTn>
                                        <p:tgtEl>
                                          <p:spTgt spid="5">
                                            <p:txEl>
                                              <p:pRg st="3" end="3"/>
                                            </p:txEl>
                                          </p:spTgt>
                                        </p:tgtEl>
                                        <p:attrNameLst>
                                          <p:attrName>ppt_x</p:attrName>
                                        </p:attrNameLst>
                                      </p:cBhvr>
                                    </p:anim>
                                    <p:anim from="0" to="-1.0" calcmode="lin" valueType="num">
                                      <p:cBhvr>
                                        <p:cTn id="8" dur="200" decel="50000" autoRev="1" fill="hold">
                                          <p:stCondLst>
                                            <p:cond delay="600"/>
                                          </p:stCondLst>
                                        </p:cTn>
                                        <p:tgtEl>
                                          <p:spTgt spid="5">
                                            <p:txEl>
                                              <p:pRg st="3" end="3"/>
                                            </p:txEl>
                                          </p:spTgt>
                                        </p:tgtEl>
                                        <p:attrNameLst>
                                          <p:attrName>xshear</p:attrName>
                                        </p:attrNameLst>
                                      </p:cBhvr>
                                    </p:anim>
                                    <p:animScale>
                                      <p:cBhvr>
                                        <p:cTn id="9" dur="200" decel="100000" autoRev="1" fill="hold">
                                          <p:stCondLst>
                                            <p:cond delay="600"/>
                                          </p:stCondLst>
                                        </p:cTn>
                                        <p:tgtEl>
                                          <p:spTgt spid="5">
                                            <p:txEl>
                                              <p:pRg st="3" end="3"/>
                                            </p:txEl>
                                          </p:spTgt>
                                        </p:tgtEl>
                                      </p:cBhvr>
                                      <p:from x="100000" y="100000"/>
                                      <p:to x="80000" y="100000"/>
                                    </p:animScale>
                                    <p:anim by="(#ppt_h/3+#ppt_w*0.1)" calcmode="lin" valueType="num">
                                      <p:cBhvr additive="sum">
                                        <p:cTn id="10" dur="200" decel="100000" autoRev="1" fill="hold">
                                          <p:stCondLst>
                                            <p:cond delay="600"/>
                                          </p:stCondLst>
                                        </p:cTn>
                                        <p:tgtEl>
                                          <p:spTgt spid="5">
                                            <p:txEl>
                                              <p:pRg st="3" end="3"/>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from="(-#ppt_w/2)" to="(#ppt_x)" calcmode="lin" valueType="num">
                                      <p:cBhvr>
                                        <p:cTn id="15" dur="600" fill="hold">
                                          <p:stCondLst>
                                            <p:cond delay="0"/>
                                          </p:stCondLst>
                                        </p:cTn>
                                        <p:tgtEl>
                                          <p:spTgt spid="5">
                                            <p:txEl>
                                              <p:pRg st="5" end="5"/>
                                            </p:txEl>
                                          </p:spTgt>
                                        </p:tgtEl>
                                        <p:attrNameLst>
                                          <p:attrName>ppt_x</p:attrName>
                                        </p:attrNameLst>
                                      </p:cBhvr>
                                    </p:anim>
                                    <p:anim from="0" to="-1.0" calcmode="lin" valueType="num">
                                      <p:cBhvr>
                                        <p:cTn id="16" dur="200" decel="50000" autoRev="1" fill="hold">
                                          <p:stCondLst>
                                            <p:cond delay="600"/>
                                          </p:stCondLst>
                                        </p:cTn>
                                        <p:tgtEl>
                                          <p:spTgt spid="5">
                                            <p:txEl>
                                              <p:pRg st="5" end="5"/>
                                            </p:txEl>
                                          </p:spTgt>
                                        </p:tgtEl>
                                        <p:attrNameLst>
                                          <p:attrName>xshear</p:attrName>
                                        </p:attrNameLst>
                                      </p:cBhvr>
                                    </p:anim>
                                    <p:animScale>
                                      <p:cBhvr>
                                        <p:cTn id="17" dur="200" decel="100000" autoRev="1" fill="hold">
                                          <p:stCondLst>
                                            <p:cond delay="600"/>
                                          </p:stCondLst>
                                        </p:cTn>
                                        <p:tgtEl>
                                          <p:spTgt spid="5">
                                            <p:txEl>
                                              <p:pRg st="5" end="5"/>
                                            </p:txEl>
                                          </p:spTgt>
                                        </p:tgtEl>
                                      </p:cBhvr>
                                      <p:from x="100000" y="100000"/>
                                      <p:to x="80000" y="100000"/>
                                    </p:animScale>
                                    <p:anim by="(#ppt_h/3+#ppt_w*0.1)" calcmode="lin" valueType="num">
                                      <p:cBhvr additive="sum">
                                        <p:cTn id="18" dur="200" decel="100000" autoRev="1" fill="hold">
                                          <p:stCondLst>
                                            <p:cond delay="600"/>
                                          </p:stCondLst>
                                        </p:cTn>
                                        <p:tgtEl>
                                          <p:spTgt spid="5">
                                            <p:txEl>
                                              <p:pRg st="5" end="5"/>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anim from="(-#ppt_w/2)" to="(#ppt_x)" calcmode="lin" valueType="num">
                                      <p:cBhvr>
                                        <p:cTn id="23" dur="600" fill="hold">
                                          <p:stCondLst>
                                            <p:cond delay="0"/>
                                          </p:stCondLst>
                                        </p:cTn>
                                        <p:tgtEl>
                                          <p:spTgt spid="5">
                                            <p:txEl>
                                              <p:pRg st="7" end="7"/>
                                            </p:txEl>
                                          </p:spTgt>
                                        </p:tgtEl>
                                        <p:attrNameLst>
                                          <p:attrName>ppt_x</p:attrName>
                                        </p:attrNameLst>
                                      </p:cBhvr>
                                    </p:anim>
                                    <p:anim from="0" to="-1.0" calcmode="lin" valueType="num">
                                      <p:cBhvr>
                                        <p:cTn id="24" dur="200" decel="50000" autoRev="1" fill="hold">
                                          <p:stCondLst>
                                            <p:cond delay="600"/>
                                          </p:stCondLst>
                                        </p:cTn>
                                        <p:tgtEl>
                                          <p:spTgt spid="5">
                                            <p:txEl>
                                              <p:pRg st="7" end="7"/>
                                            </p:txEl>
                                          </p:spTgt>
                                        </p:tgtEl>
                                        <p:attrNameLst>
                                          <p:attrName>xshear</p:attrName>
                                        </p:attrNameLst>
                                      </p:cBhvr>
                                    </p:anim>
                                    <p:animScale>
                                      <p:cBhvr>
                                        <p:cTn id="25" dur="200" decel="100000" autoRev="1" fill="hold">
                                          <p:stCondLst>
                                            <p:cond delay="600"/>
                                          </p:stCondLst>
                                        </p:cTn>
                                        <p:tgtEl>
                                          <p:spTgt spid="5">
                                            <p:txEl>
                                              <p:pRg st="7" end="7"/>
                                            </p:txEl>
                                          </p:spTgt>
                                        </p:tgtEl>
                                      </p:cBhvr>
                                      <p:from x="100000" y="100000"/>
                                      <p:to x="80000" y="100000"/>
                                    </p:animScale>
                                    <p:anim by="(#ppt_h/3+#ppt_w*0.1)" calcmode="lin" valueType="num">
                                      <p:cBhvr additive="sum">
                                        <p:cTn id="26" dur="200" decel="100000" autoRev="1" fill="hold">
                                          <p:stCondLst>
                                            <p:cond delay="600"/>
                                          </p:stCondLst>
                                        </p:cTn>
                                        <p:tgtEl>
                                          <p:spTgt spid="5">
                                            <p:txEl>
                                              <p:pRg st="7" end="7"/>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anim from="(-#ppt_w/2)" to="(#ppt_x)" calcmode="lin" valueType="num">
                                      <p:cBhvr>
                                        <p:cTn id="31" dur="600" fill="hold">
                                          <p:stCondLst>
                                            <p:cond delay="0"/>
                                          </p:stCondLst>
                                        </p:cTn>
                                        <p:tgtEl>
                                          <p:spTgt spid="5">
                                            <p:txEl>
                                              <p:pRg st="9" end="9"/>
                                            </p:txEl>
                                          </p:spTgt>
                                        </p:tgtEl>
                                        <p:attrNameLst>
                                          <p:attrName>ppt_x</p:attrName>
                                        </p:attrNameLst>
                                      </p:cBhvr>
                                    </p:anim>
                                    <p:anim from="0" to="-1.0" calcmode="lin" valueType="num">
                                      <p:cBhvr>
                                        <p:cTn id="32" dur="200" decel="50000" autoRev="1" fill="hold">
                                          <p:stCondLst>
                                            <p:cond delay="600"/>
                                          </p:stCondLst>
                                        </p:cTn>
                                        <p:tgtEl>
                                          <p:spTgt spid="5">
                                            <p:txEl>
                                              <p:pRg st="9" end="9"/>
                                            </p:txEl>
                                          </p:spTgt>
                                        </p:tgtEl>
                                        <p:attrNameLst>
                                          <p:attrName>xshear</p:attrName>
                                        </p:attrNameLst>
                                      </p:cBhvr>
                                    </p:anim>
                                    <p:animScale>
                                      <p:cBhvr>
                                        <p:cTn id="33" dur="200" decel="100000" autoRev="1" fill="hold">
                                          <p:stCondLst>
                                            <p:cond delay="600"/>
                                          </p:stCondLst>
                                        </p:cTn>
                                        <p:tgtEl>
                                          <p:spTgt spid="5">
                                            <p:txEl>
                                              <p:pRg st="9" end="9"/>
                                            </p:txEl>
                                          </p:spTgt>
                                        </p:tgtEl>
                                      </p:cBhvr>
                                      <p:from x="100000" y="100000"/>
                                      <p:to x="80000" y="100000"/>
                                    </p:animScale>
                                    <p:anim by="(#ppt_h/3+#ppt_w*0.1)" calcmode="lin" valueType="num">
                                      <p:cBhvr additive="sum">
                                        <p:cTn id="34" dur="200" decel="100000" autoRev="1" fill="hold">
                                          <p:stCondLst>
                                            <p:cond delay="600"/>
                                          </p:stCondLst>
                                        </p:cTn>
                                        <p:tgtEl>
                                          <p:spTgt spid="5">
                                            <p:txEl>
                                              <p:pRg st="9" end="9"/>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anim from="(-#ppt_w/2)" to="(#ppt_x)" calcmode="lin" valueType="num">
                                      <p:cBhvr>
                                        <p:cTn id="39" dur="600" fill="hold">
                                          <p:stCondLst>
                                            <p:cond delay="0"/>
                                          </p:stCondLst>
                                        </p:cTn>
                                        <p:tgtEl>
                                          <p:spTgt spid="5">
                                            <p:txEl>
                                              <p:pRg st="11" end="11"/>
                                            </p:txEl>
                                          </p:spTgt>
                                        </p:tgtEl>
                                        <p:attrNameLst>
                                          <p:attrName>ppt_x</p:attrName>
                                        </p:attrNameLst>
                                      </p:cBhvr>
                                    </p:anim>
                                    <p:anim from="0" to="-1.0" calcmode="lin" valueType="num">
                                      <p:cBhvr>
                                        <p:cTn id="40" dur="200" decel="50000" autoRev="1" fill="hold">
                                          <p:stCondLst>
                                            <p:cond delay="600"/>
                                          </p:stCondLst>
                                        </p:cTn>
                                        <p:tgtEl>
                                          <p:spTgt spid="5">
                                            <p:txEl>
                                              <p:pRg st="11" end="11"/>
                                            </p:txEl>
                                          </p:spTgt>
                                        </p:tgtEl>
                                        <p:attrNameLst>
                                          <p:attrName>xshear</p:attrName>
                                        </p:attrNameLst>
                                      </p:cBhvr>
                                    </p:anim>
                                    <p:animScale>
                                      <p:cBhvr>
                                        <p:cTn id="41" dur="200" decel="100000" autoRev="1" fill="hold">
                                          <p:stCondLst>
                                            <p:cond delay="600"/>
                                          </p:stCondLst>
                                        </p:cTn>
                                        <p:tgtEl>
                                          <p:spTgt spid="5">
                                            <p:txEl>
                                              <p:pRg st="11" end="11"/>
                                            </p:txEl>
                                          </p:spTgt>
                                        </p:tgtEl>
                                      </p:cBhvr>
                                      <p:from x="100000" y="100000"/>
                                      <p:to x="80000" y="100000"/>
                                    </p:animScale>
                                    <p:anim by="(#ppt_h/3+#ppt_w*0.1)" calcmode="lin" valueType="num">
                                      <p:cBhvr additive="sum">
                                        <p:cTn id="42" dur="200" decel="100000" autoRev="1" fill="hold">
                                          <p:stCondLst>
                                            <p:cond delay="600"/>
                                          </p:stCondLst>
                                        </p:cTn>
                                        <p:tgtEl>
                                          <p:spTgt spid="5">
                                            <p:txEl>
                                              <p:pRg st="11" end="1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Charges based on groups</a:t>
            </a:r>
            <a:endParaRPr lang="en-US" dirty="0"/>
          </a:p>
        </p:txBody>
      </p:sp>
      <p:sp>
        <p:nvSpPr>
          <p:cNvPr id="3" name="Content Placeholder 2"/>
          <p:cNvSpPr>
            <a:spLocks noGrp="1"/>
          </p:cNvSpPr>
          <p:nvPr>
            <p:ph idx="1"/>
          </p:nvPr>
        </p:nvSpPr>
        <p:spPr>
          <a:xfrm>
            <a:off x="0" y="1676400"/>
            <a:ext cx="9144000" cy="3886200"/>
          </a:xfrm>
        </p:spPr>
        <p:txBody>
          <a:bodyPr/>
          <a:lstStyle/>
          <a:p>
            <a:pPr lvl="0"/>
            <a:r>
              <a:rPr lang="en-US" sz="2400" dirty="0"/>
              <a:t>Group </a:t>
            </a:r>
            <a:r>
              <a:rPr lang="en-US" sz="2400" dirty="0" smtClean="0"/>
              <a:t>1 =  </a:t>
            </a:r>
            <a:r>
              <a:rPr lang="en-US" sz="2400" dirty="0"/>
              <a:t>Ions with a </a:t>
            </a:r>
            <a:r>
              <a:rPr lang="en-US" sz="2400" dirty="0" smtClean="0"/>
              <a:t>+1 charge (lost 1 electron)</a:t>
            </a:r>
            <a:endParaRPr lang="en-US" sz="2400" dirty="0"/>
          </a:p>
          <a:p>
            <a:pPr lvl="0"/>
            <a:r>
              <a:rPr lang="en-US" sz="2400" dirty="0"/>
              <a:t>Group </a:t>
            </a:r>
            <a:r>
              <a:rPr lang="en-US" sz="2400" dirty="0" smtClean="0"/>
              <a:t>2 =  </a:t>
            </a:r>
            <a:r>
              <a:rPr lang="en-US" sz="2400" dirty="0"/>
              <a:t>Ions with a </a:t>
            </a:r>
            <a:r>
              <a:rPr lang="en-US" sz="2400" dirty="0" smtClean="0"/>
              <a:t>+2 charge (lost 2 electrons)</a:t>
            </a:r>
            <a:endParaRPr lang="en-US" sz="2400" dirty="0"/>
          </a:p>
          <a:p>
            <a:pPr lvl="0"/>
            <a:r>
              <a:rPr lang="en-US" sz="2400" dirty="0"/>
              <a:t>Groups </a:t>
            </a:r>
            <a:r>
              <a:rPr lang="en-US" sz="2400" dirty="0" smtClean="0"/>
              <a:t>3-12 =  </a:t>
            </a:r>
            <a:r>
              <a:rPr lang="en-US" sz="2400" dirty="0"/>
              <a:t>Ions with </a:t>
            </a:r>
            <a:r>
              <a:rPr lang="en-US" sz="2400" dirty="0" smtClean="0"/>
              <a:t>various charges (all </a:t>
            </a:r>
            <a:r>
              <a:rPr lang="en-US" sz="2400" dirty="0" err="1" smtClean="0"/>
              <a:t>cations</a:t>
            </a:r>
            <a:r>
              <a:rPr lang="en-US" sz="2400" dirty="0" smtClean="0"/>
              <a:t>)</a:t>
            </a:r>
            <a:endParaRPr lang="en-US" sz="2400" dirty="0"/>
          </a:p>
          <a:p>
            <a:pPr lvl="0"/>
            <a:r>
              <a:rPr lang="en-US" sz="2400" dirty="0"/>
              <a:t>Group </a:t>
            </a:r>
            <a:r>
              <a:rPr lang="en-US" sz="2400" dirty="0" smtClean="0"/>
              <a:t>13 =  </a:t>
            </a:r>
            <a:r>
              <a:rPr lang="en-US" sz="2400" dirty="0"/>
              <a:t>Ions with a </a:t>
            </a:r>
            <a:r>
              <a:rPr lang="en-US" sz="2400" dirty="0" smtClean="0"/>
              <a:t>+3 charge (lost 3 electrons)</a:t>
            </a:r>
            <a:endParaRPr lang="en-US" sz="2400" dirty="0"/>
          </a:p>
          <a:p>
            <a:pPr lvl="0"/>
            <a:r>
              <a:rPr lang="en-US" sz="2400" dirty="0"/>
              <a:t>Group </a:t>
            </a:r>
            <a:r>
              <a:rPr lang="en-US" sz="2400" dirty="0" smtClean="0"/>
              <a:t>14 =  </a:t>
            </a:r>
            <a:r>
              <a:rPr lang="en-US" sz="2400" dirty="0"/>
              <a:t>Ions with a </a:t>
            </a:r>
            <a:r>
              <a:rPr lang="en-US" sz="2400" dirty="0" smtClean="0"/>
              <a:t>+/- 4 charge (lost or gained 4 electrons)</a:t>
            </a:r>
            <a:endParaRPr lang="en-US" sz="2400" dirty="0"/>
          </a:p>
          <a:p>
            <a:pPr lvl="0"/>
            <a:r>
              <a:rPr lang="en-US" sz="2400" dirty="0"/>
              <a:t>Group </a:t>
            </a:r>
            <a:r>
              <a:rPr lang="en-US" sz="2400" dirty="0" smtClean="0"/>
              <a:t>15 =  </a:t>
            </a:r>
            <a:r>
              <a:rPr lang="en-US" sz="2400" dirty="0"/>
              <a:t>Ions with a </a:t>
            </a:r>
            <a:r>
              <a:rPr lang="en-US" sz="2400" dirty="0" smtClean="0"/>
              <a:t>-3 charge (gained 3 electrons)</a:t>
            </a:r>
            <a:endParaRPr lang="en-US" sz="2400" dirty="0"/>
          </a:p>
          <a:p>
            <a:pPr lvl="0"/>
            <a:r>
              <a:rPr lang="en-US" sz="2400" dirty="0"/>
              <a:t>Group </a:t>
            </a:r>
            <a:r>
              <a:rPr lang="en-US" sz="2400" dirty="0" smtClean="0"/>
              <a:t>16 =  </a:t>
            </a:r>
            <a:r>
              <a:rPr lang="en-US" sz="2400" dirty="0"/>
              <a:t>Ions with a </a:t>
            </a:r>
            <a:r>
              <a:rPr lang="en-US" sz="2400" dirty="0" smtClean="0"/>
              <a:t>-2 charge (gained 2 electrons)</a:t>
            </a:r>
            <a:endParaRPr lang="en-US" sz="2400" dirty="0"/>
          </a:p>
          <a:p>
            <a:pPr lvl="0"/>
            <a:r>
              <a:rPr lang="en-US" sz="2400" dirty="0"/>
              <a:t>Group </a:t>
            </a:r>
            <a:r>
              <a:rPr lang="en-US" sz="2400" dirty="0" smtClean="0"/>
              <a:t>17 =  </a:t>
            </a:r>
            <a:r>
              <a:rPr lang="en-US" sz="2400" dirty="0"/>
              <a:t>Ions with a </a:t>
            </a:r>
            <a:r>
              <a:rPr lang="en-US" sz="2400" dirty="0" smtClean="0"/>
              <a:t>-1 charge (gained 1 electron)</a:t>
            </a:r>
            <a:endParaRPr lang="en-US" sz="2400" dirty="0"/>
          </a:p>
          <a:p>
            <a:pPr lvl="0"/>
            <a:r>
              <a:rPr lang="en-US" sz="2400" dirty="0"/>
              <a:t>Group </a:t>
            </a:r>
            <a:r>
              <a:rPr lang="en-US" sz="2400" dirty="0" smtClean="0"/>
              <a:t>18 =  Does not form ions (already stable)</a:t>
            </a:r>
            <a:endParaRPr lang="en-US" sz="2400" dirty="0"/>
          </a:p>
          <a:p>
            <a:endParaRPr lang="en-US" sz="2400"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18</a:t>
            </a:fld>
            <a:endParaRPr lang="en-US"/>
          </a:p>
        </p:txBody>
      </p:sp>
    </p:spTree>
    <p:extLst>
      <p:ext uri="{BB962C8B-B14F-4D97-AF65-F5344CB8AC3E}">
        <p14:creationId xmlns:p14="http://schemas.microsoft.com/office/powerpoint/2010/main" val="78541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1371600"/>
          </a:xfrm>
        </p:spPr>
        <p:txBody>
          <a:bodyPr/>
          <a:lstStyle/>
          <a:p>
            <a:pPr algn="ctr"/>
            <a:r>
              <a:rPr lang="en-US" sz="3200" dirty="0" smtClean="0"/>
              <a:t>Add to your Periodic Table Reference Sheet!</a:t>
            </a:r>
            <a:endParaRPr lang="en-US" sz="2800" dirty="0"/>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3078301791"/>
              </p:ext>
            </p:extLst>
          </p:nvPr>
        </p:nvGraphicFramePr>
        <p:xfrm>
          <a:off x="0" y="1219200"/>
          <a:ext cx="9144000" cy="5227320"/>
        </p:xfrm>
        <a:graphic>
          <a:graphicData uri="http://schemas.openxmlformats.org/drawingml/2006/table">
            <a:tbl>
              <a:tblPr firstRow="1" bandRow="1">
                <a:tableStyleId>{5C22544A-7EE6-4342-B048-85BDC9FD1C3A}</a:tableStyleId>
              </a:tblPr>
              <a:tblGrid>
                <a:gridCol w="508000"/>
                <a:gridCol w="508000"/>
                <a:gridCol w="508000"/>
                <a:gridCol w="508000"/>
                <a:gridCol w="508000"/>
                <a:gridCol w="508000"/>
                <a:gridCol w="508000"/>
                <a:gridCol w="508000"/>
                <a:gridCol w="508000"/>
                <a:gridCol w="508000"/>
                <a:gridCol w="508000"/>
                <a:gridCol w="508000"/>
                <a:gridCol w="508000"/>
                <a:gridCol w="508000"/>
                <a:gridCol w="508000"/>
                <a:gridCol w="508000"/>
                <a:gridCol w="508000"/>
                <a:gridCol w="508000"/>
              </a:tblGrid>
              <a:tr h="370840">
                <a:tc>
                  <a:txBody>
                    <a:bodyPr/>
                    <a:lstStyle/>
                    <a:p>
                      <a:pPr algn="ctr"/>
                      <a:r>
                        <a:rPr lang="en-US" sz="2000" b="1" dirty="0" smtClean="0">
                          <a:solidFill>
                            <a:srgbClr val="FF0000"/>
                          </a:solidFill>
                        </a:rPr>
                        <a:t>+1</a:t>
                      </a:r>
                      <a:endParaRPr lang="en-US" sz="2000" b="1" dirty="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ctr" defTabSz="914400" rtl="0" eaLnBrk="1" latinLnBrk="0" hangingPunct="1"/>
                      <a:r>
                        <a:rPr lang="en-US" sz="1400" b="1" kern="1200" dirty="0" smtClean="0">
                          <a:solidFill>
                            <a:srgbClr val="FF0000"/>
                          </a:solidFill>
                          <a:latin typeface="+mn-lt"/>
                          <a:ea typeface="+mn-ea"/>
                          <a:cs typeface="+mn-cs"/>
                        </a:rPr>
                        <a:t>N/A</a:t>
                      </a:r>
                      <a:endParaRPr lang="en-US" sz="2000" b="1" kern="1200" dirty="0">
                        <a:solidFill>
                          <a:srgbClr val="FF0000"/>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370840">
                <a:tc>
                  <a:txBody>
                    <a:bodyPr/>
                    <a:lstStyle/>
                    <a:p>
                      <a:pPr algn="ctr"/>
                      <a:endParaRPr lang="en-US" sz="2000" b="1" dirty="0" smtClean="0">
                        <a:solidFill>
                          <a:srgbClr val="CC00CC"/>
                        </a:solidFill>
                      </a:endParaRPr>
                    </a:p>
                    <a:p>
                      <a:pPr algn="ctr"/>
                      <a:r>
                        <a:rPr lang="en-US" sz="2000" b="1" dirty="0" smtClean="0">
                          <a:solidFill>
                            <a:srgbClr val="CC00CC"/>
                          </a:solidFill>
                        </a:rPr>
                        <a:t>1</a:t>
                      </a:r>
                      <a:endParaRPr lang="en-US" sz="2000" b="1" dirty="0">
                        <a:solidFill>
                          <a:srgbClr val="CC00CC"/>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2000" b="1" kern="1200" dirty="0" smtClean="0">
                          <a:solidFill>
                            <a:srgbClr val="FF0000"/>
                          </a:solidFill>
                          <a:latin typeface="+mn-lt"/>
                          <a:ea typeface="+mn-ea"/>
                          <a:cs typeface="+mn-cs"/>
                        </a:rPr>
                        <a:t>+2</a:t>
                      </a:r>
                      <a:endParaRPr lang="en-US" sz="2000" b="1" kern="1200" dirty="0">
                        <a:solidFill>
                          <a:srgbClr val="FF0000"/>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dirty="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dirty="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dirty="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dirty="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dirty="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dirty="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dirty="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dirty="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dirty="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ctr" defTabSz="914400" rtl="0" eaLnBrk="1" latinLnBrk="0" hangingPunct="1"/>
                      <a:r>
                        <a:rPr lang="en-US" sz="2000" b="1" kern="1200" dirty="0" smtClean="0">
                          <a:solidFill>
                            <a:srgbClr val="FF0000"/>
                          </a:solidFill>
                          <a:latin typeface="+mn-lt"/>
                          <a:ea typeface="+mn-ea"/>
                          <a:cs typeface="+mn-cs"/>
                        </a:rPr>
                        <a:t>+3</a:t>
                      </a:r>
                      <a:endParaRPr lang="en-US" sz="2000" b="1" kern="1200" dirty="0">
                        <a:solidFill>
                          <a:srgbClr val="FF0000"/>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ctr" defTabSz="914400" rtl="0" eaLnBrk="1" latinLnBrk="0" hangingPunct="1"/>
                      <a:r>
                        <a:rPr lang="en-US" sz="2000" b="1" kern="1200" dirty="0" smtClean="0">
                          <a:solidFill>
                            <a:srgbClr val="FF0000"/>
                          </a:solidFill>
                          <a:latin typeface="+mn-lt"/>
                          <a:ea typeface="+mn-ea"/>
                          <a:cs typeface="+mn-cs"/>
                        </a:rPr>
                        <a:t>±4</a:t>
                      </a:r>
                      <a:endParaRPr lang="en-US" sz="2000" b="1" kern="1200" dirty="0">
                        <a:solidFill>
                          <a:srgbClr val="FF0000"/>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ctr" defTabSz="914400" rtl="0" eaLnBrk="1" latinLnBrk="0" hangingPunct="1"/>
                      <a:r>
                        <a:rPr lang="en-US" sz="2000" b="1" kern="1200" dirty="0" smtClean="0">
                          <a:solidFill>
                            <a:srgbClr val="FF0000"/>
                          </a:solidFill>
                          <a:latin typeface="+mn-lt"/>
                          <a:ea typeface="+mn-ea"/>
                          <a:cs typeface="+mn-cs"/>
                        </a:rPr>
                        <a:t>-3</a:t>
                      </a:r>
                      <a:endParaRPr lang="en-US" sz="2000" b="1" kern="1200" dirty="0">
                        <a:solidFill>
                          <a:srgbClr val="FF0000"/>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ctr" defTabSz="914400" rtl="0" eaLnBrk="1" latinLnBrk="0" hangingPunct="1"/>
                      <a:r>
                        <a:rPr lang="en-US" sz="2000" b="1" kern="1200" dirty="0" smtClean="0">
                          <a:solidFill>
                            <a:srgbClr val="FF0000"/>
                          </a:solidFill>
                          <a:latin typeface="+mn-lt"/>
                          <a:ea typeface="+mn-ea"/>
                          <a:cs typeface="+mn-cs"/>
                        </a:rPr>
                        <a:t>-2</a:t>
                      </a:r>
                      <a:endParaRPr lang="en-US" sz="2000" b="1" kern="1200" dirty="0">
                        <a:solidFill>
                          <a:srgbClr val="FF0000"/>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ctr" defTabSz="914400" rtl="0" eaLnBrk="1" latinLnBrk="0" hangingPunct="1"/>
                      <a:r>
                        <a:rPr lang="en-US" sz="2000" b="1" kern="1200" dirty="0" smtClean="0">
                          <a:solidFill>
                            <a:srgbClr val="FF0000"/>
                          </a:solidFill>
                          <a:latin typeface="+mn-lt"/>
                          <a:ea typeface="+mn-ea"/>
                          <a:cs typeface="+mn-cs"/>
                        </a:rPr>
                        <a:t>-1</a:t>
                      </a:r>
                      <a:endParaRPr lang="en-US" sz="2000" b="1" kern="1200" dirty="0">
                        <a:solidFill>
                          <a:srgbClr val="FF0000"/>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US" sz="2000" b="1" kern="1200" dirty="0" smtClean="0">
                        <a:solidFill>
                          <a:srgbClr val="CC00CC"/>
                        </a:solidFill>
                        <a:latin typeface="+mn-lt"/>
                        <a:ea typeface="+mn-ea"/>
                        <a:cs typeface="+mn-cs"/>
                      </a:endParaRPr>
                    </a:p>
                    <a:p>
                      <a:pPr algn="ctr"/>
                      <a:r>
                        <a:rPr lang="en-US" sz="2000" b="1" kern="1200" dirty="0" smtClean="0">
                          <a:solidFill>
                            <a:srgbClr val="CC00CC"/>
                          </a:solidFill>
                          <a:latin typeface="+mn-lt"/>
                          <a:ea typeface="+mn-ea"/>
                          <a:cs typeface="+mn-cs"/>
                        </a:rPr>
                        <a:t>8</a:t>
                      </a:r>
                      <a:endParaRPr lang="en-US" sz="2000" b="1" kern="1200" dirty="0">
                        <a:solidFill>
                          <a:srgbClr val="CC00CC"/>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370840">
                <a:tc>
                  <a:txBody>
                    <a:bodyPr/>
                    <a:lstStyle/>
                    <a:p>
                      <a:pPr algn="ctr"/>
                      <a:endParaRPr lang="en-US" sz="2000" b="1" dirty="0">
                        <a:solidFill>
                          <a:srgbClr val="CC00CC"/>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kern="1200" dirty="0" smtClean="0">
                          <a:solidFill>
                            <a:srgbClr val="CC00CC"/>
                          </a:solidFill>
                          <a:latin typeface="+mn-lt"/>
                          <a:ea typeface="+mn-ea"/>
                          <a:cs typeface="+mn-cs"/>
                        </a:rPr>
                        <a:t>2</a:t>
                      </a:r>
                      <a:endParaRPr lang="en-US" sz="2000" b="1" kern="1200" dirty="0">
                        <a:solidFill>
                          <a:srgbClr val="CC00CC"/>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solidFill>
                          <a:srgbClr val="CC00CC"/>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dirty="0">
                        <a:solidFill>
                          <a:srgbClr val="CC00CC"/>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dirty="0">
                        <a:solidFill>
                          <a:srgbClr val="CC00CC"/>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dirty="0">
                        <a:solidFill>
                          <a:srgbClr val="CC00CC"/>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dirty="0">
                        <a:solidFill>
                          <a:srgbClr val="CC00CC"/>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a:solidFill>
                          <a:srgbClr val="CC00CC"/>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a:solidFill>
                          <a:srgbClr val="CC00CC"/>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dirty="0">
                        <a:solidFill>
                          <a:srgbClr val="CC00CC"/>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a:solidFill>
                          <a:srgbClr val="CC00CC"/>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dirty="0">
                        <a:solidFill>
                          <a:srgbClr val="CC00CC"/>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b="1" kern="1200" dirty="0" smtClean="0">
                          <a:solidFill>
                            <a:srgbClr val="CC00CC"/>
                          </a:solidFill>
                          <a:latin typeface="+mn-lt"/>
                          <a:ea typeface="+mn-ea"/>
                          <a:cs typeface="+mn-cs"/>
                        </a:rPr>
                        <a:t>3</a:t>
                      </a:r>
                      <a:endParaRPr lang="en-US" sz="2000" b="1" kern="1200" dirty="0">
                        <a:solidFill>
                          <a:srgbClr val="CC00CC"/>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b="1" kern="1200" dirty="0" smtClean="0">
                          <a:solidFill>
                            <a:srgbClr val="CC00CC"/>
                          </a:solidFill>
                          <a:latin typeface="+mn-lt"/>
                          <a:ea typeface="+mn-ea"/>
                          <a:cs typeface="+mn-cs"/>
                        </a:rPr>
                        <a:t>4</a:t>
                      </a:r>
                      <a:endParaRPr lang="en-US" sz="2000" b="1" kern="1200" dirty="0">
                        <a:solidFill>
                          <a:srgbClr val="CC00CC"/>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b="1" kern="1200" dirty="0" smtClean="0">
                          <a:solidFill>
                            <a:srgbClr val="CC00CC"/>
                          </a:solidFill>
                          <a:latin typeface="+mn-lt"/>
                          <a:ea typeface="+mn-ea"/>
                          <a:cs typeface="+mn-cs"/>
                        </a:rPr>
                        <a:t>5</a:t>
                      </a:r>
                      <a:endParaRPr lang="en-US" sz="2000" b="1" kern="1200" dirty="0">
                        <a:solidFill>
                          <a:srgbClr val="CC00CC"/>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b="1" kern="1200" dirty="0" smtClean="0">
                          <a:solidFill>
                            <a:srgbClr val="CC00CC"/>
                          </a:solidFill>
                          <a:latin typeface="+mn-lt"/>
                          <a:ea typeface="+mn-ea"/>
                          <a:cs typeface="+mn-cs"/>
                        </a:rPr>
                        <a:t>6</a:t>
                      </a:r>
                      <a:endParaRPr lang="en-US" sz="2000" b="1" kern="1200" dirty="0">
                        <a:solidFill>
                          <a:srgbClr val="CC00CC"/>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b="1" kern="1200" dirty="0" smtClean="0">
                          <a:solidFill>
                            <a:srgbClr val="CC00CC"/>
                          </a:solidFill>
                          <a:latin typeface="+mn-lt"/>
                          <a:ea typeface="+mn-ea"/>
                          <a:cs typeface="+mn-cs"/>
                        </a:rPr>
                        <a:t>7</a:t>
                      </a:r>
                      <a:endParaRPr lang="en-US" sz="2000" b="1" kern="1200" dirty="0">
                        <a:solidFill>
                          <a:srgbClr val="CC00CC"/>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ctr" defTabSz="914400" rtl="0" eaLnBrk="1" latinLnBrk="0" hangingPunct="1"/>
                      <a:endParaRPr lang="en-US" sz="2000" b="1" kern="1200" dirty="0">
                        <a:solidFill>
                          <a:srgbClr val="CC00CC"/>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kern="1200" dirty="0">
                        <a:solidFill>
                          <a:schemeClr val="bg2">
                            <a:lumMod val="60000"/>
                            <a:lumOff val="4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dirty="0">
                        <a:solidFill>
                          <a:schemeClr val="bg2">
                            <a:lumMod val="40000"/>
                            <a:lumOff val="60000"/>
                          </a:schemeClr>
                        </a:solidFill>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solidFill>
                          <a:schemeClr val="bg2">
                            <a:lumMod val="40000"/>
                            <a:lumOff val="60000"/>
                          </a:schemeClr>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solidFill>
                          <a:schemeClr val="bg2">
                            <a:lumMod val="40000"/>
                            <a:lumOff val="6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solidFill>
                          <a:schemeClr val="bg2">
                            <a:lumMod val="40000"/>
                            <a:lumOff val="6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solidFill>
                          <a:schemeClr val="bg2">
                            <a:lumMod val="40000"/>
                            <a:lumOff val="6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solidFill>
                          <a:schemeClr val="bg2">
                            <a:lumMod val="40000"/>
                            <a:lumOff val="6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solidFill>
                      <a:schemeClr val="bg1"/>
                    </a:solidFill>
                  </a:tcPr>
                </a:tc>
                <a:tc>
                  <a:txBody>
                    <a:bodyPr/>
                    <a:lstStyle/>
                    <a:p>
                      <a:endParaRPr lang="en-US" b="1"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solidFill>
                      <a:schemeClr val="bg1"/>
                    </a:solidFill>
                  </a:tcPr>
                </a:tc>
                <a:tc>
                  <a:txBody>
                    <a:bodyPr/>
                    <a:lstStyle/>
                    <a:p>
                      <a:endParaRPr lang="en-US" b="1"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solidFill>
                      <a:schemeClr val="bg1"/>
                    </a:solidFill>
                  </a:tcPr>
                </a:tc>
                <a:tc>
                  <a:txBody>
                    <a:bodyPr/>
                    <a:lstStyle/>
                    <a:p>
                      <a:endParaRPr lang="en-US" b="1"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solidFill>
                      <a:schemeClr val="bg1"/>
                    </a:solidFill>
                  </a:tcPr>
                </a:tc>
                <a:tc>
                  <a:txBody>
                    <a:bodyPr/>
                    <a:lstStyle/>
                    <a:p>
                      <a:endParaRPr lang="en-US" b="1"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solidFill>
                      <a:schemeClr val="bg1"/>
                    </a:solidFill>
                  </a:tcPr>
                </a:tc>
              </a:tr>
              <a:tr h="370840">
                <a:tc>
                  <a:txBody>
                    <a:bodyPr/>
                    <a:lstStyle/>
                    <a:p>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US" sz="1400"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US" sz="1400"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Slide Number Placeholder 3"/>
          <p:cNvSpPr>
            <a:spLocks noGrp="1"/>
          </p:cNvSpPr>
          <p:nvPr>
            <p:ph type="sldNum" sz="quarter" idx="11"/>
          </p:nvPr>
        </p:nvSpPr>
        <p:spPr/>
        <p:txBody>
          <a:bodyPr/>
          <a:lstStyle/>
          <a:p>
            <a:fld id="{3320D74C-7663-493A-9AFF-C6F46CBD43DF}" type="slidenum">
              <a:rPr lang="en-US" smtClean="0"/>
              <a:pPr/>
              <a:t>19</a:t>
            </a:fld>
            <a:endParaRPr lang="en-US"/>
          </a:p>
        </p:txBody>
      </p:sp>
      <p:sp>
        <p:nvSpPr>
          <p:cNvPr id="3" name="TextBox 2"/>
          <p:cNvSpPr txBox="1"/>
          <p:nvPr/>
        </p:nvSpPr>
        <p:spPr>
          <a:xfrm>
            <a:off x="1137314" y="1779531"/>
            <a:ext cx="4800600" cy="1815882"/>
          </a:xfrm>
          <a:prstGeom prst="rect">
            <a:avLst/>
          </a:prstGeom>
          <a:noFill/>
        </p:spPr>
        <p:txBody>
          <a:bodyPr wrap="square" rtlCol="0">
            <a:spAutoFit/>
          </a:bodyPr>
          <a:lstStyle/>
          <a:p>
            <a:pPr algn="ctr"/>
            <a:r>
              <a:rPr lang="en-US" sz="2800" b="1" dirty="0" smtClean="0">
                <a:solidFill>
                  <a:srgbClr val="FF0000"/>
                </a:solidFill>
              </a:rPr>
              <a:t>Charge</a:t>
            </a:r>
          </a:p>
          <a:p>
            <a:pPr algn="ctr"/>
            <a:endParaRPr lang="en-US" sz="2800" b="1" dirty="0">
              <a:solidFill>
                <a:srgbClr val="CC00CC"/>
              </a:solidFill>
            </a:endParaRPr>
          </a:p>
          <a:p>
            <a:pPr algn="ctr"/>
            <a:r>
              <a:rPr lang="en-US" sz="2800" b="1" dirty="0" smtClean="0">
                <a:solidFill>
                  <a:srgbClr val="CC00CC"/>
                </a:solidFill>
              </a:rPr>
              <a:t>Number of Valence Electrons</a:t>
            </a:r>
            <a:endParaRPr lang="en-US" sz="2800" b="1" dirty="0">
              <a:solidFill>
                <a:srgbClr val="CC00CC"/>
              </a:solidFill>
            </a:endParaRPr>
          </a:p>
        </p:txBody>
      </p:sp>
      <p:sp>
        <p:nvSpPr>
          <p:cNvPr id="5" name="Rectangle 4"/>
          <p:cNvSpPr/>
          <p:nvPr/>
        </p:nvSpPr>
        <p:spPr bwMode="auto">
          <a:xfrm>
            <a:off x="1823114" y="2566714"/>
            <a:ext cx="3352800" cy="1028700"/>
          </a:xfrm>
          <a:prstGeom prst="rect">
            <a:avLst/>
          </a:prstGeom>
          <a:noFill/>
          <a:ln w="57150" cap="flat" cmpd="sng" algn="ctr">
            <a:solidFill>
              <a:srgbClr val="CC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45493" y="1905000"/>
            <a:ext cx="381000" cy="381000"/>
          </a:xfrm>
          <a:prstGeom prst="rect">
            <a:avLst/>
          </a:prstGeom>
          <a:noFill/>
          <a:ln w="57150" cap="flat" cmpd="sng" algn="ctr">
            <a:solidFill>
              <a:srgbClr val="CC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632347" y="2306472"/>
            <a:ext cx="381000" cy="381000"/>
          </a:xfrm>
          <a:prstGeom prst="rect">
            <a:avLst/>
          </a:prstGeom>
          <a:noFill/>
          <a:ln w="57150" cap="flat" cmpd="sng" algn="ctr">
            <a:solidFill>
              <a:srgbClr val="CC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7696200" y="2306472"/>
            <a:ext cx="381000" cy="381000"/>
          </a:xfrm>
          <a:prstGeom prst="rect">
            <a:avLst/>
          </a:prstGeom>
          <a:noFill/>
          <a:ln w="57150" cap="flat" cmpd="sng" algn="ctr">
            <a:solidFill>
              <a:srgbClr val="CC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8750490" y="1905000"/>
            <a:ext cx="381000" cy="381000"/>
          </a:xfrm>
          <a:prstGeom prst="rect">
            <a:avLst/>
          </a:prstGeom>
          <a:noFill/>
          <a:ln w="57150" cap="flat" cmpd="sng" algn="ctr">
            <a:solidFill>
              <a:srgbClr val="CC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8182978" y="2308179"/>
            <a:ext cx="381000" cy="381000"/>
          </a:xfrm>
          <a:prstGeom prst="rect">
            <a:avLst/>
          </a:prstGeom>
          <a:noFill/>
          <a:ln w="57150" cap="flat" cmpd="sng" algn="ctr">
            <a:solidFill>
              <a:srgbClr val="CC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6172200" y="2328650"/>
            <a:ext cx="381000" cy="381000"/>
          </a:xfrm>
          <a:prstGeom prst="rect">
            <a:avLst/>
          </a:prstGeom>
          <a:noFill/>
          <a:ln w="57150" cap="flat" cmpd="sng" algn="ctr">
            <a:solidFill>
              <a:srgbClr val="CC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6666933" y="2316709"/>
            <a:ext cx="381000" cy="381000"/>
          </a:xfrm>
          <a:prstGeom prst="rect">
            <a:avLst/>
          </a:prstGeom>
          <a:noFill/>
          <a:ln w="57150" cap="flat" cmpd="sng" algn="ctr">
            <a:solidFill>
              <a:srgbClr val="CC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7177589" y="2319551"/>
            <a:ext cx="381000" cy="381000"/>
          </a:xfrm>
          <a:prstGeom prst="rect">
            <a:avLst/>
          </a:prstGeom>
          <a:noFill/>
          <a:ln w="57150" cap="flat" cmpd="sng" algn="ctr">
            <a:solidFill>
              <a:srgbClr val="CC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Oval 5"/>
          <p:cNvSpPr/>
          <p:nvPr/>
        </p:nvSpPr>
        <p:spPr bwMode="auto">
          <a:xfrm>
            <a:off x="2667000" y="1779531"/>
            <a:ext cx="1752600" cy="549119"/>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Oval 15"/>
          <p:cNvSpPr/>
          <p:nvPr/>
        </p:nvSpPr>
        <p:spPr bwMode="auto">
          <a:xfrm>
            <a:off x="-284" y="1140746"/>
            <a:ext cx="472553" cy="549119"/>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Oval 16"/>
          <p:cNvSpPr/>
          <p:nvPr/>
        </p:nvSpPr>
        <p:spPr bwMode="auto">
          <a:xfrm>
            <a:off x="522596" y="1546381"/>
            <a:ext cx="472553" cy="549119"/>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Oval 17"/>
          <p:cNvSpPr/>
          <p:nvPr/>
        </p:nvSpPr>
        <p:spPr bwMode="auto">
          <a:xfrm>
            <a:off x="6126423" y="1591873"/>
            <a:ext cx="472553" cy="549119"/>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Oval 18"/>
          <p:cNvSpPr/>
          <p:nvPr/>
        </p:nvSpPr>
        <p:spPr bwMode="auto">
          <a:xfrm>
            <a:off x="6621156" y="1591873"/>
            <a:ext cx="472553" cy="549119"/>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Oval 19"/>
          <p:cNvSpPr/>
          <p:nvPr/>
        </p:nvSpPr>
        <p:spPr bwMode="auto">
          <a:xfrm>
            <a:off x="7115889" y="1600200"/>
            <a:ext cx="472553" cy="549119"/>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1" name="Oval 20"/>
          <p:cNvSpPr/>
          <p:nvPr/>
        </p:nvSpPr>
        <p:spPr bwMode="auto">
          <a:xfrm>
            <a:off x="7632802" y="1591873"/>
            <a:ext cx="472553" cy="549119"/>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Oval 21"/>
          <p:cNvSpPr/>
          <p:nvPr/>
        </p:nvSpPr>
        <p:spPr bwMode="auto">
          <a:xfrm>
            <a:off x="8151414" y="1592727"/>
            <a:ext cx="472553" cy="549119"/>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Oval 22"/>
          <p:cNvSpPr/>
          <p:nvPr/>
        </p:nvSpPr>
        <p:spPr bwMode="auto">
          <a:xfrm>
            <a:off x="8658937" y="1140746"/>
            <a:ext cx="472553" cy="549119"/>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848722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Chapter 7 and 8 Vocab</a:t>
            </a:r>
            <a:endParaRPr lang="en-US" dirty="0"/>
          </a:p>
        </p:txBody>
      </p:sp>
      <p:sp>
        <p:nvSpPr>
          <p:cNvPr id="6" name="Content Placeholder 5"/>
          <p:cNvSpPr>
            <a:spLocks noGrp="1"/>
          </p:cNvSpPr>
          <p:nvPr>
            <p:ph sz="half" idx="1"/>
          </p:nvPr>
        </p:nvSpPr>
        <p:spPr>
          <a:xfrm>
            <a:off x="304800" y="1524000"/>
            <a:ext cx="8610600" cy="5029200"/>
          </a:xfrm>
        </p:spPr>
        <p:txBody>
          <a:bodyPr numCol="3">
            <a:noAutofit/>
          </a:bodyPr>
          <a:lstStyle/>
          <a:p>
            <a:pPr>
              <a:buFont typeface="+mj-lt"/>
              <a:buAutoNum type="arabicPeriod"/>
            </a:pPr>
            <a:r>
              <a:rPr lang="en-US" sz="1800" dirty="0" smtClean="0">
                <a:solidFill>
                  <a:srgbClr val="FF0000"/>
                </a:solidFill>
              </a:rPr>
              <a:t>Alloys</a:t>
            </a:r>
          </a:p>
          <a:p>
            <a:pPr>
              <a:buFont typeface="+mj-lt"/>
              <a:buAutoNum type="arabicPeriod"/>
            </a:pPr>
            <a:r>
              <a:rPr lang="en-US" sz="1800" dirty="0" smtClean="0"/>
              <a:t>Chemical formula</a:t>
            </a:r>
          </a:p>
          <a:p>
            <a:pPr>
              <a:buFont typeface="+mj-lt"/>
              <a:buAutoNum type="arabicPeriod"/>
            </a:pPr>
            <a:r>
              <a:rPr lang="en-US" sz="1800" dirty="0" smtClean="0"/>
              <a:t>Coordination number</a:t>
            </a:r>
          </a:p>
          <a:p>
            <a:pPr>
              <a:buFont typeface="+mj-lt"/>
              <a:buAutoNum type="arabicPeriod"/>
            </a:pPr>
            <a:r>
              <a:rPr lang="en-US" sz="1800" dirty="0" smtClean="0"/>
              <a:t>Electron dot structure</a:t>
            </a:r>
          </a:p>
          <a:p>
            <a:pPr>
              <a:buFont typeface="+mj-lt"/>
              <a:buAutoNum type="arabicPeriod"/>
            </a:pPr>
            <a:r>
              <a:rPr lang="en-US" sz="1800" dirty="0" smtClean="0"/>
              <a:t>Formula unit</a:t>
            </a:r>
          </a:p>
          <a:p>
            <a:pPr>
              <a:buFont typeface="+mj-lt"/>
              <a:buAutoNum type="arabicPeriod"/>
            </a:pPr>
            <a:r>
              <a:rPr lang="en-US" sz="1800" dirty="0" smtClean="0"/>
              <a:t>Halide ion</a:t>
            </a:r>
          </a:p>
          <a:p>
            <a:pPr>
              <a:buFont typeface="+mj-lt"/>
              <a:buAutoNum type="arabicPeriod"/>
            </a:pPr>
            <a:r>
              <a:rPr lang="en-US" sz="1800" dirty="0" smtClean="0">
                <a:solidFill>
                  <a:srgbClr val="FF0000"/>
                </a:solidFill>
              </a:rPr>
              <a:t>Ionic bonds</a:t>
            </a:r>
          </a:p>
          <a:p>
            <a:pPr>
              <a:buFont typeface="+mj-lt"/>
              <a:buAutoNum type="arabicPeriod"/>
            </a:pPr>
            <a:r>
              <a:rPr lang="en-US" sz="1800" dirty="0" smtClean="0"/>
              <a:t>Ionic compounds</a:t>
            </a:r>
          </a:p>
          <a:p>
            <a:pPr>
              <a:buFont typeface="+mj-lt"/>
              <a:buAutoNum type="arabicPeriod"/>
            </a:pPr>
            <a:r>
              <a:rPr lang="en-US" sz="1800" dirty="0" smtClean="0">
                <a:solidFill>
                  <a:srgbClr val="FF0000"/>
                </a:solidFill>
              </a:rPr>
              <a:t>Metallic bonds</a:t>
            </a:r>
          </a:p>
          <a:p>
            <a:pPr>
              <a:buFont typeface="+mj-lt"/>
              <a:buAutoNum type="arabicPeriod"/>
            </a:pPr>
            <a:r>
              <a:rPr lang="en-US" sz="1800" dirty="0" smtClean="0">
                <a:solidFill>
                  <a:srgbClr val="FF0000"/>
                </a:solidFill>
              </a:rPr>
              <a:t>Octet rule</a:t>
            </a:r>
          </a:p>
          <a:p>
            <a:pPr>
              <a:buFont typeface="+mj-lt"/>
              <a:buAutoNum type="arabicPeriod"/>
            </a:pPr>
            <a:r>
              <a:rPr lang="en-US" sz="1800" dirty="0" smtClean="0">
                <a:solidFill>
                  <a:srgbClr val="FF0000"/>
                </a:solidFill>
              </a:rPr>
              <a:t>Valence electron</a:t>
            </a:r>
          </a:p>
          <a:p>
            <a:pPr>
              <a:buFont typeface="+mj-lt"/>
              <a:buAutoNum type="arabicPeriod"/>
            </a:pPr>
            <a:r>
              <a:rPr lang="en-US" sz="1800" dirty="0" smtClean="0">
                <a:solidFill>
                  <a:srgbClr val="FF0000"/>
                </a:solidFill>
              </a:rPr>
              <a:t>Covalent Bond</a:t>
            </a:r>
          </a:p>
          <a:p>
            <a:pPr>
              <a:buFont typeface="+mj-lt"/>
              <a:buAutoNum type="arabicPeriod"/>
            </a:pPr>
            <a:r>
              <a:rPr lang="en-US" sz="1800" dirty="0" smtClean="0"/>
              <a:t>Coordinate Covalent Bond</a:t>
            </a:r>
          </a:p>
          <a:p>
            <a:pPr>
              <a:buFont typeface="+mj-lt"/>
              <a:buAutoNum type="arabicPeriod"/>
            </a:pPr>
            <a:r>
              <a:rPr lang="en-US" sz="1800" dirty="0" smtClean="0">
                <a:solidFill>
                  <a:srgbClr val="FF0000"/>
                </a:solidFill>
              </a:rPr>
              <a:t>Diatomic Molecule</a:t>
            </a:r>
          </a:p>
          <a:p>
            <a:pPr>
              <a:buFont typeface="+mj-lt"/>
              <a:buAutoNum type="arabicPeriod"/>
            </a:pPr>
            <a:r>
              <a:rPr lang="en-US" sz="1800" dirty="0" smtClean="0">
                <a:solidFill>
                  <a:srgbClr val="FF0000"/>
                </a:solidFill>
              </a:rPr>
              <a:t>Dipole</a:t>
            </a:r>
          </a:p>
          <a:p>
            <a:pPr>
              <a:buFont typeface="+mj-lt"/>
              <a:buAutoNum type="arabicPeriod"/>
            </a:pPr>
            <a:r>
              <a:rPr lang="en-US" sz="1800" dirty="0" smtClean="0"/>
              <a:t>Dispersion Forces</a:t>
            </a:r>
          </a:p>
          <a:p>
            <a:pPr>
              <a:buFont typeface="+mj-lt"/>
              <a:buAutoNum type="arabicPeriod"/>
            </a:pPr>
            <a:r>
              <a:rPr lang="en-US" sz="1800" dirty="0" smtClean="0"/>
              <a:t>Double Covalent Bond</a:t>
            </a:r>
          </a:p>
          <a:p>
            <a:pPr>
              <a:buFont typeface="+mj-lt"/>
              <a:buAutoNum type="arabicPeriod"/>
            </a:pPr>
            <a:r>
              <a:rPr lang="en-US" sz="1800" dirty="0" smtClean="0">
                <a:solidFill>
                  <a:srgbClr val="FF0000"/>
                </a:solidFill>
              </a:rPr>
              <a:t>Hydrogen Bonds</a:t>
            </a:r>
          </a:p>
          <a:p>
            <a:pPr>
              <a:buFont typeface="+mj-lt"/>
              <a:buAutoNum type="arabicPeriod"/>
            </a:pPr>
            <a:r>
              <a:rPr lang="en-US" sz="1800" dirty="0" smtClean="0"/>
              <a:t>Molecular Compound</a:t>
            </a:r>
          </a:p>
          <a:p>
            <a:pPr>
              <a:buFont typeface="+mj-lt"/>
              <a:buAutoNum type="arabicPeriod"/>
            </a:pPr>
            <a:r>
              <a:rPr lang="en-US" sz="1800" dirty="0" smtClean="0"/>
              <a:t>Molecular Formula</a:t>
            </a:r>
          </a:p>
          <a:p>
            <a:pPr>
              <a:buFont typeface="+mj-lt"/>
              <a:buAutoNum type="arabicPeriod"/>
            </a:pPr>
            <a:r>
              <a:rPr lang="en-US" sz="1800" dirty="0" smtClean="0"/>
              <a:t>Molecule</a:t>
            </a:r>
          </a:p>
          <a:p>
            <a:pPr>
              <a:buFont typeface="+mj-lt"/>
              <a:buAutoNum type="arabicPeriod"/>
            </a:pPr>
            <a:r>
              <a:rPr lang="en-US" sz="1800" dirty="0" smtClean="0"/>
              <a:t>Nonpolar Covalent Bond</a:t>
            </a:r>
          </a:p>
          <a:p>
            <a:pPr>
              <a:buFont typeface="+mj-lt"/>
              <a:buAutoNum type="arabicPeriod"/>
            </a:pPr>
            <a:r>
              <a:rPr lang="en-US" sz="1800" dirty="0" smtClean="0"/>
              <a:t>Polar Covalent Bond</a:t>
            </a:r>
          </a:p>
          <a:p>
            <a:pPr>
              <a:buFont typeface="+mj-lt"/>
              <a:buAutoNum type="arabicPeriod"/>
            </a:pPr>
            <a:r>
              <a:rPr lang="en-US" sz="1800" dirty="0" smtClean="0">
                <a:solidFill>
                  <a:srgbClr val="FF0000"/>
                </a:solidFill>
              </a:rPr>
              <a:t>Polar Molecule</a:t>
            </a:r>
          </a:p>
          <a:p>
            <a:pPr>
              <a:buFont typeface="+mj-lt"/>
              <a:buAutoNum type="arabicPeriod"/>
            </a:pPr>
            <a:r>
              <a:rPr lang="en-US" sz="1800" dirty="0" smtClean="0">
                <a:solidFill>
                  <a:srgbClr val="FF0000"/>
                </a:solidFill>
              </a:rPr>
              <a:t>Polyatomic Ion</a:t>
            </a:r>
          </a:p>
          <a:p>
            <a:pPr>
              <a:buFont typeface="+mj-lt"/>
              <a:buAutoNum type="arabicPeriod"/>
            </a:pPr>
            <a:r>
              <a:rPr lang="en-US" sz="1800" dirty="0" smtClean="0">
                <a:solidFill>
                  <a:srgbClr val="FF0000"/>
                </a:solidFill>
              </a:rPr>
              <a:t>Resonance Structure</a:t>
            </a:r>
          </a:p>
          <a:p>
            <a:pPr>
              <a:buFont typeface="+mj-lt"/>
              <a:buAutoNum type="arabicPeriod"/>
            </a:pPr>
            <a:r>
              <a:rPr lang="en-US" sz="1800" dirty="0" smtClean="0"/>
              <a:t>Single Covalent Bond</a:t>
            </a:r>
          </a:p>
          <a:p>
            <a:pPr>
              <a:buFont typeface="+mj-lt"/>
              <a:buAutoNum type="arabicPeriod"/>
            </a:pPr>
            <a:r>
              <a:rPr lang="en-US" sz="1800" dirty="0" smtClean="0">
                <a:solidFill>
                  <a:srgbClr val="FF0000"/>
                </a:solidFill>
              </a:rPr>
              <a:t>Structural Formula</a:t>
            </a:r>
          </a:p>
          <a:p>
            <a:pPr>
              <a:buFont typeface="+mj-lt"/>
              <a:buAutoNum type="arabicPeriod"/>
            </a:pPr>
            <a:r>
              <a:rPr lang="en-US" sz="1800" dirty="0" smtClean="0"/>
              <a:t>Triple Covalent Bond</a:t>
            </a:r>
          </a:p>
          <a:p>
            <a:pPr>
              <a:buFont typeface="+mj-lt"/>
              <a:buAutoNum type="arabicPeriod"/>
            </a:pPr>
            <a:r>
              <a:rPr lang="en-US" sz="1800" dirty="0" smtClean="0">
                <a:solidFill>
                  <a:srgbClr val="FF0000"/>
                </a:solidFill>
              </a:rPr>
              <a:t>Unshared Pair</a:t>
            </a:r>
          </a:p>
          <a:p>
            <a:pPr>
              <a:buFont typeface="+mj-lt"/>
              <a:buAutoNum type="arabicPeriod"/>
            </a:pPr>
            <a:r>
              <a:rPr lang="en-US" sz="1800" dirty="0" smtClean="0"/>
              <a:t>Van der Waals forces</a:t>
            </a:r>
          </a:p>
          <a:p>
            <a:pPr>
              <a:buFont typeface="+mj-lt"/>
              <a:buAutoNum type="arabicPeriod"/>
            </a:pPr>
            <a:r>
              <a:rPr lang="en-US" sz="1800" dirty="0" smtClean="0">
                <a:solidFill>
                  <a:srgbClr val="FF0000"/>
                </a:solidFill>
              </a:rPr>
              <a:t>VSEPR Theory</a:t>
            </a:r>
          </a:p>
        </p:txBody>
      </p:sp>
      <p:sp>
        <p:nvSpPr>
          <p:cNvPr id="17" name="Slide Number Placeholder 16"/>
          <p:cNvSpPr>
            <a:spLocks noGrp="1"/>
          </p:cNvSpPr>
          <p:nvPr>
            <p:ph type="sldNum" sz="quarter" idx="11"/>
          </p:nvPr>
        </p:nvSpPr>
        <p:spPr/>
        <p:txBody>
          <a:bodyPr/>
          <a:lstStyle/>
          <a:p>
            <a:fld id="{74491376-C947-4CBF-B58E-B4ABAB660F66}" type="slidenum">
              <a:rPr lang="en-US" smtClean="0"/>
              <a:pPr/>
              <a:t>2</a:t>
            </a:fld>
            <a:endParaRPr lang="en-US" dirty="0"/>
          </a:p>
        </p:txBody>
      </p:sp>
      <p:sp>
        <p:nvSpPr>
          <p:cNvPr id="2" name="Rectangle 1"/>
          <p:cNvSpPr/>
          <p:nvPr/>
        </p:nvSpPr>
        <p:spPr>
          <a:xfrm>
            <a:off x="5943885" y="4038600"/>
            <a:ext cx="3046027" cy="1631216"/>
          </a:xfrm>
          <a:prstGeom prst="rect">
            <a:avLst/>
          </a:prstGeom>
          <a:noFill/>
        </p:spPr>
        <p:txBody>
          <a:bodyPr wrap="none" lIns="91440" tIns="45720" rIns="91440" bIns="45720">
            <a:spAutoFit/>
          </a:bodyPr>
          <a:lstStyle/>
          <a:p>
            <a:pPr algn="ctr"/>
            <a:r>
              <a:rPr lang="en-US"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Define all of them for </a:t>
            </a:r>
            <a:br>
              <a:rPr lang="en-US"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en-US"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5 EC points</a:t>
            </a:r>
          </a:p>
          <a:p>
            <a:pPr algn="ctr"/>
            <a:endParaRPr lang="en-US"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ctr"/>
            <a:r>
              <a:rPr lang="en-US"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Define the red ones for </a:t>
            </a:r>
            <a:br>
              <a:rPr lang="en-US"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en-US"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3 EC points</a:t>
            </a:r>
            <a:endParaRPr lang="en-US"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the charge be? </a:t>
            </a:r>
            <a:br>
              <a:rPr lang="en-US" dirty="0" smtClean="0"/>
            </a:br>
            <a:r>
              <a:rPr lang="en-US" dirty="0" smtClean="0"/>
              <a:t>Also, name the ion formed.</a:t>
            </a:r>
            <a:endParaRPr lang="en-US" dirty="0"/>
          </a:p>
        </p:txBody>
      </p:sp>
      <p:sp>
        <p:nvSpPr>
          <p:cNvPr id="3" name="Content Placeholder 2"/>
          <p:cNvSpPr>
            <a:spLocks noGrp="1"/>
          </p:cNvSpPr>
          <p:nvPr>
            <p:ph idx="1"/>
          </p:nvPr>
        </p:nvSpPr>
        <p:spPr>
          <a:xfrm>
            <a:off x="457200" y="1981200"/>
            <a:ext cx="3505200" cy="609600"/>
          </a:xfrm>
        </p:spPr>
        <p:txBody>
          <a:bodyPr/>
          <a:lstStyle/>
          <a:p>
            <a:r>
              <a:rPr lang="en-US" sz="5000" dirty="0" smtClean="0"/>
              <a:t>  Li</a:t>
            </a:r>
          </a:p>
        </p:txBody>
      </p:sp>
      <p:sp>
        <p:nvSpPr>
          <p:cNvPr id="4" name="Slide Number Placeholder 3"/>
          <p:cNvSpPr>
            <a:spLocks noGrp="1"/>
          </p:cNvSpPr>
          <p:nvPr>
            <p:ph type="sldNum" sz="quarter" idx="11"/>
          </p:nvPr>
        </p:nvSpPr>
        <p:spPr/>
        <p:txBody>
          <a:bodyPr/>
          <a:lstStyle/>
          <a:p>
            <a:fld id="{3320D74C-7663-493A-9AFF-C6F46CBD43DF}" type="slidenum">
              <a:rPr lang="en-US" smtClean="0"/>
              <a:pPr/>
              <a:t>20</a:t>
            </a:fld>
            <a:endParaRPr lang="en-US"/>
          </a:p>
        </p:txBody>
      </p:sp>
      <p:sp>
        <p:nvSpPr>
          <p:cNvPr id="6" name="Content Placeholder 2"/>
          <p:cNvSpPr txBox="1">
            <a:spLocks/>
          </p:cNvSpPr>
          <p:nvPr/>
        </p:nvSpPr>
        <p:spPr bwMode="auto">
          <a:xfrm>
            <a:off x="457200" y="3688773"/>
            <a:ext cx="35052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defRPr/>
            </a:pPr>
            <a:r>
              <a:rPr lang="en-US" sz="5000" kern="0" dirty="0" smtClean="0">
                <a:latin typeface="+mn-lt"/>
              </a:rPr>
              <a:t>  Al</a:t>
            </a:r>
            <a:endParaRPr kumimoji="0" lang="en-US" sz="5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7" name="Content Placeholder 2"/>
          <p:cNvSpPr txBox="1">
            <a:spLocks/>
          </p:cNvSpPr>
          <p:nvPr/>
        </p:nvSpPr>
        <p:spPr bwMode="auto">
          <a:xfrm>
            <a:off x="457200" y="5257800"/>
            <a:ext cx="32004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defRPr/>
            </a:pPr>
            <a:r>
              <a:rPr kumimoji="0" lang="en-US" sz="5000" b="0" i="0" u="none" strike="noStrike" kern="0" cap="none" spc="0" normalizeH="0" baseline="0" noProof="0" dirty="0" smtClean="0">
                <a:ln>
                  <a:noFill/>
                </a:ln>
                <a:solidFill>
                  <a:schemeClr val="tx1"/>
                </a:solidFill>
                <a:effectLst/>
                <a:uLnTx/>
                <a:uFillTx/>
                <a:latin typeface="+mn-lt"/>
                <a:ea typeface="+mn-ea"/>
                <a:cs typeface="+mn-cs"/>
              </a:rPr>
              <a:t>  Br</a:t>
            </a:r>
          </a:p>
          <a:p>
            <a:pPr marL="342900" marR="0" lvl="0" indent="-34290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TextBox 7"/>
          <p:cNvSpPr txBox="1"/>
          <p:nvPr/>
        </p:nvSpPr>
        <p:spPr>
          <a:xfrm>
            <a:off x="1676400" y="1905000"/>
            <a:ext cx="381000" cy="553998"/>
          </a:xfrm>
          <a:prstGeom prst="rect">
            <a:avLst/>
          </a:prstGeom>
          <a:noFill/>
        </p:spPr>
        <p:txBody>
          <a:bodyPr wrap="square" rtlCol="0">
            <a:spAutoFit/>
          </a:bodyPr>
          <a:lstStyle/>
          <a:p>
            <a:r>
              <a:rPr lang="en-US" sz="3000" dirty="0" smtClean="0"/>
              <a:t>+</a:t>
            </a:r>
            <a:endParaRPr lang="en-US" sz="3000" dirty="0"/>
          </a:p>
        </p:txBody>
      </p:sp>
      <p:sp>
        <p:nvSpPr>
          <p:cNvPr id="9" name="TextBox 8"/>
          <p:cNvSpPr txBox="1"/>
          <p:nvPr/>
        </p:nvSpPr>
        <p:spPr>
          <a:xfrm>
            <a:off x="1873827" y="5181600"/>
            <a:ext cx="457200" cy="553998"/>
          </a:xfrm>
          <a:prstGeom prst="rect">
            <a:avLst/>
          </a:prstGeom>
          <a:noFill/>
        </p:spPr>
        <p:txBody>
          <a:bodyPr wrap="square" rtlCol="0">
            <a:spAutoFit/>
          </a:bodyPr>
          <a:lstStyle/>
          <a:p>
            <a:r>
              <a:rPr lang="en-US" sz="3000" dirty="0" smtClean="0"/>
              <a:t>-</a:t>
            </a:r>
            <a:endParaRPr lang="en-US" sz="3000" dirty="0"/>
          </a:p>
        </p:txBody>
      </p:sp>
      <p:sp>
        <p:nvSpPr>
          <p:cNvPr id="10" name="TextBox 9"/>
          <p:cNvSpPr txBox="1"/>
          <p:nvPr/>
        </p:nvSpPr>
        <p:spPr>
          <a:xfrm>
            <a:off x="1752600" y="3629799"/>
            <a:ext cx="685800" cy="553998"/>
          </a:xfrm>
          <a:prstGeom prst="rect">
            <a:avLst/>
          </a:prstGeom>
          <a:noFill/>
        </p:spPr>
        <p:txBody>
          <a:bodyPr wrap="square" rtlCol="0">
            <a:spAutoFit/>
          </a:bodyPr>
          <a:lstStyle/>
          <a:p>
            <a:r>
              <a:rPr lang="en-US" sz="3000" dirty="0" smtClean="0"/>
              <a:t>3+</a:t>
            </a:r>
            <a:endParaRPr lang="en-US" sz="3000" dirty="0"/>
          </a:p>
        </p:txBody>
      </p:sp>
      <p:sp>
        <p:nvSpPr>
          <p:cNvPr id="13" name="TextBox 12"/>
          <p:cNvSpPr txBox="1"/>
          <p:nvPr/>
        </p:nvSpPr>
        <p:spPr>
          <a:xfrm>
            <a:off x="2362200" y="2057400"/>
            <a:ext cx="2057400" cy="707886"/>
          </a:xfrm>
          <a:prstGeom prst="rect">
            <a:avLst/>
          </a:prstGeom>
          <a:noFill/>
        </p:spPr>
        <p:txBody>
          <a:bodyPr wrap="square" rtlCol="0">
            <a:spAutoFit/>
          </a:bodyPr>
          <a:lstStyle/>
          <a:p>
            <a:r>
              <a:rPr lang="en-US" sz="4000" dirty="0" smtClean="0"/>
              <a:t>Lithium</a:t>
            </a:r>
            <a:endParaRPr lang="en-US" sz="4000" dirty="0"/>
          </a:p>
        </p:txBody>
      </p:sp>
      <p:sp>
        <p:nvSpPr>
          <p:cNvPr id="15" name="TextBox 14"/>
          <p:cNvSpPr txBox="1"/>
          <p:nvPr/>
        </p:nvSpPr>
        <p:spPr>
          <a:xfrm>
            <a:off x="2438400" y="5257800"/>
            <a:ext cx="2819400" cy="707886"/>
          </a:xfrm>
          <a:prstGeom prst="rect">
            <a:avLst/>
          </a:prstGeom>
          <a:noFill/>
        </p:spPr>
        <p:txBody>
          <a:bodyPr wrap="square" rtlCol="0">
            <a:spAutoFit/>
          </a:bodyPr>
          <a:lstStyle/>
          <a:p>
            <a:r>
              <a:rPr lang="en-US" sz="4000" dirty="0" smtClean="0"/>
              <a:t>Bromide</a:t>
            </a:r>
            <a:endParaRPr lang="en-US" sz="4000" dirty="0"/>
          </a:p>
        </p:txBody>
      </p:sp>
      <p:sp>
        <p:nvSpPr>
          <p:cNvPr id="16" name="TextBox 15"/>
          <p:cNvSpPr txBox="1"/>
          <p:nvPr/>
        </p:nvSpPr>
        <p:spPr>
          <a:xfrm>
            <a:off x="2590800" y="3657600"/>
            <a:ext cx="2819400" cy="707886"/>
          </a:xfrm>
          <a:prstGeom prst="rect">
            <a:avLst/>
          </a:prstGeom>
          <a:noFill/>
        </p:spPr>
        <p:txBody>
          <a:bodyPr wrap="square" rtlCol="0">
            <a:spAutoFit/>
          </a:bodyPr>
          <a:lstStyle/>
          <a:p>
            <a:r>
              <a:rPr lang="en-US" sz="4000" dirty="0" smtClean="0"/>
              <a:t>Aluminum</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2000"/>
                                        <p:tgtEl>
                                          <p:spTgt spid="1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xEl>
                                              <p:pRg st="0" end="0"/>
                                            </p:txEl>
                                          </p:spTgt>
                                        </p:tgtEl>
                                        <p:attrNameLst>
                                          <p:attrName>style.visibility</p:attrName>
                                        </p:attrNameLst>
                                      </p:cBhvr>
                                      <p:to>
                                        <p:strVal val="visible"/>
                                      </p:to>
                                    </p:set>
                                    <p:animEffect transition="in" filter="fade">
                                      <p:cBhvr>
                                        <p:cTn id="26" dur="2000"/>
                                        <p:tgtEl>
                                          <p:spTgt spid="1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xEl>
                                              <p:pRg st="0" end="0"/>
                                            </p:txEl>
                                          </p:spTgt>
                                        </p:tgtEl>
                                        <p:attrNameLst>
                                          <p:attrName>style.visibility</p:attrName>
                                        </p:attrNameLst>
                                      </p:cBhvr>
                                      <p:to>
                                        <p:strVal val="visible"/>
                                      </p:to>
                                    </p:set>
                                    <p:animEffect transition="in" filter="fade">
                                      <p:cBhvr>
                                        <p:cTn id="38"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build="allAtOnce"/>
      <p:bldP spid="15" grpId="0" build="allAtOnce"/>
      <p:bldP spid="16"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quiz</a:t>
            </a:r>
            <a:endParaRPr lang="en-US" dirty="0"/>
          </a:p>
        </p:txBody>
      </p:sp>
      <p:sp>
        <p:nvSpPr>
          <p:cNvPr id="3" name="Text Placeholder 2"/>
          <p:cNvSpPr>
            <a:spLocks noGrp="1"/>
          </p:cNvSpPr>
          <p:nvPr>
            <p:ph type="body" idx="1"/>
          </p:nvPr>
        </p:nvSpPr>
        <p:spPr/>
        <p:txBody>
          <a:bodyPr/>
          <a:lstStyle/>
          <a:p>
            <a:r>
              <a:rPr lang="en-US" dirty="0" smtClean="0"/>
              <a:t>Section 7.1</a:t>
            </a:r>
            <a:endParaRPr lang="en-US" dirty="0"/>
          </a:p>
        </p:txBody>
      </p:sp>
      <p:sp>
        <p:nvSpPr>
          <p:cNvPr id="4" name="Slide Number Placeholder 3"/>
          <p:cNvSpPr>
            <a:spLocks noGrp="1"/>
          </p:cNvSpPr>
          <p:nvPr>
            <p:ph type="sldNum" sz="quarter" idx="11"/>
          </p:nvPr>
        </p:nvSpPr>
        <p:spPr/>
        <p:txBody>
          <a:bodyPr/>
          <a:lstStyle/>
          <a:p>
            <a:fld id="{A168EAF4-989B-4C64-BD55-D8083DF0BE2A}"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1. How many valence electrons are</a:t>
            </a:r>
            <a:br>
              <a:rPr lang="en-US" sz="4000" dirty="0" smtClean="0"/>
            </a:br>
            <a:r>
              <a:rPr lang="en-US" sz="4000" dirty="0" smtClean="0"/>
              <a:t>    there in an atom of oxygen?</a:t>
            </a:r>
            <a:endParaRPr lang="en-US" sz="4000" dirty="0"/>
          </a:p>
        </p:txBody>
      </p:sp>
      <p:sp>
        <p:nvSpPr>
          <p:cNvPr id="6" name="Rectangle 8"/>
          <p:cNvSpPr>
            <a:spLocks noChangeArrowheads="1"/>
          </p:cNvSpPr>
          <p:nvPr/>
        </p:nvSpPr>
        <p:spPr bwMode="auto">
          <a:xfrm>
            <a:off x="381000" y="3200400"/>
            <a:ext cx="1066800" cy="5334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5" name="Content Placeholder 4"/>
          <p:cNvSpPr>
            <a:spLocks noGrp="1"/>
          </p:cNvSpPr>
          <p:nvPr>
            <p:ph idx="1"/>
          </p:nvPr>
        </p:nvSpPr>
        <p:spPr/>
        <p:txBody>
          <a:bodyPr/>
          <a:lstStyle/>
          <a:p>
            <a:pPr marL="514350" indent="-514350">
              <a:buFont typeface="+mj-lt"/>
              <a:buAutoNum type="alphaLcPeriod"/>
            </a:pPr>
            <a:r>
              <a:rPr lang="en-US" dirty="0" smtClean="0"/>
              <a:t>2</a:t>
            </a:r>
          </a:p>
          <a:p>
            <a:pPr marL="514350" indent="-514350">
              <a:buFont typeface="+mj-lt"/>
              <a:buAutoNum type="alphaLcPeriod"/>
            </a:pPr>
            <a:r>
              <a:rPr lang="en-US" dirty="0" smtClean="0"/>
              <a:t>4</a:t>
            </a:r>
          </a:p>
          <a:p>
            <a:pPr marL="514350" indent="-514350">
              <a:buFont typeface="+mj-lt"/>
              <a:buAutoNum type="alphaLcPeriod"/>
            </a:pPr>
            <a:r>
              <a:rPr lang="en-US" dirty="0" smtClean="0"/>
              <a:t>6</a:t>
            </a:r>
          </a:p>
          <a:p>
            <a:pPr marL="514350" indent="-514350">
              <a:buFont typeface="+mj-lt"/>
              <a:buAutoNum type="alphaLcPeriod"/>
            </a:pPr>
            <a:r>
              <a:rPr lang="en-US" dirty="0" smtClean="0"/>
              <a:t>8</a:t>
            </a:r>
            <a:endParaRPr lang="en-US" dirty="0"/>
          </a:p>
        </p:txBody>
      </p:sp>
      <p:sp>
        <p:nvSpPr>
          <p:cNvPr id="7" name="Slide Number Placeholder 6"/>
          <p:cNvSpPr>
            <a:spLocks noGrp="1"/>
          </p:cNvSpPr>
          <p:nvPr>
            <p:ph type="sldNum" sz="quarter" idx="11"/>
          </p:nvPr>
        </p:nvSpPr>
        <p:spPr/>
        <p:txBody>
          <a:bodyPr/>
          <a:lstStyle/>
          <a:p>
            <a:fld id="{3320D74C-7663-493A-9AFF-C6F46CBD43DF}" type="slidenum">
              <a:rPr lang="en-US" smtClean="0"/>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2. Atoms that tend to gain a noble gas </a:t>
            </a:r>
            <a:br>
              <a:rPr lang="en-US" sz="3200" dirty="0" smtClean="0"/>
            </a:br>
            <a:r>
              <a:rPr lang="en-US" sz="3200" dirty="0" smtClean="0"/>
              <a:t>    configuration by losing valence electrons </a:t>
            </a:r>
            <a:br>
              <a:rPr lang="en-US" sz="3200" dirty="0" smtClean="0"/>
            </a:br>
            <a:r>
              <a:rPr lang="en-US" sz="3200" dirty="0" smtClean="0"/>
              <a:t>    are</a:t>
            </a:r>
            <a:endParaRPr lang="en-US" sz="3200" dirty="0"/>
          </a:p>
        </p:txBody>
      </p:sp>
      <p:sp>
        <p:nvSpPr>
          <p:cNvPr id="4" name="Rectangle 8"/>
          <p:cNvSpPr>
            <a:spLocks noChangeArrowheads="1"/>
          </p:cNvSpPr>
          <p:nvPr/>
        </p:nvSpPr>
        <p:spPr bwMode="auto">
          <a:xfrm>
            <a:off x="533400" y="2057400"/>
            <a:ext cx="1905000" cy="4572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3" name="Content Placeholder 2"/>
          <p:cNvSpPr>
            <a:spLocks noGrp="1"/>
          </p:cNvSpPr>
          <p:nvPr>
            <p:ph idx="1"/>
          </p:nvPr>
        </p:nvSpPr>
        <p:spPr/>
        <p:txBody>
          <a:bodyPr/>
          <a:lstStyle/>
          <a:p>
            <a:pPr marL="514350" indent="-514350">
              <a:buFont typeface="+mj-lt"/>
              <a:buAutoNum type="alphaLcPeriod"/>
            </a:pPr>
            <a:r>
              <a:rPr lang="en-US" dirty="0" smtClean="0"/>
              <a:t>metals.	</a:t>
            </a:r>
          </a:p>
          <a:p>
            <a:pPr marL="514350" indent="-514350">
              <a:buFont typeface="+mj-lt"/>
              <a:buAutoNum type="alphaLcPeriod"/>
            </a:pPr>
            <a:r>
              <a:rPr lang="en-US" dirty="0" smtClean="0"/>
              <a:t>nonmetals.	</a:t>
            </a:r>
          </a:p>
          <a:p>
            <a:pPr marL="514350" indent="-514350">
              <a:buFont typeface="+mj-lt"/>
              <a:buAutoNum type="alphaLcPeriod"/>
            </a:pPr>
            <a:r>
              <a:rPr lang="en-US" dirty="0" smtClean="0"/>
              <a:t>noble gases.	</a:t>
            </a:r>
          </a:p>
          <a:p>
            <a:pPr marL="514350" indent="-514350">
              <a:buFont typeface="+mj-lt"/>
              <a:buAutoNum type="alphaLcPeriod"/>
            </a:pPr>
            <a:r>
              <a:rPr lang="en-US" dirty="0" smtClean="0"/>
              <a:t>representative elements.</a:t>
            </a:r>
          </a:p>
        </p:txBody>
      </p:sp>
      <p:sp>
        <p:nvSpPr>
          <p:cNvPr id="5" name="Slide Number Placeholder 4"/>
          <p:cNvSpPr>
            <a:spLocks noGrp="1"/>
          </p:cNvSpPr>
          <p:nvPr>
            <p:ph type="sldNum" sz="quarter" idx="11"/>
          </p:nvPr>
        </p:nvSpPr>
        <p:spPr/>
        <p:txBody>
          <a:bodyPr/>
          <a:lstStyle/>
          <a:p>
            <a:fld id="{3320D74C-7663-493A-9AFF-C6F46CBD43DF}" type="slidenum">
              <a:rPr lang="en-US" smtClean="0"/>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When a magnesium atom </a:t>
            </a:r>
            <a:br>
              <a:rPr lang="en-US" dirty="0" smtClean="0"/>
            </a:br>
            <a:r>
              <a:rPr lang="en-US" dirty="0" smtClean="0"/>
              <a:t>    forms a </a:t>
            </a:r>
            <a:r>
              <a:rPr lang="en-US" dirty="0" err="1" smtClean="0"/>
              <a:t>cation</a:t>
            </a:r>
            <a:r>
              <a:rPr lang="en-US" dirty="0" smtClean="0"/>
              <a:t>, it does so by</a:t>
            </a:r>
            <a:endParaRPr lang="en-US" dirty="0"/>
          </a:p>
        </p:txBody>
      </p:sp>
      <p:sp>
        <p:nvSpPr>
          <p:cNvPr id="4" name="Rectangle 8"/>
          <p:cNvSpPr>
            <a:spLocks noChangeArrowheads="1"/>
          </p:cNvSpPr>
          <p:nvPr/>
        </p:nvSpPr>
        <p:spPr bwMode="auto">
          <a:xfrm>
            <a:off x="457200" y="2057400"/>
            <a:ext cx="4343400" cy="4572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3" name="Content Placeholder 2"/>
          <p:cNvSpPr>
            <a:spLocks noGrp="1"/>
          </p:cNvSpPr>
          <p:nvPr>
            <p:ph idx="1"/>
          </p:nvPr>
        </p:nvSpPr>
        <p:spPr/>
        <p:txBody>
          <a:bodyPr/>
          <a:lstStyle/>
          <a:p>
            <a:pPr marL="514350" indent="-514350">
              <a:buFont typeface="+mj-lt"/>
              <a:buAutoNum type="alphaLcPeriod"/>
            </a:pPr>
            <a:r>
              <a:rPr lang="en-US" dirty="0" smtClean="0"/>
              <a:t>losing two electrons.	</a:t>
            </a:r>
          </a:p>
          <a:p>
            <a:pPr marL="514350" indent="-514350">
              <a:buFont typeface="+mj-lt"/>
              <a:buAutoNum type="alphaLcPeriod"/>
            </a:pPr>
            <a:r>
              <a:rPr lang="en-US" dirty="0" smtClean="0"/>
              <a:t>gaining two electrons.	</a:t>
            </a:r>
          </a:p>
          <a:p>
            <a:pPr marL="514350" indent="-514350">
              <a:buFont typeface="+mj-lt"/>
              <a:buAutoNum type="alphaLcPeriod"/>
            </a:pPr>
            <a:r>
              <a:rPr lang="en-US" dirty="0" smtClean="0"/>
              <a:t>losing one electron.	</a:t>
            </a:r>
          </a:p>
          <a:p>
            <a:pPr marL="514350" indent="-514350">
              <a:buFont typeface="+mj-lt"/>
              <a:buAutoNum type="alphaLcPeriod"/>
            </a:pPr>
            <a:r>
              <a:rPr lang="en-US" dirty="0" smtClean="0"/>
              <a:t>gaining one electron.</a:t>
            </a:r>
          </a:p>
        </p:txBody>
      </p:sp>
      <p:sp>
        <p:nvSpPr>
          <p:cNvPr id="5" name="Slide Number Placeholder 4"/>
          <p:cNvSpPr>
            <a:spLocks noGrp="1"/>
          </p:cNvSpPr>
          <p:nvPr>
            <p:ph type="sldNum" sz="quarter" idx="11"/>
          </p:nvPr>
        </p:nvSpPr>
        <p:spPr/>
        <p:txBody>
          <a:bodyPr/>
          <a:lstStyle/>
          <a:p>
            <a:fld id="{3320D74C-7663-493A-9AFF-C6F46CBD43DF}" type="slidenum">
              <a:rPr lang="en-US" smtClean="0"/>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When a bromine atom forms</a:t>
            </a:r>
            <a:br>
              <a:rPr lang="en-US" dirty="0" smtClean="0"/>
            </a:br>
            <a:r>
              <a:rPr lang="en-US" dirty="0" smtClean="0"/>
              <a:t>    an anion, it does so by</a:t>
            </a:r>
            <a:endParaRPr lang="en-US" dirty="0"/>
          </a:p>
        </p:txBody>
      </p:sp>
      <p:sp>
        <p:nvSpPr>
          <p:cNvPr id="4" name="Rectangle 8"/>
          <p:cNvSpPr>
            <a:spLocks noChangeArrowheads="1"/>
          </p:cNvSpPr>
          <p:nvPr/>
        </p:nvSpPr>
        <p:spPr bwMode="auto">
          <a:xfrm>
            <a:off x="457200" y="3810000"/>
            <a:ext cx="4419600" cy="4572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3" name="Content Placeholder 2"/>
          <p:cNvSpPr>
            <a:spLocks noGrp="1"/>
          </p:cNvSpPr>
          <p:nvPr>
            <p:ph idx="1"/>
          </p:nvPr>
        </p:nvSpPr>
        <p:spPr/>
        <p:txBody>
          <a:bodyPr/>
          <a:lstStyle/>
          <a:p>
            <a:pPr marL="514350" indent="-514350">
              <a:buFont typeface="+mj-lt"/>
              <a:buAutoNum type="alphaLcPeriod"/>
            </a:pPr>
            <a:r>
              <a:rPr lang="en-US" dirty="0" smtClean="0"/>
              <a:t>losing two electrons.	</a:t>
            </a:r>
          </a:p>
          <a:p>
            <a:pPr marL="514350" indent="-514350">
              <a:buFont typeface="+mj-lt"/>
              <a:buAutoNum type="alphaLcPeriod"/>
            </a:pPr>
            <a:r>
              <a:rPr lang="en-US" dirty="0" smtClean="0"/>
              <a:t>gaining two electrons.	</a:t>
            </a:r>
          </a:p>
          <a:p>
            <a:pPr marL="514350" indent="-514350">
              <a:buFont typeface="+mj-lt"/>
              <a:buAutoNum type="alphaLcPeriod"/>
            </a:pPr>
            <a:r>
              <a:rPr lang="en-US" dirty="0" smtClean="0"/>
              <a:t>losing one electron.	</a:t>
            </a:r>
          </a:p>
          <a:p>
            <a:pPr marL="514350" indent="-514350">
              <a:buFont typeface="+mj-lt"/>
              <a:buAutoNum type="alphaLcPeriod"/>
            </a:pPr>
            <a:r>
              <a:rPr lang="en-US" dirty="0" smtClean="0"/>
              <a:t>gaining one electron.</a:t>
            </a:r>
            <a:endParaRPr lang="en-US" dirty="0"/>
          </a:p>
        </p:txBody>
      </p:sp>
      <p:sp>
        <p:nvSpPr>
          <p:cNvPr id="5" name="Slide Number Placeholder 4"/>
          <p:cNvSpPr>
            <a:spLocks noGrp="1"/>
          </p:cNvSpPr>
          <p:nvPr>
            <p:ph type="sldNum" sz="quarter" idx="11"/>
          </p:nvPr>
        </p:nvSpPr>
        <p:spPr/>
        <p:txBody>
          <a:bodyPr/>
          <a:lstStyle/>
          <a:p>
            <a:fld id="{3320D74C-7663-493A-9AFF-C6F46CBD43DF}" type="slidenum">
              <a:rPr lang="en-US" smtClean="0"/>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p:txBody>
          <a:bodyPr/>
          <a:lstStyle/>
          <a:p>
            <a:r>
              <a:rPr lang="en-US" dirty="0" smtClean="0"/>
              <a:t>Book Work:  </a:t>
            </a:r>
          </a:p>
          <a:p>
            <a:pPr lvl="1"/>
            <a:r>
              <a:rPr lang="en-US" dirty="0" smtClean="0"/>
              <a:t>Page 193  #3-10</a:t>
            </a:r>
          </a:p>
        </p:txBody>
      </p:sp>
      <p:sp>
        <p:nvSpPr>
          <p:cNvPr id="4" name="Slide Number Placeholder 3"/>
          <p:cNvSpPr>
            <a:spLocks noGrp="1"/>
          </p:cNvSpPr>
          <p:nvPr>
            <p:ph type="sldNum" sz="quarter" idx="11"/>
          </p:nvPr>
        </p:nvSpPr>
        <p:spPr/>
        <p:txBody>
          <a:bodyPr/>
          <a:lstStyle/>
          <a:p>
            <a:fld id="{3320D74C-7663-493A-9AFF-C6F46CBD43DF}"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1800" y="0"/>
            <a:ext cx="2362200" cy="381000"/>
          </a:xfrm>
        </p:spPr>
        <p:txBody>
          <a:bodyPr/>
          <a:lstStyle/>
          <a:p>
            <a:r>
              <a:rPr lang="en-US" sz="2400" dirty="0" smtClean="0"/>
              <a:t>Page 193 #3-10</a:t>
            </a:r>
            <a:endParaRPr lang="en-US" sz="2400" dirty="0"/>
          </a:p>
        </p:txBody>
      </p:sp>
      <p:sp>
        <p:nvSpPr>
          <p:cNvPr id="3" name="Content Placeholder 2"/>
          <p:cNvSpPr>
            <a:spLocks noGrp="1"/>
          </p:cNvSpPr>
          <p:nvPr>
            <p:ph idx="1"/>
          </p:nvPr>
        </p:nvSpPr>
        <p:spPr>
          <a:xfrm>
            <a:off x="0" y="609600"/>
            <a:ext cx="9150824" cy="7476699"/>
          </a:xfrm>
        </p:spPr>
        <p:txBody>
          <a:bodyPr numCol="2"/>
          <a:lstStyle/>
          <a:p>
            <a:pPr marL="514350" indent="-514350">
              <a:buFont typeface="+mj-lt"/>
              <a:buAutoNum type="arabicPeriod" startAt="3"/>
            </a:pPr>
            <a:r>
              <a:rPr lang="en-US" sz="2400" dirty="0"/>
              <a:t>How can you determine the </a:t>
            </a:r>
            <a:r>
              <a:rPr lang="en-US" sz="2400" dirty="0" smtClean="0"/>
              <a:t>number </a:t>
            </a:r>
            <a:r>
              <a:rPr lang="en-US" sz="2400" dirty="0"/>
              <a:t>of valence electrons </a:t>
            </a:r>
            <a:r>
              <a:rPr lang="en-US" sz="2400" dirty="0" smtClean="0"/>
              <a:t>in a representative </a:t>
            </a:r>
            <a:r>
              <a:rPr lang="en-US" sz="2400" dirty="0"/>
              <a:t>element</a:t>
            </a:r>
            <a:r>
              <a:rPr lang="en-US" sz="2400" dirty="0" smtClean="0"/>
              <a:t>?</a:t>
            </a:r>
          </a:p>
          <a:p>
            <a:pPr marL="514350" indent="-514350">
              <a:buFont typeface="+mj-lt"/>
              <a:buAutoNum type="arabicPeriod" startAt="3"/>
            </a:pPr>
            <a:r>
              <a:rPr lang="en-US" sz="2400" dirty="0"/>
              <a:t>Atoms of which elements tend to gain electrons?  Atoms of which elements tend to lose electrons</a:t>
            </a:r>
            <a:r>
              <a:rPr lang="en-US" sz="2400" dirty="0" smtClean="0"/>
              <a:t>?</a:t>
            </a:r>
          </a:p>
          <a:p>
            <a:pPr marL="514350" indent="-514350">
              <a:buFont typeface="+mj-lt"/>
              <a:buAutoNum type="arabicPeriod" startAt="3"/>
            </a:pPr>
            <a:r>
              <a:rPr lang="en-US" sz="2400" dirty="0"/>
              <a:t>How do </a:t>
            </a:r>
            <a:r>
              <a:rPr lang="en-US" sz="2400" dirty="0" err="1"/>
              <a:t>cations</a:t>
            </a:r>
            <a:r>
              <a:rPr lang="en-US" sz="2400" dirty="0"/>
              <a:t> form</a:t>
            </a:r>
            <a:r>
              <a:rPr lang="en-US" sz="2400" dirty="0" smtClean="0"/>
              <a:t>?</a:t>
            </a:r>
          </a:p>
          <a:p>
            <a:pPr marL="514350" indent="-514350">
              <a:buFont typeface="+mj-lt"/>
              <a:buAutoNum type="arabicPeriod" startAt="3"/>
            </a:pPr>
            <a:r>
              <a:rPr lang="en-US" sz="2400" dirty="0" smtClean="0"/>
              <a:t>How do anions form?</a:t>
            </a:r>
          </a:p>
          <a:p>
            <a:pPr marL="514350" indent="-514350">
              <a:buFont typeface="+mj-lt"/>
              <a:buAutoNum type="arabicPeriod" startAt="3"/>
            </a:pPr>
            <a:r>
              <a:rPr lang="en-US" sz="2400" dirty="0"/>
              <a:t>How many valence electrons are in each atom</a:t>
            </a:r>
            <a:r>
              <a:rPr lang="en-US" sz="2400" dirty="0" smtClean="0"/>
              <a:t>?</a:t>
            </a:r>
          </a:p>
          <a:p>
            <a:pPr marL="914400" lvl="1" indent="-514350">
              <a:buFont typeface="+mj-lt"/>
              <a:buAutoNum type="alphaLcPeriod"/>
            </a:pPr>
            <a:r>
              <a:rPr lang="en-US" sz="2000" dirty="0" smtClean="0"/>
              <a:t>Potassium</a:t>
            </a:r>
          </a:p>
          <a:p>
            <a:pPr marL="914400" lvl="1" indent="-514350">
              <a:buFont typeface="+mj-lt"/>
              <a:buAutoNum type="alphaLcPeriod"/>
            </a:pPr>
            <a:r>
              <a:rPr lang="en-US" sz="2000" dirty="0" smtClean="0"/>
              <a:t>Carbon</a:t>
            </a:r>
          </a:p>
          <a:p>
            <a:pPr marL="914400" lvl="1" indent="-514350">
              <a:buFont typeface="+mj-lt"/>
              <a:buAutoNum type="alphaLcPeriod"/>
            </a:pPr>
            <a:r>
              <a:rPr lang="en-US" sz="2000" dirty="0" smtClean="0"/>
              <a:t>Magnesium</a:t>
            </a:r>
          </a:p>
          <a:p>
            <a:pPr marL="914400" lvl="1" indent="-514350">
              <a:buFont typeface="+mj-lt"/>
              <a:buAutoNum type="alphaLcPeriod"/>
            </a:pPr>
            <a:r>
              <a:rPr lang="en-US" sz="2000" dirty="0" smtClean="0"/>
              <a:t>Oxygen</a:t>
            </a:r>
          </a:p>
          <a:p>
            <a:pPr marL="914400" lvl="1" indent="-514350">
              <a:buFont typeface="+mj-lt"/>
              <a:buAutoNum type="alphaLcPeriod"/>
            </a:pPr>
            <a:endParaRPr lang="en-US" sz="2000" dirty="0"/>
          </a:p>
          <a:p>
            <a:pPr marL="914400" lvl="1" indent="-514350">
              <a:buFont typeface="+mj-lt"/>
              <a:buAutoNum type="alphaLcPeriod"/>
            </a:pPr>
            <a:endParaRPr lang="en-US" sz="2000" dirty="0" smtClean="0"/>
          </a:p>
          <a:p>
            <a:pPr marL="914400" lvl="1" indent="-514350">
              <a:buFont typeface="+mj-lt"/>
              <a:buAutoNum type="alphaLcPeriod"/>
            </a:pPr>
            <a:endParaRPr lang="en-US" sz="2000" dirty="0"/>
          </a:p>
          <a:p>
            <a:pPr marL="914400" lvl="1" indent="-514350">
              <a:buFont typeface="+mj-lt"/>
              <a:buAutoNum type="alphaLcPeriod"/>
            </a:pPr>
            <a:endParaRPr lang="en-US" sz="2000" dirty="0" smtClean="0"/>
          </a:p>
          <a:p>
            <a:pPr marL="514350" indent="-514350">
              <a:buFont typeface="+mj-lt"/>
              <a:buAutoNum type="arabicPeriod" startAt="3"/>
            </a:pPr>
            <a:r>
              <a:rPr lang="en-US" sz="2400" dirty="0"/>
              <a:t>Draw the electron dot structure for each element in Question 7</a:t>
            </a:r>
            <a:r>
              <a:rPr lang="en-US" sz="2400" dirty="0" smtClean="0"/>
              <a:t>.</a:t>
            </a:r>
          </a:p>
          <a:p>
            <a:pPr marL="514350" indent="-514350">
              <a:buFont typeface="+mj-lt"/>
              <a:buAutoNum type="arabicPeriod" startAt="3"/>
            </a:pPr>
            <a:r>
              <a:rPr lang="en-US" sz="2400" dirty="0"/>
              <a:t>How many electrons will each element gain or lose in forming an ion</a:t>
            </a:r>
            <a:r>
              <a:rPr lang="en-US" sz="2400" dirty="0" smtClean="0"/>
              <a:t>?</a:t>
            </a:r>
          </a:p>
          <a:p>
            <a:pPr marL="914400" lvl="1" indent="-514350">
              <a:buFont typeface="+mj-lt"/>
              <a:buAutoNum type="alphaLcParenR"/>
            </a:pPr>
            <a:r>
              <a:rPr lang="en-US" sz="2000" dirty="0" smtClean="0"/>
              <a:t>Calcium</a:t>
            </a:r>
          </a:p>
          <a:p>
            <a:pPr marL="914400" lvl="1" indent="-514350">
              <a:buFont typeface="+mj-lt"/>
              <a:buAutoNum type="alphaLcParenR"/>
            </a:pPr>
            <a:r>
              <a:rPr lang="en-US" sz="2000" dirty="0" smtClean="0"/>
              <a:t>Fluorine</a:t>
            </a:r>
          </a:p>
          <a:p>
            <a:pPr marL="914400" lvl="1" indent="-514350">
              <a:buFont typeface="+mj-lt"/>
              <a:buAutoNum type="alphaLcParenR"/>
            </a:pPr>
            <a:r>
              <a:rPr lang="en-US" sz="2000" dirty="0" smtClean="0"/>
              <a:t>Aluminum</a:t>
            </a:r>
          </a:p>
          <a:p>
            <a:pPr marL="914400" lvl="1" indent="-514350">
              <a:buFont typeface="+mj-lt"/>
              <a:buAutoNum type="alphaLcParenR"/>
            </a:pPr>
            <a:r>
              <a:rPr lang="en-US" sz="2000" dirty="0" smtClean="0"/>
              <a:t>Oxygen</a:t>
            </a:r>
          </a:p>
          <a:p>
            <a:pPr marL="514350" indent="-514350">
              <a:buFont typeface="+mj-lt"/>
              <a:buAutoNum type="arabicPeriod" startAt="3"/>
            </a:pPr>
            <a:r>
              <a:rPr lang="en-US" sz="2400" dirty="0"/>
              <a:t>Write the name and symbol of the ion formed when</a:t>
            </a:r>
            <a:r>
              <a:rPr lang="en-US" sz="2400" dirty="0" smtClean="0"/>
              <a:t>:</a:t>
            </a:r>
          </a:p>
          <a:p>
            <a:pPr marL="914400" lvl="1" indent="-514350">
              <a:buFont typeface="+mj-lt"/>
              <a:buAutoNum type="arabicPeriod" startAt="3"/>
            </a:pPr>
            <a:r>
              <a:rPr lang="en-US" sz="1800" dirty="0" smtClean="0"/>
              <a:t>Potassium loses one electron</a:t>
            </a:r>
          </a:p>
          <a:p>
            <a:pPr marL="914400" lvl="1" indent="-514350">
              <a:buFont typeface="+mj-lt"/>
              <a:buAutoNum type="arabicPeriod" startAt="3"/>
            </a:pPr>
            <a:r>
              <a:rPr lang="en-US" sz="1800" dirty="0" smtClean="0"/>
              <a:t>Zinc loses two electrons</a:t>
            </a:r>
          </a:p>
          <a:p>
            <a:pPr marL="914400" lvl="1" indent="-514350">
              <a:buFont typeface="+mj-lt"/>
              <a:buAutoNum type="arabicPeriod" startAt="3"/>
            </a:pPr>
            <a:r>
              <a:rPr lang="en-US" sz="1800" dirty="0" smtClean="0"/>
              <a:t>Fluorine gains one electron</a:t>
            </a:r>
          </a:p>
          <a:p>
            <a:pPr marL="514350" indent="-514350">
              <a:buFont typeface="+mj-lt"/>
              <a:buAutoNum type="arabicPeriod" startAt="3"/>
            </a:pPr>
            <a:endParaRPr lang="en-US" sz="2400"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27</a:t>
            </a:fld>
            <a:endParaRPr lang="en-US"/>
          </a:p>
        </p:txBody>
      </p:sp>
    </p:spTree>
    <p:extLst>
      <p:ext uri="{BB962C8B-B14F-4D97-AF65-F5344CB8AC3E}">
        <p14:creationId xmlns:p14="http://schemas.microsoft.com/office/powerpoint/2010/main" val="30900429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smtClean="0"/>
              <a:t>#3 – How can you determine the number of valence electrons in the atom of a representative element?</a:t>
            </a:r>
            <a:endParaRPr lang="en-US" sz="3000" dirty="0"/>
          </a:p>
        </p:txBody>
      </p:sp>
      <p:sp>
        <p:nvSpPr>
          <p:cNvPr id="3" name="Content Placeholder 2"/>
          <p:cNvSpPr>
            <a:spLocks noGrp="1"/>
          </p:cNvSpPr>
          <p:nvPr>
            <p:ph idx="1"/>
          </p:nvPr>
        </p:nvSpPr>
        <p:spPr/>
        <p:txBody>
          <a:bodyPr/>
          <a:lstStyle/>
          <a:p>
            <a:pPr algn="ctr"/>
            <a:r>
              <a:rPr lang="en-US" sz="5000" dirty="0" smtClean="0"/>
              <a:t> Look at the group number</a:t>
            </a:r>
          </a:p>
          <a:p>
            <a:pPr lvl="1"/>
            <a:r>
              <a:rPr lang="en-US" sz="4000" dirty="0" smtClean="0"/>
              <a:t> Group 1 = 1 valence</a:t>
            </a:r>
          </a:p>
          <a:p>
            <a:pPr lvl="1"/>
            <a:r>
              <a:rPr lang="en-US" sz="4000" dirty="0" smtClean="0"/>
              <a:t> Group 2 = 2 valence</a:t>
            </a:r>
          </a:p>
          <a:p>
            <a:pPr lvl="1"/>
            <a:r>
              <a:rPr lang="en-US" sz="4000" dirty="0" smtClean="0"/>
              <a:t> Group 13 = 3 valence</a:t>
            </a:r>
          </a:p>
          <a:p>
            <a:pPr lvl="1"/>
            <a:r>
              <a:rPr lang="en-US" sz="4000" dirty="0" smtClean="0"/>
              <a:t> Etc.</a:t>
            </a:r>
            <a:endParaRPr lang="en-US" sz="4000"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28</a:t>
            </a:fld>
            <a:endParaRPr lang="en-US"/>
          </a:p>
        </p:txBody>
      </p:sp>
    </p:spTree>
    <p:extLst>
      <p:ext uri="{BB962C8B-B14F-4D97-AF65-F5344CB8AC3E}">
        <p14:creationId xmlns:p14="http://schemas.microsoft.com/office/powerpoint/2010/main" val="417409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smtClean="0"/>
              <a:t>#4 – Atoms of which elements tend to gain electrons?  Atoms of which elements tend to lose electrons?</a:t>
            </a:r>
            <a:endParaRPr lang="en-US" sz="3000" dirty="0"/>
          </a:p>
        </p:txBody>
      </p:sp>
      <p:sp>
        <p:nvSpPr>
          <p:cNvPr id="3" name="Content Placeholder 2"/>
          <p:cNvSpPr>
            <a:spLocks noGrp="1"/>
          </p:cNvSpPr>
          <p:nvPr>
            <p:ph idx="1"/>
          </p:nvPr>
        </p:nvSpPr>
        <p:spPr/>
        <p:txBody>
          <a:bodyPr/>
          <a:lstStyle/>
          <a:p>
            <a:pPr algn="ctr"/>
            <a:r>
              <a:rPr lang="en-US" sz="5000" dirty="0" smtClean="0"/>
              <a:t> Nonmetals tend to gain electrons</a:t>
            </a:r>
          </a:p>
          <a:p>
            <a:pPr algn="ctr"/>
            <a:r>
              <a:rPr lang="en-US" sz="5000" dirty="0" smtClean="0"/>
              <a:t> Metals tend to lose electrons</a:t>
            </a:r>
            <a:endParaRPr lang="en-US" sz="4000"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29</a:t>
            </a:fld>
            <a:endParaRPr lang="en-US"/>
          </a:p>
        </p:txBody>
      </p:sp>
    </p:spTree>
    <p:extLst>
      <p:ext uri="{BB962C8B-B14F-4D97-AF65-F5344CB8AC3E}">
        <p14:creationId xmlns:p14="http://schemas.microsoft.com/office/powerpoint/2010/main" val="210971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6000" b="1" dirty="0" smtClean="0"/>
              <a:t>Section 1 -</a:t>
            </a:r>
            <a:r>
              <a:rPr lang="en-US" sz="6000" b="1" dirty="0"/>
              <a:t> </a:t>
            </a:r>
            <a:r>
              <a:rPr lang="en-US" sz="6000" b="1" dirty="0" smtClean="0"/>
              <a:t>Ions </a:t>
            </a:r>
            <a:endParaRPr lang="en-US" sz="6000" b="1" dirty="0"/>
          </a:p>
        </p:txBody>
      </p:sp>
      <p:sp>
        <p:nvSpPr>
          <p:cNvPr id="5" name="Subtitle 4"/>
          <p:cNvSpPr>
            <a:spLocks noGrp="1"/>
          </p:cNvSpPr>
          <p:nvPr>
            <p:ph type="subTitle" idx="1"/>
          </p:nvPr>
        </p:nvSpPr>
        <p:spPr/>
        <p:txBody>
          <a:bodyPr/>
          <a:lstStyle/>
          <a:p>
            <a:r>
              <a:rPr lang="en-US" dirty="0" smtClean="0"/>
              <a:t>Read pages 187-193</a:t>
            </a:r>
            <a:endParaRPr lang="en-US" dirty="0"/>
          </a:p>
        </p:txBody>
      </p:sp>
      <p:sp>
        <p:nvSpPr>
          <p:cNvPr id="6" name="Slide Number Placeholder 5"/>
          <p:cNvSpPr>
            <a:spLocks noGrp="1"/>
          </p:cNvSpPr>
          <p:nvPr>
            <p:ph type="sldNum" sz="quarter" idx="4"/>
          </p:nvPr>
        </p:nvSpPr>
        <p:spPr/>
        <p:txBody>
          <a:bodyPr/>
          <a:lstStyle/>
          <a:p>
            <a:fld id="{57273FE4-54D3-459A-93AF-DDDE21ECFE7E}"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smtClean="0"/>
              <a:t>#5 – How do </a:t>
            </a:r>
            <a:r>
              <a:rPr lang="en-US" sz="3000" dirty="0" err="1" smtClean="0"/>
              <a:t>cations</a:t>
            </a:r>
            <a:r>
              <a:rPr lang="en-US" sz="3000" dirty="0" smtClean="0"/>
              <a:t> form?</a:t>
            </a:r>
            <a:endParaRPr lang="en-US" sz="3000" dirty="0"/>
          </a:p>
        </p:txBody>
      </p:sp>
      <p:sp>
        <p:nvSpPr>
          <p:cNvPr id="3" name="Content Placeholder 2"/>
          <p:cNvSpPr>
            <a:spLocks noGrp="1"/>
          </p:cNvSpPr>
          <p:nvPr>
            <p:ph idx="1"/>
          </p:nvPr>
        </p:nvSpPr>
        <p:spPr/>
        <p:txBody>
          <a:bodyPr/>
          <a:lstStyle/>
          <a:p>
            <a:pPr algn="ctr"/>
            <a:r>
              <a:rPr lang="en-US" sz="5000" dirty="0" smtClean="0"/>
              <a:t> An atom loses valence electrons to form a positive ion</a:t>
            </a:r>
            <a:endParaRPr lang="en-US" sz="4000"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30</a:t>
            </a:fld>
            <a:endParaRPr lang="en-US"/>
          </a:p>
        </p:txBody>
      </p:sp>
    </p:spTree>
    <p:extLst>
      <p:ext uri="{BB962C8B-B14F-4D97-AF65-F5344CB8AC3E}">
        <p14:creationId xmlns:p14="http://schemas.microsoft.com/office/powerpoint/2010/main" val="364560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smtClean="0"/>
              <a:t>#6 – How do anions form?</a:t>
            </a:r>
            <a:endParaRPr lang="en-US" sz="3000" dirty="0"/>
          </a:p>
        </p:txBody>
      </p:sp>
      <p:sp>
        <p:nvSpPr>
          <p:cNvPr id="3" name="Content Placeholder 2"/>
          <p:cNvSpPr>
            <a:spLocks noGrp="1"/>
          </p:cNvSpPr>
          <p:nvPr>
            <p:ph idx="1"/>
          </p:nvPr>
        </p:nvSpPr>
        <p:spPr/>
        <p:txBody>
          <a:bodyPr/>
          <a:lstStyle/>
          <a:p>
            <a:pPr algn="ctr"/>
            <a:r>
              <a:rPr lang="en-US" sz="5000" dirty="0" smtClean="0"/>
              <a:t> An atom gains valence electrons to form a negative ion</a:t>
            </a:r>
            <a:endParaRPr lang="en-US" sz="4000"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31</a:t>
            </a:fld>
            <a:endParaRPr lang="en-US"/>
          </a:p>
        </p:txBody>
      </p:sp>
    </p:spTree>
    <p:extLst>
      <p:ext uri="{BB962C8B-B14F-4D97-AF65-F5344CB8AC3E}">
        <p14:creationId xmlns:p14="http://schemas.microsoft.com/office/powerpoint/2010/main" val="209162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smtClean="0"/>
              <a:t>#7 – How many valence electrons are in each atom?</a:t>
            </a:r>
            <a:endParaRPr lang="en-US" sz="3000" dirty="0"/>
          </a:p>
        </p:txBody>
      </p:sp>
      <p:sp>
        <p:nvSpPr>
          <p:cNvPr id="3" name="Content Placeholder 2"/>
          <p:cNvSpPr>
            <a:spLocks noGrp="1"/>
          </p:cNvSpPr>
          <p:nvPr>
            <p:ph idx="1"/>
          </p:nvPr>
        </p:nvSpPr>
        <p:spPr>
          <a:xfrm>
            <a:off x="304800" y="1981200"/>
            <a:ext cx="4038600" cy="3124200"/>
          </a:xfrm>
        </p:spPr>
        <p:txBody>
          <a:bodyPr/>
          <a:lstStyle/>
          <a:p>
            <a:r>
              <a:rPr lang="en-US" sz="5000" dirty="0" smtClean="0"/>
              <a:t> Potassium</a:t>
            </a:r>
          </a:p>
          <a:p>
            <a:r>
              <a:rPr lang="en-US" sz="5000" dirty="0" smtClean="0"/>
              <a:t> Carbon</a:t>
            </a:r>
          </a:p>
          <a:p>
            <a:r>
              <a:rPr lang="en-US" sz="5000" dirty="0"/>
              <a:t> </a:t>
            </a:r>
            <a:r>
              <a:rPr lang="en-US" sz="5000" dirty="0" smtClean="0"/>
              <a:t>Magnesium</a:t>
            </a:r>
          </a:p>
          <a:p>
            <a:r>
              <a:rPr lang="en-US" sz="5000" dirty="0" smtClean="0"/>
              <a:t> Oxygen</a:t>
            </a:r>
          </a:p>
          <a:p>
            <a:endParaRPr lang="en-US" sz="4000"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32</a:t>
            </a:fld>
            <a:endParaRPr lang="en-US"/>
          </a:p>
        </p:txBody>
      </p:sp>
      <p:sp>
        <p:nvSpPr>
          <p:cNvPr id="5" name="Content Placeholder 2"/>
          <p:cNvSpPr txBox="1">
            <a:spLocks/>
          </p:cNvSpPr>
          <p:nvPr/>
        </p:nvSpPr>
        <p:spPr bwMode="auto">
          <a:xfrm>
            <a:off x="4648200" y="1981200"/>
            <a:ext cx="4114800" cy="3124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eaLnBrk="1" hangingPunct="1"/>
            <a:r>
              <a:rPr lang="en-US" sz="5000" kern="0" dirty="0"/>
              <a:t> </a:t>
            </a:r>
            <a:r>
              <a:rPr lang="en-US" sz="5000" kern="0" dirty="0" smtClean="0"/>
              <a:t>1</a:t>
            </a:r>
          </a:p>
          <a:p>
            <a:pPr eaLnBrk="1" hangingPunct="1"/>
            <a:r>
              <a:rPr lang="en-US" sz="5000" kern="0" dirty="0" smtClean="0"/>
              <a:t> 4</a:t>
            </a:r>
          </a:p>
          <a:p>
            <a:pPr eaLnBrk="1" hangingPunct="1"/>
            <a:r>
              <a:rPr lang="en-US" sz="5000" kern="0" dirty="0" smtClean="0"/>
              <a:t> 2</a:t>
            </a:r>
          </a:p>
          <a:p>
            <a:pPr eaLnBrk="1" hangingPunct="1"/>
            <a:r>
              <a:rPr lang="en-US" sz="5000" kern="0" dirty="0" smtClean="0"/>
              <a:t> 6</a:t>
            </a:r>
          </a:p>
          <a:p>
            <a:pPr eaLnBrk="1" hangingPunct="1"/>
            <a:endParaRPr lang="en-US" sz="4000" kern="0" dirty="0"/>
          </a:p>
        </p:txBody>
      </p:sp>
    </p:spTree>
    <p:extLst>
      <p:ext uri="{BB962C8B-B14F-4D97-AF65-F5344CB8AC3E}">
        <p14:creationId xmlns:p14="http://schemas.microsoft.com/office/powerpoint/2010/main" val="35113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smtClean="0"/>
              <a:t>#8 – Draw the electron dot structure for each element in Question 7.</a:t>
            </a:r>
            <a:br>
              <a:rPr lang="en-US" sz="3000" dirty="0" smtClean="0"/>
            </a:br>
            <a:r>
              <a:rPr lang="en-US" sz="3000" dirty="0" smtClean="0"/>
              <a:t>K, C, Mg, O</a:t>
            </a:r>
            <a:endParaRPr lang="en-US" sz="3000"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33</a:t>
            </a:fld>
            <a:endParaRPr lang="en-US"/>
          </a:p>
        </p:txBody>
      </p:sp>
      <p:pic>
        <p:nvPicPr>
          <p:cNvPr id="1026" name="Picture 2" descr="http://upload.wikimedia.org/wikipedia/commons/thumb/6/6b/Lewis_dot_K.svg/600px-Lewis_dot_K.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0062" y="2314175"/>
            <a:ext cx="1509938" cy="15099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erinmschumacher.files.wordpress.com/2013/10/carbon-lewis-do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4027" y="2385412"/>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meritnation.com/img/userimages/mn_images/image/2(21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4371575"/>
            <a:ext cx="1420401" cy="18262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thegeoexchange.org/chemistry/bonding/images/Oxygen-Dot-Structu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5769" y="4480635"/>
            <a:ext cx="1545351" cy="16616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2209800" y="2057400"/>
            <a:ext cx="1981200" cy="2057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4724400" y="4225636"/>
            <a:ext cx="1981200" cy="2057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4724400" y="2057400"/>
            <a:ext cx="1981200" cy="2057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2209800" y="4232564"/>
            <a:ext cx="1981200" cy="2057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7902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fade">
                                      <p:cBhvr>
                                        <p:cTn id="21" dur="1000"/>
                                        <p:tgtEl>
                                          <p:spTgt spid="1030"/>
                                        </p:tgtEl>
                                      </p:cBhvr>
                                    </p:animEffect>
                                    <p:anim calcmode="lin" valueType="num">
                                      <p:cBhvr>
                                        <p:cTn id="22" dur="1000" fill="hold"/>
                                        <p:tgtEl>
                                          <p:spTgt spid="1030"/>
                                        </p:tgtEl>
                                        <p:attrNameLst>
                                          <p:attrName>ppt_x</p:attrName>
                                        </p:attrNameLst>
                                      </p:cBhvr>
                                      <p:tavLst>
                                        <p:tav tm="0">
                                          <p:val>
                                            <p:strVal val="#ppt_x"/>
                                          </p:val>
                                        </p:tav>
                                        <p:tav tm="100000">
                                          <p:val>
                                            <p:strVal val="#ppt_x"/>
                                          </p:val>
                                        </p:tav>
                                      </p:tavLst>
                                    </p:anim>
                                    <p:anim calcmode="lin" valueType="num">
                                      <p:cBhvr>
                                        <p:cTn id="23"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32"/>
                                        </p:tgtEl>
                                        <p:attrNameLst>
                                          <p:attrName>style.visibility</p:attrName>
                                        </p:attrNameLst>
                                      </p:cBhvr>
                                      <p:to>
                                        <p:strVal val="visible"/>
                                      </p:to>
                                    </p:set>
                                    <p:animEffect transition="in" filter="fade">
                                      <p:cBhvr>
                                        <p:cTn id="28" dur="1000"/>
                                        <p:tgtEl>
                                          <p:spTgt spid="1032"/>
                                        </p:tgtEl>
                                      </p:cBhvr>
                                    </p:animEffect>
                                    <p:anim calcmode="lin" valueType="num">
                                      <p:cBhvr>
                                        <p:cTn id="29" dur="1000" fill="hold"/>
                                        <p:tgtEl>
                                          <p:spTgt spid="1032"/>
                                        </p:tgtEl>
                                        <p:attrNameLst>
                                          <p:attrName>ppt_x</p:attrName>
                                        </p:attrNameLst>
                                      </p:cBhvr>
                                      <p:tavLst>
                                        <p:tav tm="0">
                                          <p:val>
                                            <p:strVal val="#ppt_x"/>
                                          </p:val>
                                        </p:tav>
                                        <p:tav tm="100000">
                                          <p:val>
                                            <p:strVal val="#ppt_x"/>
                                          </p:val>
                                        </p:tav>
                                      </p:tavLst>
                                    </p:anim>
                                    <p:anim calcmode="lin" valueType="num">
                                      <p:cBhvr>
                                        <p:cTn id="30"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smtClean="0"/>
              <a:t>#9 – How many electrons will each element gain or lose in forming an ion?</a:t>
            </a:r>
            <a:endParaRPr lang="en-US" sz="3000" dirty="0"/>
          </a:p>
        </p:txBody>
      </p:sp>
      <p:sp>
        <p:nvSpPr>
          <p:cNvPr id="3" name="Content Placeholder 2"/>
          <p:cNvSpPr>
            <a:spLocks noGrp="1"/>
          </p:cNvSpPr>
          <p:nvPr>
            <p:ph idx="1"/>
          </p:nvPr>
        </p:nvSpPr>
        <p:spPr>
          <a:xfrm>
            <a:off x="304800" y="1981200"/>
            <a:ext cx="4038600" cy="3124200"/>
          </a:xfrm>
        </p:spPr>
        <p:txBody>
          <a:bodyPr/>
          <a:lstStyle/>
          <a:p>
            <a:r>
              <a:rPr lang="en-US" sz="5000" dirty="0" smtClean="0"/>
              <a:t> Calcium</a:t>
            </a:r>
          </a:p>
          <a:p>
            <a:r>
              <a:rPr lang="en-US" sz="5000" dirty="0" smtClean="0"/>
              <a:t> Fluorine</a:t>
            </a:r>
          </a:p>
          <a:p>
            <a:r>
              <a:rPr lang="en-US" sz="5000" dirty="0"/>
              <a:t> </a:t>
            </a:r>
            <a:r>
              <a:rPr lang="en-US" sz="5000" dirty="0" smtClean="0"/>
              <a:t>Aluminum</a:t>
            </a:r>
          </a:p>
          <a:p>
            <a:r>
              <a:rPr lang="en-US" sz="5000" dirty="0" smtClean="0"/>
              <a:t> Oxygen</a:t>
            </a:r>
          </a:p>
          <a:p>
            <a:endParaRPr lang="en-US" sz="4000"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34</a:t>
            </a:fld>
            <a:endParaRPr lang="en-US"/>
          </a:p>
        </p:txBody>
      </p:sp>
      <p:sp>
        <p:nvSpPr>
          <p:cNvPr id="5" name="Content Placeholder 2"/>
          <p:cNvSpPr txBox="1">
            <a:spLocks/>
          </p:cNvSpPr>
          <p:nvPr/>
        </p:nvSpPr>
        <p:spPr bwMode="auto">
          <a:xfrm>
            <a:off x="4648200" y="1981200"/>
            <a:ext cx="4114800" cy="3124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eaLnBrk="1" hangingPunct="1"/>
            <a:r>
              <a:rPr lang="en-US" sz="5000" kern="0" dirty="0"/>
              <a:t> </a:t>
            </a:r>
            <a:r>
              <a:rPr lang="en-US" sz="5000" kern="0" dirty="0" smtClean="0"/>
              <a:t>lose 2</a:t>
            </a:r>
          </a:p>
          <a:p>
            <a:pPr eaLnBrk="1" hangingPunct="1"/>
            <a:r>
              <a:rPr lang="en-US" sz="5000" kern="0" dirty="0" smtClean="0"/>
              <a:t> gain 1</a:t>
            </a:r>
          </a:p>
          <a:p>
            <a:pPr eaLnBrk="1" hangingPunct="1"/>
            <a:r>
              <a:rPr lang="en-US" sz="5000" kern="0" dirty="0" smtClean="0"/>
              <a:t> lose 3</a:t>
            </a:r>
          </a:p>
          <a:p>
            <a:pPr eaLnBrk="1" hangingPunct="1"/>
            <a:r>
              <a:rPr lang="en-US" sz="5000" kern="0" dirty="0" smtClean="0"/>
              <a:t> gain 2</a:t>
            </a:r>
          </a:p>
          <a:p>
            <a:pPr eaLnBrk="1" hangingPunct="1"/>
            <a:endParaRPr lang="en-US" sz="4000" kern="0" dirty="0"/>
          </a:p>
        </p:txBody>
      </p:sp>
    </p:spTree>
    <p:extLst>
      <p:ext uri="{BB962C8B-B14F-4D97-AF65-F5344CB8AC3E}">
        <p14:creationId xmlns:p14="http://schemas.microsoft.com/office/powerpoint/2010/main" val="194018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pPr algn="ctr"/>
            <a:r>
              <a:rPr lang="en-US" sz="3000" dirty="0" smtClean="0"/>
              <a:t>#10 – Write the name and symbol of the ion formed when:</a:t>
            </a:r>
            <a:endParaRPr lang="en-US" sz="3000" dirty="0"/>
          </a:p>
        </p:txBody>
      </p:sp>
      <p:sp>
        <p:nvSpPr>
          <p:cNvPr id="3" name="Content Placeholder 2"/>
          <p:cNvSpPr>
            <a:spLocks noGrp="1"/>
          </p:cNvSpPr>
          <p:nvPr>
            <p:ph idx="1"/>
          </p:nvPr>
        </p:nvSpPr>
        <p:spPr>
          <a:xfrm>
            <a:off x="152400" y="1752600"/>
            <a:ext cx="8763000" cy="3124200"/>
          </a:xfrm>
        </p:spPr>
        <p:txBody>
          <a:bodyPr/>
          <a:lstStyle/>
          <a:p>
            <a:pPr marL="914400" indent="-914400">
              <a:buFont typeface="+mj-lt"/>
              <a:buAutoNum type="alphaLcParenR"/>
            </a:pPr>
            <a:r>
              <a:rPr lang="en-US" sz="3000" dirty="0" smtClean="0"/>
              <a:t>Potassium loses one electron</a:t>
            </a:r>
          </a:p>
          <a:p>
            <a:pPr marL="914400" indent="-914400">
              <a:buFont typeface="+mj-lt"/>
              <a:buAutoNum type="alphaLcParenR"/>
            </a:pPr>
            <a:endParaRPr lang="en-US" sz="3000" dirty="0" smtClean="0"/>
          </a:p>
          <a:p>
            <a:pPr marL="0" indent="0">
              <a:buNone/>
            </a:pPr>
            <a:endParaRPr lang="en-US" sz="3000" dirty="0" smtClean="0"/>
          </a:p>
          <a:p>
            <a:pPr marL="914400" indent="-914400">
              <a:buFont typeface="+mj-lt"/>
              <a:buAutoNum type="alphaLcParenR"/>
            </a:pPr>
            <a:r>
              <a:rPr lang="en-US" sz="3000" dirty="0" smtClean="0"/>
              <a:t>Zinc loses two electrons</a:t>
            </a:r>
          </a:p>
          <a:p>
            <a:pPr marL="914400" indent="-914400">
              <a:buFont typeface="+mj-lt"/>
              <a:buAutoNum type="alphaLcParenR"/>
            </a:pPr>
            <a:endParaRPr lang="en-US" sz="3000" dirty="0" smtClean="0"/>
          </a:p>
          <a:p>
            <a:pPr marL="914400" indent="-914400">
              <a:buFont typeface="+mj-lt"/>
              <a:buAutoNum type="alphaLcParenR"/>
            </a:pPr>
            <a:endParaRPr lang="en-US" sz="3000" dirty="0" smtClean="0"/>
          </a:p>
          <a:p>
            <a:pPr marL="914400" indent="-914400">
              <a:buFont typeface="+mj-lt"/>
              <a:buAutoNum type="alphaLcParenR"/>
            </a:pPr>
            <a:r>
              <a:rPr lang="en-US" sz="3000" dirty="0" smtClean="0"/>
              <a:t>Fluorine gains one electron</a:t>
            </a:r>
          </a:p>
          <a:p>
            <a:endParaRPr lang="en-US" sz="3000"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35</a:t>
            </a:fld>
            <a:endParaRPr lang="en-US"/>
          </a:p>
        </p:txBody>
      </p:sp>
      <p:sp>
        <p:nvSpPr>
          <p:cNvPr id="6" name="TextBox 5"/>
          <p:cNvSpPr txBox="1"/>
          <p:nvPr/>
        </p:nvSpPr>
        <p:spPr>
          <a:xfrm>
            <a:off x="3581400" y="2286000"/>
            <a:ext cx="1371600" cy="1169551"/>
          </a:xfrm>
          <a:prstGeom prst="rect">
            <a:avLst/>
          </a:prstGeom>
          <a:noFill/>
        </p:spPr>
        <p:txBody>
          <a:bodyPr wrap="square" rtlCol="0">
            <a:spAutoFit/>
          </a:bodyPr>
          <a:lstStyle/>
          <a:p>
            <a:r>
              <a:rPr lang="en-US" sz="7000" dirty="0" smtClean="0"/>
              <a:t>K</a:t>
            </a:r>
            <a:r>
              <a:rPr lang="en-US" sz="7000" baseline="30000" dirty="0" smtClean="0"/>
              <a:t>+</a:t>
            </a:r>
            <a:endParaRPr lang="en-US" sz="7000" dirty="0"/>
          </a:p>
        </p:txBody>
      </p:sp>
      <p:sp>
        <p:nvSpPr>
          <p:cNvPr id="7" name="TextBox 6"/>
          <p:cNvSpPr txBox="1"/>
          <p:nvPr/>
        </p:nvSpPr>
        <p:spPr>
          <a:xfrm>
            <a:off x="3314700" y="3920836"/>
            <a:ext cx="1905000" cy="1169551"/>
          </a:xfrm>
          <a:prstGeom prst="rect">
            <a:avLst/>
          </a:prstGeom>
          <a:noFill/>
        </p:spPr>
        <p:txBody>
          <a:bodyPr wrap="square" rtlCol="0">
            <a:spAutoFit/>
          </a:bodyPr>
          <a:lstStyle/>
          <a:p>
            <a:r>
              <a:rPr lang="en-US" sz="7000" dirty="0" smtClean="0"/>
              <a:t>Zn</a:t>
            </a:r>
            <a:r>
              <a:rPr lang="en-US" sz="7000" baseline="30000" dirty="0"/>
              <a:t>2</a:t>
            </a:r>
            <a:r>
              <a:rPr lang="en-US" sz="7000" baseline="30000" dirty="0" smtClean="0"/>
              <a:t>+</a:t>
            </a:r>
            <a:endParaRPr lang="en-US" sz="7000" dirty="0"/>
          </a:p>
        </p:txBody>
      </p:sp>
      <p:sp>
        <p:nvSpPr>
          <p:cNvPr id="8" name="TextBox 7"/>
          <p:cNvSpPr txBox="1"/>
          <p:nvPr/>
        </p:nvSpPr>
        <p:spPr>
          <a:xfrm>
            <a:off x="3588327" y="5541818"/>
            <a:ext cx="1371600" cy="1169551"/>
          </a:xfrm>
          <a:prstGeom prst="rect">
            <a:avLst/>
          </a:prstGeom>
          <a:noFill/>
        </p:spPr>
        <p:txBody>
          <a:bodyPr wrap="square" rtlCol="0">
            <a:spAutoFit/>
          </a:bodyPr>
          <a:lstStyle/>
          <a:p>
            <a:r>
              <a:rPr lang="en-US" sz="7000" dirty="0" smtClean="0"/>
              <a:t>F</a:t>
            </a:r>
            <a:r>
              <a:rPr lang="en-US" sz="7000" baseline="30000" dirty="0"/>
              <a:t>-</a:t>
            </a:r>
            <a:endParaRPr lang="en-US" sz="7000" dirty="0"/>
          </a:p>
        </p:txBody>
      </p:sp>
    </p:spTree>
    <p:extLst>
      <p:ext uri="{BB962C8B-B14F-4D97-AF65-F5344CB8AC3E}">
        <p14:creationId xmlns:p14="http://schemas.microsoft.com/office/powerpoint/2010/main" val="299325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Section 2 -</a:t>
            </a:r>
            <a:br>
              <a:rPr lang="en-US" b="1" dirty="0" smtClean="0"/>
            </a:br>
            <a:r>
              <a:rPr lang="en-US" b="1" dirty="0" smtClean="0"/>
              <a:t>Ionic Bonds and Ionic Compounds</a:t>
            </a:r>
            <a:endParaRPr lang="en-US" b="1" dirty="0"/>
          </a:p>
        </p:txBody>
      </p:sp>
      <p:sp>
        <p:nvSpPr>
          <p:cNvPr id="5" name="Subtitle 4"/>
          <p:cNvSpPr>
            <a:spLocks noGrp="1"/>
          </p:cNvSpPr>
          <p:nvPr>
            <p:ph type="subTitle" idx="1"/>
          </p:nvPr>
        </p:nvSpPr>
        <p:spPr/>
        <p:txBody>
          <a:bodyPr/>
          <a:lstStyle/>
          <a:p>
            <a:r>
              <a:rPr lang="en-US" dirty="0" smtClean="0"/>
              <a:t>Read pages 194-199</a:t>
            </a:r>
            <a:endParaRPr lang="en-US" dirty="0"/>
          </a:p>
        </p:txBody>
      </p:sp>
      <p:sp>
        <p:nvSpPr>
          <p:cNvPr id="6" name="Slide Number Placeholder 5"/>
          <p:cNvSpPr>
            <a:spLocks noGrp="1"/>
          </p:cNvSpPr>
          <p:nvPr>
            <p:ph type="sldNum" sz="quarter" idx="4"/>
          </p:nvPr>
        </p:nvSpPr>
        <p:spPr/>
        <p:txBody>
          <a:bodyPr/>
          <a:lstStyle/>
          <a:p>
            <a:fld id="{57273FE4-54D3-459A-93AF-DDDE21ECFE7E}" type="slidenum">
              <a:rPr lang="en-US" smtClean="0"/>
              <a:pPr/>
              <a:t>36</a:t>
            </a:fld>
            <a:endParaRPr lang="en-US"/>
          </a:p>
        </p:txBody>
      </p:sp>
    </p:spTree>
    <p:extLst>
      <p:ext uri="{BB962C8B-B14F-4D97-AF65-F5344CB8AC3E}">
        <p14:creationId xmlns:p14="http://schemas.microsoft.com/office/powerpoint/2010/main" val="26677826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Ionic Bonds</a:t>
            </a:r>
            <a:endParaRPr lang="en-US" dirty="0"/>
          </a:p>
        </p:txBody>
      </p:sp>
      <p:sp>
        <p:nvSpPr>
          <p:cNvPr id="3" name="Content Placeholder 2"/>
          <p:cNvSpPr>
            <a:spLocks noGrp="1"/>
          </p:cNvSpPr>
          <p:nvPr>
            <p:ph idx="1"/>
          </p:nvPr>
        </p:nvSpPr>
        <p:spPr/>
        <p:txBody>
          <a:bodyPr/>
          <a:lstStyle/>
          <a:p>
            <a:pPr lvl="0"/>
            <a:r>
              <a:rPr lang="en-US" dirty="0" smtClean="0"/>
              <a:t>opposite charges attract</a:t>
            </a:r>
          </a:p>
          <a:p>
            <a:pPr lvl="0"/>
            <a:r>
              <a:rPr lang="en-US" dirty="0" smtClean="0"/>
              <a:t>transfer of electrons</a:t>
            </a:r>
          </a:p>
          <a:p>
            <a:pPr lvl="0"/>
            <a:r>
              <a:rPr lang="en-US" dirty="0" smtClean="0"/>
              <a:t>between a metal and a nonmetal</a:t>
            </a:r>
          </a:p>
          <a:p>
            <a:r>
              <a:rPr lang="en-US" dirty="0" smtClean="0"/>
              <a:t>called a salt</a:t>
            </a:r>
            <a:endParaRPr lang="en-US"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37</a:t>
            </a:fld>
            <a:endParaRPr lang="en-US"/>
          </a:p>
        </p:txBody>
      </p:sp>
    </p:spTree>
    <p:extLst>
      <p:ext uri="{BB962C8B-B14F-4D97-AF65-F5344CB8AC3E}">
        <p14:creationId xmlns:p14="http://schemas.microsoft.com/office/powerpoint/2010/main" val="12289251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320D74C-7663-493A-9AFF-C6F46CBD43DF}" type="slidenum">
              <a:rPr lang="en-US" smtClean="0"/>
              <a:pPr/>
              <a:t>38</a:t>
            </a:fld>
            <a:endParaRPr lang="en-US"/>
          </a:p>
        </p:txBody>
      </p:sp>
      <p:pic>
        <p:nvPicPr>
          <p:cNvPr id="5" name="Picture 12" descr="002"/>
          <p:cNvPicPr>
            <a:picLocks noChangeAspect="1" noChangeArrowheads="1"/>
          </p:cNvPicPr>
          <p:nvPr/>
        </p:nvPicPr>
        <p:blipFill>
          <a:blip r:embed="rId2" cstate="print"/>
          <a:srcRect/>
          <a:stretch>
            <a:fillRect/>
          </a:stretch>
        </p:blipFill>
        <p:spPr bwMode="auto">
          <a:xfrm>
            <a:off x="2514600" y="533400"/>
            <a:ext cx="4114800" cy="6081432"/>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Ionic Bonds Form:  </a:t>
            </a:r>
            <a:br>
              <a:rPr lang="en-US" dirty="0" smtClean="0"/>
            </a:br>
            <a:r>
              <a:rPr lang="en-US" dirty="0" smtClean="0"/>
              <a:t>Sodium and Chlorine</a:t>
            </a:r>
            <a:endParaRPr lang="en-US" dirty="0"/>
          </a:p>
        </p:txBody>
      </p:sp>
      <p:sp>
        <p:nvSpPr>
          <p:cNvPr id="5" name="TextBox 4"/>
          <p:cNvSpPr txBox="1"/>
          <p:nvPr/>
        </p:nvSpPr>
        <p:spPr>
          <a:xfrm>
            <a:off x="533400" y="2362200"/>
            <a:ext cx="838200" cy="461665"/>
          </a:xfrm>
          <a:prstGeom prst="rect">
            <a:avLst/>
          </a:prstGeom>
          <a:noFill/>
        </p:spPr>
        <p:txBody>
          <a:bodyPr wrap="square" rtlCol="0">
            <a:spAutoFit/>
          </a:bodyPr>
          <a:lstStyle/>
          <a:p>
            <a:r>
              <a:rPr lang="en-US" sz="2400" dirty="0" smtClean="0"/>
              <a:t>Na</a:t>
            </a:r>
            <a:r>
              <a:rPr lang="en-US" sz="2400" dirty="0" smtClean="0">
                <a:sym typeface="Symbol"/>
              </a:rPr>
              <a:t></a:t>
            </a:r>
            <a:endParaRPr lang="en-US" sz="2400" dirty="0"/>
          </a:p>
        </p:txBody>
      </p:sp>
      <p:sp>
        <p:nvSpPr>
          <p:cNvPr id="6" name="TextBox 5"/>
          <p:cNvSpPr txBox="1"/>
          <p:nvPr/>
        </p:nvSpPr>
        <p:spPr>
          <a:xfrm>
            <a:off x="1447800" y="1981200"/>
            <a:ext cx="1371600" cy="1200329"/>
          </a:xfrm>
          <a:prstGeom prst="rect">
            <a:avLst/>
          </a:prstGeom>
          <a:noFill/>
        </p:spPr>
        <p:txBody>
          <a:bodyPr wrap="square" rtlCol="0">
            <a:spAutoFit/>
          </a:bodyPr>
          <a:lstStyle/>
          <a:p>
            <a:r>
              <a:rPr lang="en-US" sz="2400" dirty="0" smtClean="0"/>
              <a:t>    **</a:t>
            </a:r>
          </a:p>
          <a:p>
            <a:r>
              <a:rPr lang="en-US" sz="2400" dirty="0" smtClean="0"/>
              <a:t>   *Cl**     </a:t>
            </a:r>
          </a:p>
          <a:p>
            <a:r>
              <a:rPr lang="en-US" sz="2400" dirty="0" smtClean="0"/>
              <a:t>     **    </a:t>
            </a:r>
            <a:endParaRPr lang="en-US" sz="2400" dirty="0"/>
          </a:p>
        </p:txBody>
      </p:sp>
      <p:sp>
        <p:nvSpPr>
          <p:cNvPr id="40963" name="Line 3"/>
          <p:cNvSpPr>
            <a:spLocks noChangeShapeType="1"/>
          </p:cNvSpPr>
          <p:nvPr/>
        </p:nvSpPr>
        <p:spPr bwMode="auto">
          <a:xfrm flipV="1">
            <a:off x="1143000" y="2621280"/>
            <a:ext cx="609600" cy="45719"/>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2743200" y="2362200"/>
            <a:ext cx="762000" cy="461665"/>
          </a:xfrm>
          <a:prstGeom prst="rect">
            <a:avLst/>
          </a:prstGeom>
          <a:noFill/>
        </p:spPr>
        <p:txBody>
          <a:bodyPr wrap="square" rtlCol="0">
            <a:spAutoFit/>
          </a:bodyPr>
          <a:lstStyle/>
          <a:p>
            <a:pPr algn="ctr"/>
            <a:r>
              <a:rPr lang="en-US" sz="2400" dirty="0" smtClean="0"/>
              <a:t>=</a:t>
            </a:r>
            <a:endParaRPr lang="en-US" sz="2400" dirty="0"/>
          </a:p>
        </p:txBody>
      </p:sp>
      <p:sp>
        <p:nvSpPr>
          <p:cNvPr id="9" name="TextBox 8"/>
          <p:cNvSpPr txBox="1"/>
          <p:nvPr/>
        </p:nvSpPr>
        <p:spPr>
          <a:xfrm>
            <a:off x="3657600" y="1981200"/>
            <a:ext cx="2286000" cy="1200329"/>
          </a:xfrm>
          <a:prstGeom prst="rect">
            <a:avLst/>
          </a:prstGeom>
          <a:noFill/>
        </p:spPr>
        <p:txBody>
          <a:bodyPr wrap="square" rtlCol="0">
            <a:spAutoFit/>
          </a:bodyPr>
          <a:lstStyle/>
          <a:p>
            <a:pPr algn="ctr"/>
            <a:r>
              <a:rPr lang="en-US" dirty="0" smtClean="0"/>
              <a:t>	</a:t>
            </a:r>
            <a:r>
              <a:rPr lang="en-US" sz="2400" dirty="0" smtClean="0"/>
              <a:t>   ** </a:t>
            </a:r>
            <a:r>
              <a:rPr lang="en-US" sz="2400" baseline="-25000" dirty="0" smtClean="0"/>
              <a:t>-1</a:t>
            </a:r>
            <a:endParaRPr lang="en-US" sz="2400" dirty="0" smtClean="0"/>
          </a:p>
          <a:p>
            <a:pPr algn="ctr"/>
            <a:r>
              <a:rPr lang="en-US" sz="2400" dirty="0" smtClean="0"/>
              <a:t>Na</a:t>
            </a:r>
            <a:r>
              <a:rPr lang="en-US" sz="2400" baseline="30000" dirty="0" smtClean="0"/>
              <a:t>+1</a:t>
            </a:r>
            <a:r>
              <a:rPr lang="en-US" sz="2400" dirty="0" smtClean="0"/>
              <a:t> 	</a:t>
            </a:r>
            <a:r>
              <a:rPr lang="en-US" sz="2400" dirty="0" smtClean="0">
                <a:sym typeface="Symbol"/>
              </a:rPr>
              <a:t></a:t>
            </a:r>
            <a:r>
              <a:rPr lang="en-US" sz="2400" dirty="0" smtClean="0"/>
              <a:t>*Cl**   </a:t>
            </a:r>
          </a:p>
          <a:p>
            <a:pPr algn="ctr"/>
            <a:r>
              <a:rPr lang="en-US" sz="2400" dirty="0" smtClean="0"/>
              <a:t>  	 **</a:t>
            </a:r>
            <a:endParaRPr lang="en-US" sz="2400" dirty="0"/>
          </a:p>
        </p:txBody>
      </p:sp>
      <p:sp>
        <p:nvSpPr>
          <p:cNvPr id="10" name="TextBox 9"/>
          <p:cNvSpPr txBox="1"/>
          <p:nvPr/>
        </p:nvSpPr>
        <p:spPr>
          <a:xfrm>
            <a:off x="6248400" y="2362200"/>
            <a:ext cx="762000" cy="461665"/>
          </a:xfrm>
          <a:prstGeom prst="rect">
            <a:avLst/>
          </a:prstGeom>
          <a:noFill/>
        </p:spPr>
        <p:txBody>
          <a:bodyPr wrap="square" rtlCol="0">
            <a:spAutoFit/>
          </a:bodyPr>
          <a:lstStyle/>
          <a:p>
            <a:pPr algn="ctr"/>
            <a:r>
              <a:rPr lang="en-US" sz="2400" dirty="0" smtClean="0"/>
              <a:t>=</a:t>
            </a:r>
            <a:endParaRPr lang="en-US" sz="2400" dirty="0"/>
          </a:p>
        </p:txBody>
      </p:sp>
      <p:sp>
        <p:nvSpPr>
          <p:cNvPr id="11" name="TextBox 10"/>
          <p:cNvSpPr txBox="1"/>
          <p:nvPr/>
        </p:nvSpPr>
        <p:spPr>
          <a:xfrm>
            <a:off x="7086600" y="2362200"/>
            <a:ext cx="1295400" cy="461665"/>
          </a:xfrm>
          <a:prstGeom prst="rect">
            <a:avLst/>
          </a:prstGeom>
          <a:noFill/>
        </p:spPr>
        <p:txBody>
          <a:bodyPr wrap="square" rtlCol="0">
            <a:spAutoFit/>
          </a:bodyPr>
          <a:lstStyle/>
          <a:p>
            <a:pPr algn="ctr"/>
            <a:r>
              <a:rPr lang="en-US" sz="2400" dirty="0" err="1" smtClean="0"/>
              <a:t>NaCl</a:t>
            </a:r>
            <a:endParaRPr lang="en-US" sz="2400" dirty="0"/>
          </a:p>
        </p:txBody>
      </p:sp>
      <p:pic>
        <p:nvPicPr>
          <p:cNvPr id="12" name="Picture 19" descr="195-base"/>
          <p:cNvPicPr>
            <a:picLocks noChangeAspect="1" noChangeArrowheads="1"/>
          </p:cNvPicPr>
          <p:nvPr/>
        </p:nvPicPr>
        <p:blipFill>
          <a:blip r:embed="rId2" cstate="print"/>
          <a:srcRect/>
          <a:stretch>
            <a:fillRect/>
          </a:stretch>
        </p:blipFill>
        <p:spPr bwMode="auto">
          <a:xfrm>
            <a:off x="533400" y="3152775"/>
            <a:ext cx="7775575" cy="3705225"/>
          </a:xfrm>
          <a:prstGeom prst="rect">
            <a:avLst/>
          </a:prstGeom>
          <a:noFill/>
          <a:ln w="9525">
            <a:noFill/>
            <a:miter lim="800000"/>
            <a:headEnd/>
            <a:tailEnd/>
          </a:ln>
        </p:spPr>
      </p:pic>
      <p:pic>
        <p:nvPicPr>
          <p:cNvPr id="13" name="Picture 16" descr="195-c"/>
          <p:cNvPicPr>
            <a:picLocks noChangeAspect="1" noChangeArrowheads="1"/>
          </p:cNvPicPr>
          <p:nvPr/>
        </p:nvPicPr>
        <p:blipFill>
          <a:blip r:embed="rId3" cstate="print"/>
          <a:srcRect/>
          <a:stretch>
            <a:fillRect/>
          </a:stretch>
        </p:blipFill>
        <p:spPr bwMode="auto">
          <a:xfrm>
            <a:off x="457200" y="3675063"/>
            <a:ext cx="2824163" cy="2882900"/>
          </a:xfrm>
          <a:prstGeom prst="rect">
            <a:avLst/>
          </a:prstGeom>
          <a:noFill/>
          <a:ln w="9525">
            <a:noFill/>
            <a:miter lim="800000"/>
            <a:headEnd/>
            <a:tailEnd/>
          </a:ln>
        </p:spPr>
      </p:pic>
      <p:pic>
        <p:nvPicPr>
          <p:cNvPr id="14" name="Picture 17" descr="195-a"/>
          <p:cNvPicPr>
            <a:picLocks noChangeAspect="1" noChangeArrowheads="1"/>
          </p:cNvPicPr>
          <p:nvPr/>
        </p:nvPicPr>
        <p:blipFill>
          <a:blip r:embed="rId4" cstate="print"/>
          <a:srcRect/>
          <a:stretch>
            <a:fillRect/>
          </a:stretch>
        </p:blipFill>
        <p:spPr bwMode="auto">
          <a:xfrm>
            <a:off x="5662613" y="3638550"/>
            <a:ext cx="2373312" cy="2609850"/>
          </a:xfrm>
          <a:prstGeom prst="rect">
            <a:avLst/>
          </a:prstGeom>
          <a:noFill/>
          <a:ln w="9525">
            <a:noFill/>
            <a:miter lim="800000"/>
            <a:headEnd/>
            <a:tailEnd/>
          </a:ln>
        </p:spPr>
      </p:pic>
      <p:pic>
        <p:nvPicPr>
          <p:cNvPr id="15" name="Picture 18" descr="195-b"/>
          <p:cNvPicPr>
            <a:picLocks noChangeAspect="1" noChangeArrowheads="1"/>
          </p:cNvPicPr>
          <p:nvPr/>
        </p:nvPicPr>
        <p:blipFill>
          <a:blip r:embed="rId5" cstate="print"/>
          <a:srcRect/>
          <a:stretch>
            <a:fillRect/>
          </a:stretch>
        </p:blipFill>
        <p:spPr bwMode="auto">
          <a:xfrm>
            <a:off x="3095625" y="3956050"/>
            <a:ext cx="2906713" cy="2706688"/>
          </a:xfrm>
          <a:prstGeom prst="rect">
            <a:avLst/>
          </a:prstGeom>
          <a:noFill/>
          <a:ln w="9525">
            <a:noFill/>
            <a:miter lim="800000"/>
            <a:headEnd/>
            <a:tailEnd/>
          </a:ln>
        </p:spPr>
      </p:pic>
      <p:sp>
        <p:nvSpPr>
          <p:cNvPr id="16" name="Slide Number Placeholder 15"/>
          <p:cNvSpPr>
            <a:spLocks noGrp="1"/>
          </p:cNvSpPr>
          <p:nvPr>
            <p:ph type="sldNum" sz="quarter" idx="11"/>
          </p:nvPr>
        </p:nvSpPr>
        <p:spPr/>
        <p:txBody>
          <a:bodyPr/>
          <a:lstStyle/>
          <a:p>
            <a:fld id="{3320D74C-7663-493A-9AFF-C6F46CBD43DF}" type="slidenum">
              <a:rPr lang="en-US" smtClean="0"/>
              <a:pPr/>
              <a:t>39</a:t>
            </a:fld>
            <a:endParaRPr lang="en-US"/>
          </a:p>
        </p:txBody>
      </p:sp>
      <p:sp>
        <p:nvSpPr>
          <p:cNvPr id="17" name="Rectangle 16"/>
          <p:cNvSpPr/>
          <p:nvPr/>
        </p:nvSpPr>
        <p:spPr>
          <a:xfrm>
            <a:off x="5961290" y="2895600"/>
            <a:ext cx="3057247" cy="523220"/>
          </a:xfrm>
          <a:prstGeom prst="rect">
            <a:avLst/>
          </a:prstGeom>
          <a:noFill/>
        </p:spPr>
        <p:txBody>
          <a:bodyPr wrap="none" lIns="91440" tIns="45720" rIns="91440" bIns="45720">
            <a:spAutoFit/>
          </a:bodyPr>
          <a:lstStyle/>
          <a:p>
            <a:pPr algn="ctr"/>
            <a:r>
              <a:rPr lang="en-U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Sodium Chlor</a:t>
            </a:r>
            <a:r>
              <a:rPr lang="en-US" sz="2800" b="1" i="1" u="sng"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ide</a:t>
            </a:r>
            <a:endParaRPr lang="en-US" sz="2800" b="1" i="1" u="sng"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88489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0" presetClass="entr" presetSubtype="0" decel="100000" fill="hold" grpId="0" nodeType="clickEffect">
                                  <p:stCondLst>
                                    <p:cond delay="0"/>
                                  </p:stCondLst>
                                  <p:childTnLst>
                                    <p:set>
                                      <p:cBhvr>
                                        <p:cTn id="15" dur="1" fill="hold">
                                          <p:stCondLst>
                                            <p:cond delay="0"/>
                                          </p:stCondLst>
                                        </p:cTn>
                                        <p:tgtEl>
                                          <p:spTgt spid="40963"/>
                                        </p:tgtEl>
                                        <p:attrNameLst>
                                          <p:attrName>style.visibility</p:attrName>
                                        </p:attrNameLst>
                                      </p:cBhvr>
                                      <p:to>
                                        <p:strVal val="visible"/>
                                      </p:to>
                                    </p:set>
                                    <p:anim calcmode="lin" valueType="num">
                                      <p:cBhvr>
                                        <p:cTn id="16" dur="1000" fill="hold"/>
                                        <p:tgtEl>
                                          <p:spTgt spid="40963"/>
                                        </p:tgtEl>
                                        <p:attrNameLst>
                                          <p:attrName>ppt_w</p:attrName>
                                        </p:attrNameLst>
                                      </p:cBhvr>
                                      <p:tavLst>
                                        <p:tav tm="0">
                                          <p:val>
                                            <p:strVal val="#ppt_w+.3"/>
                                          </p:val>
                                        </p:tav>
                                        <p:tav tm="100000">
                                          <p:val>
                                            <p:strVal val="#ppt_w"/>
                                          </p:val>
                                        </p:tav>
                                      </p:tavLst>
                                    </p:anim>
                                    <p:anim calcmode="lin" valueType="num">
                                      <p:cBhvr>
                                        <p:cTn id="17" dur="1000" fill="hold"/>
                                        <p:tgtEl>
                                          <p:spTgt spid="40963"/>
                                        </p:tgtEl>
                                        <p:attrNameLst>
                                          <p:attrName>ppt_h</p:attrName>
                                        </p:attrNameLst>
                                      </p:cBhvr>
                                      <p:tavLst>
                                        <p:tav tm="0">
                                          <p:val>
                                            <p:strVal val="#ppt_h"/>
                                          </p:val>
                                        </p:tav>
                                        <p:tav tm="100000">
                                          <p:val>
                                            <p:strVal val="#ppt_h"/>
                                          </p:val>
                                        </p:tav>
                                      </p:tavLst>
                                    </p:anim>
                                    <p:animEffect transition="in" filter="fade">
                                      <p:cBhvr>
                                        <p:cTn id="18" dur="1000"/>
                                        <p:tgtEl>
                                          <p:spTgt spid="40963"/>
                                        </p:tgtEl>
                                      </p:cBhvr>
                                    </p:animEffect>
                                  </p:childTnLst>
                                </p:cTn>
                              </p:par>
                            </p:childTnLst>
                          </p:cTn>
                        </p:par>
                      </p:childTnLst>
                    </p:cTn>
                  </p:par>
                  <p:par>
                    <p:cTn id="19" fill="hold">
                      <p:stCondLst>
                        <p:cond delay="indefinite"/>
                      </p:stCondLst>
                      <p:childTnLst>
                        <p:par>
                          <p:cTn id="20" fill="hold">
                            <p:stCondLst>
                              <p:cond delay="0"/>
                            </p:stCondLst>
                            <p:childTnLst>
                              <p:par>
                                <p:cTn id="21" presetID="5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Scale>
                                      <p:cBhvr>
                                        <p:cTn id="2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8"/>
                                        </p:tgtEl>
                                        <p:attrNameLst>
                                          <p:attrName>ppt_x</p:attrName>
                                          <p:attrName>ppt_y</p:attrName>
                                        </p:attrNameLst>
                                      </p:cBhvr>
                                    </p:animMotion>
                                    <p:animEffect transition="in" filter="fade">
                                      <p:cBhvr>
                                        <p:cTn id="25" dur="1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800" decel="100000"/>
                                        <p:tgtEl>
                                          <p:spTgt spid="10"/>
                                        </p:tgtEl>
                                      </p:cBhvr>
                                    </p:animEffect>
                                    <p:anim calcmode="lin" valueType="num">
                                      <p:cBhvr>
                                        <p:cTn id="38" dur="800" decel="100000" fill="hold"/>
                                        <p:tgtEl>
                                          <p:spTgt spid="10"/>
                                        </p:tgtEl>
                                        <p:attrNameLst>
                                          <p:attrName>style.rotation</p:attrName>
                                        </p:attrNameLst>
                                      </p:cBhvr>
                                      <p:tavLst>
                                        <p:tav tm="0">
                                          <p:val>
                                            <p:fltVal val="-90"/>
                                          </p:val>
                                        </p:tav>
                                        <p:tav tm="100000">
                                          <p:val>
                                            <p:fltVal val="0"/>
                                          </p:val>
                                        </p:tav>
                                      </p:tavLst>
                                    </p:anim>
                                    <p:anim calcmode="lin" valueType="num">
                                      <p:cBhvr>
                                        <p:cTn id="39" dur="800" decel="100000" fill="hold"/>
                                        <p:tgtEl>
                                          <p:spTgt spid="10"/>
                                        </p:tgtEl>
                                        <p:attrNameLst>
                                          <p:attrName>ppt_x</p:attrName>
                                        </p:attrNameLst>
                                      </p:cBhvr>
                                      <p:tavLst>
                                        <p:tav tm="0">
                                          <p:val>
                                            <p:strVal val="#ppt_x+0.4"/>
                                          </p:val>
                                        </p:tav>
                                        <p:tav tm="100000">
                                          <p:val>
                                            <p:strVal val="#ppt_x-0.05"/>
                                          </p:val>
                                        </p:tav>
                                      </p:tavLst>
                                    </p:anim>
                                    <p:anim calcmode="lin" valueType="num">
                                      <p:cBhvr>
                                        <p:cTn id="40" dur="800" decel="100000" fill="hold"/>
                                        <p:tgtEl>
                                          <p:spTgt spid="10"/>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anim calcmode="lin" valueType="num">
                                      <p:cBhvr>
                                        <p:cTn id="48" dur="2000" fill="hold"/>
                                        <p:tgtEl>
                                          <p:spTgt spid="11"/>
                                        </p:tgtEl>
                                        <p:attrNameLst>
                                          <p:attrName>style.rotation</p:attrName>
                                        </p:attrNameLst>
                                      </p:cBhvr>
                                      <p:tavLst>
                                        <p:tav tm="0">
                                          <p:val>
                                            <p:fltVal val="720"/>
                                          </p:val>
                                        </p:tav>
                                        <p:tav tm="100000">
                                          <p:val>
                                            <p:fltVal val="0"/>
                                          </p:val>
                                        </p:tav>
                                      </p:tavLst>
                                    </p:anim>
                                    <p:anim calcmode="lin" valueType="num">
                                      <p:cBhvr>
                                        <p:cTn id="49" dur="2000" fill="hold"/>
                                        <p:tgtEl>
                                          <p:spTgt spid="11"/>
                                        </p:tgtEl>
                                        <p:attrNameLst>
                                          <p:attrName>ppt_h</p:attrName>
                                        </p:attrNameLst>
                                      </p:cBhvr>
                                      <p:tavLst>
                                        <p:tav tm="0">
                                          <p:val>
                                            <p:fltVal val="0"/>
                                          </p:val>
                                        </p:tav>
                                        <p:tav tm="100000">
                                          <p:val>
                                            <p:strVal val="#ppt_h"/>
                                          </p:val>
                                        </p:tav>
                                      </p:tavLst>
                                    </p:anim>
                                    <p:anim calcmode="lin" valueType="num">
                                      <p:cBhvr>
                                        <p:cTn id="50" dur="2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0963" grpId="0" animBg="1"/>
      <p:bldP spid="8" grpId="0"/>
      <p:bldP spid="9" grpId="0"/>
      <p:bldP spid="10" grpId="0"/>
      <p:bldP spid="11"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Valence Electrons</a:t>
            </a:r>
            <a:endParaRPr lang="en-US" dirty="0"/>
          </a:p>
        </p:txBody>
      </p:sp>
      <p:sp>
        <p:nvSpPr>
          <p:cNvPr id="3" name="Content Placeholder 2"/>
          <p:cNvSpPr>
            <a:spLocks noGrp="1"/>
          </p:cNvSpPr>
          <p:nvPr>
            <p:ph idx="1"/>
          </p:nvPr>
        </p:nvSpPr>
        <p:spPr/>
        <p:txBody>
          <a:bodyPr/>
          <a:lstStyle/>
          <a:p>
            <a:pPr lvl="0"/>
            <a:r>
              <a:rPr lang="en-US" dirty="0" smtClean="0"/>
              <a:t>electrons </a:t>
            </a:r>
            <a:r>
              <a:rPr lang="en-US" dirty="0"/>
              <a:t>i</a:t>
            </a:r>
            <a:r>
              <a:rPr lang="en-US" dirty="0" smtClean="0"/>
              <a:t>n the last energy level</a:t>
            </a:r>
          </a:p>
          <a:p>
            <a:pPr lvl="0"/>
            <a:r>
              <a:rPr lang="en-US" dirty="0" smtClean="0"/>
              <a:t>involved in bonding</a:t>
            </a:r>
          </a:p>
          <a:p>
            <a:pPr>
              <a:buNone/>
            </a:pPr>
            <a:endParaRPr lang="en-US"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4</a:t>
            </a:fld>
            <a:endParaRPr lang="en-US"/>
          </a:p>
        </p:txBody>
      </p:sp>
      <p:pic>
        <p:nvPicPr>
          <p:cNvPr id="46082" name="Picture 2" descr="http://hyperphysics.phy-astr.gsu.edu/hbase/solids/imgsol/valen.gif"/>
          <p:cNvPicPr>
            <a:picLocks noChangeAspect="1" noChangeArrowheads="1"/>
          </p:cNvPicPr>
          <p:nvPr/>
        </p:nvPicPr>
        <p:blipFill>
          <a:blip r:embed="rId2" cstate="print"/>
          <a:srcRect/>
          <a:stretch>
            <a:fillRect/>
          </a:stretch>
        </p:blipFill>
        <p:spPr bwMode="auto">
          <a:xfrm>
            <a:off x="1676400" y="3505200"/>
            <a:ext cx="5638800" cy="2703536"/>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Sodium and </a:t>
            </a:r>
            <a:r>
              <a:rPr lang="en-US" dirty="0"/>
              <a:t>O</a:t>
            </a:r>
            <a:r>
              <a:rPr lang="en-US" dirty="0" smtClean="0"/>
              <a:t>xygen</a:t>
            </a:r>
            <a:endParaRPr lang="en-US" dirty="0"/>
          </a:p>
        </p:txBody>
      </p:sp>
      <p:sp>
        <p:nvSpPr>
          <p:cNvPr id="41986" name="Line 2"/>
          <p:cNvSpPr>
            <a:spLocks noChangeShapeType="1"/>
          </p:cNvSpPr>
          <p:nvPr/>
        </p:nvSpPr>
        <p:spPr bwMode="auto">
          <a:xfrm flipV="1">
            <a:off x="1524000" y="2819400"/>
            <a:ext cx="533400" cy="3810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1987" name="Line 3"/>
          <p:cNvSpPr>
            <a:spLocks noChangeShapeType="1"/>
          </p:cNvSpPr>
          <p:nvPr/>
        </p:nvSpPr>
        <p:spPr bwMode="auto">
          <a:xfrm flipV="1">
            <a:off x="1295400" y="2590800"/>
            <a:ext cx="647700" cy="45719"/>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609600" y="2286000"/>
            <a:ext cx="838200" cy="461665"/>
          </a:xfrm>
          <a:prstGeom prst="rect">
            <a:avLst/>
          </a:prstGeom>
          <a:noFill/>
        </p:spPr>
        <p:txBody>
          <a:bodyPr wrap="square" rtlCol="0">
            <a:spAutoFit/>
          </a:bodyPr>
          <a:lstStyle/>
          <a:p>
            <a:pPr algn="ctr"/>
            <a:r>
              <a:rPr lang="en-US" sz="2400" dirty="0" smtClean="0"/>
              <a:t>Na</a:t>
            </a:r>
            <a:r>
              <a:rPr lang="en-US" sz="2400" dirty="0" smtClean="0">
                <a:sym typeface="Symbol"/>
              </a:rPr>
              <a:t></a:t>
            </a:r>
            <a:endParaRPr lang="en-US" sz="2400" dirty="0"/>
          </a:p>
        </p:txBody>
      </p:sp>
      <p:sp>
        <p:nvSpPr>
          <p:cNvPr id="8" name="TextBox 7"/>
          <p:cNvSpPr txBox="1"/>
          <p:nvPr/>
        </p:nvSpPr>
        <p:spPr>
          <a:xfrm>
            <a:off x="762000" y="3048000"/>
            <a:ext cx="838200" cy="461665"/>
          </a:xfrm>
          <a:prstGeom prst="rect">
            <a:avLst/>
          </a:prstGeom>
          <a:noFill/>
        </p:spPr>
        <p:txBody>
          <a:bodyPr wrap="square" rtlCol="0">
            <a:spAutoFit/>
          </a:bodyPr>
          <a:lstStyle/>
          <a:p>
            <a:pPr algn="ctr"/>
            <a:r>
              <a:rPr lang="en-US" sz="2400" dirty="0" smtClean="0"/>
              <a:t>Na</a:t>
            </a:r>
            <a:r>
              <a:rPr lang="en-US" sz="2400" dirty="0" smtClean="0">
                <a:sym typeface="Symbol"/>
              </a:rPr>
              <a:t></a:t>
            </a:r>
            <a:endParaRPr lang="en-US" sz="2400" dirty="0"/>
          </a:p>
        </p:txBody>
      </p:sp>
      <p:sp>
        <p:nvSpPr>
          <p:cNvPr id="9" name="TextBox 8"/>
          <p:cNvSpPr txBox="1"/>
          <p:nvPr/>
        </p:nvSpPr>
        <p:spPr>
          <a:xfrm>
            <a:off x="1600200" y="1905000"/>
            <a:ext cx="1143000" cy="1200329"/>
          </a:xfrm>
          <a:prstGeom prst="rect">
            <a:avLst/>
          </a:prstGeom>
          <a:noFill/>
        </p:spPr>
        <p:txBody>
          <a:bodyPr wrap="square" rtlCol="0">
            <a:spAutoFit/>
          </a:bodyPr>
          <a:lstStyle/>
          <a:p>
            <a:pPr algn="ctr"/>
            <a:r>
              <a:rPr lang="en-US" sz="2400" dirty="0" smtClean="0"/>
              <a:t>**</a:t>
            </a:r>
          </a:p>
          <a:p>
            <a:pPr algn="ctr"/>
            <a:r>
              <a:rPr lang="en-US" sz="2400" dirty="0" smtClean="0"/>
              <a:t> *O**</a:t>
            </a:r>
          </a:p>
          <a:p>
            <a:pPr algn="ctr"/>
            <a:r>
              <a:rPr lang="en-US" sz="2400" dirty="0" smtClean="0"/>
              <a:t>*</a:t>
            </a:r>
            <a:endParaRPr lang="en-US" sz="2400" dirty="0"/>
          </a:p>
        </p:txBody>
      </p:sp>
      <p:sp>
        <p:nvSpPr>
          <p:cNvPr id="10" name="TextBox 9"/>
          <p:cNvSpPr txBox="1"/>
          <p:nvPr/>
        </p:nvSpPr>
        <p:spPr>
          <a:xfrm>
            <a:off x="2819400" y="2286000"/>
            <a:ext cx="762000" cy="461665"/>
          </a:xfrm>
          <a:prstGeom prst="rect">
            <a:avLst/>
          </a:prstGeom>
          <a:noFill/>
        </p:spPr>
        <p:txBody>
          <a:bodyPr wrap="square" rtlCol="0">
            <a:spAutoFit/>
          </a:bodyPr>
          <a:lstStyle/>
          <a:p>
            <a:pPr algn="ctr"/>
            <a:r>
              <a:rPr lang="en-US" sz="2400" dirty="0" smtClean="0"/>
              <a:t>=</a:t>
            </a:r>
            <a:endParaRPr lang="en-US" sz="2400" dirty="0"/>
          </a:p>
        </p:txBody>
      </p:sp>
      <p:sp>
        <p:nvSpPr>
          <p:cNvPr id="13" name="TextBox 12"/>
          <p:cNvSpPr txBox="1"/>
          <p:nvPr/>
        </p:nvSpPr>
        <p:spPr>
          <a:xfrm>
            <a:off x="3810000" y="1905000"/>
            <a:ext cx="2133600" cy="1200329"/>
          </a:xfrm>
          <a:prstGeom prst="rect">
            <a:avLst/>
          </a:prstGeom>
          <a:noFill/>
        </p:spPr>
        <p:txBody>
          <a:bodyPr wrap="square" rtlCol="0">
            <a:spAutoFit/>
          </a:bodyPr>
          <a:lstStyle/>
          <a:p>
            <a:r>
              <a:rPr lang="en-US" dirty="0" smtClean="0"/>
              <a:t>	       </a:t>
            </a:r>
            <a:r>
              <a:rPr lang="en-US" sz="2400" dirty="0" smtClean="0"/>
              <a:t>**  </a:t>
            </a:r>
            <a:r>
              <a:rPr lang="en-US" sz="2400" baseline="-25000" dirty="0" smtClean="0"/>
              <a:t>-2</a:t>
            </a:r>
            <a:endParaRPr lang="en-US" sz="2400" dirty="0" smtClean="0"/>
          </a:p>
          <a:p>
            <a:r>
              <a:rPr lang="en-US" sz="2400" dirty="0" smtClean="0"/>
              <a:t>Na</a:t>
            </a:r>
            <a:r>
              <a:rPr lang="en-US" sz="2400" baseline="30000" dirty="0" smtClean="0"/>
              <a:t>+1       </a:t>
            </a:r>
            <a:r>
              <a:rPr lang="en-US" sz="2400" dirty="0" smtClean="0"/>
              <a:t> </a:t>
            </a:r>
            <a:r>
              <a:rPr lang="en-US" sz="2400" dirty="0" smtClean="0">
                <a:sym typeface="Symbol"/>
              </a:rPr>
              <a:t></a:t>
            </a:r>
            <a:r>
              <a:rPr lang="en-US" sz="2400" dirty="0" smtClean="0"/>
              <a:t>*O**      </a:t>
            </a:r>
          </a:p>
          <a:p>
            <a:r>
              <a:rPr lang="en-US" sz="2400" dirty="0" smtClean="0"/>
              <a:t>Na</a:t>
            </a:r>
            <a:r>
              <a:rPr lang="en-US" sz="2400" baseline="30000" dirty="0" smtClean="0"/>
              <a:t>+1</a:t>
            </a:r>
            <a:r>
              <a:rPr lang="en-US" sz="2400" dirty="0" smtClean="0"/>
              <a:t>         </a:t>
            </a:r>
            <a:r>
              <a:rPr lang="en-US" sz="2400" dirty="0" smtClean="0">
                <a:sym typeface="Symbol"/>
              </a:rPr>
              <a:t></a:t>
            </a:r>
            <a:r>
              <a:rPr lang="en-US" sz="2400" dirty="0" smtClean="0"/>
              <a:t>*</a:t>
            </a:r>
          </a:p>
        </p:txBody>
      </p:sp>
      <p:sp>
        <p:nvSpPr>
          <p:cNvPr id="14" name="TextBox 13"/>
          <p:cNvSpPr txBox="1"/>
          <p:nvPr/>
        </p:nvSpPr>
        <p:spPr>
          <a:xfrm>
            <a:off x="6172200" y="2286000"/>
            <a:ext cx="762000" cy="461665"/>
          </a:xfrm>
          <a:prstGeom prst="rect">
            <a:avLst/>
          </a:prstGeom>
          <a:noFill/>
        </p:spPr>
        <p:txBody>
          <a:bodyPr wrap="square" rtlCol="0">
            <a:spAutoFit/>
          </a:bodyPr>
          <a:lstStyle/>
          <a:p>
            <a:pPr algn="ctr"/>
            <a:r>
              <a:rPr lang="en-US" sz="2400" dirty="0" smtClean="0"/>
              <a:t>=</a:t>
            </a:r>
            <a:endParaRPr lang="en-US" sz="2400" dirty="0"/>
          </a:p>
        </p:txBody>
      </p:sp>
      <p:sp>
        <p:nvSpPr>
          <p:cNvPr id="15" name="TextBox 14"/>
          <p:cNvSpPr txBox="1"/>
          <p:nvPr/>
        </p:nvSpPr>
        <p:spPr>
          <a:xfrm>
            <a:off x="6934200" y="2286000"/>
            <a:ext cx="1524000" cy="461665"/>
          </a:xfrm>
          <a:prstGeom prst="rect">
            <a:avLst/>
          </a:prstGeom>
          <a:noFill/>
        </p:spPr>
        <p:txBody>
          <a:bodyPr wrap="square" rtlCol="0">
            <a:spAutoFit/>
          </a:bodyPr>
          <a:lstStyle/>
          <a:p>
            <a:pPr algn="ctr"/>
            <a:r>
              <a:rPr lang="en-US" sz="2400" dirty="0" smtClean="0"/>
              <a:t>Na</a:t>
            </a:r>
            <a:r>
              <a:rPr lang="en-US" sz="2400" baseline="-25000" dirty="0" smtClean="0"/>
              <a:t>2</a:t>
            </a:r>
            <a:r>
              <a:rPr lang="en-US" sz="2400" dirty="0" smtClean="0"/>
              <a:t>O</a:t>
            </a:r>
            <a:endParaRPr lang="en-US" sz="2400" dirty="0"/>
          </a:p>
        </p:txBody>
      </p:sp>
      <p:sp>
        <p:nvSpPr>
          <p:cNvPr id="12" name="Slide Number Placeholder 11"/>
          <p:cNvSpPr>
            <a:spLocks noGrp="1"/>
          </p:cNvSpPr>
          <p:nvPr>
            <p:ph type="sldNum" sz="quarter" idx="11"/>
          </p:nvPr>
        </p:nvSpPr>
        <p:spPr/>
        <p:txBody>
          <a:bodyPr/>
          <a:lstStyle/>
          <a:p>
            <a:fld id="{3320D74C-7663-493A-9AFF-C6F46CBD43DF}" type="slidenum">
              <a:rPr lang="en-US" smtClean="0"/>
              <a:pPr/>
              <a:t>40</a:t>
            </a:fld>
            <a:endParaRPr lang="en-US"/>
          </a:p>
        </p:txBody>
      </p:sp>
      <p:sp>
        <p:nvSpPr>
          <p:cNvPr id="16" name="Rectangle 15"/>
          <p:cNvSpPr/>
          <p:nvPr/>
        </p:nvSpPr>
        <p:spPr>
          <a:xfrm>
            <a:off x="6019800" y="2895600"/>
            <a:ext cx="2940227" cy="584775"/>
          </a:xfrm>
          <a:prstGeom prst="rect">
            <a:avLst/>
          </a:prstGeom>
          <a:noFill/>
        </p:spPr>
        <p:txBody>
          <a:bodyPr wrap="none" lIns="91440" tIns="45720" rIns="91440" bIns="45720">
            <a:spAutoFit/>
          </a:bodyPr>
          <a:lstStyle/>
          <a:p>
            <a:pPr algn="ctr"/>
            <a:r>
              <a:rPr lang="en-U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Sodium Ox</a:t>
            </a:r>
            <a:r>
              <a:rPr lang="en-US" sz="3200" b="1" i="1" u="sng"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ide</a:t>
            </a:r>
            <a:endParaRPr lang="en-US" sz="3200" b="1" i="1" u="sng"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79670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9"/>
                                        </p:tgtEl>
                                        <p:attrNameLst>
                                          <p:attrName>ppt_y</p:attrName>
                                        </p:attrNameLst>
                                      </p:cBhvr>
                                      <p:tavLst>
                                        <p:tav tm="0">
                                          <p:val>
                                            <p:strVal val="#ppt_y"/>
                                          </p:val>
                                        </p:tav>
                                        <p:tav tm="100000">
                                          <p:val>
                                            <p:strVal val="#ppt_y"/>
                                          </p:val>
                                        </p:tav>
                                      </p:tavLst>
                                    </p:anim>
                                    <p:animEffect transition="in" filter="fad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1" presetClass="entr" presetSubtype="0" fill="hold" grpId="0" nodeType="clickEffect">
                                  <p:stCondLst>
                                    <p:cond delay="0"/>
                                  </p:stCondLst>
                                  <p:childTnLst>
                                    <p:set>
                                      <p:cBhvr>
                                        <p:cTn id="22" dur="1" fill="hold">
                                          <p:stCondLst>
                                            <p:cond delay="0"/>
                                          </p:stCondLst>
                                        </p:cTn>
                                        <p:tgtEl>
                                          <p:spTgt spid="41987"/>
                                        </p:tgtEl>
                                        <p:attrNameLst>
                                          <p:attrName>style.visibility</p:attrName>
                                        </p:attrNameLst>
                                      </p:cBhvr>
                                      <p:to>
                                        <p:strVal val="visible"/>
                                      </p:to>
                                    </p:set>
                                    <p:animEffect transition="in" filter="fade">
                                      <p:cBhvr>
                                        <p:cTn id="23" dur="770" decel="100000"/>
                                        <p:tgtEl>
                                          <p:spTgt spid="41987"/>
                                        </p:tgtEl>
                                      </p:cBhvr>
                                    </p:animEffect>
                                    <p:animScale>
                                      <p:cBhvr>
                                        <p:cTn id="24" dur="770" decel="100000"/>
                                        <p:tgtEl>
                                          <p:spTgt spid="41987"/>
                                        </p:tgtEl>
                                      </p:cBhvr>
                                      <p:from x="10000" y="10000"/>
                                      <p:to x="200000" y="450000"/>
                                    </p:animScale>
                                    <p:animScale>
                                      <p:cBhvr>
                                        <p:cTn id="25" dur="1230" accel="100000" fill="hold">
                                          <p:stCondLst>
                                            <p:cond delay="770"/>
                                          </p:stCondLst>
                                        </p:cTn>
                                        <p:tgtEl>
                                          <p:spTgt spid="41987"/>
                                        </p:tgtEl>
                                      </p:cBhvr>
                                      <p:from x="200000" y="450000"/>
                                      <p:to x="100000" y="100000"/>
                                    </p:animScale>
                                    <p:set>
                                      <p:cBhvr>
                                        <p:cTn id="26" dur="770" fill="hold"/>
                                        <p:tgtEl>
                                          <p:spTgt spid="41987"/>
                                        </p:tgtEl>
                                        <p:attrNameLst>
                                          <p:attrName>ppt_x</p:attrName>
                                        </p:attrNameLst>
                                      </p:cBhvr>
                                      <p:to>
                                        <p:strVal val="(0.5)"/>
                                      </p:to>
                                    </p:set>
                                    <p:anim from="(0.5)" to="(#ppt_x)" calcmode="lin" valueType="num">
                                      <p:cBhvr>
                                        <p:cTn id="27" dur="1230" accel="100000" fill="hold">
                                          <p:stCondLst>
                                            <p:cond delay="770"/>
                                          </p:stCondLst>
                                        </p:cTn>
                                        <p:tgtEl>
                                          <p:spTgt spid="41987"/>
                                        </p:tgtEl>
                                        <p:attrNameLst>
                                          <p:attrName>ppt_x</p:attrName>
                                        </p:attrNameLst>
                                      </p:cBhvr>
                                    </p:anim>
                                    <p:set>
                                      <p:cBhvr>
                                        <p:cTn id="28" dur="770" fill="hold"/>
                                        <p:tgtEl>
                                          <p:spTgt spid="41987"/>
                                        </p:tgtEl>
                                        <p:attrNameLst>
                                          <p:attrName>ppt_y</p:attrName>
                                        </p:attrNameLst>
                                      </p:cBhvr>
                                      <p:to>
                                        <p:strVal val="(#ppt_y+0.4)"/>
                                      </p:to>
                                    </p:set>
                                    <p:anim from="(#ppt_y+0.4)" to="(#ppt_y)" calcmode="lin" valueType="num">
                                      <p:cBhvr>
                                        <p:cTn id="29" dur="1230" accel="100000" fill="hold">
                                          <p:stCondLst>
                                            <p:cond delay="770"/>
                                          </p:stCondLst>
                                        </p:cTn>
                                        <p:tgtEl>
                                          <p:spTgt spid="41987"/>
                                        </p:tgtEl>
                                        <p:attrNameLst>
                                          <p:attrName>ppt_y</p:attrName>
                                        </p:attrNameLst>
                                      </p:cBhvr>
                                    </p:anim>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strVal val="#ppt_w*0.05"/>
                                          </p:val>
                                        </p:tav>
                                        <p:tav tm="100000">
                                          <p:val>
                                            <p:strVal val="#ppt_w"/>
                                          </p:val>
                                        </p:tav>
                                      </p:tavLst>
                                    </p:anim>
                                    <p:anim calcmode="lin" valueType="num">
                                      <p:cBhvr>
                                        <p:cTn id="35" dur="500" fill="hold"/>
                                        <p:tgtEl>
                                          <p:spTgt spid="8"/>
                                        </p:tgtEl>
                                        <p:attrNameLst>
                                          <p:attrName>ppt_h</p:attrName>
                                        </p:attrNameLst>
                                      </p:cBhvr>
                                      <p:tavLst>
                                        <p:tav tm="0">
                                          <p:val>
                                            <p:strVal val="#ppt_h"/>
                                          </p:val>
                                        </p:tav>
                                        <p:tav tm="100000">
                                          <p:val>
                                            <p:strVal val="#ppt_h"/>
                                          </p:val>
                                        </p:tav>
                                      </p:tavLst>
                                    </p:anim>
                                    <p:anim calcmode="lin" valueType="num">
                                      <p:cBhvr>
                                        <p:cTn id="36" dur="500" fill="hold"/>
                                        <p:tgtEl>
                                          <p:spTgt spid="8"/>
                                        </p:tgtEl>
                                        <p:attrNameLst>
                                          <p:attrName>ppt_x</p:attrName>
                                        </p:attrNameLst>
                                      </p:cBhvr>
                                      <p:tavLst>
                                        <p:tav tm="0">
                                          <p:val>
                                            <p:strVal val="#ppt_x-.2"/>
                                          </p:val>
                                        </p:tav>
                                        <p:tav tm="100000">
                                          <p:val>
                                            <p:strVal val="#ppt_x"/>
                                          </p:val>
                                        </p:tav>
                                      </p:tavLst>
                                    </p:anim>
                                    <p:anim calcmode="lin" valueType="num">
                                      <p:cBhvr>
                                        <p:cTn id="37" dur="500" fill="hold"/>
                                        <p:tgtEl>
                                          <p:spTgt spid="8"/>
                                        </p:tgtEl>
                                        <p:attrNameLst>
                                          <p:attrName>ppt_y</p:attrName>
                                        </p:attrNameLst>
                                      </p:cBhvr>
                                      <p:tavLst>
                                        <p:tav tm="0">
                                          <p:val>
                                            <p:strVal val="#ppt_y"/>
                                          </p:val>
                                        </p:tav>
                                        <p:tav tm="100000">
                                          <p:val>
                                            <p:strVal val="#ppt_y"/>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grpId="0" nodeType="clickEffect">
                                  <p:stCondLst>
                                    <p:cond delay="0"/>
                                  </p:stCondLst>
                                  <p:childTnLst>
                                    <p:set>
                                      <p:cBhvr>
                                        <p:cTn id="42" dur="1" fill="hold">
                                          <p:stCondLst>
                                            <p:cond delay="0"/>
                                          </p:stCondLst>
                                        </p:cTn>
                                        <p:tgtEl>
                                          <p:spTgt spid="41986"/>
                                        </p:tgtEl>
                                        <p:attrNameLst>
                                          <p:attrName>style.visibility</p:attrName>
                                        </p:attrNameLst>
                                      </p:cBhvr>
                                      <p:to>
                                        <p:strVal val="visible"/>
                                      </p:to>
                                    </p:set>
                                    <p:animEffect transition="in" filter="fade">
                                      <p:cBhvr>
                                        <p:cTn id="43" dur="800" decel="100000"/>
                                        <p:tgtEl>
                                          <p:spTgt spid="41986"/>
                                        </p:tgtEl>
                                      </p:cBhvr>
                                    </p:animEffect>
                                    <p:anim calcmode="lin" valueType="num">
                                      <p:cBhvr>
                                        <p:cTn id="44" dur="800" decel="100000" fill="hold"/>
                                        <p:tgtEl>
                                          <p:spTgt spid="41986"/>
                                        </p:tgtEl>
                                        <p:attrNameLst>
                                          <p:attrName>style.rotation</p:attrName>
                                        </p:attrNameLst>
                                      </p:cBhvr>
                                      <p:tavLst>
                                        <p:tav tm="0">
                                          <p:val>
                                            <p:fltVal val="-90"/>
                                          </p:val>
                                        </p:tav>
                                        <p:tav tm="100000">
                                          <p:val>
                                            <p:fltVal val="0"/>
                                          </p:val>
                                        </p:tav>
                                      </p:tavLst>
                                    </p:anim>
                                    <p:anim calcmode="lin" valueType="num">
                                      <p:cBhvr>
                                        <p:cTn id="45" dur="800" decel="100000" fill="hold"/>
                                        <p:tgtEl>
                                          <p:spTgt spid="41986"/>
                                        </p:tgtEl>
                                        <p:attrNameLst>
                                          <p:attrName>ppt_x</p:attrName>
                                        </p:attrNameLst>
                                      </p:cBhvr>
                                      <p:tavLst>
                                        <p:tav tm="0">
                                          <p:val>
                                            <p:strVal val="#ppt_x+0.4"/>
                                          </p:val>
                                        </p:tav>
                                        <p:tav tm="100000">
                                          <p:val>
                                            <p:strVal val="#ppt_x-0.05"/>
                                          </p:val>
                                        </p:tav>
                                      </p:tavLst>
                                    </p:anim>
                                    <p:anim calcmode="lin" valueType="num">
                                      <p:cBhvr>
                                        <p:cTn id="46" dur="800" decel="100000" fill="hold"/>
                                        <p:tgtEl>
                                          <p:spTgt spid="41986"/>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41986"/>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41986"/>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2"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Scale>
                                      <p:cBhvr>
                                        <p:cTn id="53"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10"/>
                                        </p:tgtEl>
                                        <p:attrNameLst>
                                          <p:attrName>ppt_x</p:attrName>
                                          <p:attrName>ppt_y</p:attrName>
                                        </p:attrNameLst>
                                      </p:cBhvr>
                                    </p:animMotion>
                                    <p:animEffect transition="in" filter="fade">
                                      <p:cBhvr>
                                        <p:cTn id="55" dur="10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down)">
                                      <p:cBhvr>
                                        <p:cTn id="60" dur="580">
                                          <p:stCondLst>
                                            <p:cond delay="0"/>
                                          </p:stCondLst>
                                        </p:cTn>
                                        <p:tgtEl>
                                          <p:spTgt spid="13"/>
                                        </p:tgtEl>
                                      </p:cBhvr>
                                    </p:animEffect>
                                    <p:anim calcmode="lin" valueType="num">
                                      <p:cBhvr>
                                        <p:cTn id="6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6" dur="26">
                                          <p:stCondLst>
                                            <p:cond delay="650"/>
                                          </p:stCondLst>
                                        </p:cTn>
                                        <p:tgtEl>
                                          <p:spTgt spid="13"/>
                                        </p:tgtEl>
                                      </p:cBhvr>
                                      <p:to x="100000" y="60000"/>
                                    </p:animScale>
                                    <p:animScale>
                                      <p:cBhvr>
                                        <p:cTn id="67" dur="166" decel="50000">
                                          <p:stCondLst>
                                            <p:cond delay="676"/>
                                          </p:stCondLst>
                                        </p:cTn>
                                        <p:tgtEl>
                                          <p:spTgt spid="13"/>
                                        </p:tgtEl>
                                      </p:cBhvr>
                                      <p:to x="100000" y="100000"/>
                                    </p:animScale>
                                    <p:animScale>
                                      <p:cBhvr>
                                        <p:cTn id="68" dur="26">
                                          <p:stCondLst>
                                            <p:cond delay="1312"/>
                                          </p:stCondLst>
                                        </p:cTn>
                                        <p:tgtEl>
                                          <p:spTgt spid="13"/>
                                        </p:tgtEl>
                                      </p:cBhvr>
                                      <p:to x="100000" y="80000"/>
                                    </p:animScale>
                                    <p:animScale>
                                      <p:cBhvr>
                                        <p:cTn id="69" dur="166" decel="50000">
                                          <p:stCondLst>
                                            <p:cond delay="1338"/>
                                          </p:stCondLst>
                                        </p:cTn>
                                        <p:tgtEl>
                                          <p:spTgt spid="13"/>
                                        </p:tgtEl>
                                      </p:cBhvr>
                                      <p:to x="100000" y="100000"/>
                                    </p:animScale>
                                    <p:animScale>
                                      <p:cBhvr>
                                        <p:cTn id="70" dur="26">
                                          <p:stCondLst>
                                            <p:cond delay="1642"/>
                                          </p:stCondLst>
                                        </p:cTn>
                                        <p:tgtEl>
                                          <p:spTgt spid="13"/>
                                        </p:tgtEl>
                                      </p:cBhvr>
                                      <p:to x="100000" y="90000"/>
                                    </p:animScale>
                                    <p:animScale>
                                      <p:cBhvr>
                                        <p:cTn id="71" dur="166" decel="50000">
                                          <p:stCondLst>
                                            <p:cond delay="1668"/>
                                          </p:stCondLst>
                                        </p:cTn>
                                        <p:tgtEl>
                                          <p:spTgt spid="13"/>
                                        </p:tgtEl>
                                      </p:cBhvr>
                                      <p:to x="100000" y="100000"/>
                                    </p:animScale>
                                    <p:animScale>
                                      <p:cBhvr>
                                        <p:cTn id="72" dur="26">
                                          <p:stCondLst>
                                            <p:cond delay="1808"/>
                                          </p:stCondLst>
                                        </p:cTn>
                                        <p:tgtEl>
                                          <p:spTgt spid="13"/>
                                        </p:tgtEl>
                                      </p:cBhvr>
                                      <p:to x="100000" y="95000"/>
                                    </p:animScale>
                                    <p:animScale>
                                      <p:cBhvr>
                                        <p:cTn id="73" dur="166" decel="50000">
                                          <p:stCondLst>
                                            <p:cond delay="1834"/>
                                          </p:stCondLst>
                                        </p:cTn>
                                        <p:tgtEl>
                                          <p:spTgt spid="13"/>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41" presetClass="entr" presetSubtype="0" fill="hold" grpId="0" nodeType="clickEffect">
                                  <p:stCondLst>
                                    <p:cond delay="0"/>
                                  </p:stCondLst>
                                  <p:iterate type="lt">
                                    <p:tmPct val="10000"/>
                                  </p:iterate>
                                  <p:childTnLst>
                                    <p:set>
                                      <p:cBhvr>
                                        <p:cTn id="77" dur="1" fill="hold">
                                          <p:stCondLst>
                                            <p:cond delay="0"/>
                                          </p:stCondLst>
                                        </p:cTn>
                                        <p:tgtEl>
                                          <p:spTgt spid="14"/>
                                        </p:tgtEl>
                                        <p:attrNameLst>
                                          <p:attrName>style.visibility</p:attrName>
                                        </p:attrNameLst>
                                      </p:cBhvr>
                                      <p:to>
                                        <p:strVal val="visible"/>
                                      </p:to>
                                    </p:set>
                                    <p:anim calcmode="lin" valueType="num">
                                      <p:cBhvr>
                                        <p:cTn id="78"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14"/>
                                        </p:tgtEl>
                                        <p:attrNameLst>
                                          <p:attrName>ppt_y</p:attrName>
                                        </p:attrNameLst>
                                      </p:cBhvr>
                                      <p:tavLst>
                                        <p:tav tm="0">
                                          <p:val>
                                            <p:strVal val="#ppt_y"/>
                                          </p:val>
                                        </p:tav>
                                        <p:tav tm="100000">
                                          <p:val>
                                            <p:strVal val="#ppt_y"/>
                                          </p:val>
                                        </p:tav>
                                      </p:tavLst>
                                    </p:anim>
                                    <p:anim calcmode="lin" valueType="num">
                                      <p:cBhvr>
                                        <p:cTn id="80"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14"/>
                                        </p:tgtEl>
                                      </p:cBhvr>
                                    </p:animEffect>
                                  </p:childTnLst>
                                </p:cTn>
                              </p:par>
                            </p:childTnLst>
                          </p:cTn>
                        </p:par>
                      </p:childTnLst>
                    </p:cTn>
                  </p:par>
                  <p:par>
                    <p:cTn id="83" fill="hold">
                      <p:stCondLst>
                        <p:cond delay="indefinite"/>
                      </p:stCondLst>
                      <p:childTnLst>
                        <p:par>
                          <p:cTn id="84" fill="hold">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15"/>
                                        </p:tgtEl>
                                        <p:attrNameLst>
                                          <p:attrName>style.visibility</p:attrName>
                                        </p:attrNameLst>
                                      </p:cBhvr>
                                      <p:to>
                                        <p:strVal val="visible"/>
                                      </p:to>
                                    </p:set>
                                    <p:anim calcmode="lin" valueType="num">
                                      <p:cBhvr>
                                        <p:cTn id="87" dur="1000" fill="hold"/>
                                        <p:tgtEl>
                                          <p:spTgt spid="15"/>
                                        </p:tgtEl>
                                        <p:attrNameLst>
                                          <p:attrName>ppt_w</p:attrName>
                                        </p:attrNameLst>
                                      </p:cBhvr>
                                      <p:tavLst>
                                        <p:tav tm="0">
                                          <p:val>
                                            <p:fltVal val="0"/>
                                          </p:val>
                                        </p:tav>
                                        <p:tav tm="100000">
                                          <p:val>
                                            <p:strVal val="#ppt_w"/>
                                          </p:val>
                                        </p:tav>
                                      </p:tavLst>
                                    </p:anim>
                                    <p:anim calcmode="lin" valueType="num">
                                      <p:cBhvr>
                                        <p:cTn id="88" dur="1000" fill="hold"/>
                                        <p:tgtEl>
                                          <p:spTgt spid="15"/>
                                        </p:tgtEl>
                                        <p:attrNameLst>
                                          <p:attrName>ppt_h</p:attrName>
                                        </p:attrNameLst>
                                      </p:cBhvr>
                                      <p:tavLst>
                                        <p:tav tm="0">
                                          <p:val>
                                            <p:fltVal val="0"/>
                                          </p:val>
                                        </p:tav>
                                        <p:tav tm="100000">
                                          <p:val>
                                            <p:strVal val="#ppt_h"/>
                                          </p:val>
                                        </p:tav>
                                      </p:tavLst>
                                    </p:anim>
                                    <p:anim calcmode="lin" valueType="num">
                                      <p:cBhvr>
                                        <p:cTn id="89"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nimBg="1"/>
      <p:bldP spid="41987" grpId="0" animBg="1"/>
      <p:bldP spid="7" grpId="0"/>
      <p:bldP spid="8" grpId="0"/>
      <p:bldP spid="9" grpId="0"/>
      <p:bldP spid="10" grpId="0"/>
      <p:bldP spid="13" grpId="0"/>
      <p:bldP spid="14" grpId="0"/>
      <p:bldP spid="15" grpId="0"/>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1371600"/>
          </a:xfrm>
        </p:spPr>
        <p:txBody>
          <a:bodyPr/>
          <a:lstStyle/>
          <a:p>
            <a:r>
              <a:rPr lang="en-US" dirty="0" smtClean="0"/>
              <a:t>Example: Magnesium and Oxygen</a:t>
            </a:r>
            <a:endParaRPr lang="en-US" dirty="0"/>
          </a:p>
        </p:txBody>
      </p:sp>
      <p:sp>
        <p:nvSpPr>
          <p:cNvPr id="41987" name="Line 3"/>
          <p:cNvSpPr>
            <a:spLocks noChangeShapeType="1"/>
          </p:cNvSpPr>
          <p:nvPr/>
        </p:nvSpPr>
        <p:spPr bwMode="auto">
          <a:xfrm flipV="1">
            <a:off x="1219200" y="2590800"/>
            <a:ext cx="72390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381000" y="2362200"/>
            <a:ext cx="1066800" cy="830997"/>
          </a:xfrm>
          <a:prstGeom prst="rect">
            <a:avLst/>
          </a:prstGeom>
          <a:noFill/>
        </p:spPr>
        <p:txBody>
          <a:bodyPr wrap="square" rtlCol="0">
            <a:spAutoFit/>
          </a:bodyPr>
          <a:lstStyle/>
          <a:p>
            <a:pPr algn="ctr"/>
            <a:r>
              <a:rPr lang="en-US" sz="2400" dirty="0" smtClean="0">
                <a:sym typeface="Symbol"/>
              </a:rPr>
              <a:t>Mg</a:t>
            </a:r>
          </a:p>
          <a:p>
            <a:pPr algn="ctr"/>
            <a:r>
              <a:rPr lang="en-US" sz="2400" dirty="0" smtClean="0">
                <a:sym typeface="Symbol"/>
              </a:rPr>
              <a:t></a:t>
            </a:r>
            <a:endParaRPr lang="en-US" sz="2400" dirty="0"/>
          </a:p>
        </p:txBody>
      </p:sp>
      <p:sp>
        <p:nvSpPr>
          <p:cNvPr id="9" name="TextBox 8"/>
          <p:cNvSpPr txBox="1"/>
          <p:nvPr/>
        </p:nvSpPr>
        <p:spPr>
          <a:xfrm>
            <a:off x="1600200" y="1905000"/>
            <a:ext cx="1143000" cy="1200329"/>
          </a:xfrm>
          <a:prstGeom prst="rect">
            <a:avLst/>
          </a:prstGeom>
          <a:noFill/>
        </p:spPr>
        <p:txBody>
          <a:bodyPr wrap="square" rtlCol="0">
            <a:spAutoFit/>
          </a:bodyPr>
          <a:lstStyle/>
          <a:p>
            <a:pPr algn="ctr"/>
            <a:r>
              <a:rPr lang="en-US" sz="2400" dirty="0" smtClean="0"/>
              <a:t>**</a:t>
            </a:r>
          </a:p>
          <a:p>
            <a:pPr algn="ctr"/>
            <a:r>
              <a:rPr lang="en-US" sz="2400" dirty="0" smtClean="0"/>
              <a:t> *O**</a:t>
            </a:r>
          </a:p>
          <a:p>
            <a:pPr algn="ctr"/>
            <a:r>
              <a:rPr lang="en-US" sz="2400" dirty="0" smtClean="0"/>
              <a:t>*</a:t>
            </a:r>
            <a:endParaRPr lang="en-US" sz="2400" dirty="0"/>
          </a:p>
        </p:txBody>
      </p:sp>
      <p:sp>
        <p:nvSpPr>
          <p:cNvPr id="10" name="TextBox 9"/>
          <p:cNvSpPr txBox="1"/>
          <p:nvPr/>
        </p:nvSpPr>
        <p:spPr>
          <a:xfrm>
            <a:off x="2819400" y="2286000"/>
            <a:ext cx="762000" cy="461665"/>
          </a:xfrm>
          <a:prstGeom prst="rect">
            <a:avLst/>
          </a:prstGeom>
          <a:noFill/>
        </p:spPr>
        <p:txBody>
          <a:bodyPr wrap="square" rtlCol="0">
            <a:spAutoFit/>
          </a:bodyPr>
          <a:lstStyle/>
          <a:p>
            <a:pPr algn="ctr"/>
            <a:r>
              <a:rPr lang="en-US" sz="2400" dirty="0" smtClean="0"/>
              <a:t>=</a:t>
            </a:r>
            <a:endParaRPr lang="en-US" sz="2400" dirty="0"/>
          </a:p>
        </p:txBody>
      </p:sp>
      <p:sp>
        <p:nvSpPr>
          <p:cNvPr id="13" name="TextBox 12"/>
          <p:cNvSpPr txBox="1"/>
          <p:nvPr/>
        </p:nvSpPr>
        <p:spPr>
          <a:xfrm>
            <a:off x="3810000" y="1905000"/>
            <a:ext cx="2133600" cy="1200329"/>
          </a:xfrm>
          <a:prstGeom prst="rect">
            <a:avLst/>
          </a:prstGeom>
          <a:noFill/>
        </p:spPr>
        <p:txBody>
          <a:bodyPr wrap="square" rtlCol="0">
            <a:spAutoFit/>
          </a:bodyPr>
          <a:lstStyle/>
          <a:p>
            <a:r>
              <a:rPr lang="en-US" dirty="0" smtClean="0"/>
              <a:t>	       </a:t>
            </a:r>
            <a:r>
              <a:rPr lang="en-US" sz="2400" dirty="0" smtClean="0"/>
              <a:t>**  </a:t>
            </a:r>
            <a:r>
              <a:rPr lang="en-US" sz="2400" baseline="-25000" dirty="0" smtClean="0"/>
              <a:t>-2</a:t>
            </a:r>
            <a:endParaRPr lang="en-US" sz="2400" dirty="0" smtClean="0"/>
          </a:p>
          <a:p>
            <a:r>
              <a:rPr lang="en-US" sz="2400" dirty="0" smtClean="0"/>
              <a:t>Mg</a:t>
            </a:r>
            <a:r>
              <a:rPr lang="en-US" sz="2400" baseline="30000" dirty="0" smtClean="0"/>
              <a:t>+2       </a:t>
            </a:r>
            <a:r>
              <a:rPr lang="en-US" sz="2400" dirty="0" smtClean="0"/>
              <a:t> </a:t>
            </a:r>
            <a:r>
              <a:rPr lang="en-US" sz="2400" dirty="0" smtClean="0">
                <a:sym typeface="Symbol"/>
              </a:rPr>
              <a:t></a:t>
            </a:r>
            <a:r>
              <a:rPr lang="en-US" sz="2400" dirty="0" smtClean="0"/>
              <a:t>*O**      </a:t>
            </a:r>
          </a:p>
          <a:p>
            <a:r>
              <a:rPr lang="en-US" sz="2400" dirty="0" smtClean="0"/>
              <a:t>                 </a:t>
            </a:r>
            <a:r>
              <a:rPr lang="en-US" sz="2400" dirty="0" smtClean="0">
                <a:sym typeface="Symbol"/>
              </a:rPr>
              <a:t></a:t>
            </a:r>
            <a:r>
              <a:rPr lang="en-US" sz="2400" dirty="0" smtClean="0"/>
              <a:t>*</a:t>
            </a:r>
          </a:p>
        </p:txBody>
      </p:sp>
      <p:sp>
        <p:nvSpPr>
          <p:cNvPr id="14" name="TextBox 13"/>
          <p:cNvSpPr txBox="1"/>
          <p:nvPr/>
        </p:nvSpPr>
        <p:spPr>
          <a:xfrm>
            <a:off x="6172200" y="2286000"/>
            <a:ext cx="762000" cy="461665"/>
          </a:xfrm>
          <a:prstGeom prst="rect">
            <a:avLst/>
          </a:prstGeom>
          <a:noFill/>
        </p:spPr>
        <p:txBody>
          <a:bodyPr wrap="square" rtlCol="0">
            <a:spAutoFit/>
          </a:bodyPr>
          <a:lstStyle/>
          <a:p>
            <a:pPr algn="ctr"/>
            <a:r>
              <a:rPr lang="en-US" sz="2400" dirty="0" smtClean="0"/>
              <a:t>=</a:t>
            </a:r>
            <a:endParaRPr lang="en-US" sz="2400" dirty="0"/>
          </a:p>
        </p:txBody>
      </p:sp>
      <p:sp>
        <p:nvSpPr>
          <p:cNvPr id="15" name="TextBox 14"/>
          <p:cNvSpPr txBox="1"/>
          <p:nvPr/>
        </p:nvSpPr>
        <p:spPr>
          <a:xfrm>
            <a:off x="6934200" y="2286000"/>
            <a:ext cx="1524000" cy="461665"/>
          </a:xfrm>
          <a:prstGeom prst="rect">
            <a:avLst/>
          </a:prstGeom>
          <a:noFill/>
        </p:spPr>
        <p:txBody>
          <a:bodyPr wrap="square" rtlCol="0">
            <a:spAutoFit/>
          </a:bodyPr>
          <a:lstStyle/>
          <a:p>
            <a:pPr algn="ctr"/>
            <a:r>
              <a:rPr lang="en-US" sz="2400" dirty="0" err="1" smtClean="0"/>
              <a:t>MgO</a:t>
            </a:r>
            <a:endParaRPr lang="en-US" sz="2400" dirty="0"/>
          </a:p>
        </p:txBody>
      </p:sp>
      <p:sp>
        <p:nvSpPr>
          <p:cNvPr id="12" name="Slide Number Placeholder 11"/>
          <p:cNvSpPr>
            <a:spLocks noGrp="1"/>
          </p:cNvSpPr>
          <p:nvPr>
            <p:ph type="sldNum" sz="quarter" idx="11"/>
          </p:nvPr>
        </p:nvSpPr>
        <p:spPr/>
        <p:txBody>
          <a:bodyPr/>
          <a:lstStyle/>
          <a:p>
            <a:fld id="{3320D74C-7663-493A-9AFF-C6F46CBD43DF}" type="slidenum">
              <a:rPr lang="en-US" smtClean="0"/>
              <a:pPr/>
              <a:t>41</a:t>
            </a:fld>
            <a:endParaRPr lang="en-US"/>
          </a:p>
        </p:txBody>
      </p:sp>
      <p:sp>
        <p:nvSpPr>
          <p:cNvPr id="16" name="Rectangle 15"/>
          <p:cNvSpPr/>
          <p:nvPr/>
        </p:nvSpPr>
        <p:spPr>
          <a:xfrm>
            <a:off x="5453566" y="2971800"/>
            <a:ext cx="3690434" cy="584775"/>
          </a:xfrm>
          <a:prstGeom prst="rect">
            <a:avLst/>
          </a:prstGeom>
          <a:noFill/>
        </p:spPr>
        <p:txBody>
          <a:bodyPr wrap="none" lIns="91440" tIns="45720" rIns="91440" bIns="45720">
            <a:spAutoFit/>
          </a:bodyPr>
          <a:lstStyle/>
          <a:p>
            <a:pPr algn="ctr"/>
            <a:r>
              <a:rPr lang="en-U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Magnesium Ox</a:t>
            </a:r>
            <a:r>
              <a:rPr lang="en-US" sz="3200" b="1" i="1" u="sng"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ide</a:t>
            </a:r>
            <a:endParaRPr lang="en-US" sz="3200" b="1" i="1" u="sng"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4" name="Line 3"/>
          <p:cNvSpPr>
            <a:spLocks noChangeShapeType="1"/>
          </p:cNvSpPr>
          <p:nvPr/>
        </p:nvSpPr>
        <p:spPr bwMode="auto">
          <a:xfrm flipV="1">
            <a:off x="990600" y="2743200"/>
            <a:ext cx="110490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9670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9"/>
                                        </p:tgtEl>
                                        <p:attrNameLst>
                                          <p:attrName>ppt_y</p:attrName>
                                        </p:attrNameLst>
                                      </p:cBhvr>
                                      <p:tavLst>
                                        <p:tav tm="0">
                                          <p:val>
                                            <p:strVal val="#ppt_y"/>
                                          </p:val>
                                        </p:tav>
                                        <p:tav tm="100000">
                                          <p:val>
                                            <p:strVal val="#ppt_y"/>
                                          </p:val>
                                        </p:tav>
                                      </p:tavLst>
                                    </p:anim>
                                    <p:animEffect transition="in" filter="fad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1" presetClass="entr" presetSubtype="0" fill="hold" grpId="0" nodeType="clickEffect">
                                  <p:stCondLst>
                                    <p:cond delay="0"/>
                                  </p:stCondLst>
                                  <p:childTnLst>
                                    <p:set>
                                      <p:cBhvr>
                                        <p:cTn id="22" dur="1" fill="hold">
                                          <p:stCondLst>
                                            <p:cond delay="0"/>
                                          </p:stCondLst>
                                        </p:cTn>
                                        <p:tgtEl>
                                          <p:spTgt spid="41987"/>
                                        </p:tgtEl>
                                        <p:attrNameLst>
                                          <p:attrName>style.visibility</p:attrName>
                                        </p:attrNameLst>
                                      </p:cBhvr>
                                      <p:to>
                                        <p:strVal val="visible"/>
                                      </p:to>
                                    </p:set>
                                    <p:animEffect transition="in" filter="fade">
                                      <p:cBhvr>
                                        <p:cTn id="23" dur="770" decel="100000"/>
                                        <p:tgtEl>
                                          <p:spTgt spid="41987"/>
                                        </p:tgtEl>
                                      </p:cBhvr>
                                    </p:animEffect>
                                    <p:animScale>
                                      <p:cBhvr>
                                        <p:cTn id="24" dur="770" decel="100000"/>
                                        <p:tgtEl>
                                          <p:spTgt spid="41987"/>
                                        </p:tgtEl>
                                      </p:cBhvr>
                                      <p:from x="10000" y="10000"/>
                                      <p:to x="200000" y="450000"/>
                                    </p:animScale>
                                    <p:animScale>
                                      <p:cBhvr>
                                        <p:cTn id="25" dur="1230" accel="100000" fill="hold">
                                          <p:stCondLst>
                                            <p:cond delay="770"/>
                                          </p:stCondLst>
                                        </p:cTn>
                                        <p:tgtEl>
                                          <p:spTgt spid="41987"/>
                                        </p:tgtEl>
                                      </p:cBhvr>
                                      <p:from x="200000" y="450000"/>
                                      <p:to x="100000" y="100000"/>
                                    </p:animScale>
                                    <p:set>
                                      <p:cBhvr>
                                        <p:cTn id="26" dur="770" fill="hold"/>
                                        <p:tgtEl>
                                          <p:spTgt spid="41987"/>
                                        </p:tgtEl>
                                        <p:attrNameLst>
                                          <p:attrName>ppt_x</p:attrName>
                                        </p:attrNameLst>
                                      </p:cBhvr>
                                      <p:to>
                                        <p:strVal val="(0.5)"/>
                                      </p:to>
                                    </p:set>
                                    <p:anim from="(0.5)" to="(#ppt_x)" calcmode="lin" valueType="num">
                                      <p:cBhvr>
                                        <p:cTn id="27" dur="1230" accel="100000" fill="hold">
                                          <p:stCondLst>
                                            <p:cond delay="770"/>
                                          </p:stCondLst>
                                        </p:cTn>
                                        <p:tgtEl>
                                          <p:spTgt spid="41987"/>
                                        </p:tgtEl>
                                        <p:attrNameLst>
                                          <p:attrName>ppt_x</p:attrName>
                                        </p:attrNameLst>
                                      </p:cBhvr>
                                    </p:anim>
                                    <p:set>
                                      <p:cBhvr>
                                        <p:cTn id="28" dur="770" fill="hold"/>
                                        <p:tgtEl>
                                          <p:spTgt spid="41987"/>
                                        </p:tgtEl>
                                        <p:attrNameLst>
                                          <p:attrName>ppt_y</p:attrName>
                                        </p:attrNameLst>
                                      </p:cBhvr>
                                      <p:to>
                                        <p:strVal val="(#ppt_y+0.4)"/>
                                      </p:to>
                                    </p:set>
                                    <p:anim from="(#ppt_y+0.4)" to="(#ppt_y)" calcmode="lin" valueType="num">
                                      <p:cBhvr>
                                        <p:cTn id="29" dur="1230" accel="100000" fill="hold">
                                          <p:stCondLst>
                                            <p:cond delay="770"/>
                                          </p:stCondLst>
                                        </p:cTn>
                                        <p:tgtEl>
                                          <p:spTgt spid="41987"/>
                                        </p:tgtEl>
                                        <p:attrNameLst>
                                          <p:attrName>ppt_y</p:attrName>
                                        </p:attrNameLst>
                                      </p:cBhvr>
                                    </p:anim>
                                  </p:childTnLst>
                                </p:cTn>
                              </p:par>
                            </p:childTnLst>
                          </p:cTn>
                        </p:par>
                      </p:childTnLst>
                    </p:cTn>
                  </p:par>
                  <p:par>
                    <p:cTn id="30" fill="hold">
                      <p:stCondLst>
                        <p:cond delay="indefinite"/>
                      </p:stCondLst>
                      <p:childTnLst>
                        <p:par>
                          <p:cTn id="31" fill="hold">
                            <p:stCondLst>
                              <p:cond delay="0"/>
                            </p:stCondLst>
                            <p:childTnLst>
                              <p:par>
                                <p:cTn id="32" presetID="51"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770" decel="100000"/>
                                        <p:tgtEl>
                                          <p:spTgt spid="24"/>
                                        </p:tgtEl>
                                      </p:cBhvr>
                                    </p:animEffect>
                                    <p:animScale>
                                      <p:cBhvr>
                                        <p:cTn id="35" dur="770" decel="100000"/>
                                        <p:tgtEl>
                                          <p:spTgt spid="24"/>
                                        </p:tgtEl>
                                      </p:cBhvr>
                                      <p:from x="10000" y="10000"/>
                                      <p:to x="200000" y="450000"/>
                                    </p:animScale>
                                    <p:animScale>
                                      <p:cBhvr>
                                        <p:cTn id="36" dur="1230" accel="100000" fill="hold">
                                          <p:stCondLst>
                                            <p:cond delay="770"/>
                                          </p:stCondLst>
                                        </p:cTn>
                                        <p:tgtEl>
                                          <p:spTgt spid="24"/>
                                        </p:tgtEl>
                                      </p:cBhvr>
                                      <p:from x="200000" y="450000"/>
                                      <p:to x="100000" y="100000"/>
                                    </p:animScale>
                                    <p:set>
                                      <p:cBhvr>
                                        <p:cTn id="37" dur="770" fill="hold"/>
                                        <p:tgtEl>
                                          <p:spTgt spid="24"/>
                                        </p:tgtEl>
                                        <p:attrNameLst>
                                          <p:attrName>ppt_x</p:attrName>
                                        </p:attrNameLst>
                                      </p:cBhvr>
                                      <p:to>
                                        <p:strVal val="(0.5)"/>
                                      </p:to>
                                    </p:set>
                                    <p:anim from="(0.5)" to="(#ppt_x)" calcmode="lin" valueType="num">
                                      <p:cBhvr>
                                        <p:cTn id="38" dur="1230" accel="100000" fill="hold">
                                          <p:stCondLst>
                                            <p:cond delay="770"/>
                                          </p:stCondLst>
                                        </p:cTn>
                                        <p:tgtEl>
                                          <p:spTgt spid="24"/>
                                        </p:tgtEl>
                                        <p:attrNameLst>
                                          <p:attrName>ppt_x</p:attrName>
                                        </p:attrNameLst>
                                      </p:cBhvr>
                                    </p:anim>
                                    <p:set>
                                      <p:cBhvr>
                                        <p:cTn id="39" dur="770" fill="hold"/>
                                        <p:tgtEl>
                                          <p:spTgt spid="24"/>
                                        </p:tgtEl>
                                        <p:attrNameLst>
                                          <p:attrName>ppt_y</p:attrName>
                                        </p:attrNameLst>
                                      </p:cBhvr>
                                      <p:to>
                                        <p:strVal val="(#ppt_y+0.4)"/>
                                      </p:to>
                                    </p:set>
                                    <p:anim from="(#ppt_y+0.4)" to="(#ppt_y)" calcmode="lin" valueType="num">
                                      <p:cBhvr>
                                        <p:cTn id="40" dur="1230" accel="100000" fill="hold">
                                          <p:stCondLst>
                                            <p:cond delay="770"/>
                                          </p:stCondLst>
                                        </p:cTn>
                                        <p:tgtEl>
                                          <p:spTgt spid="24"/>
                                        </p:tgtEl>
                                        <p:attrNameLst>
                                          <p:attrName>ppt_y</p:attrName>
                                        </p:attrNameLst>
                                      </p:cBhvr>
                                    </p:anim>
                                  </p:childTnLst>
                                </p:cTn>
                              </p:par>
                            </p:childTnLst>
                          </p:cTn>
                        </p:par>
                      </p:childTnLst>
                    </p:cTn>
                  </p:par>
                  <p:par>
                    <p:cTn id="41" fill="hold">
                      <p:stCondLst>
                        <p:cond delay="indefinite"/>
                      </p:stCondLst>
                      <p:childTnLst>
                        <p:par>
                          <p:cTn id="42" fill="hold">
                            <p:stCondLst>
                              <p:cond delay="0"/>
                            </p:stCondLst>
                            <p:childTnLst>
                              <p:par>
                                <p:cTn id="43" presetID="52"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Scale>
                                      <p:cBhvr>
                                        <p:cTn id="45"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10"/>
                                        </p:tgtEl>
                                        <p:attrNameLst>
                                          <p:attrName>ppt_x</p:attrName>
                                          <p:attrName>ppt_y</p:attrName>
                                        </p:attrNameLst>
                                      </p:cBhvr>
                                    </p:animMotion>
                                    <p:animEffect transition="in" filter="fade">
                                      <p:cBhvr>
                                        <p:cTn id="47" dur="1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80">
                                          <p:stCondLst>
                                            <p:cond delay="0"/>
                                          </p:stCondLst>
                                        </p:cTn>
                                        <p:tgtEl>
                                          <p:spTgt spid="13"/>
                                        </p:tgtEl>
                                      </p:cBhvr>
                                    </p:animEffect>
                                    <p:anim calcmode="lin" valueType="num">
                                      <p:cBhvr>
                                        <p:cTn id="5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8" dur="26">
                                          <p:stCondLst>
                                            <p:cond delay="650"/>
                                          </p:stCondLst>
                                        </p:cTn>
                                        <p:tgtEl>
                                          <p:spTgt spid="13"/>
                                        </p:tgtEl>
                                      </p:cBhvr>
                                      <p:to x="100000" y="60000"/>
                                    </p:animScale>
                                    <p:animScale>
                                      <p:cBhvr>
                                        <p:cTn id="59" dur="166" decel="50000">
                                          <p:stCondLst>
                                            <p:cond delay="676"/>
                                          </p:stCondLst>
                                        </p:cTn>
                                        <p:tgtEl>
                                          <p:spTgt spid="13"/>
                                        </p:tgtEl>
                                      </p:cBhvr>
                                      <p:to x="100000" y="100000"/>
                                    </p:animScale>
                                    <p:animScale>
                                      <p:cBhvr>
                                        <p:cTn id="60" dur="26">
                                          <p:stCondLst>
                                            <p:cond delay="1312"/>
                                          </p:stCondLst>
                                        </p:cTn>
                                        <p:tgtEl>
                                          <p:spTgt spid="13"/>
                                        </p:tgtEl>
                                      </p:cBhvr>
                                      <p:to x="100000" y="80000"/>
                                    </p:animScale>
                                    <p:animScale>
                                      <p:cBhvr>
                                        <p:cTn id="61" dur="166" decel="50000">
                                          <p:stCondLst>
                                            <p:cond delay="1338"/>
                                          </p:stCondLst>
                                        </p:cTn>
                                        <p:tgtEl>
                                          <p:spTgt spid="13"/>
                                        </p:tgtEl>
                                      </p:cBhvr>
                                      <p:to x="100000" y="100000"/>
                                    </p:animScale>
                                    <p:animScale>
                                      <p:cBhvr>
                                        <p:cTn id="62" dur="26">
                                          <p:stCondLst>
                                            <p:cond delay="1642"/>
                                          </p:stCondLst>
                                        </p:cTn>
                                        <p:tgtEl>
                                          <p:spTgt spid="13"/>
                                        </p:tgtEl>
                                      </p:cBhvr>
                                      <p:to x="100000" y="90000"/>
                                    </p:animScale>
                                    <p:animScale>
                                      <p:cBhvr>
                                        <p:cTn id="63" dur="166" decel="50000">
                                          <p:stCondLst>
                                            <p:cond delay="1668"/>
                                          </p:stCondLst>
                                        </p:cTn>
                                        <p:tgtEl>
                                          <p:spTgt spid="13"/>
                                        </p:tgtEl>
                                      </p:cBhvr>
                                      <p:to x="100000" y="100000"/>
                                    </p:animScale>
                                    <p:animScale>
                                      <p:cBhvr>
                                        <p:cTn id="64" dur="26">
                                          <p:stCondLst>
                                            <p:cond delay="1808"/>
                                          </p:stCondLst>
                                        </p:cTn>
                                        <p:tgtEl>
                                          <p:spTgt spid="13"/>
                                        </p:tgtEl>
                                      </p:cBhvr>
                                      <p:to x="100000" y="95000"/>
                                    </p:animScale>
                                    <p:animScale>
                                      <p:cBhvr>
                                        <p:cTn id="65" dur="166" decel="50000">
                                          <p:stCondLst>
                                            <p:cond delay="1834"/>
                                          </p:stCondLst>
                                        </p:cTn>
                                        <p:tgtEl>
                                          <p:spTgt spid="13"/>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grpId="0" nodeType="clickEffect">
                                  <p:stCondLst>
                                    <p:cond delay="0"/>
                                  </p:stCondLst>
                                  <p:iterate type="lt">
                                    <p:tmPct val="10000"/>
                                  </p:iterate>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14"/>
                                        </p:tgtEl>
                                        <p:attrNameLst>
                                          <p:attrName>ppt_y</p:attrName>
                                        </p:attrNameLst>
                                      </p:cBhvr>
                                      <p:tavLst>
                                        <p:tav tm="0">
                                          <p:val>
                                            <p:strVal val="#ppt_y"/>
                                          </p:val>
                                        </p:tav>
                                        <p:tav tm="100000">
                                          <p:val>
                                            <p:strVal val="#ppt_y"/>
                                          </p:val>
                                        </p:tav>
                                      </p:tavLst>
                                    </p:anim>
                                    <p:anim calcmode="lin" valueType="num">
                                      <p:cBhvr>
                                        <p:cTn id="72"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14"/>
                                        </p:tgtEl>
                                      </p:cBhvr>
                                    </p:animEffect>
                                  </p:childTnLst>
                                </p:cTn>
                              </p:par>
                            </p:childTnLst>
                          </p:cTn>
                        </p:par>
                      </p:childTnLst>
                    </p:cTn>
                  </p:par>
                  <p:par>
                    <p:cTn id="75" fill="hold">
                      <p:stCondLst>
                        <p:cond delay="indefinite"/>
                      </p:stCondLst>
                      <p:childTnLst>
                        <p:par>
                          <p:cTn id="76" fill="hold">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1000" fill="hold"/>
                                        <p:tgtEl>
                                          <p:spTgt spid="15"/>
                                        </p:tgtEl>
                                        <p:attrNameLst>
                                          <p:attrName>ppt_w</p:attrName>
                                        </p:attrNameLst>
                                      </p:cBhvr>
                                      <p:tavLst>
                                        <p:tav tm="0">
                                          <p:val>
                                            <p:fltVal val="0"/>
                                          </p:val>
                                        </p:tav>
                                        <p:tav tm="100000">
                                          <p:val>
                                            <p:strVal val="#ppt_w"/>
                                          </p:val>
                                        </p:tav>
                                      </p:tavLst>
                                    </p:anim>
                                    <p:anim calcmode="lin" valueType="num">
                                      <p:cBhvr>
                                        <p:cTn id="80" dur="1000" fill="hold"/>
                                        <p:tgtEl>
                                          <p:spTgt spid="15"/>
                                        </p:tgtEl>
                                        <p:attrNameLst>
                                          <p:attrName>ppt_h</p:attrName>
                                        </p:attrNameLst>
                                      </p:cBhvr>
                                      <p:tavLst>
                                        <p:tav tm="0">
                                          <p:val>
                                            <p:fltVal val="0"/>
                                          </p:val>
                                        </p:tav>
                                        <p:tav tm="100000">
                                          <p:val>
                                            <p:strVal val="#ppt_h"/>
                                          </p:val>
                                        </p:tav>
                                      </p:tavLst>
                                    </p:anim>
                                    <p:anim calcmode="lin" valueType="num">
                                      <p:cBhvr>
                                        <p:cTn id="81"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nimBg="1"/>
      <p:bldP spid="7" grpId="0"/>
      <p:bldP spid="9" grpId="0"/>
      <p:bldP spid="10" grpId="0"/>
      <p:bldP spid="13" grpId="0"/>
      <p:bldP spid="14" grpId="0"/>
      <p:bldP spid="15" grpId="0"/>
      <p:bldP spid="16" grpId="0"/>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 Unit</a:t>
            </a:r>
            <a:endParaRPr lang="en-US" dirty="0"/>
          </a:p>
        </p:txBody>
      </p:sp>
      <p:sp>
        <p:nvSpPr>
          <p:cNvPr id="3" name="Content Placeholder 2"/>
          <p:cNvSpPr>
            <a:spLocks noGrp="1"/>
          </p:cNvSpPr>
          <p:nvPr>
            <p:ph idx="1"/>
          </p:nvPr>
        </p:nvSpPr>
        <p:spPr/>
        <p:txBody>
          <a:bodyPr/>
          <a:lstStyle/>
          <a:p>
            <a:pPr lvl="0"/>
            <a:r>
              <a:rPr lang="en-US" dirty="0" smtClean="0"/>
              <a:t>lowest whole-number ratio of ions in an ionic compound</a:t>
            </a:r>
          </a:p>
          <a:p>
            <a:endParaRPr lang="en-US"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42</a:t>
            </a:fld>
            <a:endParaRPr lang="en-US" dirty="0"/>
          </a:p>
        </p:txBody>
      </p:sp>
      <p:sp>
        <p:nvSpPr>
          <p:cNvPr id="5" name="TextBox 4"/>
          <p:cNvSpPr txBox="1"/>
          <p:nvPr/>
        </p:nvSpPr>
        <p:spPr>
          <a:xfrm>
            <a:off x="838200" y="3276600"/>
            <a:ext cx="4724400" cy="2400657"/>
          </a:xfrm>
          <a:prstGeom prst="rect">
            <a:avLst/>
          </a:prstGeom>
          <a:noFill/>
        </p:spPr>
        <p:txBody>
          <a:bodyPr wrap="square" rtlCol="0">
            <a:spAutoFit/>
          </a:bodyPr>
          <a:lstStyle/>
          <a:p>
            <a:r>
              <a:rPr lang="en-US" sz="3000" dirty="0" smtClean="0"/>
              <a:t>Ratio of Na to </a:t>
            </a:r>
            <a:r>
              <a:rPr lang="en-US" sz="3000" dirty="0" err="1" smtClean="0"/>
              <a:t>Cl</a:t>
            </a:r>
            <a:r>
              <a:rPr lang="en-US" sz="3000" dirty="0" smtClean="0"/>
              <a:t> is 1:1</a:t>
            </a:r>
          </a:p>
          <a:p>
            <a:endParaRPr lang="en-US" sz="3000" dirty="0" smtClean="0"/>
          </a:p>
          <a:p>
            <a:endParaRPr lang="en-US" sz="3000" dirty="0" smtClean="0"/>
          </a:p>
          <a:p>
            <a:endParaRPr lang="en-US" sz="3000" dirty="0" smtClean="0"/>
          </a:p>
          <a:p>
            <a:r>
              <a:rPr lang="en-US" sz="3000" dirty="0" smtClean="0"/>
              <a:t>Ratio of Mg to </a:t>
            </a:r>
            <a:r>
              <a:rPr lang="en-US" sz="3000" dirty="0" err="1" smtClean="0"/>
              <a:t>Cl</a:t>
            </a:r>
            <a:r>
              <a:rPr lang="en-US" sz="3000" dirty="0" smtClean="0"/>
              <a:t> is 1:2</a:t>
            </a:r>
            <a:endParaRPr lang="en-US" sz="3000" dirty="0"/>
          </a:p>
        </p:txBody>
      </p:sp>
      <p:sp>
        <p:nvSpPr>
          <p:cNvPr id="6" name="TextBox 5"/>
          <p:cNvSpPr txBox="1"/>
          <p:nvPr/>
        </p:nvSpPr>
        <p:spPr>
          <a:xfrm>
            <a:off x="5257800" y="3124200"/>
            <a:ext cx="1828800" cy="861774"/>
          </a:xfrm>
          <a:prstGeom prst="rect">
            <a:avLst/>
          </a:prstGeom>
          <a:noFill/>
        </p:spPr>
        <p:txBody>
          <a:bodyPr wrap="square" rtlCol="0">
            <a:spAutoFit/>
          </a:bodyPr>
          <a:lstStyle/>
          <a:p>
            <a:r>
              <a:rPr lang="en-US" sz="5000" b="1" dirty="0" err="1" smtClean="0">
                <a:solidFill>
                  <a:srgbClr val="FF0000"/>
                </a:solidFill>
              </a:rPr>
              <a:t>NaCl</a:t>
            </a:r>
            <a:endParaRPr lang="en-US" sz="5000" b="1" dirty="0">
              <a:solidFill>
                <a:srgbClr val="FF0000"/>
              </a:solidFill>
            </a:endParaRPr>
          </a:p>
        </p:txBody>
      </p:sp>
      <p:sp>
        <p:nvSpPr>
          <p:cNvPr id="7" name="TextBox 6"/>
          <p:cNvSpPr txBox="1"/>
          <p:nvPr/>
        </p:nvSpPr>
        <p:spPr>
          <a:xfrm>
            <a:off x="5181600" y="4953000"/>
            <a:ext cx="2057400" cy="861774"/>
          </a:xfrm>
          <a:prstGeom prst="rect">
            <a:avLst/>
          </a:prstGeom>
          <a:noFill/>
        </p:spPr>
        <p:txBody>
          <a:bodyPr wrap="square" rtlCol="0">
            <a:spAutoFit/>
          </a:bodyPr>
          <a:lstStyle/>
          <a:p>
            <a:r>
              <a:rPr lang="en-US" sz="5000" b="1" dirty="0" smtClean="0">
                <a:solidFill>
                  <a:srgbClr val="FF0000"/>
                </a:solidFill>
              </a:rPr>
              <a:t>MgCl</a:t>
            </a:r>
            <a:r>
              <a:rPr lang="en-US" sz="5000" b="1" baseline="-25000" dirty="0" smtClean="0">
                <a:solidFill>
                  <a:srgbClr val="FF0000"/>
                </a:solidFill>
              </a:rPr>
              <a:t>2</a:t>
            </a:r>
            <a:endParaRPr lang="en-US" sz="5000" b="1" dirty="0">
              <a:solidFill>
                <a:srgbClr val="FF0000"/>
              </a:solidFill>
            </a:endParaRPr>
          </a:p>
        </p:txBody>
      </p:sp>
    </p:spTree>
    <p:extLst>
      <p:ext uri="{BB962C8B-B14F-4D97-AF65-F5344CB8AC3E}">
        <p14:creationId xmlns:p14="http://schemas.microsoft.com/office/powerpoint/2010/main" val="75803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P spid="7" grpId="0" build="allAtOnce"/>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0"/>
            <a:ext cx="8229600" cy="3078163"/>
          </a:xfrm>
        </p:spPr>
        <p:txBody>
          <a:bodyPr/>
          <a:lstStyle/>
          <a:p>
            <a:pPr marL="514350" indent="-514350">
              <a:buFont typeface="+mj-lt"/>
              <a:buAutoNum type="arabicPeriod" startAt="12"/>
            </a:pPr>
            <a:r>
              <a:rPr lang="en-US" dirty="0" smtClean="0"/>
              <a:t>  a.  KI – Potassium Iodide</a:t>
            </a:r>
          </a:p>
          <a:p>
            <a:pPr marL="514350" indent="-514350">
              <a:buNone/>
            </a:pPr>
            <a:r>
              <a:rPr lang="en-US" dirty="0" smtClean="0"/>
              <a:t>       b.  Al</a:t>
            </a:r>
            <a:r>
              <a:rPr lang="en-US" baseline="-25000" dirty="0" smtClean="0"/>
              <a:t>2</a:t>
            </a:r>
            <a:r>
              <a:rPr lang="en-US" dirty="0" smtClean="0"/>
              <a:t>O</a:t>
            </a:r>
            <a:r>
              <a:rPr lang="en-US" baseline="-25000" dirty="0" smtClean="0"/>
              <a:t>3 </a:t>
            </a:r>
            <a:r>
              <a:rPr lang="en-US" dirty="0" smtClean="0"/>
              <a:t>– Aluminum Oxide</a:t>
            </a:r>
          </a:p>
          <a:p>
            <a:pPr marL="514350" indent="-514350">
              <a:buNone/>
            </a:pPr>
            <a:endParaRPr lang="en-US" dirty="0" smtClean="0"/>
          </a:p>
          <a:p>
            <a:pPr marL="514350" indent="-514350">
              <a:buFont typeface="+mj-lt"/>
              <a:buAutoNum type="arabicPeriod" startAt="13"/>
            </a:pPr>
            <a:r>
              <a:rPr lang="en-US" dirty="0" smtClean="0"/>
              <a:t>  CaCl</a:t>
            </a:r>
            <a:r>
              <a:rPr lang="en-US" baseline="-25000" dirty="0" smtClean="0"/>
              <a:t>2 </a:t>
            </a:r>
            <a:r>
              <a:rPr lang="en-US" dirty="0" smtClean="0"/>
              <a:t>– Calcium Chloride</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752600" y="228600"/>
            <a:ext cx="5553075" cy="2647950"/>
          </a:xfrm>
          <a:prstGeom prst="rect">
            <a:avLst/>
          </a:prstGeom>
          <a:noFill/>
          <a:ln w="9525">
            <a:noFill/>
            <a:miter lim="800000"/>
            <a:headEnd/>
            <a:tailEnd/>
          </a:ln>
          <a:effectLst/>
        </p:spPr>
      </p:pic>
      <p:sp>
        <p:nvSpPr>
          <p:cNvPr id="4" name="TextBox 3"/>
          <p:cNvSpPr txBox="1"/>
          <p:nvPr/>
        </p:nvSpPr>
        <p:spPr>
          <a:xfrm>
            <a:off x="5867400" y="1524000"/>
            <a:ext cx="19812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And NAME them</a:t>
            </a:r>
            <a:endParaRPr lang="en-US" dirty="0"/>
          </a:p>
        </p:txBody>
      </p:sp>
      <p:sp>
        <p:nvSpPr>
          <p:cNvPr id="5" name="Slide Number Placeholder 4"/>
          <p:cNvSpPr>
            <a:spLocks noGrp="1"/>
          </p:cNvSpPr>
          <p:nvPr>
            <p:ph type="sldNum" sz="quarter" idx="12"/>
          </p:nvPr>
        </p:nvSpPr>
        <p:spPr/>
        <p:txBody>
          <a:bodyPr/>
          <a:lstStyle/>
          <a:p>
            <a:fld id="{3320D74C-7663-493A-9AFF-C6F46CBD43DF}" type="slidenum">
              <a:rPr lang="en-US" smtClean="0"/>
              <a:pPr/>
              <a:t>43</a:t>
            </a:fld>
            <a:endParaRPr lang="en-US"/>
          </a:p>
        </p:txBody>
      </p:sp>
    </p:spTree>
    <p:extLst>
      <p:ext uri="{BB962C8B-B14F-4D97-AF65-F5344CB8AC3E}">
        <p14:creationId xmlns:p14="http://schemas.microsoft.com/office/powerpoint/2010/main" val="345023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Cut – Crisscross Method</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Determine the charge on each ion.</a:t>
            </a:r>
          </a:p>
          <a:p>
            <a:pPr marL="514350" indent="-514350">
              <a:buFont typeface="+mj-lt"/>
              <a:buAutoNum type="arabicPeriod"/>
            </a:pPr>
            <a:r>
              <a:rPr lang="en-US" dirty="0" smtClean="0"/>
              <a:t>Cross the charges.</a:t>
            </a:r>
          </a:p>
          <a:p>
            <a:pPr marL="514350" indent="-514350">
              <a:buFont typeface="+mj-lt"/>
              <a:buAutoNum type="arabicPeriod"/>
            </a:pPr>
            <a:r>
              <a:rPr lang="en-US" dirty="0" smtClean="0"/>
              <a:t>Reduce if necessary.</a:t>
            </a:r>
          </a:p>
          <a:p>
            <a:pPr marL="514350" indent="-514350">
              <a:buFont typeface="+mj-lt"/>
              <a:buAutoNum type="arabicPeriod"/>
            </a:pPr>
            <a:r>
              <a:rPr lang="en-US" dirty="0" smtClean="0"/>
              <a:t>Name the compound.</a:t>
            </a:r>
          </a:p>
        </p:txBody>
      </p:sp>
      <p:sp>
        <p:nvSpPr>
          <p:cNvPr id="4" name="Slide Number Placeholder 3"/>
          <p:cNvSpPr>
            <a:spLocks noGrp="1"/>
          </p:cNvSpPr>
          <p:nvPr>
            <p:ph type="sldNum" sz="quarter" idx="11"/>
          </p:nvPr>
        </p:nvSpPr>
        <p:spPr/>
        <p:txBody>
          <a:bodyPr/>
          <a:lstStyle/>
          <a:p>
            <a:fld id="{3320D74C-7663-493A-9AFF-C6F46CBD43DF}" type="slidenum">
              <a:rPr lang="en-US" smtClean="0"/>
              <a:pPr/>
              <a:t>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763000" cy="1371600"/>
          </a:xfrm>
        </p:spPr>
        <p:txBody>
          <a:bodyPr/>
          <a:lstStyle/>
          <a:p>
            <a:r>
              <a:rPr lang="en-US" dirty="0" smtClean="0"/>
              <a:t>Example 1 – Barium and Nitrogen</a:t>
            </a:r>
            <a:endParaRPr lang="en-US" dirty="0"/>
          </a:p>
        </p:txBody>
      </p:sp>
      <p:sp>
        <p:nvSpPr>
          <p:cNvPr id="3" name="Content Placeholder 2"/>
          <p:cNvSpPr>
            <a:spLocks noGrp="1"/>
          </p:cNvSpPr>
          <p:nvPr>
            <p:ph idx="1"/>
          </p:nvPr>
        </p:nvSpPr>
        <p:spPr>
          <a:xfrm>
            <a:off x="304800" y="2133600"/>
            <a:ext cx="8229600" cy="1295400"/>
          </a:xfrm>
        </p:spPr>
        <p:txBody>
          <a:bodyPr/>
          <a:lstStyle/>
          <a:p>
            <a:pPr marL="0" indent="0" algn="ctr">
              <a:buNone/>
            </a:pPr>
            <a:r>
              <a:rPr lang="en-US" sz="7000" dirty="0" smtClean="0"/>
              <a:t>Ba				N</a:t>
            </a:r>
            <a:endParaRPr lang="en-US" sz="7000"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45</a:t>
            </a:fld>
            <a:endParaRPr lang="en-US" dirty="0"/>
          </a:p>
        </p:txBody>
      </p:sp>
      <p:sp>
        <p:nvSpPr>
          <p:cNvPr id="5" name="TextBox 4"/>
          <p:cNvSpPr txBox="1"/>
          <p:nvPr/>
        </p:nvSpPr>
        <p:spPr>
          <a:xfrm>
            <a:off x="2819400" y="1905000"/>
            <a:ext cx="990600" cy="861774"/>
          </a:xfrm>
          <a:prstGeom prst="rect">
            <a:avLst/>
          </a:prstGeom>
          <a:noFill/>
        </p:spPr>
        <p:txBody>
          <a:bodyPr wrap="square" rtlCol="0">
            <a:spAutoFit/>
          </a:bodyPr>
          <a:lstStyle/>
          <a:p>
            <a:r>
              <a:rPr lang="en-US" sz="5000" dirty="0" smtClean="0"/>
              <a:t>2+</a:t>
            </a:r>
            <a:endParaRPr lang="en-US" sz="5000" dirty="0"/>
          </a:p>
        </p:txBody>
      </p:sp>
      <p:sp>
        <p:nvSpPr>
          <p:cNvPr id="6" name="TextBox 5"/>
          <p:cNvSpPr txBox="1"/>
          <p:nvPr/>
        </p:nvSpPr>
        <p:spPr>
          <a:xfrm>
            <a:off x="7051965" y="1931984"/>
            <a:ext cx="838200" cy="861774"/>
          </a:xfrm>
          <a:prstGeom prst="rect">
            <a:avLst/>
          </a:prstGeom>
          <a:noFill/>
        </p:spPr>
        <p:txBody>
          <a:bodyPr wrap="square" rtlCol="0">
            <a:spAutoFit/>
          </a:bodyPr>
          <a:lstStyle/>
          <a:p>
            <a:r>
              <a:rPr lang="en-US" sz="5000" dirty="0" smtClean="0"/>
              <a:t>3-</a:t>
            </a:r>
            <a:endParaRPr lang="en-US" sz="5000" dirty="0"/>
          </a:p>
        </p:txBody>
      </p:sp>
      <p:sp>
        <p:nvSpPr>
          <p:cNvPr id="16" name="Down Arrow 15"/>
          <p:cNvSpPr/>
          <p:nvPr/>
        </p:nvSpPr>
        <p:spPr bwMode="auto">
          <a:xfrm>
            <a:off x="4267200" y="3276600"/>
            <a:ext cx="1066800" cy="1371600"/>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Content Placeholder 2"/>
          <p:cNvSpPr txBox="1">
            <a:spLocks/>
          </p:cNvSpPr>
          <p:nvPr/>
        </p:nvSpPr>
        <p:spPr bwMode="auto">
          <a:xfrm>
            <a:off x="3314700" y="4800600"/>
            <a:ext cx="2971800" cy="129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L="0" indent="0" algn="ctr" eaLnBrk="1" hangingPunct="1">
              <a:buNone/>
            </a:pPr>
            <a:r>
              <a:rPr lang="en-US" sz="7000" kern="0" dirty="0" smtClean="0"/>
              <a:t>Ba</a:t>
            </a:r>
            <a:r>
              <a:rPr lang="en-US" sz="6600" baseline="-25000" dirty="0" smtClean="0"/>
              <a:t>3</a:t>
            </a:r>
            <a:r>
              <a:rPr lang="en-US" sz="7000" kern="0" dirty="0" smtClean="0"/>
              <a:t>N</a:t>
            </a:r>
            <a:r>
              <a:rPr lang="en-US" sz="6600" baseline="-25000" dirty="0"/>
              <a:t>2</a:t>
            </a:r>
            <a:endParaRPr lang="en-US" sz="7000" kern="0" dirty="0"/>
          </a:p>
        </p:txBody>
      </p:sp>
      <p:sp>
        <p:nvSpPr>
          <p:cNvPr id="18" name="TextBox 17"/>
          <p:cNvSpPr txBox="1"/>
          <p:nvPr/>
        </p:nvSpPr>
        <p:spPr>
          <a:xfrm>
            <a:off x="3086100" y="5943600"/>
            <a:ext cx="3429000" cy="553998"/>
          </a:xfrm>
          <a:prstGeom prst="rect">
            <a:avLst/>
          </a:prstGeom>
          <a:noFill/>
        </p:spPr>
        <p:txBody>
          <a:bodyPr wrap="square" rtlCol="0">
            <a:spAutoFit/>
          </a:bodyPr>
          <a:lstStyle/>
          <a:p>
            <a:pPr algn="ctr"/>
            <a:r>
              <a:rPr lang="en-US" sz="3000" dirty="0" smtClean="0"/>
              <a:t>Barium Nitride</a:t>
            </a:r>
            <a:endParaRPr lang="en-US" sz="3000" dirty="0"/>
          </a:p>
        </p:txBody>
      </p:sp>
      <p:cxnSp>
        <p:nvCxnSpPr>
          <p:cNvPr id="9" name="Curved Connector 8"/>
          <p:cNvCxnSpPr/>
          <p:nvPr/>
        </p:nvCxnSpPr>
        <p:spPr bwMode="auto">
          <a:xfrm>
            <a:off x="3671455" y="2332423"/>
            <a:ext cx="3338945" cy="944177"/>
          </a:xfrm>
          <a:prstGeom prst="curvedConnector3">
            <a:avLst/>
          </a:prstGeom>
          <a:solidFill>
            <a:schemeClr val="accent1"/>
          </a:solidFill>
          <a:ln w="57150" cap="flat" cmpd="sng" algn="ctr">
            <a:solidFill>
              <a:srgbClr val="CC00CC"/>
            </a:solidFill>
            <a:prstDash val="solid"/>
            <a:round/>
            <a:headEnd type="none" w="med" len="med"/>
            <a:tailEnd type="arrow"/>
          </a:ln>
          <a:effectLst/>
        </p:spPr>
      </p:cxnSp>
      <p:cxnSp>
        <p:nvCxnSpPr>
          <p:cNvPr id="12" name="Curved Connector 11"/>
          <p:cNvCxnSpPr/>
          <p:nvPr/>
        </p:nvCxnSpPr>
        <p:spPr bwMode="auto">
          <a:xfrm rot="10800000" flipV="1">
            <a:off x="3671455" y="2339350"/>
            <a:ext cx="3359728" cy="937249"/>
          </a:xfrm>
          <a:prstGeom prst="curvedConnector3">
            <a:avLst/>
          </a:prstGeom>
          <a:solidFill>
            <a:schemeClr val="accent1"/>
          </a:solidFill>
          <a:ln w="57150" cap="flat" cmpd="sng" algn="ctr">
            <a:solidFill>
              <a:schemeClr val="accent1">
                <a:lumMod val="50000"/>
              </a:schemeClr>
            </a:solidFill>
            <a:prstDash val="solid"/>
            <a:round/>
            <a:headEnd type="none" w="med" len="med"/>
            <a:tailEnd type="arrow"/>
          </a:ln>
          <a:effectLst/>
        </p:spPr>
      </p:cxnSp>
    </p:spTree>
    <p:extLst>
      <p:ext uri="{BB962C8B-B14F-4D97-AF65-F5344CB8AC3E}">
        <p14:creationId xmlns:p14="http://schemas.microsoft.com/office/powerpoint/2010/main" val="215625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randombar(horizontal)">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6" grpId="0" animBg="1"/>
      <p:bldP spid="17" grpId="0"/>
      <p:bldP spid="1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763000" cy="1371600"/>
          </a:xfrm>
        </p:spPr>
        <p:txBody>
          <a:bodyPr/>
          <a:lstStyle/>
          <a:p>
            <a:r>
              <a:rPr lang="en-US" sz="4000" dirty="0" smtClean="0"/>
              <a:t>Example 2 – Magnesium and Oxygen</a:t>
            </a:r>
            <a:endParaRPr lang="en-US" sz="4000" dirty="0"/>
          </a:p>
        </p:txBody>
      </p:sp>
      <p:sp>
        <p:nvSpPr>
          <p:cNvPr id="3" name="Content Placeholder 2"/>
          <p:cNvSpPr>
            <a:spLocks noGrp="1"/>
          </p:cNvSpPr>
          <p:nvPr>
            <p:ph idx="1"/>
          </p:nvPr>
        </p:nvSpPr>
        <p:spPr>
          <a:xfrm>
            <a:off x="-457200" y="1737350"/>
            <a:ext cx="8458200" cy="1295400"/>
          </a:xfrm>
        </p:spPr>
        <p:txBody>
          <a:bodyPr/>
          <a:lstStyle/>
          <a:p>
            <a:pPr marL="0" indent="0" algn="ctr">
              <a:buNone/>
            </a:pPr>
            <a:r>
              <a:rPr lang="en-US" sz="7000" dirty="0" smtClean="0"/>
              <a:t>Mg				O</a:t>
            </a:r>
            <a:endParaRPr lang="en-US" sz="7000"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46</a:t>
            </a:fld>
            <a:endParaRPr lang="en-US"/>
          </a:p>
        </p:txBody>
      </p:sp>
      <p:sp>
        <p:nvSpPr>
          <p:cNvPr id="5" name="TextBox 4"/>
          <p:cNvSpPr txBox="1"/>
          <p:nvPr/>
        </p:nvSpPr>
        <p:spPr>
          <a:xfrm>
            <a:off x="2362200" y="1440873"/>
            <a:ext cx="914400" cy="861774"/>
          </a:xfrm>
          <a:prstGeom prst="rect">
            <a:avLst/>
          </a:prstGeom>
          <a:noFill/>
        </p:spPr>
        <p:txBody>
          <a:bodyPr wrap="square" rtlCol="0">
            <a:spAutoFit/>
          </a:bodyPr>
          <a:lstStyle/>
          <a:p>
            <a:r>
              <a:rPr lang="en-US" sz="5000" dirty="0" smtClean="0"/>
              <a:t>2+</a:t>
            </a:r>
            <a:endParaRPr lang="en-US" sz="5000" dirty="0"/>
          </a:p>
        </p:txBody>
      </p:sp>
      <p:sp>
        <p:nvSpPr>
          <p:cNvPr id="6" name="TextBox 5"/>
          <p:cNvSpPr txBox="1"/>
          <p:nvPr/>
        </p:nvSpPr>
        <p:spPr>
          <a:xfrm>
            <a:off x="6560129" y="1444337"/>
            <a:ext cx="838200" cy="861774"/>
          </a:xfrm>
          <a:prstGeom prst="rect">
            <a:avLst/>
          </a:prstGeom>
          <a:noFill/>
        </p:spPr>
        <p:txBody>
          <a:bodyPr wrap="square" rtlCol="0">
            <a:spAutoFit/>
          </a:bodyPr>
          <a:lstStyle/>
          <a:p>
            <a:r>
              <a:rPr lang="en-US" sz="5000" dirty="0" smtClean="0"/>
              <a:t>2-</a:t>
            </a:r>
            <a:endParaRPr lang="en-US" sz="5000" dirty="0"/>
          </a:p>
        </p:txBody>
      </p:sp>
      <p:sp>
        <p:nvSpPr>
          <p:cNvPr id="16" name="Down Arrow 15"/>
          <p:cNvSpPr/>
          <p:nvPr/>
        </p:nvSpPr>
        <p:spPr bwMode="auto">
          <a:xfrm>
            <a:off x="4267200" y="2812473"/>
            <a:ext cx="838200" cy="685800"/>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Content Placeholder 2"/>
          <p:cNvSpPr txBox="1">
            <a:spLocks/>
          </p:cNvSpPr>
          <p:nvPr/>
        </p:nvSpPr>
        <p:spPr bwMode="auto">
          <a:xfrm>
            <a:off x="3200400" y="3505200"/>
            <a:ext cx="2971800" cy="129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L="0" indent="0" algn="ctr" eaLnBrk="1" hangingPunct="1">
              <a:buNone/>
            </a:pPr>
            <a:r>
              <a:rPr lang="en-US" sz="7000" kern="0" dirty="0" smtClean="0"/>
              <a:t>Mg</a:t>
            </a:r>
            <a:r>
              <a:rPr lang="en-US" sz="7200" baseline="-25000" dirty="0" smtClean="0"/>
              <a:t>2</a:t>
            </a:r>
            <a:r>
              <a:rPr lang="en-US" sz="7000" kern="0" dirty="0" smtClean="0"/>
              <a:t>O</a:t>
            </a:r>
            <a:r>
              <a:rPr lang="en-US" sz="6600" baseline="-25000" dirty="0"/>
              <a:t>2</a:t>
            </a:r>
            <a:endParaRPr lang="en-US" sz="7000" kern="0" dirty="0"/>
          </a:p>
        </p:txBody>
      </p:sp>
      <p:sp>
        <p:nvSpPr>
          <p:cNvPr id="18" name="TextBox 17"/>
          <p:cNvSpPr txBox="1"/>
          <p:nvPr/>
        </p:nvSpPr>
        <p:spPr>
          <a:xfrm>
            <a:off x="5867400" y="5849990"/>
            <a:ext cx="2971800" cy="477054"/>
          </a:xfrm>
          <a:prstGeom prst="rect">
            <a:avLst/>
          </a:prstGeom>
          <a:noFill/>
        </p:spPr>
        <p:txBody>
          <a:bodyPr wrap="square" rtlCol="0">
            <a:spAutoFit/>
          </a:bodyPr>
          <a:lstStyle/>
          <a:p>
            <a:pPr algn="ctr"/>
            <a:r>
              <a:rPr lang="en-US" sz="2500" dirty="0" smtClean="0"/>
              <a:t>Magnesium Oxide</a:t>
            </a:r>
            <a:endParaRPr lang="en-US" sz="2500" dirty="0"/>
          </a:p>
        </p:txBody>
      </p:sp>
      <p:sp>
        <p:nvSpPr>
          <p:cNvPr id="13" name="Down Arrow 12"/>
          <p:cNvSpPr/>
          <p:nvPr/>
        </p:nvSpPr>
        <p:spPr bwMode="auto">
          <a:xfrm>
            <a:off x="4419600" y="4821382"/>
            <a:ext cx="838200" cy="685800"/>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Content Placeholder 2"/>
          <p:cNvSpPr txBox="1">
            <a:spLocks/>
          </p:cNvSpPr>
          <p:nvPr/>
        </p:nvSpPr>
        <p:spPr bwMode="auto">
          <a:xfrm>
            <a:off x="3314700" y="5507182"/>
            <a:ext cx="2971800" cy="129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L="0" indent="0" algn="ctr" eaLnBrk="1" hangingPunct="1">
              <a:buNone/>
            </a:pPr>
            <a:r>
              <a:rPr lang="en-US" sz="7000" kern="0" dirty="0" err="1" smtClean="0"/>
              <a:t>MgO</a:t>
            </a:r>
            <a:endParaRPr lang="en-US" sz="7000" kern="0" dirty="0"/>
          </a:p>
        </p:txBody>
      </p:sp>
      <p:cxnSp>
        <p:nvCxnSpPr>
          <p:cNvPr id="22" name="Curved Connector 21"/>
          <p:cNvCxnSpPr/>
          <p:nvPr/>
        </p:nvCxnSpPr>
        <p:spPr bwMode="auto">
          <a:xfrm>
            <a:off x="3165765" y="1868297"/>
            <a:ext cx="3338945" cy="944177"/>
          </a:xfrm>
          <a:prstGeom prst="curvedConnector3">
            <a:avLst/>
          </a:prstGeom>
          <a:solidFill>
            <a:schemeClr val="accent1"/>
          </a:solidFill>
          <a:ln w="57150" cap="flat" cmpd="sng" algn="ctr">
            <a:solidFill>
              <a:srgbClr val="CC00CC"/>
            </a:solidFill>
            <a:prstDash val="solid"/>
            <a:round/>
            <a:headEnd type="none" w="med" len="med"/>
            <a:tailEnd type="arrow"/>
          </a:ln>
          <a:effectLst/>
        </p:spPr>
      </p:cxnSp>
      <p:cxnSp>
        <p:nvCxnSpPr>
          <p:cNvPr id="23" name="Curved Connector 22"/>
          <p:cNvCxnSpPr/>
          <p:nvPr/>
        </p:nvCxnSpPr>
        <p:spPr bwMode="auto">
          <a:xfrm rot="10800000" flipV="1">
            <a:off x="3165765" y="1875224"/>
            <a:ext cx="3359728" cy="937249"/>
          </a:xfrm>
          <a:prstGeom prst="curvedConnector3">
            <a:avLst/>
          </a:prstGeom>
          <a:solidFill>
            <a:schemeClr val="accent1"/>
          </a:solidFill>
          <a:ln w="57150" cap="flat" cmpd="sng" algn="ctr">
            <a:solidFill>
              <a:schemeClr val="accent1">
                <a:lumMod val="50000"/>
              </a:schemeClr>
            </a:solidFill>
            <a:prstDash val="solid"/>
            <a:round/>
            <a:headEnd type="none" w="med" len="med"/>
            <a:tailEnd type="arrow"/>
          </a:ln>
          <a:effectLst/>
        </p:spPr>
      </p:cxnSp>
    </p:spTree>
    <p:extLst>
      <p:ext uri="{BB962C8B-B14F-4D97-AF65-F5344CB8AC3E}">
        <p14:creationId xmlns:p14="http://schemas.microsoft.com/office/powerpoint/2010/main" val="230702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2" presetClass="entr" presetSubtype="1"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up)">
                                      <p:cBhvr>
                                        <p:cTn id="18" dur="500"/>
                                        <p:tgtEl>
                                          <p:spTgt spid="22"/>
                                        </p:tgtEl>
                                      </p:cBhvr>
                                    </p:animEffect>
                                  </p:childTnLst>
                                </p:cTn>
                              </p:par>
                              <p:par>
                                <p:cTn id="19" presetID="22" presetClass="entr" presetSubtype="1"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ircle(in)">
                                      <p:cBhvr>
                                        <p:cTn id="31" dur="20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circle(in)">
                                      <p:cBhvr>
                                        <p:cTn id="41" dur="20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Effect transition="in" filter="fade">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6" grpId="0" animBg="1"/>
      <p:bldP spid="17" grpId="0"/>
      <p:bldP spid="18" grpId="0"/>
      <p:bldP spid="13" grpId="0" animBg="1"/>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Problems</a:t>
            </a:r>
            <a:endParaRPr lang="en-US" dirty="0"/>
          </a:p>
        </p:txBody>
      </p:sp>
      <p:sp>
        <p:nvSpPr>
          <p:cNvPr id="3" name="Content Placeholder 2"/>
          <p:cNvSpPr>
            <a:spLocks noGrp="1"/>
          </p:cNvSpPr>
          <p:nvPr>
            <p:ph idx="1"/>
          </p:nvPr>
        </p:nvSpPr>
        <p:spPr/>
        <p:txBody>
          <a:bodyPr/>
          <a:lstStyle/>
          <a:p>
            <a:r>
              <a:rPr lang="en-US" sz="2000" dirty="0" smtClean="0"/>
              <a:t>Determine the chemical formulas and names of the ionic compounds formed when the following elements combine:</a:t>
            </a:r>
          </a:p>
          <a:p>
            <a:pPr marL="800100" lvl="1" indent="-342900">
              <a:buFont typeface="+mj-lt"/>
              <a:buAutoNum type="alphaLcPeriod"/>
            </a:pPr>
            <a:r>
              <a:rPr lang="en-US" sz="2400" dirty="0" smtClean="0"/>
              <a:t>magnesium and chlorine</a:t>
            </a:r>
          </a:p>
          <a:p>
            <a:pPr marL="1200150" lvl="2" indent="-342900"/>
            <a:r>
              <a:rPr lang="en-US" dirty="0" smtClean="0"/>
              <a:t>MgCl</a:t>
            </a:r>
            <a:r>
              <a:rPr lang="en-US" baseline="-25000" dirty="0" smtClean="0"/>
              <a:t>2  </a:t>
            </a:r>
            <a:r>
              <a:rPr lang="en-US" dirty="0" smtClean="0"/>
              <a:t>=  Magnesium Chloride</a:t>
            </a:r>
          </a:p>
          <a:p>
            <a:pPr marL="800100" lvl="1" indent="-342900">
              <a:buFont typeface="+mj-lt"/>
              <a:buAutoNum type="alphaLcPeriod"/>
            </a:pPr>
            <a:endParaRPr lang="en-US" sz="2400" dirty="0" smtClean="0"/>
          </a:p>
          <a:p>
            <a:pPr marL="800100" lvl="1" indent="-342900">
              <a:buFont typeface="+mj-lt"/>
              <a:buAutoNum type="alphaLcPeriod"/>
            </a:pPr>
            <a:r>
              <a:rPr lang="en-US" sz="2400" dirty="0" smtClean="0"/>
              <a:t>aluminum and sulfur</a:t>
            </a:r>
          </a:p>
          <a:p>
            <a:pPr marL="1200150" lvl="2" indent="-342900"/>
            <a:r>
              <a:rPr lang="en-US" dirty="0" smtClean="0"/>
              <a:t>Al</a:t>
            </a:r>
            <a:r>
              <a:rPr lang="en-US" baseline="-25000" dirty="0" smtClean="0"/>
              <a:t>2</a:t>
            </a:r>
            <a:r>
              <a:rPr lang="en-US" dirty="0" smtClean="0"/>
              <a:t>S</a:t>
            </a:r>
            <a:r>
              <a:rPr lang="en-US" baseline="-25000" dirty="0" smtClean="0"/>
              <a:t>3  </a:t>
            </a:r>
            <a:r>
              <a:rPr lang="en-US" dirty="0" smtClean="0"/>
              <a:t>=  Aluminum Sulfide</a:t>
            </a:r>
          </a:p>
          <a:p>
            <a:pPr marL="800100" lvl="1" indent="-342900">
              <a:buFont typeface="+mj-lt"/>
              <a:buAutoNum type="alphaLcPeriod"/>
            </a:pPr>
            <a:endParaRPr lang="en-US" sz="1800" dirty="0" smtClean="0"/>
          </a:p>
          <a:p>
            <a:endParaRPr lang="en-US" dirty="0"/>
          </a:p>
        </p:txBody>
      </p:sp>
      <p:sp>
        <p:nvSpPr>
          <p:cNvPr id="5" name="Slide Number Placeholder 4"/>
          <p:cNvSpPr>
            <a:spLocks noGrp="1"/>
          </p:cNvSpPr>
          <p:nvPr>
            <p:ph type="sldNum" sz="quarter" idx="11"/>
          </p:nvPr>
        </p:nvSpPr>
        <p:spPr/>
        <p:txBody>
          <a:bodyPr/>
          <a:lstStyle/>
          <a:p>
            <a:fld id="{3320D74C-7663-493A-9AFF-C6F46CBD43DF}" type="slidenum">
              <a:rPr lang="en-US" smtClean="0"/>
              <a:pPr/>
              <a:t>47</a:t>
            </a:fld>
            <a:endParaRPr lang="en-US"/>
          </a:p>
        </p:txBody>
      </p:sp>
    </p:spTree>
    <p:extLst>
      <p:ext uri="{BB962C8B-B14F-4D97-AF65-F5344CB8AC3E}">
        <p14:creationId xmlns:p14="http://schemas.microsoft.com/office/powerpoint/2010/main" val="42718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from="(-#ppt_w/2)" to="(#ppt_x)" calcmode="lin" valueType="num">
                                      <p:cBhvr>
                                        <p:cTn id="7" dur="600" fill="hold">
                                          <p:stCondLst>
                                            <p:cond delay="0"/>
                                          </p:stCondLst>
                                        </p:cTn>
                                        <p:tgtEl>
                                          <p:spTgt spid="3">
                                            <p:txEl>
                                              <p:pRg st="2" end="2"/>
                                            </p:txEl>
                                          </p:spTgt>
                                        </p:tgtEl>
                                        <p:attrNameLst>
                                          <p:attrName>ppt_x</p:attrName>
                                        </p:attrNameLst>
                                      </p:cBhvr>
                                    </p:anim>
                                    <p:anim from="0" to="-1.0" calcmode="lin" valueType="num">
                                      <p:cBhvr>
                                        <p:cTn id="8" dur="200" decel="50000" autoRev="1" fill="hold">
                                          <p:stCondLst>
                                            <p:cond delay="600"/>
                                          </p:stCondLst>
                                        </p:cTn>
                                        <p:tgtEl>
                                          <p:spTgt spid="3">
                                            <p:txEl>
                                              <p:pRg st="2" end="2"/>
                                            </p:txEl>
                                          </p:spTgt>
                                        </p:tgtEl>
                                        <p:attrNameLst>
                                          <p:attrName>xshear</p:attrName>
                                        </p:attrNameLst>
                                      </p:cBhvr>
                                    </p:anim>
                                    <p:animScale>
                                      <p:cBhvr>
                                        <p:cTn id="9" dur="200" decel="100000" autoRev="1" fill="hold">
                                          <p:stCondLst>
                                            <p:cond delay="600"/>
                                          </p:stCondLst>
                                        </p:cTn>
                                        <p:tgtEl>
                                          <p:spTgt spid="3">
                                            <p:txEl>
                                              <p:pRg st="2" end="2"/>
                                            </p:txEl>
                                          </p:spTgt>
                                        </p:tgtEl>
                                      </p:cBhvr>
                                      <p:from x="100000" y="100000"/>
                                      <p:to x="80000" y="100000"/>
                                    </p:animScale>
                                    <p:anim by="(#ppt_h/3+#ppt_w*0.1)" calcmode="lin" valueType="num">
                                      <p:cBhvr additive="sum">
                                        <p:cTn id="10"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p:cTn id="1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Ionic Compounds Properties</a:t>
            </a:r>
            <a:endParaRPr lang="en-US" dirty="0"/>
          </a:p>
        </p:txBody>
      </p:sp>
      <p:sp>
        <p:nvSpPr>
          <p:cNvPr id="3" name="Content Placeholder 2"/>
          <p:cNvSpPr>
            <a:spLocks noGrp="1"/>
          </p:cNvSpPr>
          <p:nvPr>
            <p:ph idx="1"/>
          </p:nvPr>
        </p:nvSpPr>
        <p:spPr/>
        <p:txBody>
          <a:bodyPr/>
          <a:lstStyle/>
          <a:p>
            <a:pPr lvl="0"/>
            <a:r>
              <a:rPr lang="en-US" dirty="0" smtClean="0"/>
              <a:t>crystalline solids</a:t>
            </a:r>
          </a:p>
          <a:p>
            <a:pPr lvl="0"/>
            <a:r>
              <a:rPr lang="en-US" dirty="0" smtClean="0"/>
              <a:t>high melting points</a:t>
            </a:r>
          </a:p>
          <a:p>
            <a:pPr lvl="0"/>
            <a:r>
              <a:rPr lang="en-US" dirty="0" smtClean="0"/>
              <a:t>conduct electricity when dissolved in water</a:t>
            </a:r>
          </a:p>
          <a:p>
            <a:endParaRPr lang="en-US"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48</a:t>
            </a:fld>
            <a:endParaRPr lang="en-US"/>
          </a:p>
        </p:txBody>
      </p:sp>
    </p:spTree>
    <p:extLst>
      <p:ext uri="{BB962C8B-B14F-4D97-AF65-F5344CB8AC3E}">
        <p14:creationId xmlns:p14="http://schemas.microsoft.com/office/powerpoint/2010/main" val="25086175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Let’s review</a:t>
            </a:r>
            <a:endParaRPr lang="en-US" dirty="0"/>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49</a:t>
            </a:fld>
            <a:endParaRPr lang="en-US"/>
          </a:p>
        </p:txBody>
      </p:sp>
    </p:spTree>
    <p:extLst>
      <p:ext uri="{BB962C8B-B14F-4D97-AF65-F5344CB8AC3E}">
        <p14:creationId xmlns:p14="http://schemas.microsoft.com/office/powerpoint/2010/main" val="742133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a:r>
              <a:rPr lang="en-US" dirty="0" smtClean="0"/>
              <a:t>Page 188, Table 7.1</a:t>
            </a:r>
            <a:br>
              <a:rPr lang="en-US" dirty="0" smtClean="0"/>
            </a:br>
            <a:r>
              <a:rPr lang="en-US" dirty="0" smtClean="0"/>
              <a:t>Do You See a Pattern?</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52400" y="1424462"/>
            <a:ext cx="9525000" cy="4821428"/>
          </a:xfrm>
          <a:prstGeom prst="rect">
            <a:avLst/>
          </a:prstGeom>
          <a:noFill/>
          <a:ln w="9525">
            <a:noFill/>
            <a:miter lim="800000"/>
            <a:headEnd/>
            <a:tailEnd/>
          </a:ln>
          <a:effectLst/>
        </p:spPr>
      </p:pic>
      <p:sp>
        <p:nvSpPr>
          <p:cNvPr id="4" name="TextBox 3"/>
          <p:cNvSpPr txBox="1"/>
          <p:nvPr/>
        </p:nvSpPr>
        <p:spPr>
          <a:xfrm>
            <a:off x="3526240" y="3373511"/>
            <a:ext cx="685800"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2400" dirty="0" smtClean="0"/>
              <a:t>13</a:t>
            </a:r>
            <a:endParaRPr lang="en-US" sz="2400" dirty="0"/>
          </a:p>
        </p:txBody>
      </p:sp>
      <p:sp>
        <p:nvSpPr>
          <p:cNvPr id="5" name="TextBox 4"/>
          <p:cNvSpPr txBox="1"/>
          <p:nvPr/>
        </p:nvSpPr>
        <p:spPr>
          <a:xfrm>
            <a:off x="7277100" y="3373511"/>
            <a:ext cx="685800"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2400" dirty="0" smtClean="0"/>
              <a:t>17</a:t>
            </a:r>
            <a:endParaRPr lang="en-US" sz="2400" dirty="0"/>
          </a:p>
        </p:txBody>
      </p:sp>
      <p:sp>
        <p:nvSpPr>
          <p:cNvPr id="6" name="TextBox 5"/>
          <p:cNvSpPr txBox="1"/>
          <p:nvPr/>
        </p:nvSpPr>
        <p:spPr>
          <a:xfrm>
            <a:off x="4364440" y="3373511"/>
            <a:ext cx="685800"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2400" dirty="0" smtClean="0"/>
              <a:t>14</a:t>
            </a:r>
            <a:endParaRPr lang="en-US" sz="2400" dirty="0"/>
          </a:p>
        </p:txBody>
      </p:sp>
      <p:sp>
        <p:nvSpPr>
          <p:cNvPr id="7" name="TextBox 6"/>
          <p:cNvSpPr txBox="1"/>
          <p:nvPr/>
        </p:nvSpPr>
        <p:spPr>
          <a:xfrm>
            <a:off x="2494698" y="3373511"/>
            <a:ext cx="685800"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2400" dirty="0" smtClean="0"/>
              <a:t>2</a:t>
            </a:r>
            <a:endParaRPr lang="en-US" sz="2400" dirty="0"/>
          </a:p>
        </p:txBody>
      </p:sp>
      <p:sp>
        <p:nvSpPr>
          <p:cNvPr id="8" name="TextBox 7"/>
          <p:cNvSpPr txBox="1"/>
          <p:nvPr/>
        </p:nvSpPr>
        <p:spPr>
          <a:xfrm>
            <a:off x="1600200" y="3373511"/>
            <a:ext cx="685800"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2400" dirty="0" smtClean="0"/>
              <a:t>1</a:t>
            </a:r>
            <a:endParaRPr lang="en-US" sz="2400" dirty="0"/>
          </a:p>
        </p:txBody>
      </p:sp>
      <p:sp>
        <p:nvSpPr>
          <p:cNvPr id="9" name="TextBox 8"/>
          <p:cNvSpPr txBox="1"/>
          <p:nvPr/>
        </p:nvSpPr>
        <p:spPr>
          <a:xfrm>
            <a:off x="8163920" y="3373511"/>
            <a:ext cx="685800"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2400" dirty="0" smtClean="0"/>
              <a:t>18</a:t>
            </a:r>
            <a:endParaRPr lang="en-US" sz="2400" dirty="0"/>
          </a:p>
        </p:txBody>
      </p:sp>
      <p:sp>
        <p:nvSpPr>
          <p:cNvPr id="10" name="TextBox 9"/>
          <p:cNvSpPr txBox="1"/>
          <p:nvPr/>
        </p:nvSpPr>
        <p:spPr>
          <a:xfrm>
            <a:off x="6277970" y="3373511"/>
            <a:ext cx="685800"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2400" dirty="0" smtClean="0"/>
              <a:t>16</a:t>
            </a:r>
            <a:endParaRPr lang="en-US" sz="2400" dirty="0"/>
          </a:p>
        </p:txBody>
      </p:sp>
      <p:sp>
        <p:nvSpPr>
          <p:cNvPr id="11" name="TextBox 10"/>
          <p:cNvSpPr txBox="1"/>
          <p:nvPr/>
        </p:nvSpPr>
        <p:spPr>
          <a:xfrm>
            <a:off x="5363570" y="3373511"/>
            <a:ext cx="685800"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2400" dirty="0" smtClean="0"/>
              <a:t>15</a:t>
            </a:r>
            <a:endParaRPr lang="en-US" sz="2400" dirty="0"/>
          </a:p>
        </p:txBody>
      </p:sp>
      <p:cxnSp>
        <p:nvCxnSpPr>
          <p:cNvPr id="13" name="Straight Connector 12"/>
          <p:cNvCxnSpPr/>
          <p:nvPr/>
        </p:nvCxnSpPr>
        <p:spPr>
          <a:xfrm rot="5400000">
            <a:off x="1638300" y="4824412"/>
            <a:ext cx="3429000" cy="0"/>
          </a:xfrm>
          <a:prstGeom prst="line">
            <a:avLst/>
          </a:prstGeom>
        </p:spPr>
        <p:style>
          <a:lnRef idx="3">
            <a:schemeClr val="accent2"/>
          </a:lnRef>
          <a:fillRef idx="0">
            <a:schemeClr val="accent2"/>
          </a:fillRef>
          <a:effectRef idx="2">
            <a:schemeClr val="accent2"/>
          </a:effectRef>
          <a:fontRef idx="minor">
            <a:schemeClr val="tx1"/>
          </a:fontRef>
        </p:style>
      </p:cxnSp>
      <p:sp>
        <p:nvSpPr>
          <p:cNvPr id="14" name="Slide Number Placeholder 13"/>
          <p:cNvSpPr>
            <a:spLocks noGrp="1"/>
          </p:cNvSpPr>
          <p:nvPr>
            <p:ph type="sldNum" sz="quarter" idx="12"/>
          </p:nvPr>
        </p:nvSpPr>
        <p:spPr/>
        <p:txBody>
          <a:bodyPr/>
          <a:lstStyle/>
          <a:p>
            <a:fld id="{3320D74C-7663-493A-9AFF-C6F46CBD43DF}"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Cut – Crisscross Method</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Determine the charge on each ion.</a:t>
            </a:r>
          </a:p>
          <a:p>
            <a:pPr marL="514350" indent="-514350">
              <a:buFont typeface="+mj-lt"/>
              <a:buAutoNum type="arabicPeriod"/>
            </a:pPr>
            <a:r>
              <a:rPr lang="en-US" dirty="0" smtClean="0"/>
              <a:t>Cross the charges.</a:t>
            </a:r>
          </a:p>
          <a:p>
            <a:pPr marL="514350" indent="-514350">
              <a:buFont typeface="+mj-lt"/>
              <a:buAutoNum type="arabicPeriod"/>
            </a:pPr>
            <a:r>
              <a:rPr lang="en-US" dirty="0" smtClean="0"/>
              <a:t>Reduce if necessary.</a:t>
            </a:r>
          </a:p>
          <a:p>
            <a:pPr marL="514350" indent="-514350">
              <a:buFont typeface="+mj-lt"/>
              <a:buAutoNum type="arabicPeriod"/>
            </a:pPr>
            <a:r>
              <a:rPr lang="en-US" dirty="0" smtClean="0"/>
              <a:t>Name the compound.</a:t>
            </a:r>
          </a:p>
        </p:txBody>
      </p:sp>
      <p:sp>
        <p:nvSpPr>
          <p:cNvPr id="4" name="Slide Number Placeholder 3"/>
          <p:cNvSpPr>
            <a:spLocks noGrp="1"/>
          </p:cNvSpPr>
          <p:nvPr>
            <p:ph type="sldNum" sz="quarter" idx="11"/>
          </p:nvPr>
        </p:nvSpPr>
        <p:spPr/>
        <p:txBody>
          <a:bodyPr/>
          <a:lstStyle/>
          <a:p>
            <a:fld id="{3320D74C-7663-493A-9AFF-C6F46CBD43DF}" type="slidenum">
              <a:rPr lang="en-US" smtClean="0"/>
              <a:pPr/>
              <a:t>50</a:t>
            </a:fld>
            <a:endParaRPr lang="en-US"/>
          </a:p>
        </p:txBody>
      </p:sp>
    </p:spTree>
    <p:extLst>
      <p:ext uri="{BB962C8B-B14F-4D97-AF65-F5344CB8AC3E}">
        <p14:creationId xmlns:p14="http://schemas.microsoft.com/office/powerpoint/2010/main" val="317503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915400" cy="1371600"/>
          </a:xfrm>
        </p:spPr>
        <p:txBody>
          <a:bodyPr/>
          <a:lstStyle/>
          <a:p>
            <a:r>
              <a:rPr lang="en-US" dirty="0" smtClean="0"/>
              <a:t>Example – Aluminum and Chlorine</a:t>
            </a:r>
            <a:endParaRPr lang="en-US" dirty="0"/>
          </a:p>
        </p:txBody>
      </p:sp>
      <p:sp>
        <p:nvSpPr>
          <p:cNvPr id="3" name="Content Placeholder 2"/>
          <p:cNvSpPr>
            <a:spLocks noGrp="1"/>
          </p:cNvSpPr>
          <p:nvPr>
            <p:ph idx="1"/>
          </p:nvPr>
        </p:nvSpPr>
        <p:spPr>
          <a:xfrm>
            <a:off x="304800" y="2133600"/>
            <a:ext cx="8229600" cy="1295400"/>
          </a:xfrm>
        </p:spPr>
        <p:txBody>
          <a:bodyPr/>
          <a:lstStyle/>
          <a:p>
            <a:pPr marL="0" indent="0" algn="ctr">
              <a:buNone/>
            </a:pPr>
            <a:r>
              <a:rPr lang="en-US" sz="7000" dirty="0" smtClean="0"/>
              <a:t>Al 			   Cl</a:t>
            </a:r>
            <a:endParaRPr lang="en-US" sz="7000"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51</a:t>
            </a:fld>
            <a:endParaRPr lang="en-US" dirty="0"/>
          </a:p>
        </p:txBody>
      </p:sp>
      <p:sp>
        <p:nvSpPr>
          <p:cNvPr id="5" name="TextBox 4"/>
          <p:cNvSpPr txBox="1"/>
          <p:nvPr/>
        </p:nvSpPr>
        <p:spPr>
          <a:xfrm>
            <a:off x="2680855" y="1931984"/>
            <a:ext cx="990600" cy="861774"/>
          </a:xfrm>
          <a:prstGeom prst="rect">
            <a:avLst/>
          </a:prstGeom>
          <a:noFill/>
        </p:spPr>
        <p:txBody>
          <a:bodyPr wrap="square" rtlCol="0">
            <a:spAutoFit/>
          </a:bodyPr>
          <a:lstStyle/>
          <a:p>
            <a:r>
              <a:rPr lang="en-US" sz="5000" dirty="0"/>
              <a:t>3</a:t>
            </a:r>
            <a:r>
              <a:rPr lang="en-US" sz="5000" dirty="0" smtClean="0"/>
              <a:t>+</a:t>
            </a:r>
            <a:endParaRPr lang="en-US" sz="5000" dirty="0"/>
          </a:p>
        </p:txBody>
      </p:sp>
      <p:sp>
        <p:nvSpPr>
          <p:cNvPr id="6" name="TextBox 5"/>
          <p:cNvSpPr txBox="1"/>
          <p:nvPr/>
        </p:nvSpPr>
        <p:spPr>
          <a:xfrm>
            <a:off x="7051965" y="1931984"/>
            <a:ext cx="838200" cy="861774"/>
          </a:xfrm>
          <a:prstGeom prst="rect">
            <a:avLst/>
          </a:prstGeom>
          <a:noFill/>
        </p:spPr>
        <p:txBody>
          <a:bodyPr wrap="square" rtlCol="0">
            <a:spAutoFit/>
          </a:bodyPr>
          <a:lstStyle/>
          <a:p>
            <a:r>
              <a:rPr lang="en-US" sz="5000" dirty="0" smtClean="0"/>
              <a:t>-</a:t>
            </a:r>
            <a:endParaRPr lang="en-US" sz="5000" dirty="0"/>
          </a:p>
        </p:txBody>
      </p:sp>
      <p:sp>
        <p:nvSpPr>
          <p:cNvPr id="16" name="Down Arrow 15"/>
          <p:cNvSpPr/>
          <p:nvPr/>
        </p:nvSpPr>
        <p:spPr bwMode="auto">
          <a:xfrm>
            <a:off x="4267200" y="3276600"/>
            <a:ext cx="1066800" cy="1371600"/>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Content Placeholder 2"/>
          <p:cNvSpPr txBox="1">
            <a:spLocks/>
          </p:cNvSpPr>
          <p:nvPr/>
        </p:nvSpPr>
        <p:spPr bwMode="auto">
          <a:xfrm>
            <a:off x="3314700" y="4800600"/>
            <a:ext cx="2971800" cy="129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L="0" indent="0" algn="ctr" eaLnBrk="1" hangingPunct="1">
              <a:buNone/>
            </a:pPr>
            <a:r>
              <a:rPr lang="en-US" sz="7000" kern="0" dirty="0" smtClean="0"/>
              <a:t>AlCl</a:t>
            </a:r>
            <a:r>
              <a:rPr lang="en-US" sz="6600" baseline="-25000" dirty="0"/>
              <a:t>3</a:t>
            </a:r>
            <a:endParaRPr lang="en-US" sz="7000" kern="0" dirty="0"/>
          </a:p>
        </p:txBody>
      </p:sp>
      <p:sp>
        <p:nvSpPr>
          <p:cNvPr id="18" name="TextBox 17"/>
          <p:cNvSpPr txBox="1"/>
          <p:nvPr/>
        </p:nvSpPr>
        <p:spPr>
          <a:xfrm>
            <a:off x="3086100" y="5943600"/>
            <a:ext cx="3429000" cy="553998"/>
          </a:xfrm>
          <a:prstGeom prst="rect">
            <a:avLst/>
          </a:prstGeom>
          <a:noFill/>
        </p:spPr>
        <p:txBody>
          <a:bodyPr wrap="square" rtlCol="0">
            <a:spAutoFit/>
          </a:bodyPr>
          <a:lstStyle/>
          <a:p>
            <a:pPr algn="ctr"/>
            <a:r>
              <a:rPr lang="en-US" sz="3000" dirty="0" smtClean="0"/>
              <a:t>Aluminum Chloride</a:t>
            </a:r>
            <a:endParaRPr lang="en-US" sz="3000" dirty="0"/>
          </a:p>
        </p:txBody>
      </p:sp>
      <p:cxnSp>
        <p:nvCxnSpPr>
          <p:cNvPr id="9" name="Curved Connector 8"/>
          <p:cNvCxnSpPr/>
          <p:nvPr/>
        </p:nvCxnSpPr>
        <p:spPr bwMode="auto">
          <a:xfrm>
            <a:off x="3671455" y="2332423"/>
            <a:ext cx="3338945" cy="944177"/>
          </a:xfrm>
          <a:prstGeom prst="curvedConnector3">
            <a:avLst/>
          </a:prstGeom>
          <a:solidFill>
            <a:schemeClr val="accent1"/>
          </a:solidFill>
          <a:ln w="57150" cap="flat" cmpd="sng" algn="ctr">
            <a:solidFill>
              <a:srgbClr val="CC00CC"/>
            </a:solidFill>
            <a:prstDash val="solid"/>
            <a:round/>
            <a:headEnd type="none" w="med" len="med"/>
            <a:tailEnd type="arrow"/>
          </a:ln>
          <a:effectLst/>
        </p:spPr>
      </p:cxnSp>
      <p:cxnSp>
        <p:nvCxnSpPr>
          <p:cNvPr id="12" name="Curved Connector 11"/>
          <p:cNvCxnSpPr/>
          <p:nvPr/>
        </p:nvCxnSpPr>
        <p:spPr bwMode="auto">
          <a:xfrm rot="10800000" flipV="1">
            <a:off x="3671455" y="2339350"/>
            <a:ext cx="3359728" cy="937249"/>
          </a:xfrm>
          <a:prstGeom prst="curvedConnector3">
            <a:avLst/>
          </a:prstGeom>
          <a:solidFill>
            <a:schemeClr val="accent1"/>
          </a:solidFill>
          <a:ln w="57150" cap="flat" cmpd="sng" algn="ctr">
            <a:solidFill>
              <a:schemeClr val="accent1">
                <a:lumMod val="50000"/>
              </a:schemeClr>
            </a:solidFill>
            <a:prstDash val="solid"/>
            <a:round/>
            <a:headEnd type="none" w="med" len="med"/>
            <a:tailEnd type="arrow"/>
          </a:ln>
          <a:effectLst/>
        </p:spPr>
      </p:cxnSp>
    </p:spTree>
    <p:extLst>
      <p:ext uri="{BB962C8B-B14F-4D97-AF65-F5344CB8AC3E}">
        <p14:creationId xmlns:p14="http://schemas.microsoft.com/office/powerpoint/2010/main" val="380319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randombar(horizontal)">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6" grpId="0" animBg="1"/>
      <p:bldP spid="17" grpId="0"/>
      <p:bldP spid="1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smtClean="0"/>
              <a:t>Write the correct chemical formula for the chemical compounds formed from each pair of ions.  Name the compound that is formed.</a:t>
            </a:r>
            <a:endParaRPr lang="en-US" sz="3000" dirty="0"/>
          </a:p>
        </p:txBody>
      </p:sp>
      <p:sp>
        <p:nvSpPr>
          <p:cNvPr id="3" name="Content Placeholder 2"/>
          <p:cNvSpPr>
            <a:spLocks noGrp="1"/>
          </p:cNvSpPr>
          <p:nvPr>
            <p:ph idx="1"/>
          </p:nvPr>
        </p:nvSpPr>
        <p:spPr>
          <a:xfrm>
            <a:off x="228600" y="1981200"/>
            <a:ext cx="4724400" cy="3886200"/>
          </a:xfrm>
        </p:spPr>
        <p:txBody>
          <a:bodyPr/>
          <a:lstStyle/>
          <a:p>
            <a:pPr marL="914400" lvl="0" indent="-914400" algn="ctr">
              <a:buFont typeface="+mj-lt"/>
              <a:buAutoNum type="alphaLcPeriod"/>
            </a:pPr>
            <a:r>
              <a:rPr lang="en-US" sz="5400" dirty="0"/>
              <a:t> </a:t>
            </a:r>
            <a:r>
              <a:rPr lang="en-US" sz="5400" dirty="0" err="1" smtClean="0"/>
              <a:t>Rb</a:t>
            </a:r>
            <a:r>
              <a:rPr lang="en-US" sz="5400" baseline="30000" dirty="0" smtClean="0"/>
              <a:t>+</a:t>
            </a:r>
            <a:r>
              <a:rPr lang="en-US" sz="5400" dirty="0" smtClean="0"/>
              <a:t>, </a:t>
            </a:r>
            <a:r>
              <a:rPr lang="en-US" sz="5400" dirty="0"/>
              <a:t>O</a:t>
            </a:r>
            <a:r>
              <a:rPr lang="en-US" sz="5400" baseline="30000" dirty="0" smtClean="0"/>
              <a:t>2-</a:t>
            </a:r>
          </a:p>
          <a:p>
            <a:pPr marL="914400" lvl="0" indent="-914400" algn="ctr">
              <a:buFont typeface="+mj-lt"/>
              <a:buAutoNum type="alphaLcPeriod"/>
            </a:pPr>
            <a:r>
              <a:rPr lang="en-US" sz="5400" dirty="0" smtClean="0"/>
              <a:t>Ca</a:t>
            </a:r>
            <a:r>
              <a:rPr lang="en-US" sz="5400" baseline="30000" dirty="0" smtClean="0"/>
              <a:t>2+</a:t>
            </a:r>
            <a:r>
              <a:rPr lang="en-US" sz="5400" dirty="0" smtClean="0"/>
              <a:t>, N</a:t>
            </a:r>
            <a:r>
              <a:rPr lang="en-US" sz="5400" baseline="30000" dirty="0"/>
              <a:t>3</a:t>
            </a:r>
            <a:r>
              <a:rPr lang="en-US" sz="5400" baseline="30000" dirty="0" smtClean="0"/>
              <a:t>-</a:t>
            </a:r>
          </a:p>
          <a:p>
            <a:pPr marL="914400" indent="-914400" algn="ctr">
              <a:buFont typeface="+mj-lt"/>
              <a:buAutoNum type="alphaLcPeriod"/>
            </a:pPr>
            <a:r>
              <a:rPr lang="en-US" sz="5400" dirty="0"/>
              <a:t> </a:t>
            </a:r>
            <a:r>
              <a:rPr lang="en-US" sz="5400" dirty="0" smtClean="0"/>
              <a:t>Fr</a:t>
            </a:r>
            <a:r>
              <a:rPr lang="en-US" sz="5400" baseline="30000" dirty="0" smtClean="0"/>
              <a:t>+</a:t>
            </a:r>
            <a:r>
              <a:rPr lang="en-US" sz="5400" dirty="0" smtClean="0"/>
              <a:t>, F</a:t>
            </a:r>
            <a:r>
              <a:rPr lang="en-US" sz="5400" baseline="30000" dirty="0" smtClean="0"/>
              <a:t>-</a:t>
            </a:r>
            <a:endParaRPr lang="en-US" sz="5400" baseline="30000" dirty="0"/>
          </a:p>
          <a:p>
            <a:pPr marL="914400" indent="-914400" algn="ctr">
              <a:buFont typeface="+mj-lt"/>
              <a:buAutoNum type="alphaLcPeriod"/>
            </a:pPr>
            <a:r>
              <a:rPr lang="en-US" sz="5400" dirty="0"/>
              <a:t> </a:t>
            </a:r>
            <a:r>
              <a:rPr lang="en-US" sz="5400" dirty="0" smtClean="0"/>
              <a:t>Al</a:t>
            </a:r>
            <a:r>
              <a:rPr lang="en-US" sz="5400" baseline="30000" dirty="0"/>
              <a:t>3</a:t>
            </a:r>
            <a:r>
              <a:rPr lang="en-US" sz="5400" baseline="30000" dirty="0" smtClean="0"/>
              <a:t>+</a:t>
            </a:r>
            <a:r>
              <a:rPr lang="en-US" sz="5400" dirty="0" smtClean="0"/>
              <a:t>, P</a:t>
            </a:r>
            <a:r>
              <a:rPr lang="en-US" sz="5400" baseline="30000" dirty="0" smtClean="0"/>
              <a:t>3-</a:t>
            </a:r>
            <a:endParaRPr lang="en-US" sz="5400" baseline="30000"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52</a:t>
            </a:fld>
            <a:endParaRPr lang="en-US"/>
          </a:p>
        </p:txBody>
      </p:sp>
      <p:sp>
        <p:nvSpPr>
          <p:cNvPr id="6" name="Right Arrow 5"/>
          <p:cNvSpPr/>
          <p:nvPr/>
        </p:nvSpPr>
        <p:spPr bwMode="auto">
          <a:xfrm>
            <a:off x="4419600" y="2078182"/>
            <a:ext cx="762000" cy="609600"/>
          </a:xfrm>
          <a:prstGeom prst="right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Right Arrow 6"/>
          <p:cNvSpPr/>
          <p:nvPr/>
        </p:nvSpPr>
        <p:spPr bwMode="auto">
          <a:xfrm>
            <a:off x="4572000" y="3124200"/>
            <a:ext cx="762000" cy="609600"/>
          </a:xfrm>
          <a:prstGeom prst="right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Right Arrow 7"/>
          <p:cNvSpPr/>
          <p:nvPr/>
        </p:nvSpPr>
        <p:spPr bwMode="auto">
          <a:xfrm>
            <a:off x="4572000" y="4038600"/>
            <a:ext cx="762000" cy="609600"/>
          </a:xfrm>
          <a:prstGeom prst="right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ight Arrow 8"/>
          <p:cNvSpPr/>
          <p:nvPr/>
        </p:nvSpPr>
        <p:spPr bwMode="auto">
          <a:xfrm>
            <a:off x="4495800" y="5105400"/>
            <a:ext cx="762000" cy="609600"/>
          </a:xfrm>
          <a:prstGeom prst="right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5275847" y="2059863"/>
            <a:ext cx="1905000" cy="923330"/>
          </a:xfrm>
          <a:prstGeom prst="rect">
            <a:avLst/>
          </a:prstGeom>
          <a:noFill/>
        </p:spPr>
        <p:txBody>
          <a:bodyPr wrap="square" rtlCol="0">
            <a:spAutoFit/>
          </a:bodyPr>
          <a:lstStyle/>
          <a:p>
            <a:r>
              <a:rPr lang="en-US" sz="5400" dirty="0" smtClean="0"/>
              <a:t>Rb</a:t>
            </a:r>
            <a:r>
              <a:rPr lang="en-US" sz="5400" baseline="-25000" dirty="0" smtClean="0"/>
              <a:t>2</a:t>
            </a:r>
            <a:r>
              <a:rPr lang="en-US" sz="5400" dirty="0"/>
              <a:t>O</a:t>
            </a:r>
          </a:p>
        </p:txBody>
      </p:sp>
      <p:sp>
        <p:nvSpPr>
          <p:cNvPr id="11" name="TextBox 10"/>
          <p:cNvSpPr txBox="1"/>
          <p:nvPr/>
        </p:nvSpPr>
        <p:spPr>
          <a:xfrm>
            <a:off x="5334000" y="3048000"/>
            <a:ext cx="2141621" cy="923330"/>
          </a:xfrm>
          <a:prstGeom prst="rect">
            <a:avLst/>
          </a:prstGeom>
          <a:noFill/>
        </p:spPr>
        <p:txBody>
          <a:bodyPr wrap="square" rtlCol="0">
            <a:spAutoFit/>
          </a:bodyPr>
          <a:lstStyle/>
          <a:p>
            <a:r>
              <a:rPr lang="en-US" sz="5400" dirty="0" smtClean="0"/>
              <a:t>Ca</a:t>
            </a:r>
            <a:r>
              <a:rPr lang="en-US" sz="5400" baseline="-25000" dirty="0" smtClean="0"/>
              <a:t>3</a:t>
            </a:r>
            <a:r>
              <a:rPr lang="en-US" sz="5400" dirty="0"/>
              <a:t>N</a:t>
            </a:r>
            <a:r>
              <a:rPr lang="en-US" sz="5400" baseline="-25000" dirty="0" smtClean="0"/>
              <a:t>2</a:t>
            </a:r>
            <a:endParaRPr lang="en-US" sz="5400" dirty="0"/>
          </a:p>
        </p:txBody>
      </p:sp>
      <p:sp>
        <p:nvSpPr>
          <p:cNvPr id="12" name="TextBox 11"/>
          <p:cNvSpPr txBox="1"/>
          <p:nvPr/>
        </p:nvSpPr>
        <p:spPr>
          <a:xfrm>
            <a:off x="5638800" y="3964403"/>
            <a:ext cx="2209800" cy="923330"/>
          </a:xfrm>
          <a:prstGeom prst="rect">
            <a:avLst/>
          </a:prstGeom>
          <a:noFill/>
        </p:spPr>
        <p:txBody>
          <a:bodyPr wrap="square" rtlCol="0">
            <a:spAutoFit/>
          </a:bodyPr>
          <a:lstStyle/>
          <a:p>
            <a:r>
              <a:rPr lang="en-US" sz="5400" dirty="0" err="1" smtClean="0"/>
              <a:t>FrF</a:t>
            </a:r>
            <a:endParaRPr lang="en-US" sz="5400" dirty="0"/>
          </a:p>
        </p:txBody>
      </p:sp>
      <p:sp>
        <p:nvSpPr>
          <p:cNvPr id="13" name="TextBox 12"/>
          <p:cNvSpPr txBox="1"/>
          <p:nvPr/>
        </p:nvSpPr>
        <p:spPr>
          <a:xfrm>
            <a:off x="5315952" y="4952816"/>
            <a:ext cx="1752600" cy="923330"/>
          </a:xfrm>
          <a:prstGeom prst="rect">
            <a:avLst/>
          </a:prstGeom>
          <a:noFill/>
        </p:spPr>
        <p:txBody>
          <a:bodyPr wrap="square" rtlCol="0">
            <a:spAutoFit/>
          </a:bodyPr>
          <a:lstStyle/>
          <a:p>
            <a:r>
              <a:rPr lang="en-US" sz="5400" dirty="0" err="1" smtClean="0"/>
              <a:t>AlP</a:t>
            </a:r>
            <a:endParaRPr lang="en-US" sz="5400" dirty="0"/>
          </a:p>
        </p:txBody>
      </p:sp>
      <p:sp>
        <p:nvSpPr>
          <p:cNvPr id="5" name="TextBox 4"/>
          <p:cNvSpPr txBox="1"/>
          <p:nvPr/>
        </p:nvSpPr>
        <p:spPr>
          <a:xfrm>
            <a:off x="7010400" y="2336862"/>
            <a:ext cx="2133600" cy="369332"/>
          </a:xfrm>
          <a:prstGeom prst="rect">
            <a:avLst/>
          </a:prstGeom>
          <a:noFill/>
        </p:spPr>
        <p:txBody>
          <a:bodyPr wrap="square" rtlCol="0">
            <a:spAutoFit/>
          </a:bodyPr>
          <a:lstStyle/>
          <a:p>
            <a:r>
              <a:rPr lang="en-US" dirty="0" smtClean="0"/>
              <a:t>Rubidium Oxide</a:t>
            </a:r>
            <a:endParaRPr lang="en-US" dirty="0"/>
          </a:p>
        </p:txBody>
      </p:sp>
      <p:sp>
        <p:nvSpPr>
          <p:cNvPr id="14" name="TextBox 13"/>
          <p:cNvSpPr txBox="1"/>
          <p:nvPr/>
        </p:nvSpPr>
        <p:spPr>
          <a:xfrm>
            <a:off x="7391400" y="3360094"/>
            <a:ext cx="2133600" cy="369332"/>
          </a:xfrm>
          <a:prstGeom prst="rect">
            <a:avLst/>
          </a:prstGeom>
          <a:noFill/>
        </p:spPr>
        <p:txBody>
          <a:bodyPr wrap="square" rtlCol="0">
            <a:spAutoFit/>
          </a:bodyPr>
          <a:lstStyle/>
          <a:p>
            <a:r>
              <a:rPr lang="en-US" dirty="0" smtClean="0"/>
              <a:t>Calcium Nitride</a:t>
            </a:r>
            <a:endParaRPr lang="en-US" dirty="0"/>
          </a:p>
        </p:txBody>
      </p:sp>
      <p:sp>
        <p:nvSpPr>
          <p:cNvPr id="15" name="TextBox 14"/>
          <p:cNvSpPr txBox="1"/>
          <p:nvPr/>
        </p:nvSpPr>
        <p:spPr>
          <a:xfrm>
            <a:off x="6998368" y="4274859"/>
            <a:ext cx="2133600" cy="369332"/>
          </a:xfrm>
          <a:prstGeom prst="rect">
            <a:avLst/>
          </a:prstGeom>
          <a:noFill/>
        </p:spPr>
        <p:txBody>
          <a:bodyPr wrap="square" rtlCol="0">
            <a:spAutoFit/>
          </a:bodyPr>
          <a:lstStyle/>
          <a:p>
            <a:r>
              <a:rPr lang="en-US" dirty="0" smtClean="0"/>
              <a:t>Francium Fluoride</a:t>
            </a:r>
            <a:endParaRPr lang="en-US" dirty="0"/>
          </a:p>
        </p:txBody>
      </p:sp>
      <p:sp>
        <p:nvSpPr>
          <p:cNvPr id="16" name="TextBox 15"/>
          <p:cNvSpPr txBox="1"/>
          <p:nvPr/>
        </p:nvSpPr>
        <p:spPr>
          <a:xfrm>
            <a:off x="6404810" y="5225534"/>
            <a:ext cx="2739190" cy="369332"/>
          </a:xfrm>
          <a:prstGeom prst="rect">
            <a:avLst/>
          </a:prstGeom>
          <a:noFill/>
        </p:spPr>
        <p:txBody>
          <a:bodyPr wrap="square" rtlCol="0">
            <a:spAutoFit/>
          </a:bodyPr>
          <a:lstStyle/>
          <a:p>
            <a:r>
              <a:rPr lang="en-US" dirty="0" smtClean="0"/>
              <a:t>Aluminum Phosphide</a:t>
            </a:r>
            <a:endParaRPr lang="en-US" dirty="0"/>
          </a:p>
        </p:txBody>
      </p:sp>
    </p:spTree>
    <p:extLst>
      <p:ext uri="{BB962C8B-B14F-4D97-AF65-F5344CB8AC3E}">
        <p14:creationId xmlns:p14="http://schemas.microsoft.com/office/powerpoint/2010/main" val="42163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1+#ppt_w/2"/>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randombar(horizont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5" grpId="0"/>
      <p:bldP spid="14" grpId="0"/>
      <p:bldP spid="15" grpId="0"/>
      <p:bldP spid="1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smtClean="0"/>
              <a:t>Write formulas for each compound.</a:t>
            </a:r>
            <a:endParaRPr lang="en-US" sz="3000" dirty="0"/>
          </a:p>
        </p:txBody>
      </p:sp>
      <p:sp>
        <p:nvSpPr>
          <p:cNvPr id="3" name="Content Placeholder 2"/>
          <p:cNvSpPr>
            <a:spLocks noGrp="1"/>
          </p:cNvSpPr>
          <p:nvPr>
            <p:ph idx="1"/>
          </p:nvPr>
        </p:nvSpPr>
        <p:spPr>
          <a:xfrm>
            <a:off x="76200" y="1676400"/>
            <a:ext cx="5999018" cy="4191000"/>
          </a:xfrm>
        </p:spPr>
        <p:txBody>
          <a:bodyPr/>
          <a:lstStyle/>
          <a:p>
            <a:pPr marL="914400" lvl="0" indent="-914400" algn="ctr">
              <a:buFont typeface="+mj-lt"/>
              <a:buAutoNum type="alphaLcPeriod"/>
            </a:pPr>
            <a:r>
              <a:rPr lang="en-US" sz="4000" dirty="0" smtClean="0"/>
              <a:t>Strontium iodide</a:t>
            </a:r>
          </a:p>
          <a:p>
            <a:pPr marL="914400" lvl="0" indent="-914400" algn="ctr">
              <a:buFont typeface="+mj-lt"/>
              <a:buAutoNum type="alphaLcPeriod"/>
            </a:pPr>
            <a:endParaRPr lang="en-US" sz="4000" baseline="30000" dirty="0" smtClean="0"/>
          </a:p>
          <a:p>
            <a:pPr marL="914400" lvl="0" indent="-914400" algn="ctr">
              <a:buFont typeface="+mj-lt"/>
              <a:buAutoNum type="alphaLcPeriod"/>
            </a:pPr>
            <a:r>
              <a:rPr lang="en-US" sz="4000" dirty="0" smtClean="0"/>
              <a:t>Lithium boride</a:t>
            </a:r>
          </a:p>
          <a:p>
            <a:pPr marL="914400" lvl="0" indent="-914400" algn="ctr">
              <a:buFont typeface="+mj-lt"/>
              <a:buAutoNum type="alphaLcPeriod"/>
            </a:pPr>
            <a:endParaRPr lang="en-US" sz="4000" baseline="30000" dirty="0" smtClean="0"/>
          </a:p>
          <a:p>
            <a:pPr marL="914400" indent="-914400" algn="ctr">
              <a:buFont typeface="+mj-lt"/>
              <a:buAutoNum type="alphaLcPeriod"/>
            </a:pPr>
            <a:r>
              <a:rPr lang="en-US" sz="4000" dirty="0"/>
              <a:t> </a:t>
            </a:r>
            <a:r>
              <a:rPr lang="en-US" sz="4000" dirty="0" smtClean="0"/>
              <a:t>Beryllium sulfide</a:t>
            </a:r>
          </a:p>
          <a:p>
            <a:pPr marL="914400" indent="-914400" algn="ctr">
              <a:buFont typeface="+mj-lt"/>
              <a:buAutoNum type="alphaLcPeriod"/>
            </a:pPr>
            <a:endParaRPr lang="en-US" sz="4000" baseline="30000" dirty="0"/>
          </a:p>
          <a:p>
            <a:pPr marL="914400" indent="-914400" algn="ctr">
              <a:buFont typeface="+mj-lt"/>
              <a:buAutoNum type="alphaLcPeriod"/>
            </a:pPr>
            <a:r>
              <a:rPr lang="en-US" sz="4000" dirty="0"/>
              <a:t> </a:t>
            </a:r>
            <a:r>
              <a:rPr lang="en-US" sz="4000" dirty="0" smtClean="0"/>
              <a:t>Potassium selenide</a:t>
            </a:r>
            <a:endParaRPr lang="en-US" sz="4000" baseline="30000"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53</a:t>
            </a:fld>
            <a:endParaRPr lang="en-US"/>
          </a:p>
        </p:txBody>
      </p:sp>
      <p:sp>
        <p:nvSpPr>
          <p:cNvPr id="6" name="Right Arrow 5"/>
          <p:cNvSpPr/>
          <p:nvPr/>
        </p:nvSpPr>
        <p:spPr bwMode="auto">
          <a:xfrm>
            <a:off x="5514655" y="1827542"/>
            <a:ext cx="762000" cy="609600"/>
          </a:xfrm>
          <a:prstGeom prst="right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Right Arrow 6"/>
          <p:cNvSpPr/>
          <p:nvPr/>
        </p:nvSpPr>
        <p:spPr bwMode="auto">
          <a:xfrm>
            <a:off x="5667055" y="3044278"/>
            <a:ext cx="762000" cy="609600"/>
          </a:xfrm>
          <a:prstGeom prst="right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Right Arrow 7"/>
          <p:cNvSpPr/>
          <p:nvPr/>
        </p:nvSpPr>
        <p:spPr bwMode="auto">
          <a:xfrm>
            <a:off x="5586844" y="4182354"/>
            <a:ext cx="762000" cy="609600"/>
          </a:xfrm>
          <a:prstGeom prst="right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ight Arrow 8"/>
          <p:cNvSpPr/>
          <p:nvPr/>
        </p:nvSpPr>
        <p:spPr bwMode="auto">
          <a:xfrm>
            <a:off x="5924823" y="5435731"/>
            <a:ext cx="762000" cy="609600"/>
          </a:xfrm>
          <a:prstGeom prst="right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6429055" y="1670677"/>
            <a:ext cx="1981200" cy="923330"/>
          </a:xfrm>
          <a:prstGeom prst="rect">
            <a:avLst/>
          </a:prstGeom>
          <a:noFill/>
        </p:spPr>
        <p:txBody>
          <a:bodyPr wrap="square" rtlCol="0">
            <a:spAutoFit/>
          </a:bodyPr>
          <a:lstStyle/>
          <a:p>
            <a:r>
              <a:rPr lang="en-US" sz="5400" dirty="0" smtClean="0"/>
              <a:t>Srl</a:t>
            </a:r>
            <a:r>
              <a:rPr lang="en-US" sz="5400" baseline="-25000" dirty="0" smtClean="0"/>
              <a:t>2</a:t>
            </a:r>
            <a:endParaRPr lang="en-US" sz="5400" dirty="0"/>
          </a:p>
        </p:txBody>
      </p:sp>
      <p:sp>
        <p:nvSpPr>
          <p:cNvPr id="11" name="TextBox 10"/>
          <p:cNvSpPr txBox="1"/>
          <p:nvPr/>
        </p:nvSpPr>
        <p:spPr>
          <a:xfrm>
            <a:off x="6657655" y="2887413"/>
            <a:ext cx="1752600" cy="923330"/>
          </a:xfrm>
          <a:prstGeom prst="rect">
            <a:avLst/>
          </a:prstGeom>
          <a:noFill/>
        </p:spPr>
        <p:txBody>
          <a:bodyPr wrap="square" rtlCol="0">
            <a:spAutoFit/>
          </a:bodyPr>
          <a:lstStyle/>
          <a:p>
            <a:r>
              <a:rPr lang="en-US" sz="5400" dirty="0" smtClean="0"/>
              <a:t>Li</a:t>
            </a:r>
            <a:r>
              <a:rPr lang="en-US" sz="5400" baseline="-25000" dirty="0" smtClean="0"/>
              <a:t>3</a:t>
            </a:r>
            <a:r>
              <a:rPr lang="en-US" sz="5400" dirty="0" smtClean="0"/>
              <a:t>B</a:t>
            </a:r>
            <a:endParaRPr lang="en-US" sz="5400" dirty="0"/>
          </a:p>
        </p:txBody>
      </p:sp>
      <p:sp>
        <p:nvSpPr>
          <p:cNvPr id="12" name="TextBox 11"/>
          <p:cNvSpPr txBox="1"/>
          <p:nvPr/>
        </p:nvSpPr>
        <p:spPr>
          <a:xfrm>
            <a:off x="6476999" y="4025489"/>
            <a:ext cx="2209800" cy="923330"/>
          </a:xfrm>
          <a:prstGeom prst="rect">
            <a:avLst/>
          </a:prstGeom>
          <a:noFill/>
        </p:spPr>
        <p:txBody>
          <a:bodyPr wrap="square" rtlCol="0">
            <a:spAutoFit/>
          </a:bodyPr>
          <a:lstStyle/>
          <a:p>
            <a:r>
              <a:rPr lang="en-US" sz="5400" dirty="0" err="1" smtClean="0"/>
              <a:t>BeS</a:t>
            </a:r>
            <a:endParaRPr lang="en-US" sz="5400" dirty="0"/>
          </a:p>
        </p:txBody>
      </p:sp>
      <p:sp>
        <p:nvSpPr>
          <p:cNvPr id="13" name="TextBox 12"/>
          <p:cNvSpPr txBox="1"/>
          <p:nvPr/>
        </p:nvSpPr>
        <p:spPr>
          <a:xfrm>
            <a:off x="6783805" y="5278866"/>
            <a:ext cx="2019300" cy="1754326"/>
          </a:xfrm>
          <a:prstGeom prst="rect">
            <a:avLst/>
          </a:prstGeom>
          <a:noFill/>
        </p:spPr>
        <p:txBody>
          <a:bodyPr wrap="square" rtlCol="0">
            <a:spAutoFit/>
          </a:bodyPr>
          <a:lstStyle/>
          <a:p>
            <a:r>
              <a:rPr lang="en-US" sz="5400" dirty="0" smtClean="0"/>
              <a:t>K</a:t>
            </a:r>
            <a:r>
              <a:rPr lang="en-US" sz="5400" baseline="-25000" dirty="0" smtClean="0"/>
              <a:t>2</a:t>
            </a:r>
            <a:r>
              <a:rPr lang="en-US" sz="5400" dirty="0"/>
              <a:t>Se</a:t>
            </a:r>
          </a:p>
          <a:p>
            <a:endParaRPr lang="en-US" sz="5400" dirty="0"/>
          </a:p>
        </p:txBody>
      </p:sp>
    </p:spTree>
    <p:extLst>
      <p:ext uri="{BB962C8B-B14F-4D97-AF65-F5344CB8AC3E}">
        <p14:creationId xmlns:p14="http://schemas.microsoft.com/office/powerpoint/2010/main" val="28080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smtClean="0"/>
              <a:t>Decide whether or not the following pairs of elements will form ionic bonds.  If not, explain.</a:t>
            </a:r>
            <a:endParaRPr lang="en-US" sz="3000" dirty="0"/>
          </a:p>
        </p:txBody>
      </p:sp>
      <p:sp>
        <p:nvSpPr>
          <p:cNvPr id="3" name="Content Placeholder 2"/>
          <p:cNvSpPr>
            <a:spLocks noGrp="1"/>
          </p:cNvSpPr>
          <p:nvPr>
            <p:ph idx="1"/>
          </p:nvPr>
        </p:nvSpPr>
        <p:spPr>
          <a:xfrm>
            <a:off x="228600" y="1981200"/>
            <a:ext cx="4724400" cy="3886200"/>
          </a:xfrm>
        </p:spPr>
        <p:txBody>
          <a:bodyPr/>
          <a:lstStyle/>
          <a:p>
            <a:pPr marL="914400" lvl="0" indent="-914400" algn="ctr">
              <a:buFont typeface="+mj-lt"/>
              <a:buAutoNum type="alphaLcPeriod"/>
            </a:pPr>
            <a:r>
              <a:rPr lang="en-US" sz="5400" dirty="0"/>
              <a:t> </a:t>
            </a:r>
            <a:r>
              <a:rPr lang="en-US" sz="5400" dirty="0" smtClean="0"/>
              <a:t>Na and Ne</a:t>
            </a:r>
            <a:endParaRPr lang="en-US" sz="5400" baseline="30000" dirty="0" smtClean="0"/>
          </a:p>
          <a:p>
            <a:pPr marL="914400" lvl="0" indent="-914400" algn="ctr">
              <a:buFont typeface="+mj-lt"/>
              <a:buAutoNum type="alphaLcPeriod"/>
            </a:pPr>
            <a:r>
              <a:rPr lang="en-US" sz="5400" dirty="0" smtClean="0"/>
              <a:t>K and Br</a:t>
            </a:r>
            <a:endParaRPr lang="en-US" sz="5400" baseline="30000" dirty="0" smtClean="0"/>
          </a:p>
          <a:p>
            <a:pPr marL="914400" indent="-914400" algn="ctr">
              <a:buFont typeface="+mj-lt"/>
              <a:buAutoNum type="alphaLcPeriod"/>
            </a:pPr>
            <a:r>
              <a:rPr lang="en-US" sz="5400" dirty="0"/>
              <a:t> </a:t>
            </a:r>
            <a:r>
              <a:rPr lang="en-US" sz="5400" dirty="0" smtClean="0"/>
              <a:t>N and S</a:t>
            </a:r>
            <a:endParaRPr lang="en-US" sz="5400" baseline="30000" dirty="0"/>
          </a:p>
          <a:p>
            <a:pPr marL="914400" indent="-914400" algn="ctr">
              <a:buFont typeface="+mj-lt"/>
              <a:buAutoNum type="alphaLcPeriod"/>
            </a:pPr>
            <a:r>
              <a:rPr lang="en-US" sz="5400" dirty="0"/>
              <a:t> </a:t>
            </a:r>
            <a:r>
              <a:rPr lang="en-US" sz="5400" dirty="0" err="1" smtClean="0"/>
              <a:t>Rb</a:t>
            </a:r>
            <a:r>
              <a:rPr lang="en-US" sz="5400" dirty="0" smtClean="0"/>
              <a:t> and Be</a:t>
            </a:r>
            <a:endParaRPr lang="en-US" sz="5400" baseline="30000"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54</a:t>
            </a:fld>
            <a:endParaRPr lang="en-US"/>
          </a:p>
        </p:txBody>
      </p:sp>
      <p:sp>
        <p:nvSpPr>
          <p:cNvPr id="10" name="TextBox 9"/>
          <p:cNvSpPr txBox="1"/>
          <p:nvPr/>
        </p:nvSpPr>
        <p:spPr>
          <a:xfrm>
            <a:off x="5136573" y="2046472"/>
            <a:ext cx="1219200" cy="923330"/>
          </a:xfrm>
          <a:prstGeom prst="rect">
            <a:avLst/>
          </a:prstGeom>
          <a:noFill/>
        </p:spPr>
        <p:txBody>
          <a:bodyPr wrap="square" rtlCol="0">
            <a:spAutoFit/>
          </a:bodyPr>
          <a:lstStyle/>
          <a:p>
            <a:r>
              <a:rPr lang="en-US" sz="5400" dirty="0" smtClean="0">
                <a:solidFill>
                  <a:srgbClr val="FF0000"/>
                </a:solidFill>
              </a:rPr>
              <a:t>No</a:t>
            </a:r>
            <a:endParaRPr lang="en-US" sz="5400" dirty="0">
              <a:solidFill>
                <a:srgbClr val="FF0000"/>
              </a:solidFill>
            </a:endParaRPr>
          </a:p>
        </p:txBody>
      </p:sp>
      <p:sp>
        <p:nvSpPr>
          <p:cNvPr id="11" name="TextBox 10"/>
          <p:cNvSpPr txBox="1"/>
          <p:nvPr/>
        </p:nvSpPr>
        <p:spPr>
          <a:xfrm>
            <a:off x="6234546" y="2000305"/>
            <a:ext cx="2189018" cy="1015663"/>
          </a:xfrm>
          <a:prstGeom prst="rect">
            <a:avLst/>
          </a:prstGeom>
          <a:noFill/>
        </p:spPr>
        <p:txBody>
          <a:bodyPr wrap="square" rtlCol="0">
            <a:spAutoFit/>
          </a:bodyPr>
          <a:lstStyle/>
          <a:p>
            <a:pPr algn="ctr"/>
            <a:r>
              <a:rPr lang="en-US" sz="3000" dirty="0" smtClean="0">
                <a:solidFill>
                  <a:srgbClr val="FF0000"/>
                </a:solidFill>
              </a:rPr>
              <a:t>Ne is a noble gas</a:t>
            </a:r>
            <a:endParaRPr lang="en-US" sz="3000" dirty="0">
              <a:solidFill>
                <a:srgbClr val="FF0000"/>
              </a:solidFill>
            </a:endParaRPr>
          </a:p>
        </p:txBody>
      </p:sp>
      <p:sp>
        <p:nvSpPr>
          <p:cNvPr id="12" name="TextBox 11"/>
          <p:cNvSpPr txBox="1"/>
          <p:nvPr/>
        </p:nvSpPr>
        <p:spPr>
          <a:xfrm>
            <a:off x="5084619" y="2969802"/>
            <a:ext cx="1420090" cy="923330"/>
          </a:xfrm>
          <a:prstGeom prst="rect">
            <a:avLst/>
          </a:prstGeom>
          <a:noFill/>
        </p:spPr>
        <p:txBody>
          <a:bodyPr wrap="square" rtlCol="0">
            <a:spAutoFit/>
          </a:bodyPr>
          <a:lstStyle/>
          <a:p>
            <a:r>
              <a:rPr lang="en-US" sz="5400" dirty="0" smtClean="0">
                <a:solidFill>
                  <a:srgbClr val="00B050"/>
                </a:solidFill>
              </a:rPr>
              <a:t>Yes</a:t>
            </a:r>
            <a:endParaRPr lang="en-US" sz="5400" dirty="0">
              <a:solidFill>
                <a:srgbClr val="00B050"/>
              </a:solidFill>
            </a:endParaRPr>
          </a:p>
        </p:txBody>
      </p:sp>
      <p:sp>
        <p:nvSpPr>
          <p:cNvPr id="14" name="TextBox 13"/>
          <p:cNvSpPr txBox="1"/>
          <p:nvPr/>
        </p:nvSpPr>
        <p:spPr>
          <a:xfrm>
            <a:off x="5250873" y="4091699"/>
            <a:ext cx="1219200" cy="923330"/>
          </a:xfrm>
          <a:prstGeom prst="rect">
            <a:avLst/>
          </a:prstGeom>
          <a:noFill/>
        </p:spPr>
        <p:txBody>
          <a:bodyPr wrap="square" rtlCol="0">
            <a:spAutoFit/>
          </a:bodyPr>
          <a:lstStyle/>
          <a:p>
            <a:r>
              <a:rPr lang="en-US" sz="5400" dirty="0" smtClean="0">
                <a:solidFill>
                  <a:srgbClr val="FF0000"/>
                </a:solidFill>
              </a:rPr>
              <a:t>No</a:t>
            </a:r>
            <a:endParaRPr lang="en-US" sz="5400" dirty="0">
              <a:solidFill>
                <a:srgbClr val="FF0000"/>
              </a:solidFill>
            </a:endParaRPr>
          </a:p>
        </p:txBody>
      </p:sp>
      <p:sp>
        <p:nvSpPr>
          <p:cNvPr id="15" name="TextBox 14"/>
          <p:cNvSpPr txBox="1"/>
          <p:nvPr/>
        </p:nvSpPr>
        <p:spPr>
          <a:xfrm>
            <a:off x="6234546" y="4013223"/>
            <a:ext cx="2189018" cy="1015663"/>
          </a:xfrm>
          <a:prstGeom prst="rect">
            <a:avLst/>
          </a:prstGeom>
          <a:noFill/>
        </p:spPr>
        <p:txBody>
          <a:bodyPr wrap="square" rtlCol="0">
            <a:spAutoFit/>
          </a:bodyPr>
          <a:lstStyle/>
          <a:p>
            <a:pPr algn="ctr"/>
            <a:r>
              <a:rPr lang="en-US" sz="3000" dirty="0" smtClean="0">
                <a:solidFill>
                  <a:srgbClr val="FF0000"/>
                </a:solidFill>
              </a:rPr>
              <a:t>Both are nonmetals</a:t>
            </a:r>
            <a:endParaRPr lang="en-US" sz="3000" dirty="0">
              <a:solidFill>
                <a:srgbClr val="FF0000"/>
              </a:solidFill>
            </a:endParaRPr>
          </a:p>
        </p:txBody>
      </p:sp>
      <p:sp>
        <p:nvSpPr>
          <p:cNvPr id="13" name="TextBox 12"/>
          <p:cNvSpPr txBox="1"/>
          <p:nvPr/>
        </p:nvSpPr>
        <p:spPr>
          <a:xfrm>
            <a:off x="5136573" y="5033752"/>
            <a:ext cx="1219200" cy="923330"/>
          </a:xfrm>
          <a:prstGeom prst="rect">
            <a:avLst/>
          </a:prstGeom>
          <a:noFill/>
        </p:spPr>
        <p:txBody>
          <a:bodyPr wrap="square" rtlCol="0">
            <a:spAutoFit/>
          </a:bodyPr>
          <a:lstStyle/>
          <a:p>
            <a:r>
              <a:rPr lang="en-US" sz="5400" dirty="0" smtClean="0">
                <a:solidFill>
                  <a:srgbClr val="FF0000"/>
                </a:solidFill>
              </a:rPr>
              <a:t>No</a:t>
            </a:r>
            <a:endParaRPr lang="en-US" sz="5400" dirty="0">
              <a:solidFill>
                <a:srgbClr val="FF0000"/>
              </a:solidFill>
            </a:endParaRPr>
          </a:p>
        </p:txBody>
      </p:sp>
      <p:sp>
        <p:nvSpPr>
          <p:cNvPr id="17" name="TextBox 16"/>
          <p:cNvSpPr txBox="1"/>
          <p:nvPr/>
        </p:nvSpPr>
        <p:spPr>
          <a:xfrm>
            <a:off x="6120246" y="4955276"/>
            <a:ext cx="2189018" cy="1015663"/>
          </a:xfrm>
          <a:prstGeom prst="rect">
            <a:avLst/>
          </a:prstGeom>
          <a:noFill/>
        </p:spPr>
        <p:txBody>
          <a:bodyPr wrap="square" rtlCol="0">
            <a:spAutoFit/>
          </a:bodyPr>
          <a:lstStyle/>
          <a:p>
            <a:pPr algn="ctr"/>
            <a:r>
              <a:rPr lang="en-US" sz="3000" dirty="0" smtClean="0">
                <a:solidFill>
                  <a:srgbClr val="FF0000"/>
                </a:solidFill>
              </a:rPr>
              <a:t>Both are metals</a:t>
            </a:r>
            <a:endParaRPr lang="en-US" sz="3000" dirty="0">
              <a:solidFill>
                <a:srgbClr val="FF0000"/>
              </a:solidFill>
            </a:endParaRPr>
          </a:p>
        </p:txBody>
      </p:sp>
    </p:spTree>
    <p:extLst>
      <p:ext uri="{BB962C8B-B14F-4D97-AF65-F5344CB8AC3E}">
        <p14:creationId xmlns:p14="http://schemas.microsoft.com/office/powerpoint/2010/main" val="404456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1+#ppt_w/2"/>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1+#ppt_w/2"/>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3"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1+#ppt_w/2"/>
                                          </p:val>
                                        </p:tav>
                                        <p:tav tm="100000">
                                          <p:val>
                                            <p:strVal val="#ppt_x"/>
                                          </p:val>
                                        </p:tav>
                                      </p:tavLst>
                                    </p:anim>
                                    <p:anim calcmode="lin" valueType="num">
                                      <p:cBhvr additive="base">
                                        <p:cTn id="44"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5" grpId="0"/>
      <p:bldP spid="13" grpId="0"/>
      <p:bldP spid="1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Quick Quiz</a:t>
            </a:r>
            <a:endParaRPr lang="en-US" dirty="0"/>
          </a:p>
        </p:txBody>
      </p:sp>
      <p:sp>
        <p:nvSpPr>
          <p:cNvPr id="5" name="Text Placeholder 4"/>
          <p:cNvSpPr>
            <a:spLocks noGrp="1"/>
          </p:cNvSpPr>
          <p:nvPr>
            <p:ph type="body" idx="1"/>
          </p:nvPr>
        </p:nvSpPr>
        <p:spPr/>
        <p:txBody>
          <a:bodyPr/>
          <a:lstStyle/>
          <a:p>
            <a:r>
              <a:rPr lang="en-US" dirty="0" smtClean="0"/>
              <a:t>Section 7.2</a:t>
            </a:r>
            <a:endParaRPr lang="en-US" dirty="0"/>
          </a:p>
        </p:txBody>
      </p:sp>
      <p:sp>
        <p:nvSpPr>
          <p:cNvPr id="6" name="Slide Number Placeholder 5"/>
          <p:cNvSpPr>
            <a:spLocks noGrp="1"/>
          </p:cNvSpPr>
          <p:nvPr>
            <p:ph type="sldNum" sz="quarter" idx="11"/>
          </p:nvPr>
        </p:nvSpPr>
        <p:spPr/>
        <p:txBody>
          <a:bodyPr/>
          <a:lstStyle/>
          <a:p>
            <a:fld id="{A168EAF4-989B-4C64-BD55-D8083DF0BE2A}" type="slidenum">
              <a:rPr lang="en-US" smtClean="0"/>
              <a:pPr/>
              <a:t>55</a:t>
            </a:fld>
            <a:endParaRPr lang="en-US"/>
          </a:p>
        </p:txBody>
      </p:sp>
    </p:spTree>
    <p:extLst>
      <p:ext uri="{BB962C8B-B14F-4D97-AF65-F5344CB8AC3E}">
        <p14:creationId xmlns:p14="http://schemas.microsoft.com/office/powerpoint/2010/main" val="18820280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Which chemical formula is </a:t>
            </a:r>
            <a:br>
              <a:rPr lang="en-US" dirty="0" smtClean="0"/>
            </a:br>
            <a:r>
              <a:rPr lang="en-US" dirty="0" smtClean="0"/>
              <a:t>    incorrect?</a:t>
            </a:r>
            <a:endParaRPr lang="en-US" dirty="0"/>
          </a:p>
        </p:txBody>
      </p:sp>
      <p:sp>
        <p:nvSpPr>
          <p:cNvPr id="4" name="Rectangle 7"/>
          <p:cNvSpPr>
            <a:spLocks noChangeArrowheads="1"/>
          </p:cNvSpPr>
          <p:nvPr/>
        </p:nvSpPr>
        <p:spPr bwMode="auto">
          <a:xfrm>
            <a:off x="457200" y="2057400"/>
            <a:ext cx="1447800" cy="5334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3" name="Content Placeholder 2"/>
          <p:cNvSpPr>
            <a:spLocks noGrp="1"/>
          </p:cNvSpPr>
          <p:nvPr>
            <p:ph idx="1"/>
          </p:nvPr>
        </p:nvSpPr>
        <p:spPr/>
        <p:txBody>
          <a:bodyPr/>
          <a:lstStyle/>
          <a:p>
            <a:pPr marL="514350" indent="-514350">
              <a:buFont typeface="+mj-lt"/>
              <a:buAutoNum type="alphaLcPeriod"/>
            </a:pPr>
            <a:r>
              <a:rPr lang="en-US" dirty="0" smtClean="0"/>
              <a:t>KF</a:t>
            </a:r>
            <a:r>
              <a:rPr lang="en-US" baseline="-25000" dirty="0" smtClean="0"/>
              <a:t>2</a:t>
            </a:r>
            <a:r>
              <a:rPr lang="en-US" dirty="0" smtClean="0"/>
              <a:t>	</a:t>
            </a:r>
          </a:p>
          <a:p>
            <a:pPr marL="514350" indent="-514350">
              <a:buFont typeface="+mj-lt"/>
              <a:buAutoNum type="alphaLcPeriod"/>
            </a:pPr>
            <a:r>
              <a:rPr lang="en-US" dirty="0" err="1" smtClean="0"/>
              <a:t>CaS</a:t>
            </a:r>
            <a:r>
              <a:rPr lang="en-US" dirty="0" smtClean="0"/>
              <a:t>	</a:t>
            </a:r>
          </a:p>
          <a:p>
            <a:pPr marL="514350" indent="-514350">
              <a:buFont typeface="+mj-lt"/>
              <a:buAutoNum type="alphaLcPeriod"/>
            </a:pPr>
            <a:r>
              <a:rPr lang="en-US" dirty="0" err="1" smtClean="0"/>
              <a:t>MgO</a:t>
            </a:r>
            <a:r>
              <a:rPr lang="en-US" dirty="0" smtClean="0"/>
              <a:t>	</a:t>
            </a:r>
          </a:p>
          <a:p>
            <a:pPr marL="514350" indent="-514350">
              <a:buFont typeface="+mj-lt"/>
              <a:buAutoNum type="alphaLcPeriod"/>
            </a:pPr>
            <a:r>
              <a:rPr lang="en-US" dirty="0" err="1" smtClean="0"/>
              <a:t>NaBr</a:t>
            </a:r>
            <a:r>
              <a:rPr lang="en-US" dirty="0" smtClean="0"/>
              <a:t>	</a:t>
            </a:r>
          </a:p>
        </p:txBody>
      </p:sp>
      <p:sp>
        <p:nvSpPr>
          <p:cNvPr id="5" name="Slide Number Placeholder 4"/>
          <p:cNvSpPr>
            <a:spLocks noGrp="1"/>
          </p:cNvSpPr>
          <p:nvPr>
            <p:ph type="sldNum" sz="quarter" idx="11"/>
          </p:nvPr>
        </p:nvSpPr>
        <p:spPr/>
        <p:txBody>
          <a:bodyPr/>
          <a:lstStyle/>
          <a:p>
            <a:fld id="{3320D74C-7663-493A-9AFF-C6F46CBD43DF}" type="slidenum">
              <a:rPr lang="en-US" smtClean="0"/>
              <a:pPr/>
              <a:t>56</a:t>
            </a:fld>
            <a:endParaRPr lang="en-US"/>
          </a:p>
        </p:txBody>
      </p:sp>
    </p:spTree>
    <p:extLst>
      <p:ext uri="{BB962C8B-B14F-4D97-AF65-F5344CB8AC3E}">
        <p14:creationId xmlns:p14="http://schemas.microsoft.com/office/powerpoint/2010/main" val="200935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a:t>
            </a:r>
            <a:r>
              <a:rPr lang="en-US" dirty="0" smtClean="0"/>
              <a:t>At room temperature, most </a:t>
            </a:r>
            <a:br>
              <a:rPr lang="en-US" dirty="0" smtClean="0"/>
            </a:br>
            <a:r>
              <a:rPr lang="en-US" dirty="0" smtClean="0"/>
              <a:t>    ionic compounds are</a:t>
            </a:r>
            <a:endParaRPr lang="en-US" dirty="0"/>
          </a:p>
        </p:txBody>
      </p:sp>
      <p:sp>
        <p:nvSpPr>
          <p:cNvPr id="4" name="Rectangle 7"/>
          <p:cNvSpPr>
            <a:spLocks noChangeArrowheads="1"/>
          </p:cNvSpPr>
          <p:nvPr/>
        </p:nvSpPr>
        <p:spPr bwMode="auto">
          <a:xfrm>
            <a:off x="457200" y="2057400"/>
            <a:ext cx="3733800" cy="4572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3" name="Content Placeholder 2"/>
          <p:cNvSpPr>
            <a:spLocks noGrp="1"/>
          </p:cNvSpPr>
          <p:nvPr>
            <p:ph idx="1"/>
          </p:nvPr>
        </p:nvSpPr>
        <p:spPr/>
        <p:txBody>
          <a:bodyPr/>
          <a:lstStyle/>
          <a:p>
            <a:pPr marL="514350" indent="-514350">
              <a:buFont typeface="+mj-lt"/>
              <a:buAutoNum type="alphaLcPeriod"/>
            </a:pPr>
            <a:r>
              <a:rPr lang="en-US" dirty="0" smtClean="0"/>
              <a:t>crystalline solids.	</a:t>
            </a:r>
          </a:p>
          <a:p>
            <a:pPr marL="514350" indent="-514350">
              <a:buFont typeface="+mj-lt"/>
              <a:buAutoNum type="alphaLcPeriod"/>
            </a:pPr>
            <a:r>
              <a:rPr lang="en-US" dirty="0" smtClean="0"/>
              <a:t>liquids.	</a:t>
            </a:r>
          </a:p>
          <a:p>
            <a:pPr marL="514350" indent="-514350">
              <a:buFont typeface="+mj-lt"/>
              <a:buAutoNum type="alphaLcPeriod"/>
            </a:pPr>
            <a:r>
              <a:rPr lang="en-US" dirty="0" smtClean="0"/>
              <a:t>gases.	</a:t>
            </a:r>
          </a:p>
          <a:p>
            <a:pPr marL="514350" indent="-514350">
              <a:buFont typeface="+mj-lt"/>
              <a:buAutoNum type="alphaLcPeriod"/>
            </a:pPr>
            <a:r>
              <a:rPr lang="en-US" dirty="0" smtClean="0"/>
              <a:t>soft, low melting-point solids.</a:t>
            </a:r>
          </a:p>
        </p:txBody>
      </p:sp>
      <p:sp>
        <p:nvSpPr>
          <p:cNvPr id="5" name="Slide Number Placeholder 4"/>
          <p:cNvSpPr>
            <a:spLocks noGrp="1"/>
          </p:cNvSpPr>
          <p:nvPr>
            <p:ph type="sldNum" sz="quarter" idx="11"/>
          </p:nvPr>
        </p:nvSpPr>
        <p:spPr/>
        <p:txBody>
          <a:bodyPr/>
          <a:lstStyle/>
          <a:p>
            <a:fld id="{3320D74C-7663-493A-9AFF-C6F46CBD43DF}" type="slidenum">
              <a:rPr lang="en-US" smtClean="0"/>
              <a:pPr/>
              <a:t>57</a:t>
            </a:fld>
            <a:endParaRPr lang="en-US"/>
          </a:p>
        </p:txBody>
      </p:sp>
    </p:spTree>
    <p:extLst>
      <p:ext uri="{BB962C8B-B14F-4D97-AF65-F5344CB8AC3E}">
        <p14:creationId xmlns:p14="http://schemas.microsoft.com/office/powerpoint/2010/main" val="406178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p:txBody>
          <a:bodyPr/>
          <a:lstStyle/>
          <a:p>
            <a:r>
              <a:rPr lang="en-US" dirty="0" smtClean="0"/>
              <a:t>Book Work: </a:t>
            </a:r>
          </a:p>
          <a:p>
            <a:pPr lvl="1"/>
            <a:r>
              <a:rPr lang="en-US" dirty="0" smtClean="0"/>
              <a:t>Page 199 #14-20, 22</a:t>
            </a:r>
          </a:p>
        </p:txBody>
      </p:sp>
      <p:sp>
        <p:nvSpPr>
          <p:cNvPr id="4" name="Slide Number Placeholder 3"/>
          <p:cNvSpPr>
            <a:spLocks noGrp="1"/>
          </p:cNvSpPr>
          <p:nvPr>
            <p:ph type="sldNum" sz="quarter" idx="11"/>
          </p:nvPr>
        </p:nvSpPr>
        <p:spPr/>
        <p:txBody>
          <a:bodyPr/>
          <a:lstStyle/>
          <a:p>
            <a:fld id="{3320D74C-7663-493A-9AFF-C6F46CBD43DF}" type="slidenum">
              <a:rPr lang="en-US" smtClean="0"/>
              <a:pPr/>
              <a:t>58</a:t>
            </a:fld>
            <a:endParaRPr lang="en-US"/>
          </a:p>
        </p:txBody>
      </p:sp>
    </p:spTree>
    <p:extLst>
      <p:ext uri="{BB962C8B-B14F-4D97-AF65-F5344CB8AC3E}">
        <p14:creationId xmlns:p14="http://schemas.microsoft.com/office/powerpoint/2010/main" val="26560081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smtClean="0"/>
              <a:t>#14 – How can you describe the electrical charge of an ionic compound? </a:t>
            </a:r>
            <a:endParaRPr lang="en-US" sz="3000" dirty="0"/>
          </a:p>
        </p:txBody>
      </p:sp>
      <p:sp>
        <p:nvSpPr>
          <p:cNvPr id="3" name="Content Placeholder 2"/>
          <p:cNvSpPr>
            <a:spLocks noGrp="1"/>
          </p:cNvSpPr>
          <p:nvPr>
            <p:ph idx="1"/>
          </p:nvPr>
        </p:nvSpPr>
        <p:spPr/>
        <p:txBody>
          <a:bodyPr/>
          <a:lstStyle/>
          <a:p>
            <a:pPr algn="ctr"/>
            <a:r>
              <a:rPr lang="en-US" sz="5000" dirty="0" smtClean="0"/>
              <a:t> Electrically neutral</a:t>
            </a:r>
            <a:endParaRPr lang="en-US" sz="5000"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59</a:t>
            </a:fld>
            <a:endParaRPr lang="en-US"/>
          </a:p>
        </p:txBody>
      </p:sp>
    </p:spTree>
    <p:extLst>
      <p:ext uri="{BB962C8B-B14F-4D97-AF65-F5344CB8AC3E}">
        <p14:creationId xmlns:p14="http://schemas.microsoft.com/office/powerpoint/2010/main" val="316732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8991600" cy="6172200"/>
          </a:xfrm>
        </p:spPr>
        <p:txBody>
          <a:bodyPr/>
          <a:lstStyle/>
          <a:p>
            <a:pPr lvl="1"/>
            <a:r>
              <a:rPr lang="en-US" sz="3200" dirty="0" smtClean="0"/>
              <a:t> Group 1 =  1 Valence </a:t>
            </a:r>
            <a:r>
              <a:rPr lang="en-US" sz="3200" dirty="0"/>
              <a:t>Electron</a:t>
            </a:r>
          </a:p>
          <a:p>
            <a:pPr lvl="1"/>
            <a:r>
              <a:rPr lang="en-US" sz="3200" dirty="0" smtClean="0"/>
              <a:t> Group 2 =  2 Valence </a:t>
            </a:r>
            <a:r>
              <a:rPr lang="en-US" sz="3200" dirty="0"/>
              <a:t>Electrons</a:t>
            </a:r>
          </a:p>
          <a:p>
            <a:pPr lvl="1"/>
            <a:r>
              <a:rPr lang="en-US" sz="3200" dirty="0" smtClean="0"/>
              <a:t> Groups 3-12 =  VARY in </a:t>
            </a:r>
            <a:r>
              <a:rPr lang="en-US" sz="3200" dirty="0"/>
              <a:t>Valence Electrons</a:t>
            </a:r>
          </a:p>
          <a:p>
            <a:pPr lvl="1"/>
            <a:r>
              <a:rPr lang="en-US" sz="3200" dirty="0" smtClean="0"/>
              <a:t> Group 13 =  3 Valence </a:t>
            </a:r>
            <a:r>
              <a:rPr lang="en-US" sz="3200" dirty="0"/>
              <a:t>Electrons</a:t>
            </a:r>
          </a:p>
          <a:p>
            <a:pPr lvl="1"/>
            <a:r>
              <a:rPr lang="en-US" sz="3200" dirty="0" smtClean="0"/>
              <a:t> Group 14 =  4 Valence </a:t>
            </a:r>
            <a:r>
              <a:rPr lang="en-US" sz="3200" dirty="0"/>
              <a:t>Electrons</a:t>
            </a:r>
          </a:p>
          <a:p>
            <a:pPr lvl="1"/>
            <a:r>
              <a:rPr lang="en-US" sz="3200" dirty="0" smtClean="0"/>
              <a:t> Group 15 =  5 Valence </a:t>
            </a:r>
            <a:r>
              <a:rPr lang="en-US" sz="3200" dirty="0"/>
              <a:t>Electrons</a:t>
            </a:r>
          </a:p>
          <a:p>
            <a:pPr lvl="1"/>
            <a:r>
              <a:rPr lang="en-US" sz="3200" dirty="0" smtClean="0"/>
              <a:t> Group 16 =  6 Valence </a:t>
            </a:r>
            <a:r>
              <a:rPr lang="en-US" sz="3200" dirty="0"/>
              <a:t>Electrons</a:t>
            </a:r>
          </a:p>
          <a:p>
            <a:pPr lvl="1"/>
            <a:r>
              <a:rPr lang="en-US" sz="3200" dirty="0" smtClean="0"/>
              <a:t> Group 17 =  7 Valence </a:t>
            </a:r>
            <a:r>
              <a:rPr lang="en-US" sz="3200" dirty="0"/>
              <a:t>Electrons</a:t>
            </a:r>
          </a:p>
          <a:p>
            <a:pPr lvl="1"/>
            <a:r>
              <a:rPr lang="en-US" sz="3200" dirty="0" smtClean="0"/>
              <a:t> Group 18 =  8 Valence Electrons</a:t>
            </a:r>
            <a:endParaRPr lang="en-US" sz="3200"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6</a:t>
            </a:fld>
            <a:endParaRPr lang="en-US"/>
          </a:p>
        </p:txBody>
      </p:sp>
    </p:spTree>
    <p:extLst>
      <p:ext uri="{BB962C8B-B14F-4D97-AF65-F5344CB8AC3E}">
        <p14:creationId xmlns:p14="http://schemas.microsoft.com/office/powerpoint/2010/main" val="31381399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smtClean="0"/>
              <a:t>#15 – What properties characterize ionic compounds?</a:t>
            </a:r>
            <a:endParaRPr lang="en-US" sz="3000" dirty="0"/>
          </a:p>
        </p:txBody>
      </p:sp>
      <p:sp>
        <p:nvSpPr>
          <p:cNvPr id="3" name="Content Placeholder 2"/>
          <p:cNvSpPr>
            <a:spLocks noGrp="1"/>
          </p:cNvSpPr>
          <p:nvPr>
            <p:ph idx="1"/>
          </p:nvPr>
        </p:nvSpPr>
        <p:spPr/>
        <p:txBody>
          <a:bodyPr/>
          <a:lstStyle/>
          <a:p>
            <a:pPr lvl="0" algn="ctr"/>
            <a:r>
              <a:rPr lang="en-US" sz="5400" b="1" dirty="0" smtClean="0"/>
              <a:t> </a:t>
            </a:r>
            <a:r>
              <a:rPr lang="en-US" sz="5400" dirty="0" smtClean="0"/>
              <a:t>crystalline </a:t>
            </a:r>
            <a:r>
              <a:rPr lang="en-US" sz="5400" dirty="0"/>
              <a:t>solids</a:t>
            </a:r>
          </a:p>
          <a:p>
            <a:pPr lvl="0" algn="ctr"/>
            <a:r>
              <a:rPr lang="en-US" sz="5400" b="1" dirty="0" smtClean="0"/>
              <a:t> </a:t>
            </a:r>
            <a:r>
              <a:rPr lang="en-US" sz="5400" dirty="0" smtClean="0"/>
              <a:t>high </a:t>
            </a:r>
            <a:r>
              <a:rPr lang="en-US" sz="5400" dirty="0"/>
              <a:t>melting points</a:t>
            </a:r>
          </a:p>
          <a:p>
            <a:pPr lvl="0" algn="ctr"/>
            <a:r>
              <a:rPr lang="en-US" sz="5400" dirty="0"/>
              <a:t>conduct electricity when dissolved in water</a:t>
            </a:r>
          </a:p>
        </p:txBody>
      </p:sp>
      <p:sp>
        <p:nvSpPr>
          <p:cNvPr id="4" name="Slide Number Placeholder 3"/>
          <p:cNvSpPr>
            <a:spLocks noGrp="1"/>
          </p:cNvSpPr>
          <p:nvPr>
            <p:ph type="sldNum" sz="quarter" idx="11"/>
          </p:nvPr>
        </p:nvSpPr>
        <p:spPr/>
        <p:txBody>
          <a:bodyPr/>
          <a:lstStyle/>
          <a:p>
            <a:fld id="{3320D74C-7663-493A-9AFF-C6F46CBD43DF}" type="slidenum">
              <a:rPr lang="en-US" smtClean="0"/>
              <a:pPr/>
              <a:t>60</a:t>
            </a:fld>
            <a:endParaRPr lang="en-US"/>
          </a:p>
        </p:txBody>
      </p:sp>
    </p:spTree>
    <p:extLst>
      <p:ext uri="{BB962C8B-B14F-4D97-AF65-F5344CB8AC3E}">
        <p14:creationId xmlns:p14="http://schemas.microsoft.com/office/powerpoint/2010/main" val="148529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smtClean="0"/>
              <a:t>#17 – How can you represent the composition of an ionic bond?</a:t>
            </a:r>
            <a:endParaRPr lang="en-US" sz="3000" dirty="0"/>
          </a:p>
        </p:txBody>
      </p:sp>
      <p:sp>
        <p:nvSpPr>
          <p:cNvPr id="3" name="Content Placeholder 2"/>
          <p:cNvSpPr>
            <a:spLocks noGrp="1"/>
          </p:cNvSpPr>
          <p:nvPr>
            <p:ph idx="1"/>
          </p:nvPr>
        </p:nvSpPr>
        <p:spPr/>
        <p:txBody>
          <a:bodyPr/>
          <a:lstStyle/>
          <a:p>
            <a:pPr lvl="0" algn="ctr"/>
            <a:r>
              <a:rPr lang="en-US" sz="5400" dirty="0"/>
              <a:t> </a:t>
            </a:r>
            <a:r>
              <a:rPr lang="en-US" sz="5400" dirty="0" smtClean="0"/>
              <a:t>formula unit</a:t>
            </a:r>
            <a:endParaRPr lang="en-US" sz="5400"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61</a:t>
            </a:fld>
            <a:endParaRPr lang="en-US"/>
          </a:p>
        </p:txBody>
      </p:sp>
    </p:spTree>
    <p:extLst>
      <p:ext uri="{BB962C8B-B14F-4D97-AF65-F5344CB8AC3E}">
        <p14:creationId xmlns:p14="http://schemas.microsoft.com/office/powerpoint/2010/main" val="416210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smtClean="0"/>
              <a:t>#18 – Write the correct chemical formula for the chemical compounds formed from each pair of ions:</a:t>
            </a:r>
            <a:endParaRPr lang="en-US" sz="3000" dirty="0"/>
          </a:p>
        </p:txBody>
      </p:sp>
      <p:sp>
        <p:nvSpPr>
          <p:cNvPr id="3" name="Content Placeholder 2"/>
          <p:cNvSpPr>
            <a:spLocks noGrp="1"/>
          </p:cNvSpPr>
          <p:nvPr>
            <p:ph idx="1"/>
          </p:nvPr>
        </p:nvSpPr>
        <p:spPr>
          <a:xfrm>
            <a:off x="228600" y="1981200"/>
            <a:ext cx="4724400" cy="3886200"/>
          </a:xfrm>
        </p:spPr>
        <p:txBody>
          <a:bodyPr/>
          <a:lstStyle/>
          <a:p>
            <a:pPr marL="914400" lvl="0" indent="-914400" algn="ctr">
              <a:buFont typeface="+mj-lt"/>
              <a:buAutoNum type="alphaLcPeriod"/>
            </a:pPr>
            <a:r>
              <a:rPr lang="en-US" sz="5400" dirty="0"/>
              <a:t> </a:t>
            </a:r>
            <a:r>
              <a:rPr lang="en-US" sz="5400" dirty="0" smtClean="0"/>
              <a:t>K</a:t>
            </a:r>
            <a:r>
              <a:rPr lang="en-US" sz="5400" baseline="30000" dirty="0" smtClean="0"/>
              <a:t>+</a:t>
            </a:r>
            <a:r>
              <a:rPr lang="en-US" sz="5400" dirty="0" smtClean="0"/>
              <a:t>, S</a:t>
            </a:r>
            <a:r>
              <a:rPr lang="en-US" sz="5400" baseline="30000" dirty="0" smtClean="0"/>
              <a:t>2-</a:t>
            </a:r>
          </a:p>
          <a:p>
            <a:pPr marL="914400" lvl="0" indent="-914400" algn="ctr">
              <a:buFont typeface="+mj-lt"/>
              <a:buAutoNum type="alphaLcPeriod"/>
            </a:pPr>
            <a:r>
              <a:rPr lang="en-US" sz="5400" dirty="0" smtClean="0"/>
              <a:t>Ca</a:t>
            </a:r>
            <a:r>
              <a:rPr lang="en-US" sz="5400" baseline="30000" dirty="0"/>
              <a:t>2</a:t>
            </a:r>
            <a:r>
              <a:rPr lang="en-US" sz="5400" baseline="30000" dirty="0" smtClean="0"/>
              <a:t>+</a:t>
            </a:r>
            <a:r>
              <a:rPr lang="en-US" sz="5400" dirty="0" smtClean="0"/>
              <a:t>, O</a:t>
            </a:r>
            <a:r>
              <a:rPr lang="en-US" sz="5400" baseline="30000" dirty="0" smtClean="0"/>
              <a:t>2-</a:t>
            </a:r>
          </a:p>
          <a:p>
            <a:pPr marL="914400" indent="-914400" algn="ctr">
              <a:buFont typeface="+mj-lt"/>
              <a:buAutoNum type="alphaLcPeriod"/>
            </a:pPr>
            <a:r>
              <a:rPr lang="en-US" sz="5400" dirty="0"/>
              <a:t> </a:t>
            </a:r>
            <a:r>
              <a:rPr lang="en-US" sz="5400" dirty="0" smtClean="0"/>
              <a:t>Na</a:t>
            </a:r>
            <a:r>
              <a:rPr lang="en-US" sz="5400" baseline="30000" dirty="0" smtClean="0"/>
              <a:t>+</a:t>
            </a:r>
            <a:r>
              <a:rPr lang="en-US" sz="5400" dirty="0" smtClean="0"/>
              <a:t>, O</a:t>
            </a:r>
            <a:r>
              <a:rPr lang="en-US" sz="5400" baseline="30000" dirty="0" smtClean="0"/>
              <a:t>2-</a:t>
            </a:r>
            <a:endParaRPr lang="en-US" sz="5400" baseline="30000" dirty="0"/>
          </a:p>
          <a:p>
            <a:pPr marL="914400" indent="-914400" algn="ctr">
              <a:buFont typeface="+mj-lt"/>
              <a:buAutoNum type="alphaLcPeriod"/>
            </a:pPr>
            <a:r>
              <a:rPr lang="en-US" sz="5400" dirty="0"/>
              <a:t> </a:t>
            </a:r>
            <a:r>
              <a:rPr lang="en-US" sz="5400" dirty="0" smtClean="0"/>
              <a:t>Al</a:t>
            </a:r>
            <a:r>
              <a:rPr lang="en-US" sz="5400" baseline="30000" dirty="0"/>
              <a:t>3</a:t>
            </a:r>
            <a:r>
              <a:rPr lang="en-US" sz="5400" baseline="30000" dirty="0" smtClean="0"/>
              <a:t>+</a:t>
            </a:r>
            <a:r>
              <a:rPr lang="en-US" sz="5400" dirty="0" smtClean="0"/>
              <a:t>, N</a:t>
            </a:r>
            <a:r>
              <a:rPr lang="en-US" sz="5400" baseline="30000" dirty="0"/>
              <a:t>3</a:t>
            </a:r>
            <a:r>
              <a:rPr lang="en-US" sz="5400" baseline="30000" dirty="0" smtClean="0"/>
              <a:t>-</a:t>
            </a:r>
            <a:endParaRPr lang="en-US" sz="5400" baseline="30000"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62</a:t>
            </a:fld>
            <a:endParaRPr lang="en-US"/>
          </a:p>
        </p:txBody>
      </p:sp>
      <p:sp>
        <p:nvSpPr>
          <p:cNvPr id="6" name="Right Arrow 5"/>
          <p:cNvSpPr/>
          <p:nvPr/>
        </p:nvSpPr>
        <p:spPr bwMode="auto">
          <a:xfrm>
            <a:off x="4419600" y="2078182"/>
            <a:ext cx="762000" cy="609600"/>
          </a:xfrm>
          <a:prstGeom prst="right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Right Arrow 6"/>
          <p:cNvSpPr/>
          <p:nvPr/>
        </p:nvSpPr>
        <p:spPr bwMode="auto">
          <a:xfrm>
            <a:off x="4572000" y="3124200"/>
            <a:ext cx="762000" cy="609600"/>
          </a:xfrm>
          <a:prstGeom prst="right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Right Arrow 7"/>
          <p:cNvSpPr/>
          <p:nvPr/>
        </p:nvSpPr>
        <p:spPr bwMode="auto">
          <a:xfrm>
            <a:off x="4572000" y="4038600"/>
            <a:ext cx="762000" cy="609600"/>
          </a:xfrm>
          <a:prstGeom prst="right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ight Arrow 8"/>
          <p:cNvSpPr/>
          <p:nvPr/>
        </p:nvSpPr>
        <p:spPr bwMode="auto">
          <a:xfrm>
            <a:off x="4495800" y="5105400"/>
            <a:ext cx="762000" cy="609600"/>
          </a:xfrm>
          <a:prstGeom prst="right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5638800" y="2059863"/>
            <a:ext cx="1752600" cy="923330"/>
          </a:xfrm>
          <a:prstGeom prst="rect">
            <a:avLst/>
          </a:prstGeom>
          <a:noFill/>
        </p:spPr>
        <p:txBody>
          <a:bodyPr wrap="square" rtlCol="0">
            <a:spAutoFit/>
          </a:bodyPr>
          <a:lstStyle/>
          <a:p>
            <a:r>
              <a:rPr lang="en-US" sz="5400" dirty="0" smtClean="0"/>
              <a:t>K</a:t>
            </a:r>
            <a:r>
              <a:rPr lang="en-US" sz="5400" baseline="-25000" dirty="0" smtClean="0"/>
              <a:t>2</a:t>
            </a:r>
            <a:r>
              <a:rPr lang="en-US" sz="5400" dirty="0" smtClean="0"/>
              <a:t>S</a:t>
            </a:r>
            <a:endParaRPr lang="en-US" sz="5400" dirty="0"/>
          </a:p>
        </p:txBody>
      </p:sp>
      <p:sp>
        <p:nvSpPr>
          <p:cNvPr id="11" name="TextBox 10"/>
          <p:cNvSpPr txBox="1"/>
          <p:nvPr/>
        </p:nvSpPr>
        <p:spPr>
          <a:xfrm>
            <a:off x="5631873" y="3048000"/>
            <a:ext cx="1752600" cy="923330"/>
          </a:xfrm>
          <a:prstGeom prst="rect">
            <a:avLst/>
          </a:prstGeom>
          <a:noFill/>
        </p:spPr>
        <p:txBody>
          <a:bodyPr wrap="square" rtlCol="0">
            <a:spAutoFit/>
          </a:bodyPr>
          <a:lstStyle/>
          <a:p>
            <a:r>
              <a:rPr lang="en-US" sz="5400" dirty="0" err="1" smtClean="0"/>
              <a:t>CaO</a:t>
            </a:r>
            <a:endParaRPr lang="en-US" sz="5400" dirty="0"/>
          </a:p>
        </p:txBody>
      </p:sp>
      <p:sp>
        <p:nvSpPr>
          <p:cNvPr id="12" name="TextBox 11"/>
          <p:cNvSpPr txBox="1"/>
          <p:nvPr/>
        </p:nvSpPr>
        <p:spPr>
          <a:xfrm>
            <a:off x="5638800" y="3964403"/>
            <a:ext cx="2209800" cy="923330"/>
          </a:xfrm>
          <a:prstGeom prst="rect">
            <a:avLst/>
          </a:prstGeom>
          <a:noFill/>
        </p:spPr>
        <p:txBody>
          <a:bodyPr wrap="square" rtlCol="0">
            <a:spAutoFit/>
          </a:bodyPr>
          <a:lstStyle/>
          <a:p>
            <a:r>
              <a:rPr lang="en-US" sz="5400" dirty="0" smtClean="0"/>
              <a:t>Na</a:t>
            </a:r>
            <a:r>
              <a:rPr lang="en-US" sz="5400" baseline="-25000" dirty="0" smtClean="0"/>
              <a:t>2</a:t>
            </a:r>
            <a:r>
              <a:rPr lang="en-US" sz="5400" dirty="0"/>
              <a:t>O</a:t>
            </a:r>
          </a:p>
        </p:txBody>
      </p:sp>
      <p:sp>
        <p:nvSpPr>
          <p:cNvPr id="13" name="TextBox 12"/>
          <p:cNvSpPr txBox="1"/>
          <p:nvPr/>
        </p:nvSpPr>
        <p:spPr>
          <a:xfrm>
            <a:off x="5638800" y="4897123"/>
            <a:ext cx="1752600" cy="923330"/>
          </a:xfrm>
          <a:prstGeom prst="rect">
            <a:avLst/>
          </a:prstGeom>
          <a:noFill/>
        </p:spPr>
        <p:txBody>
          <a:bodyPr wrap="square" rtlCol="0">
            <a:spAutoFit/>
          </a:bodyPr>
          <a:lstStyle/>
          <a:p>
            <a:r>
              <a:rPr lang="en-US" sz="5400" dirty="0" err="1" smtClean="0"/>
              <a:t>AlN</a:t>
            </a:r>
            <a:endParaRPr lang="en-US" sz="5400" dirty="0"/>
          </a:p>
        </p:txBody>
      </p:sp>
    </p:spTree>
    <p:extLst>
      <p:ext uri="{BB962C8B-B14F-4D97-AF65-F5344CB8AC3E}">
        <p14:creationId xmlns:p14="http://schemas.microsoft.com/office/powerpoint/2010/main" val="233871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smtClean="0"/>
              <a:t>#19 – Write formulas for each compound.</a:t>
            </a:r>
            <a:endParaRPr lang="en-US" sz="3000" dirty="0"/>
          </a:p>
        </p:txBody>
      </p:sp>
      <p:sp>
        <p:nvSpPr>
          <p:cNvPr id="3" name="Content Placeholder 2"/>
          <p:cNvSpPr>
            <a:spLocks noGrp="1"/>
          </p:cNvSpPr>
          <p:nvPr>
            <p:ph idx="1"/>
          </p:nvPr>
        </p:nvSpPr>
        <p:spPr>
          <a:xfrm>
            <a:off x="76200" y="1676400"/>
            <a:ext cx="5334000" cy="4191000"/>
          </a:xfrm>
        </p:spPr>
        <p:txBody>
          <a:bodyPr/>
          <a:lstStyle/>
          <a:p>
            <a:pPr marL="914400" lvl="0" indent="-914400" algn="ctr">
              <a:buFont typeface="+mj-lt"/>
              <a:buAutoNum type="alphaLcPeriod"/>
            </a:pPr>
            <a:r>
              <a:rPr lang="en-US" sz="5400" dirty="0"/>
              <a:t> </a:t>
            </a:r>
            <a:r>
              <a:rPr lang="en-US" sz="4000" dirty="0" smtClean="0"/>
              <a:t>Barium chloride</a:t>
            </a:r>
          </a:p>
          <a:p>
            <a:pPr marL="914400" lvl="0" indent="-914400" algn="ctr">
              <a:buFont typeface="+mj-lt"/>
              <a:buAutoNum type="alphaLcPeriod"/>
            </a:pPr>
            <a:endParaRPr lang="en-US" sz="4000" baseline="30000" dirty="0" smtClean="0"/>
          </a:p>
          <a:p>
            <a:pPr marL="914400" lvl="0" indent="-914400" algn="ctr">
              <a:buFont typeface="+mj-lt"/>
              <a:buAutoNum type="alphaLcPeriod"/>
            </a:pPr>
            <a:r>
              <a:rPr lang="en-US" sz="4000" dirty="0" smtClean="0"/>
              <a:t>Magnesium Oxide</a:t>
            </a:r>
          </a:p>
          <a:p>
            <a:pPr marL="914400" lvl="0" indent="-914400" algn="ctr">
              <a:buFont typeface="+mj-lt"/>
              <a:buAutoNum type="alphaLcPeriod"/>
            </a:pPr>
            <a:endParaRPr lang="en-US" sz="4000" baseline="30000" dirty="0" smtClean="0"/>
          </a:p>
          <a:p>
            <a:pPr marL="914400" indent="-914400" algn="ctr">
              <a:buFont typeface="+mj-lt"/>
              <a:buAutoNum type="alphaLcPeriod"/>
            </a:pPr>
            <a:r>
              <a:rPr lang="en-US" sz="4000" dirty="0"/>
              <a:t> </a:t>
            </a:r>
            <a:r>
              <a:rPr lang="en-US" sz="4000" dirty="0" smtClean="0"/>
              <a:t>Lithium Oxide</a:t>
            </a:r>
          </a:p>
          <a:p>
            <a:pPr marL="914400" indent="-914400" algn="ctr">
              <a:buFont typeface="+mj-lt"/>
              <a:buAutoNum type="alphaLcPeriod"/>
            </a:pPr>
            <a:endParaRPr lang="en-US" sz="4000" baseline="30000" dirty="0"/>
          </a:p>
          <a:p>
            <a:pPr marL="914400" indent="-914400" algn="ctr">
              <a:buFont typeface="+mj-lt"/>
              <a:buAutoNum type="alphaLcPeriod"/>
            </a:pPr>
            <a:r>
              <a:rPr lang="en-US" sz="4000" dirty="0"/>
              <a:t> </a:t>
            </a:r>
            <a:r>
              <a:rPr lang="en-US" sz="4000" dirty="0" smtClean="0"/>
              <a:t>Calcium Fluoride</a:t>
            </a:r>
            <a:endParaRPr lang="en-US" sz="4000" baseline="30000"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63</a:t>
            </a:fld>
            <a:endParaRPr lang="en-US"/>
          </a:p>
        </p:txBody>
      </p:sp>
      <p:sp>
        <p:nvSpPr>
          <p:cNvPr id="6" name="Right Arrow 5"/>
          <p:cNvSpPr/>
          <p:nvPr/>
        </p:nvSpPr>
        <p:spPr bwMode="auto">
          <a:xfrm>
            <a:off x="5257800" y="1907464"/>
            <a:ext cx="762000" cy="609600"/>
          </a:xfrm>
          <a:prstGeom prst="right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Right Arrow 6"/>
          <p:cNvSpPr/>
          <p:nvPr/>
        </p:nvSpPr>
        <p:spPr bwMode="auto">
          <a:xfrm>
            <a:off x="5410200" y="3124200"/>
            <a:ext cx="762000" cy="609600"/>
          </a:xfrm>
          <a:prstGeom prst="right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Right Arrow 7"/>
          <p:cNvSpPr/>
          <p:nvPr/>
        </p:nvSpPr>
        <p:spPr bwMode="auto">
          <a:xfrm>
            <a:off x="4953000" y="4419141"/>
            <a:ext cx="762000" cy="609600"/>
          </a:xfrm>
          <a:prstGeom prst="right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ight Arrow 8"/>
          <p:cNvSpPr/>
          <p:nvPr/>
        </p:nvSpPr>
        <p:spPr bwMode="auto">
          <a:xfrm>
            <a:off x="5313218" y="5515653"/>
            <a:ext cx="762000" cy="609600"/>
          </a:xfrm>
          <a:prstGeom prst="right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6172200" y="1750599"/>
            <a:ext cx="1981200" cy="923330"/>
          </a:xfrm>
          <a:prstGeom prst="rect">
            <a:avLst/>
          </a:prstGeom>
          <a:noFill/>
        </p:spPr>
        <p:txBody>
          <a:bodyPr wrap="square" rtlCol="0">
            <a:spAutoFit/>
          </a:bodyPr>
          <a:lstStyle/>
          <a:p>
            <a:r>
              <a:rPr lang="en-US" sz="5400" dirty="0" smtClean="0"/>
              <a:t>BaCl</a:t>
            </a:r>
            <a:r>
              <a:rPr lang="en-US" sz="5400" baseline="-25000" dirty="0" smtClean="0"/>
              <a:t>2</a:t>
            </a:r>
            <a:endParaRPr lang="en-US" sz="5400" dirty="0"/>
          </a:p>
        </p:txBody>
      </p:sp>
      <p:sp>
        <p:nvSpPr>
          <p:cNvPr id="11" name="TextBox 10"/>
          <p:cNvSpPr txBox="1"/>
          <p:nvPr/>
        </p:nvSpPr>
        <p:spPr>
          <a:xfrm>
            <a:off x="6400800" y="2967335"/>
            <a:ext cx="1752600" cy="923330"/>
          </a:xfrm>
          <a:prstGeom prst="rect">
            <a:avLst/>
          </a:prstGeom>
          <a:noFill/>
        </p:spPr>
        <p:txBody>
          <a:bodyPr wrap="square" rtlCol="0">
            <a:spAutoFit/>
          </a:bodyPr>
          <a:lstStyle/>
          <a:p>
            <a:r>
              <a:rPr lang="en-US" sz="5400" dirty="0" err="1" smtClean="0"/>
              <a:t>MgO</a:t>
            </a:r>
            <a:endParaRPr lang="en-US" sz="5400" dirty="0"/>
          </a:p>
        </p:txBody>
      </p:sp>
      <p:sp>
        <p:nvSpPr>
          <p:cNvPr id="12" name="TextBox 11"/>
          <p:cNvSpPr txBox="1"/>
          <p:nvPr/>
        </p:nvSpPr>
        <p:spPr>
          <a:xfrm>
            <a:off x="5843155" y="4262276"/>
            <a:ext cx="2209800" cy="923330"/>
          </a:xfrm>
          <a:prstGeom prst="rect">
            <a:avLst/>
          </a:prstGeom>
          <a:noFill/>
        </p:spPr>
        <p:txBody>
          <a:bodyPr wrap="square" rtlCol="0">
            <a:spAutoFit/>
          </a:bodyPr>
          <a:lstStyle/>
          <a:p>
            <a:r>
              <a:rPr lang="en-US" sz="5400" dirty="0" smtClean="0"/>
              <a:t>Li</a:t>
            </a:r>
            <a:r>
              <a:rPr lang="en-US" sz="5400" baseline="-25000" dirty="0" smtClean="0"/>
              <a:t>2</a:t>
            </a:r>
            <a:r>
              <a:rPr lang="en-US" sz="5400" dirty="0" smtClean="0"/>
              <a:t>O</a:t>
            </a:r>
            <a:endParaRPr lang="en-US" sz="5400" dirty="0"/>
          </a:p>
        </p:txBody>
      </p:sp>
      <p:sp>
        <p:nvSpPr>
          <p:cNvPr id="13" name="TextBox 12"/>
          <p:cNvSpPr txBox="1"/>
          <p:nvPr/>
        </p:nvSpPr>
        <p:spPr>
          <a:xfrm>
            <a:off x="6172200" y="5358788"/>
            <a:ext cx="2019300" cy="1754326"/>
          </a:xfrm>
          <a:prstGeom prst="rect">
            <a:avLst/>
          </a:prstGeom>
          <a:noFill/>
        </p:spPr>
        <p:txBody>
          <a:bodyPr wrap="square" rtlCol="0">
            <a:spAutoFit/>
          </a:bodyPr>
          <a:lstStyle/>
          <a:p>
            <a:r>
              <a:rPr lang="en-US" sz="5400" dirty="0" smtClean="0"/>
              <a:t>CaF</a:t>
            </a:r>
            <a:r>
              <a:rPr lang="en-US" sz="5400" baseline="-25000" dirty="0" smtClean="0"/>
              <a:t>2</a:t>
            </a:r>
            <a:endParaRPr lang="en-US" sz="5400" dirty="0"/>
          </a:p>
          <a:p>
            <a:endParaRPr lang="en-US" sz="5400" dirty="0"/>
          </a:p>
        </p:txBody>
      </p:sp>
    </p:spTree>
    <p:extLst>
      <p:ext uri="{BB962C8B-B14F-4D97-AF65-F5344CB8AC3E}">
        <p14:creationId xmlns:p14="http://schemas.microsoft.com/office/powerpoint/2010/main" val="209775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smtClean="0"/>
              <a:t>#20 – Which pairs of elements are likely to form ionic compounds?</a:t>
            </a:r>
            <a:endParaRPr lang="en-US" sz="3000" dirty="0"/>
          </a:p>
        </p:txBody>
      </p:sp>
      <p:sp>
        <p:nvSpPr>
          <p:cNvPr id="3" name="Content Placeholder 2"/>
          <p:cNvSpPr>
            <a:spLocks noGrp="1"/>
          </p:cNvSpPr>
          <p:nvPr>
            <p:ph idx="1"/>
          </p:nvPr>
        </p:nvSpPr>
        <p:spPr>
          <a:xfrm>
            <a:off x="228600" y="1981200"/>
            <a:ext cx="4724400" cy="3886200"/>
          </a:xfrm>
        </p:spPr>
        <p:txBody>
          <a:bodyPr/>
          <a:lstStyle/>
          <a:p>
            <a:pPr marL="914400" lvl="0" indent="-914400" algn="ctr">
              <a:buFont typeface="+mj-lt"/>
              <a:buAutoNum type="alphaLcPeriod"/>
            </a:pPr>
            <a:r>
              <a:rPr lang="en-US" sz="5400" dirty="0"/>
              <a:t> </a:t>
            </a:r>
            <a:r>
              <a:rPr lang="en-US" sz="5400" dirty="0" smtClean="0"/>
              <a:t>Cl, Br</a:t>
            </a:r>
            <a:endParaRPr lang="en-US" sz="5400" baseline="30000" dirty="0" smtClean="0"/>
          </a:p>
          <a:p>
            <a:pPr marL="914400" lvl="0" indent="-914400" algn="ctr">
              <a:buFont typeface="+mj-lt"/>
              <a:buAutoNum type="alphaLcPeriod"/>
            </a:pPr>
            <a:r>
              <a:rPr lang="en-US" sz="5400" dirty="0" smtClean="0"/>
              <a:t>Li, Cl</a:t>
            </a:r>
            <a:endParaRPr lang="en-US" sz="5400" baseline="30000" dirty="0" smtClean="0"/>
          </a:p>
          <a:p>
            <a:pPr marL="914400" indent="-914400" algn="ctr">
              <a:buFont typeface="+mj-lt"/>
              <a:buAutoNum type="alphaLcPeriod"/>
            </a:pPr>
            <a:r>
              <a:rPr lang="en-US" sz="5400" dirty="0"/>
              <a:t> </a:t>
            </a:r>
            <a:r>
              <a:rPr lang="en-US" sz="5400" dirty="0" smtClean="0"/>
              <a:t>K, He</a:t>
            </a:r>
            <a:endParaRPr lang="en-US" sz="5400" baseline="30000" dirty="0"/>
          </a:p>
          <a:p>
            <a:pPr marL="914400" indent="-914400" algn="ctr">
              <a:buFont typeface="+mj-lt"/>
              <a:buAutoNum type="alphaLcPeriod"/>
            </a:pPr>
            <a:r>
              <a:rPr lang="en-US" sz="5400" dirty="0"/>
              <a:t> </a:t>
            </a:r>
            <a:r>
              <a:rPr lang="en-US" sz="5400" dirty="0" smtClean="0"/>
              <a:t>I, Na</a:t>
            </a:r>
            <a:endParaRPr lang="en-US" sz="5400" baseline="30000"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64</a:t>
            </a:fld>
            <a:endParaRPr lang="en-US"/>
          </a:p>
        </p:txBody>
      </p:sp>
      <p:sp>
        <p:nvSpPr>
          <p:cNvPr id="10" name="TextBox 9"/>
          <p:cNvSpPr txBox="1"/>
          <p:nvPr/>
        </p:nvSpPr>
        <p:spPr>
          <a:xfrm>
            <a:off x="4270664" y="2032615"/>
            <a:ext cx="1219200" cy="923330"/>
          </a:xfrm>
          <a:prstGeom prst="rect">
            <a:avLst/>
          </a:prstGeom>
          <a:noFill/>
        </p:spPr>
        <p:txBody>
          <a:bodyPr wrap="square" rtlCol="0">
            <a:spAutoFit/>
          </a:bodyPr>
          <a:lstStyle/>
          <a:p>
            <a:r>
              <a:rPr lang="en-US" sz="5400" dirty="0" smtClean="0">
                <a:solidFill>
                  <a:srgbClr val="FF0000"/>
                </a:solidFill>
              </a:rPr>
              <a:t>No</a:t>
            </a:r>
            <a:endParaRPr lang="en-US" sz="5400" dirty="0">
              <a:solidFill>
                <a:srgbClr val="FF0000"/>
              </a:solidFill>
            </a:endParaRPr>
          </a:p>
        </p:txBody>
      </p:sp>
      <p:sp>
        <p:nvSpPr>
          <p:cNvPr id="11" name="TextBox 10"/>
          <p:cNvSpPr txBox="1"/>
          <p:nvPr/>
        </p:nvSpPr>
        <p:spPr>
          <a:xfrm>
            <a:off x="5375564" y="1986448"/>
            <a:ext cx="2189018" cy="1015663"/>
          </a:xfrm>
          <a:prstGeom prst="rect">
            <a:avLst/>
          </a:prstGeom>
          <a:noFill/>
        </p:spPr>
        <p:txBody>
          <a:bodyPr wrap="square" rtlCol="0">
            <a:spAutoFit/>
          </a:bodyPr>
          <a:lstStyle/>
          <a:p>
            <a:pPr algn="ctr"/>
            <a:r>
              <a:rPr lang="en-US" sz="3000" dirty="0" smtClean="0">
                <a:solidFill>
                  <a:srgbClr val="FF0000"/>
                </a:solidFill>
              </a:rPr>
              <a:t>Both are nonmetals</a:t>
            </a:r>
            <a:endParaRPr lang="en-US" sz="3000" dirty="0">
              <a:solidFill>
                <a:srgbClr val="FF0000"/>
              </a:solidFill>
            </a:endParaRPr>
          </a:p>
        </p:txBody>
      </p:sp>
      <p:sp>
        <p:nvSpPr>
          <p:cNvPr id="12" name="TextBox 11"/>
          <p:cNvSpPr txBox="1"/>
          <p:nvPr/>
        </p:nvSpPr>
        <p:spPr>
          <a:xfrm>
            <a:off x="4218710" y="2955945"/>
            <a:ext cx="1420090" cy="923330"/>
          </a:xfrm>
          <a:prstGeom prst="rect">
            <a:avLst/>
          </a:prstGeom>
          <a:noFill/>
        </p:spPr>
        <p:txBody>
          <a:bodyPr wrap="square" rtlCol="0">
            <a:spAutoFit/>
          </a:bodyPr>
          <a:lstStyle/>
          <a:p>
            <a:r>
              <a:rPr lang="en-US" sz="5400" dirty="0" smtClean="0">
                <a:solidFill>
                  <a:srgbClr val="00B050"/>
                </a:solidFill>
              </a:rPr>
              <a:t>Yes</a:t>
            </a:r>
            <a:endParaRPr lang="en-US" sz="5400" dirty="0">
              <a:solidFill>
                <a:srgbClr val="00B050"/>
              </a:solidFill>
            </a:endParaRPr>
          </a:p>
        </p:txBody>
      </p:sp>
      <p:sp>
        <p:nvSpPr>
          <p:cNvPr id="14" name="TextBox 13"/>
          <p:cNvSpPr txBox="1"/>
          <p:nvPr/>
        </p:nvSpPr>
        <p:spPr>
          <a:xfrm>
            <a:off x="4384964" y="4077842"/>
            <a:ext cx="1219200" cy="923330"/>
          </a:xfrm>
          <a:prstGeom prst="rect">
            <a:avLst/>
          </a:prstGeom>
          <a:noFill/>
        </p:spPr>
        <p:txBody>
          <a:bodyPr wrap="square" rtlCol="0">
            <a:spAutoFit/>
          </a:bodyPr>
          <a:lstStyle/>
          <a:p>
            <a:r>
              <a:rPr lang="en-US" sz="5400" dirty="0" smtClean="0">
                <a:solidFill>
                  <a:srgbClr val="FF0000"/>
                </a:solidFill>
              </a:rPr>
              <a:t>No</a:t>
            </a:r>
            <a:endParaRPr lang="en-US" sz="5400" dirty="0">
              <a:solidFill>
                <a:srgbClr val="FF0000"/>
              </a:solidFill>
            </a:endParaRPr>
          </a:p>
        </p:txBody>
      </p:sp>
      <p:sp>
        <p:nvSpPr>
          <p:cNvPr id="15" name="TextBox 14"/>
          <p:cNvSpPr txBox="1"/>
          <p:nvPr/>
        </p:nvSpPr>
        <p:spPr>
          <a:xfrm>
            <a:off x="5368637" y="3999366"/>
            <a:ext cx="2189018" cy="1015663"/>
          </a:xfrm>
          <a:prstGeom prst="rect">
            <a:avLst/>
          </a:prstGeom>
          <a:noFill/>
        </p:spPr>
        <p:txBody>
          <a:bodyPr wrap="square" rtlCol="0">
            <a:spAutoFit/>
          </a:bodyPr>
          <a:lstStyle/>
          <a:p>
            <a:pPr algn="ctr"/>
            <a:r>
              <a:rPr lang="en-US" sz="3000" dirty="0" smtClean="0">
                <a:solidFill>
                  <a:srgbClr val="FF0000"/>
                </a:solidFill>
              </a:rPr>
              <a:t>He is a noble gas</a:t>
            </a:r>
            <a:endParaRPr lang="en-US" sz="3000" dirty="0">
              <a:solidFill>
                <a:srgbClr val="FF0000"/>
              </a:solidFill>
            </a:endParaRPr>
          </a:p>
        </p:txBody>
      </p:sp>
      <p:sp>
        <p:nvSpPr>
          <p:cNvPr id="16" name="TextBox 15"/>
          <p:cNvSpPr txBox="1"/>
          <p:nvPr/>
        </p:nvSpPr>
        <p:spPr>
          <a:xfrm>
            <a:off x="4333010" y="5001172"/>
            <a:ext cx="1420090" cy="923330"/>
          </a:xfrm>
          <a:prstGeom prst="rect">
            <a:avLst/>
          </a:prstGeom>
          <a:noFill/>
        </p:spPr>
        <p:txBody>
          <a:bodyPr wrap="square" rtlCol="0">
            <a:spAutoFit/>
          </a:bodyPr>
          <a:lstStyle/>
          <a:p>
            <a:r>
              <a:rPr lang="en-US" sz="5400" dirty="0" smtClean="0">
                <a:solidFill>
                  <a:srgbClr val="00B050"/>
                </a:solidFill>
              </a:rPr>
              <a:t>Yes</a:t>
            </a:r>
            <a:endParaRPr lang="en-US" sz="5400" dirty="0">
              <a:solidFill>
                <a:srgbClr val="00B050"/>
              </a:solidFill>
            </a:endParaRPr>
          </a:p>
        </p:txBody>
      </p:sp>
    </p:spTree>
    <p:extLst>
      <p:ext uri="{BB962C8B-B14F-4D97-AF65-F5344CB8AC3E}">
        <p14:creationId xmlns:p14="http://schemas.microsoft.com/office/powerpoint/2010/main" val="278020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1+#ppt_w/2"/>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1+#ppt_w/2"/>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5" grpId="0"/>
      <p:bldP spid="1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smtClean="0"/>
              <a:t>#22 – Why do ionic compounds conduct electricity when they are melted or dissolved in water?</a:t>
            </a:r>
            <a:endParaRPr lang="en-US" sz="3000" dirty="0"/>
          </a:p>
        </p:txBody>
      </p:sp>
      <p:sp>
        <p:nvSpPr>
          <p:cNvPr id="3" name="Content Placeholder 2"/>
          <p:cNvSpPr>
            <a:spLocks noGrp="1"/>
          </p:cNvSpPr>
          <p:nvPr>
            <p:ph idx="1"/>
          </p:nvPr>
        </p:nvSpPr>
        <p:spPr/>
        <p:txBody>
          <a:bodyPr/>
          <a:lstStyle/>
          <a:p>
            <a:pPr lvl="0" algn="ctr"/>
            <a:r>
              <a:rPr lang="en-US" sz="5400" dirty="0" smtClean="0"/>
              <a:t> Ions become free to move around</a:t>
            </a:r>
            <a:endParaRPr lang="en-US" sz="5400"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65</a:t>
            </a:fld>
            <a:endParaRPr lang="en-US"/>
          </a:p>
        </p:txBody>
      </p:sp>
    </p:spTree>
    <p:extLst>
      <p:ext uri="{BB962C8B-B14F-4D97-AF65-F5344CB8AC3E}">
        <p14:creationId xmlns:p14="http://schemas.microsoft.com/office/powerpoint/2010/main" val="34201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Section 3 -</a:t>
            </a:r>
            <a:br>
              <a:rPr lang="en-US" b="1" dirty="0" smtClean="0"/>
            </a:br>
            <a:r>
              <a:rPr lang="en-US" b="1" dirty="0" smtClean="0"/>
              <a:t>Bonding in Metals</a:t>
            </a:r>
            <a:endParaRPr lang="en-US" b="1" dirty="0"/>
          </a:p>
        </p:txBody>
      </p:sp>
      <p:sp>
        <p:nvSpPr>
          <p:cNvPr id="5" name="Subtitle 4"/>
          <p:cNvSpPr>
            <a:spLocks noGrp="1"/>
          </p:cNvSpPr>
          <p:nvPr>
            <p:ph type="subTitle" idx="1"/>
          </p:nvPr>
        </p:nvSpPr>
        <p:spPr/>
        <p:txBody>
          <a:bodyPr/>
          <a:lstStyle/>
          <a:p>
            <a:r>
              <a:rPr lang="en-US" dirty="0" smtClean="0"/>
              <a:t>Read pages 201-203</a:t>
            </a:r>
            <a:endParaRPr lang="en-US" dirty="0"/>
          </a:p>
        </p:txBody>
      </p:sp>
      <p:sp>
        <p:nvSpPr>
          <p:cNvPr id="6" name="Slide Number Placeholder 5"/>
          <p:cNvSpPr>
            <a:spLocks noGrp="1"/>
          </p:cNvSpPr>
          <p:nvPr>
            <p:ph type="sldNum" sz="quarter" idx="4"/>
          </p:nvPr>
        </p:nvSpPr>
        <p:spPr/>
        <p:txBody>
          <a:bodyPr/>
          <a:lstStyle/>
          <a:p>
            <a:fld id="{57273FE4-54D3-459A-93AF-DDDE21ECFE7E}" type="slidenum">
              <a:rPr lang="en-US" smtClean="0"/>
              <a:pPr/>
              <a:t>66</a:t>
            </a:fld>
            <a:endParaRPr lang="en-US"/>
          </a:p>
        </p:txBody>
      </p:sp>
    </p:spTree>
    <p:extLst>
      <p:ext uri="{BB962C8B-B14F-4D97-AF65-F5344CB8AC3E}">
        <p14:creationId xmlns:p14="http://schemas.microsoft.com/office/powerpoint/2010/main" val="18071575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Metallic Bond</a:t>
            </a:r>
            <a:endParaRPr lang="en-US" dirty="0"/>
          </a:p>
        </p:txBody>
      </p:sp>
      <p:sp>
        <p:nvSpPr>
          <p:cNvPr id="3" name="Content Placeholder 2"/>
          <p:cNvSpPr>
            <a:spLocks noGrp="1"/>
          </p:cNvSpPr>
          <p:nvPr>
            <p:ph idx="1"/>
          </p:nvPr>
        </p:nvSpPr>
        <p:spPr/>
        <p:txBody>
          <a:bodyPr/>
          <a:lstStyle/>
          <a:p>
            <a:r>
              <a:rPr lang="en-US" dirty="0" smtClean="0"/>
              <a:t>attraction of the free-floating valence electrons</a:t>
            </a:r>
          </a:p>
          <a:p>
            <a:pPr lvl="1"/>
            <a:r>
              <a:rPr lang="en-US" dirty="0" smtClean="0"/>
              <a:t>“sea of electrons”</a:t>
            </a:r>
          </a:p>
          <a:p>
            <a:r>
              <a:rPr lang="en-US" dirty="0" smtClean="0"/>
              <a:t>between a metal and a metal</a:t>
            </a:r>
          </a:p>
        </p:txBody>
      </p:sp>
      <p:sp>
        <p:nvSpPr>
          <p:cNvPr id="4" name="Slide Number Placeholder 3"/>
          <p:cNvSpPr>
            <a:spLocks noGrp="1"/>
          </p:cNvSpPr>
          <p:nvPr>
            <p:ph type="sldNum" sz="quarter" idx="11"/>
          </p:nvPr>
        </p:nvSpPr>
        <p:spPr/>
        <p:txBody>
          <a:bodyPr/>
          <a:lstStyle/>
          <a:p>
            <a:fld id="{3320D74C-7663-493A-9AFF-C6F46CBD43DF}" type="slidenum">
              <a:rPr lang="en-US" smtClean="0"/>
              <a:pPr/>
              <a:t>67</a:t>
            </a:fld>
            <a:endParaRPr lang="en-US"/>
          </a:p>
        </p:txBody>
      </p:sp>
    </p:spTree>
    <p:extLst>
      <p:ext uri="{BB962C8B-B14F-4D97-AF65-F5344CB8AC3E}">
        <p14:creationId xmlns:p14="http://schemas.microsoft.com/office/powerpoint/2010/main" val="6347947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Metallic Bond Properties</a:t>
            </a:r>
            <a:endParaRPr lang="en-US" dirty="0"/>
          </a:p>
        </p:txBody>
      </p:sp>
      <p:sp>
        <p:nvSpPr>
          <p:cNvPr id="3" name="Content Placeholder 2"/>
          <p:cNvSpPr>
            <a:spLocks noGrp="1"/>
          </p:cNvSpPr>
          <p:nvPr>
            <p:ph idx="1"/>
          </p:nvPr>
        </p:nvSpPr>
        <p:spPr/>
        <p:txBody>
          <a:bodyPr/>
          <a:lstStyle/>
          <a:p>
            <a:r>
              <a:rPr lang="en-US" sz="2800" dirty="0" smtClean="0"/>
              <a:t>good conductors of electricity</a:t>
            </a:r>
          </a:p>
          <a:p>
            <a:r>
              <a:rPr lang="en-US" sz="2800" dirty="0" smtClean="0"/>
              <a:t>ductile - drawn into wire</a:t>
            </a:r>
          </a:p>
          <a:p>
            <a:pPr lvl="1"/>
            <a:r>
              <a:rPr lang="en-US" sz="2400" dirty="0" smtClean="0"/>
              <a:t>example:  copper wire</a:t>
            </a:r>
          </a:p>
          <a:p>
            <a:r>
              <a:rPr lang="en-US" sz="2800" dirty="0" smtClean="0"/>
              <a:t>malleable - hammered into sheets</a:t>
            </a:r>
          </a:p>
          <a:p>
            <a:pPr lvl="1"/>
            <a:r>
              <a:rPr lang="en-US" sz="2400" dirty="0" smtClean="0"/>
              <a:t>example:  aluminum foil</a:t>
            </a:r>
          </a:p>
          <a:p>
            <a:r>
              <a:rPr lang="en-US" sz="2800" dirty="0" smtClean="0"/>
              <a:t>atoms are compacted with an orderly pattern</a:t>
            </a:r>
          </a:p>
          <a:p>
            <a:endParaRPr lang="en-US" sz="2800" dirty="0" smtClean="0"/>
          </a:p>
        </p:txBody>
      </p:sp>
      <p:sp>
        <p:nvSpPr>
          <p:cNvPr id="4" name="Slide Number Placeholder 3"/>
          <p:cNvSpPr>
            <a:spLocks noGrp="1"/>
          </p:cNvSpPr>
          <p:nvPr>
            <p:ph type="sldNum" sz="quarter" idx="11"/>
          </p:nvPr>
        </p:nvSpPr>
        <p:spPr/>
        <p:txBody>
          <a:bodyPr/>
          <a:lstStyle/>
          <a:p>
            <a:fld id="{3320D74C-7663-493A-9AFF-C6F46CBD43DF}" type="slidenum">
              <a:rPr lang="en-US" smtClean="0"/>
              <a:pPr/>
              <a:t>68</a:t>
            </a:fld>
            <a:endParaRPr lang="en-US"/>
          </a:p>
        </p:txBody>
      </p:sp>
    </p:spTree>
    <p:extLst>
      <p:ext uri="{BB962C8B-B14F-4D97-AF65-F5344CB8AC3E}">
        <p14:creationId xmlns:p14="http://schemas.microsoft.com/office/powerpoint/2010/main" val="371646472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Alloy</a:t>
            </a:r>
            <a:endParaRPr lang="en-US" dirty="0"/>
          </a:p>
        </p:txBody>
      </p:sp>
      <p:sp>
        <p:nvSpPr>
          <p:cNvPr id="3" name="Content Placeholder 2"/>
          <p:cNvSpPr>
            <a:spLocks noGrp="1"/>
          </p:cNvSpPr>
          <p:nvPr>
            <p:ph idx="1"/>
          </p:nvPr>
        </p:nvSpPr>
        <p:spPr>
          <a:xfrm>
            <a:off x="457200" y="1981200"/>
            <a:ext cx="4724400" cy="3886200"/>
          </a:xfrm>
        </p:spPr>
        <p:txBody>
          <a:bodyPr/>
          <a:lstStyle/>
          <a:p>
            <a:pPr lvl="0"/>
            <a:r>
              <a:rPr lang="en-US" dirty="0" smtClean="0"/>
              <a:t>mixture of metals</a:t>
            </a:r>
          </a:p>
          <a:p>
            <a:r>
              <a:rPr lang="en-US" dirty="0" smtClean="0"/>
              <a:t>properties are superior to those of their component elements</a:t>
            </a:r>
            <a:endParaRPr lang="en-US"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69</a:t>
            </a:fld>
            <a:endParaRPr lang="en-US"/>
          </a:p>
        </p:txBody>
      </p:sp>
      <p:pic>
        <p:nvPicPr>
          <p:cNvPr id="5" name="Picture 10" descr="010"/>
          <p:cNvPicPr>
            <a:picLocks noChangeAspect="1" noChangeArrowheads="1"/>
          </p:cNvPicPr>
          <p:nvPr/>
        </p:nvPicPr>
        <p:blipFill>
          <a:blip r:embed="rId2" cstate="print"/>
          <a:srcRect/>
          <a:stretch>
            <a:fillRect/>
          </a:stretch>
        </p:blipFill>
        <p:spPr bwMode="auto">
          <a:xfrm>
            <a:off x="5562600" y="457200"/>
            <a:ext cx="2819400" cy="6001570"/>
          </a:xfrm>
          <a:prstGeom prst="rect">
            <a:avLst/>
          </a:prstGeom>
          <a:noFill/>
        </p:spPr>
      </p:pic>
      <p:sp>
        <p:nvSpPr>
          <p:cNvPr id="6" name="TextBox 5"/>
          <p:cNvSpPr txBox="1"/>
          <p:nvPr/>
        </p:nvSpPr>
        <p:spPr>
          <a:xfrm>
            <a:off x="1600200" y="4724400"/>
            <a:ext cx="3276600" cy="1631216"/>
          </a:xfrm>
          <a:prstGeom prst="rect">
            <a:avLst/>
          </a:prstGeom>
          <a:noFill/>
        </p:spPr>
        <p:txBody>
          <a:bodyPr wrap="square" rtlCol="0">
            <a:spAutoFit/>
          </a:bodyPr>
          <a:lstStyle/>
          <a:p>
            <a:pPr algn="ctr"/>
            <a:r>
              <a:rPr lang="en-US" sz="2500" dirty="0" smtClean="0"/>
              <a:t>More durable than pure silver, but is still soft enough to be made into jewelry</a:t>
            </a:r>
            <a:endParaRPr lang="en-US" sz="2500" dirty="0"/>
          </a:p>
        </p:txBody>
      </p:sp>
      <p:cxnSp>
        <p:nvCxnSpPr>
          <p:cNvPr id="8" name="Straight Arrow Connector 7"/>
          <p:cNvCxnSpPr/>
          <p:nvPr/>
        </p:nvCxnSpPr>
        <p:spPr bwMode="auto">
          <a:xfrm flipV="1">
            <a:off x="4572000" y="2667000"/>
            <a:ext cx="1066800" cy="2438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531185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exception to this pattern</a:t>
            </a:r>
            <a:endParaRPr lang="en-US" dirty="0"/>
          </a:p>
        </p:txBody>
      </p:sp>
      <p:sp>
        <p:nvSpPr>
          <p:cNvPr id="3" name="Content Placeholder 2"/>
          <p:cNvSpPr>
            <a:spLocks noGrp="1"/>
          </p:cNvSpPr>
          <p:nvPr>
            <p:ph idx="1"/>
          </p:nvPr>
        </p:nvSpPr>
        <p:spPr/>
        <p:txBody>
          <a:bodyPr/>
          <a:lstStyle/>
          <a:p>
            <a:r>
              <a:rPr lang="en-US" dirty="0" smtClean="0"/>
              <a:t>Helium </a:t>
            </a:r>
          </a:p>
          <a:p>
            <a:pPr lvl="1"/>
            <a:r>
              <a:rPr lang="en-US" dirty="0" smtClean="0"/>
              <a:t>Why?</a:t>
            </a:r>
          </a:p>
          <a:p>
            <a:pPr lvl="2"/>
            <a:r>
              <a:rPr lang="en-US" dirty="0" smtClean="0"/>
              <a:t>only has 2 valence electrons</a:t>
            </a:r>
            <a:endParaRPr lang="en-US"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7</a:t>
            </a:fld>
            <a:endParaRPr lang="en-US"/>
          </a:p>
        </p:txBody>
      </p:sp>
      <p:pic>
        <p:nvPicPr>
          <p:cNvPr id="43010" name="Picture 2" descr="http://t2.gstatic.com/images?q=tbn:ANd9GcTq9s3wEnKmKeqbnRbfQyP9oZ4vIF7FfwK1Jsje7uKRshIJOryzS2IKw6aiGA"/>
          <p:cNvPicPr>
            <a:picLocks noChangeAspect="1" noChangeArrowheads="1"/>
          </p:cNvPicPr>
          <p:nvPr/>
        </p:nvPicPr>
        <p:blipFill>
          <a:blip r:embed="rId2" cstate="print"/>
          <a:srcRect/>
          <a:stretch>
            <a:fillRect/>
          </a:stretch>
        </p:blipFill>
        <p:spPr bwMode="auto">
          <a:xfrm>
            <a:off x="5867400" y="2510589"/>
            <a:ext cx="2823411" cy="282341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iterate type="lt">
                                    <p:tmPct val="10000"/>
                                  </p:iterate>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3010"/>
                                        </p:tgtEl>
                                        <p:attrNameLst>
                                          <p:attrName>style.visibility</p:attrName>
                                        </p:attrNameLst>
                                      </p:cBhvr>
                                      <p:to>
                                        <p:strVal val="visible"/>
                                      </p:to>
                                    </p:set>
                                    <p:anim calcmode="lin" valueType="num">
                                      <p:cBhvr additive="base">
                                        <p:cTn id="28" dur="500" fill="hold"/>
                                        <p:tgtEl>
                                          <p:spTgt spid="43010"/>
                                        </p:tgtEl>
                                        <p:attrNameLst>
                                          <p:attrName>ppt_x</p:attrName>
                                        </p:attrNameLst>
                                      </p:cBhvr>
                                      <p:tavLst>
                                        <p:tav tm="0">
                                          <p:val>
                                            <p:strVal val="#ppt_x"/>
                                          </p:val>
                                        </p:tav>
                                        <p:tav tm="100000">
                                          <p:val>
                                            <p:strVal val="#ppt_x"/>
                                          </p:val>
                                        </p:tav>
                                      </p:tavLst>
                                    </p:anim>
                                    <p:anim calcmode="lin" valueType="num">
                                      <p:cBhvr additive="base">
                                        <p:cTn id="29" dur="500" fill="hold"/>
                                        <p:tgtEl>
                                          <p:spTgt spid="430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320D74C-7663-493A-9AFF-C6F46CBD43DF}" type="slidenum">
              <a:rPr lang="en-US" smtClean="0"/>
              <a:pPr/>
              <a:t>70</a:t>
            </a:fld>
            <a:endParaRPr lang="en-US"/>
          </a:p>
        </p:txBody>
      </p:sp>
      <p:sp>
        <p:nvSpPr>
          <p:cNvPr id="5" name="Rectangle 9"/>
          <p:cNvSpPr txBox="1">
            <a:spLocks noChangeArrowheads="1"/>
          </p:cNvSpPr>
          <p:nvPr/>
        </p:nvSpPr>
        <p:spPr>
          <a:xfrm>
            <a:off x="273050" y="1095375"/>
            <a:ext cx="8413750" cy="4848225"/>
          </a:xfrm>
          <a:prstGeom prst="rect">
            <a:avLst/>
          </a:prstGeom>
        </p:spPr>
        <p:txBody>
          <a:bodyPr/>
          <a:lstStyle/>
          <a:p>
            <a:pPr marL="1143000" marR="0" lvl="2" indent="-228600" algn="l" defTabSz="914400" rtl="0" eaLnBrk="1" fontAlgn="base" latinLnBrk="0" hangingPunct="1">
              <a:lnSpc>
                <a:spcPct val="100000"/>
              </a:lnSpc>
              <a:spcBef>
                <a:spcPct val="20000"/>
              </a:spcBef>
              <a:spcAft>
                <a:spcPct val="0"/>
              </a:spcAft>
              <a:buClr>
                <a:schemeClr val="bg2"/>
              </a:buClr>
              <a:buSzPct val="65000"/>
              <a:buFont typeface="Wingdings" pitchFamily="2" charset="2"/>
              <a:buChar char="n"/>
              <a:tabLst/>
              <a:defRPr/>
            </a:pPr>
            <a:r>
              <a:rPr kumimoji="0" lang="en-US" sz="2400" b="0" i="0" u="none" strike="noStrike" kern="0" cap="none" spc="0" normalizeH="0" baseline="0" noProof="0" smtClean="0">
                <a:ln>
                  <a:noFill/>
                </a:ln>
                <a:solidFill>
                  <a:schemeClr val="tx1"/>
                </a:solidFill>
                <a:effectLst/>
                <a:uLnTx/>
                <a:uFillTx/>
                <a:latin typeface="+mn-lt"/>
              </a:rPr>
              <a:t>Bicycle frames are often made of titanium alloys that contain aluminum and vanadium.</a:t>
            </a:r>
          </a:p>
          <a:p>
            <a:pPr marL="742950" marR="0" lvl="1" indent="-285750"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
              <a:tabLst/>
              <a:defRPr/>
            </a:pPr>
            <a:endParaRPr kumimoji="0" lang="en-US" sz="2800" b="0" i="0" u="none" strike="noStrike" kern="0" cap="none" spc="0" normalizeH="0" baseline="0" noProof="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pic>
        <p:nvPicPr>
          <p:cNvPr id="6" name="Picture 10" descr="009"/>
          <p:cNvPicPr>
            <a:picLocks noChangeAspect="1" noChangeArrowheads="1"/>
          </p:cNvPicPr>
          <p:nvPr/>
        </p:nvPicPr>
        <p:blipFill>
          <a:blip r:embed="rId2" cstate="print"/>
          <a:srcRect/>
          <a:stretch>
            <a:fillRect/>
          </a:stretch>
        </p:blipFill>
        <p:spPr bwMode="auto">
          <a:xfrm>
            <a:off x="914400" y="2362200"/>
            <a:ext cx="7467600" cy="3406775"/>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Quick Quiz</a:t>
            </a:r>
            <a:endParaRPr lang="en-US" dirty="0"/>
          </a:p>
        </p:txBody>
      </p:sp>
      <p:sp>
        <p:nvSpPr>
          <p:cNvPr id="7" name="Text Placeholder 6"/>
          <p:cNvSpPr>
            <a:spLocks noGrp="1"/>
          </p:cNvSpPr>
          <p:nvPr>
            <p:ph type="body" idx="1"/>
          </p:nvPr>
        </p:nvSpPr>
        <p:spPr/>
        <p:txBody>
          <a:bodyPr/>
          <a:lstStyle/>
          <a:p>
            <a:r>
              <a:rPr lang="en-US" dirty="0" smtClean="0"/>
              <a:t>Section 7.3</a:t>
            </a:r>
            <a:endParaRPr lang="en-US" dirty="0"/>
          </a:p>
        </p:txBody>
      </p:sp>
      <p:sp>
        <p:nvSpPr>
          <p:cNvPr id="4" name="Slide Number Placeholder 3"/>
          <p:cNvSpPr>
            <a:spLocks noGrp="1"/>
          </p:cNvSpPr>
          <p:nvPr>
            <p:ph type="sldNum" sz="quarter" idx="11"/>
          </p:nvPr>
        </p:nvSpPr>
        <p:spPr/>
        <p:txBody>
          <a:bodyPr/>
          <a:lstStyle/>
          <a:p>
            <a:fld id="{A168EAF4-989B-4C64-BD55-D8083DF0BE2A}" type="slidenum">
              <a:rPr lang="en-US" smtClean="0"/>
              <a:pPr/>
              <a:t>71</a:t>
            </a:fld>
            <a:endParaRPr lang="en-US"/>
          </a:p>
        </p:txBody>
      </p:sp>
    </p:spTree>
    <p:extLst>
      <p:ext uri="{BB962C8B-B14F-4D97-AF65-F5344CB8AC3E}">
        <p14:creationId xmlns:p14="http://schemas.microsoft.com/office/powerpoint/2010/main" val="23461042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The valence </a:t>
            </a:r>
            <a:r>
              <a:rPr lang="en-US" smtClean="0"/>
              <a:t>electrons of</a:t>
            </a:r>
            <a:br>
              <a:rPr lang="en-US" smtClean="0"/>
            </a:br>
            <a:r>
              <a:rPr lang="en-US" smtClean="0"/>
              <a:t>    </a:t>
            </a:r>
            <a:r>
              <a:rPr lang="en-US" dirty="0" smtClean="0"/>
              <a:t>metals can be modeled as</a:t>
            </a:r>
            <a:endParaRPr lang="en-US" dirty="0"/>
          </a:p>
        </p:txBody>
      </p:sp>
      <p:sp>
        <p:nvSpPr>
          <p:cNvPr id="4" name="Rectangle 6"/>
          <p:cNvSpPr>
            <a:spLocks noChangeArrowheads="1"/>
          </p:cNvSpPr>
          <p:nvPr/>
        </p:nvSpPr>
        <p:spPr bwMode="auto">
          <a:xfrm>
            <a:off x="457200" y="3810000"/>
            <a:ext cx="4038600" cy="4572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3" name="Content Placeholder 2"/>
          <p:cNvSpPr>
            <a:spLocks noGrp="1"/>
          </p:cNvSpPr>
          <p:nvPr>
            <p:ph idx="1"/>
          </p:nvPr>
        </p:nvSpPr>
        <p:spPr/>
        <p:txBody>
          <a:bodyPr/>
          <a:lstStyle/>
          <a:p>
            <a:pPr marL="514350" indent="-514350">
              <a:buFont typeface="+mj-lt"/>
              <a:buAutoNum type="alphaLcPeriod"/>
            </a:pPr>
            <a:r>
              <a:rPr lang="en-US" dirty="0" smtClean="0"/>
              <a:t>a body-centered cube.	</a:t>
            </a:r>
          </a:p>
          <a:p>
            <a:pPr marL="514350" indent="-514350">
              <a:buFont typeface="+mj-lt"/>
              <a:buAutoNum type="alphaLcPeriod"/>
            </a:pPr>
            <a:r>
              <a:rPr lang="en-US" dirty="0" smtClean="0"/>
              <a:t>octets of electrons.	</a:t>
            </a:r>
          </a:p>
          <a:p>
            <a:pPr marL="514350" indent="-514350">
              <a:buFont typeface="+mj-lt"/>
              <a:buAutoNum type="alphaLcPeriod"/>
            </a:pPr>
            <a:r>
              <a:rPr lang="en-US" dirty="0" smtClean="0"/>
              <a:t>a rigid array of electrons.	</a:t>
            </a:r>
          </a:p>
          <a:p>
            <a:pPr marL="514350" indent="-514350">
              <a:buFont typeface="+mj-lt"/>
              <a:buAutoNum type="alphaLcPeriod"/>
            </a:pPr>
            <a:r>
              <a:rPr lang="en-US" dirty="0" smtClean="0"/>
              <a:t>a sea of electrons.	</a:t>
            </a:r>
          </a:p>
          <a:p>
            <a:endParaRPr lang="en-US" dirty="0"/>
          </a:p>
        </p:txBody>
      </p:sp>
      <p:sp>
        <p:nvSpPr>
          <p:cNvPr id="5" name="Slide Number Placeholder 4"/>
          <p:cNvSpPr>
            <a:spLocks noGrp="1"/>
          </p:cNvSpPr>
          <p:nvPr>
            <p:ph type="sldNum" sz="quarter" idx="11"/>
          </p:nvPr>
        </p:nvSpPr>
        <p:spPr/>
        <p:txBody>
          <a:bodyPr/>
          <a:lstStyle/>
          <a:p>
            <a:fld id="{3320D74C-7663-493A-9AFF-C6F46CBD43DF}" type="slidenum">
              <a:rPr lang="en-US" smtClean="0"/>
              <a:pPr/>
              <a:t>72</a:t>
            </a:fld>
            <a:endParaRPr lang="en-US"/>
          </a:p>
        </p:txBody>
      </p:sp>
    </p:spTree>
    <p:extLst>
      <p:ext uri="{BB962C8B-B14F-4D97-AF65-F5344CB8AC3E}">
        <p14:creationId xmlns:p14="http://schemas.microsoft.com/office/powerpoint/2010/main" val="194279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In most metals, the atoms are</a:t>
            </a:r>
            <a:endParaRPr lang="en-US" dirty="0"/>
          </a:p>
        </p:txBody>
      </p:sp>
      <p:sp>
        <p:nvSpPr>
          <p:cNvPr id="4" name="Rectangle 6"/>
          <p:cNvSpPr>
            <a:spLocks noChangeArrowheads="1"/>
          </p:cNvSpPr>
          <p:nvPr/>
        </p:nvSpPr>
        <p:spPr bwMode="auto">
          <a:xfrm>
            <a:off x="457200" y="3124200"/>
            <a:ext cx="6858000" cy="990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3" name="Content Placeholder 2"/>
          <p:cNvSpPr>
            <a:spLocks noGrp="1"/>
          </p:cNvSpPr>
          <p:nvPr>
            <p:ph idx="1"/>
          </p:nvPr>
        </p:nvSpPr>
        <p:spPr/>
        <p:txBody>
          <a:bodyPr/>
          <a:lstStyle/>
          <a:p>
            <a:pPr marL="514350" indent="-514350">
              <a:buFont typeface="+mj-lt"/>
              <a:buAutoNum type="alphaLcPeriod"/>
            </a:pPr>
            <a:r>
              <a:rPr lang="en-US" dirty="0" smtClean="0"/>
              <a:t>free to move from one part of the metal to another.</a:t>
            </a:r>
          </a:p>
          <a:p>
            <a:pPr marL="514350" indent="-514350">
              <a:buFont typeface="+mj-lt"/>
              <a:buAutoNum type="alphaLcPeriod"/>
            </a:pPr>
            <a:r>
              <a:rPr lang="en-US" dirty="0" smtClean="0"/>
              <a:t>arranged in a compact and orderly pattern.	</a:t>
            </a:r>
          </a:p>
          <a:p>
            <a:pPr marL="514350" indent="-514350">
              <a:buFont typeface="+mj-lt"/>
              <a:buAutoNum type="alphaLcPeriod"/>
            </a:pPr>
            <a:r>
              <a:rPr lang="en-US" dirty="0" smtClean="0"/>
              <a:t>placed at irregular locations.	</a:t>
            </a:r>
          </a:p>
          <a:p>
            <a:pPr marL="514350" indent="-514350">
              <a:buFont typeface="+mj-lt"/>
              <a:buAutoNum type="alphaLcPeriod"/>
            </a:pPr>
            <a:r>
              <a:rPr lang="en-US" dirty="0" smtClean="0"/>
              <a:t>randomly distributed.</a:t>
            </a:r>
          </a:p>
        </p:txBody>
      </p:sp>
      <p:sp>
        <p:nvSpPr>
          <p:cNvPr id="5" name="Slide Number Placeholder 4"/>
          <p:cNvSpPr>
            <a:spLocks noGrp="1"/>
          </p:cNvSpPr>
          <p:nvPr>
            <p:ph type="sldNum" sz="quarter" idx="11"/>
          </p:nvPr>
        </p:nvSpPr>
        <p:spPr/>
        <p:txBody>
          <a:bodyPr/>
          <a:lstStyle/>
          <a:p>
            <a:fld id="{3320D74C-7663-493A-9AFF-C6F46CBD43DF}" type="slidenum">
              <a:rPr lang="en-US" smtClean="0"/>
              <a:pPr/>
              <a:t>73</a:t>
            </a:fld>
            <a:endParaRPr lang="en-US"/>
          </a:p>
        </p:txBody>
      </p:sp>
    </p:spTree>
    <p:extLst>
      <p:ext uri="{BB962C8B-B14F-4D97-AF65-F5344CB8AC3E}">
        <p14:creationId xmlns:p14="http://schemas.microsoft.com/office/powerpoint/2010/main" val="409705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Alloys are important because</a:t>
            </a:r>
            <a:br>
              <a:rPr lang="en-US" dirty="0" smtClean="0"/>
            </a:br>
            <a:r>
              <a:rPr lang="en-US" dirty="0" smtClean="0"/>
              <a:t>    they</a:t>
            </a:r>
            <a:endParaRPr lang="en-US" dirty="0"/>
          </a:p>
        </p:txBody>
      </p:sp>
      <p:sp>
        <p:nvSpPr>
          <p:cNvPr id="4" name="Rectangle 6"/>
          <p:cNvSpPr>
            <a:spLocks noChangeArrowheads="1"/>
          </p:cNvSpPr>
          <p:nvPr/>
        </p:nvSpPr>
        <p:spPr bwMode="auto">
          <a:xfrm>
            <a:off x="381000" y="3733800"/>
            <a:ext cx="7924800" cy="990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3" name="Content Placeholder 2"/>
          <p:cNvSpPr>
            <a:spLocks noGrp="1"/>
          </p:cNvSpPr>
          <p:nvPr>
            <p:ph idx="1"/>
          </p:nvPr>
        </p:nvSpPr>
        <p:spPr/>
        <p:txBody>
          <a:bodyPr/>
          <a:lstStyle/>
          <a:p>
            <a:pPr marL="514350" indent="-514350">
              <a:buFont typeface="+mj-lt"/>
              <a:buAutoNum type="alphaLcPeriod"/>
            </a:pPr>
            <a:r>
              <a:rPr lang="en-US" dirty="0" smtClean="0"/>
              <a:t>are pure substances.	</a:t>
            </a:r>
          </a:p>
          <a:p>
            <a:pPr marL="514350" indent="-514350">
              <a:buFont typeface="+mj-lt"/>
              <a:buAutoNum type="alphaLcPeriod"/>
            </a:pPr>
            <a:r>
              <a:rPr lang="en-US" dirty="0" smtClean="0"/>
              <a:t>are the ores from which metals can be refined.</a:t>
            </a:r>
          </a:p>
          <a:p>
            <a:pPr marL="514350" indent="-514350">
              <a:buFont typeface="+mj-lt"/>
              <a:buAutoNum type="alphaLcPeriod"/>
            </a:pPr>
            <a:r>
              <a:rPr lang="en-US" dirty="0" smtClean="0"/>
              <a:t>can have properties superior to those of their components.	</a:t>
            </a:r>
          </a:p>
          <a:p>
            <a:pPr marL="514350" indent="-514350">
              <a:buFont typeface="+mj-lt"/>
              <a:buAutoNum type="alphaLcPeriod"/>
            </a:pPr>
            <a:r>
              <a:rPr lang="en-US" dirty="0" smtClean="0"/>
              <a:t>are produced by the combustion of metals.</a:t>
            </a:r>
          </a:p>
        </p:txBody>
      </p:sp>
      <p:sp>
        <p:nvSpPr>
          <p:cNvPr id="5" name="Slide Number Placeholder 4"/>
          <p:cNvSpPr>
            <a:spLocks noGrp="1"/>
          </p:cNvSpPr>
          <p:nvPr>
            <p:ph type="sldNum" sz="quarter" idx="11"/>
          </p:nvPr>
        </p:nvSpPr>
        <p:spPr/>
        <p:txBody>
          <a:bodyPr/>
          <a:lstStyle/>
          <a:p>
            <a:fld id="{3320D74C-7663-493A-9AFF-C6F46CBD43DF}" type="slidenum">
              <a:rPr lang="en-US" smtClean="0"/>
              <a:pPr/>
              <a:t>74</a:t>
            </a:fld>
            <a:endParaRPr lang="en-US"/>
          </a:p>
        </p:txBody>
      </p:sp>
    </p:spTree>
    <p:extLst>
      <p:ext uri="{BB962C8B-B14F-4D97-AF65-F5344CB8AC3E}">
        <p14:creationId xmlns:p14="http://schemas.microsoft.com/office/powerpoint/2010/main" val="107239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p:txBody>
          <a:bodyPr/>
          <a:lstStyle/>
          <a:p>
            <a:r>
              <a:rPr lang="en-US" dirty="0" smtClean="0"/>
              <a:t>Book Work:  </a:t>
            </a:r>
          </a:p>
          <a:p>
            <a:pPr lvl="1"/>
            <a:r>
              <a:rPr lang="en-US" dirty="0" smtClean="0"/>
              <a:t>Page 203 #23-26</a:t>
            </a:r>
          </a:p>
        </p:txBody>
      </p:sp>
      <p:sp>
        <p:nvSpPr>
          <p:cNvPr id="4" name="Slide Number Placeholder 3"/>
          <p:cNvSpPr>
            <a:spLocks noGrp="1"/>
          </p:cNvSpPr>
          <p:nvPr>
            <p:ph type="sldNum" sz="quarter" idx="11"/>
          </p:nvPr>
        </p:nvSpPr>
        <p:spPr/>
        <p:txBody>
          <a:bodyPr/>
          <a:lstStyle/>
          <a:p>
            <a:fld id="{3320D74C-7663-493A-9AFF-C6F46CBD43DF}" type="slidenum">
              <a:rPr lang="en-US" smtClean="0"/>
              <a:pPr/>
              <a:t>75</a:t>
            </a:fld>
            <a:endParaRPr lang="en-US"/>
          </a:p>
        </p:txBody>
      </p:sp>
    </p:spTree>
    <p:extLst>
      <p:ext uri="{BB962C8B-B14F-4D97-AF65-F5344CB8AC3E}">
        <p14:creationId xmlns:p14="http://schemas.microsoft.com/office/powerpoint/2010/main" val="348409255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smtClean="0"/>
              <a:t>#23 – How do chemists model the valence electrons in metal atoms?</a:t>
            </a:r>
            <a:endParaRPr lang="en-US" sz="3000" dirty="0"/>
          </a:p>
        </p:txBody>
      </p:sp>
      <p:sp>
        <p:nvSpPr>
          <p:cNvPr id="3" name="Content Placeholder 2"/>
          <p:cNvSpPr>
            <a:spLocks noGrp="1"/>
          </p:cNvSpPr>
          <p:nvPr>
            <p:ph idx="1"/>
          </p:nvPr>
        </p:nvSpPr>
        <p:spPr/>
        <p:txBody>
          <a:bodyPr/>
          <a:lstStyle/>
          <a:p>
            <a:pPr algn="ctr"/>
            <a:r>
              <a:rPr lang="en-US" sz="5000" dirty="0" smtClean="0"/>
              <a:t> A sea of electrons</a:t>
            </a:r>
            <a:endParaRPr lang="en-US" sz="5000"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76</a:t>
            </a:fld>
            <a:endParaRPr lang="en-US"/>
          </a:p>
        </p:txBody>
      </p:sp>
    </p:spTree>
    <p:extLst>
      <p:ext uri="{BB962C8B-B14F-4D97-AF65-F5344CB8AC3E}">
        <p14:creationId xmlns:p14="http://schemas.microsoft.com/office/powerpoint/2010/main" val="407241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smtClean="0"/>
              <a:t>#24 – How can you describe the arrangement of atoms in metals?</a:t>
            </a:r>
            <a:endParaRPr lang="en-US" sz="3000" dirty="0"/>
          </a:p>
        </p:txBody>
      </p:sp>
      <p:sp>
        <p:nvSpPr>
          <p:cNvPr id="3" name="Content Placeholder 2"/>
          <p:cNvSpPr>
            <a:spLocks noGrp="1"/>
          </p:cNvSpPr>
          <p:nvPr>
            <p:ph idx="1"/>
          </p:nvPr>
        </p:nvSpPr>
        <p:spPr/>
        <p:txBody>
          <a:bodyPr/>
          <a:lstStyle/>
          <a:p>
            <a:pPr algn="ctr"/>
            <a:r>
              <a:rPr lang="en-US" sz="5000" dirty="0"/>
              <a:t> </a:t>
            </a:r>
            <a:r>
              <a:rPr lang="en-US" sz="5000" dirty="0" smtClean="0"/>
              <a:t>Compact, orderly patterns</a:t>
            </a:r>
            <a:endParaRPr lang="en-US" sz="5000"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77</a:t>
            </a:fld>
            <a:endParaRPr lang="en-US"/>
          </a:p>
        </p:txBody>
      </p:sp>
      <p:sp>
        <p:nvSpPr>
          <p:cNvPr id="5" name="Rectangle 7"/>
          <p:cNvSpPr txBox="1">
            <a:spLocks noChangeArrowheads="1"/>
          </p:cNvSpPr>
          <p:nvPr/>
        </p:nvSpPr>
        <p:spPr bwMode="auto">
          <a:xfrm>
            <a:off x="1101436" y="3893669"/>
            <a:ext cx="3657600" cy="2790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L="914400" lvl="2" indent="0" eaLnBrk="1" hangingPunct="1">
              <a:buNone/>
            </a:pPr>
            <a:r>
              <a:rPr lang="en-US" altLang="en-US" sz="2000" kern="0" dirty="0" smtClean="0"/>
              <a:t>These tomatoes have a closed-packed arrangement. Similar arrangements can be found in the crystalline structure of metals.</a:t>
            </a:r>
          </a:p>
          <a:p>
            <a:pPr lvl="1" eaLnBrk="1" hangingPunct="1"/>
            <a:endParaRPr lang="en-US" altLang="en-US" kern="0" dirty="0" smtClean="0"/>
          </a:p>
          <a:p>
            <a:pPr eaLnBrk="1" hangingPunct="1"/>
            <a:endParaRPr lang="en-US" altLang="en-US" kern="0" dirty="0"/>
          </a:p>
        </p:txBody>
      </p:sp>
      <p:pic>
        <p:nvPicPr>
          <p:cNvPr id="6" name="Picture 8" descr="0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3124200"/>
            <a:ext cx="2477847" cy="3428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47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smtClean="0"/>
              <a:t>#25 – Why are alloys more useful than pure metals?</a:t>
            </a:r>
            <a:endParaRPr lang="en-US" sz="3000" dirty="0"/>
          </a:p>
        </p:txBody>
      </p:sp>
      <p:sp>
        <p:nvSpPr>
          <p:cNvPr id="3" name="Content Placeholder 2"/>
          <p:cNvSpPr>
            <a:spLocks noGrp="1"/>
          </p:cNvSpPr>
          <p:nvPr>
            <p:ph idx="1"/>
          </p:nvPr>
        </p:nvSpPr>
        <p:spPr/>
        <p:txBody>
          <a:bodyPr/>
          <a:lstStyle/>
          <a:p>
            <a:pPr algn="ctr"/>
            <a:r>
              <a:rPr lang="en-US" sz="5000" dirty="0"/>
              <a:t> </a:t>
            </a:r>
            <a:r>
              <a:rPr lang="en-US" sz="5000" dirty="0" smtClean="0"/>
              <a:t>Their properties are often superior to those of their component elements</a:t>
            </a:r>
            <a:endParaRPr lang="en-US" sz="5000"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78</a:t>
            </a:fld>
            <a:endParaRPr lang="en-US"/>
          </a:p>
        </p:txBody>
      </p:sp>
    </p:spTree>
    <p:extLst>
      <p:ext uri="{BB962C8B-B14F-4D97-AF65-F5344CB8AC3E}">
        <p14:creationId xmlns:p14="http://schemas.microsoft.com/office/powerpoint/2010/main" val="50306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smtClean="0"/>
              <a:t>#26 – Describe what is meant by ductile and malleable.</a:t>
            </a:r>
            <a:endParaRPr lang="en-US" sz="3000" dirty="0"/>
          </a:p>
        </p:txBody>
      </p:sp>
      <p:sp>
        <p:nvSpPr>
          <p:cNvPr id="3" name="Content Placeholder 2"/>
          <p:cNvSpPr>
            <a:spLocks noGrp="1"/>
          </p:cNvSpPr>
          <p:nvPr>
            <p:ph idx="1"/>
          </p:nvPr>
        </p:nvSpPr>
        <p:spPr/>
        <p:txBody>
          <a:bodyPr/>
          <a:lstStyle/>
          <a:p>
            <a:r>
              <a:rPr lang="en-US" sz="5000" dirty="0"/>
              <a:t> </a:t>
            </a:r>
            <a:r>
              <a:rPr lang="en-US" sz="5000" dirty="0" smtClean="0"/>
              <a:t>Ductile</a:t>
            </a:r>
          </a:p>
          <a:p>
            <a:pPr lvl="1"/>
            <a:r>
              <a:rPr lang="en-US" sz="4200" dirty="0"/>
              <a:t> </a:t>
            </a:r>
            <a:r>
              <a:rPr lang="en-US" sz="4200" dirty="0" smtClean="0"/>
              <a:t>can be drawn into wires</a:t>
            </a:r>
          </a:p>
          <a:p>
            <a:r>
              <a:rPr lang="en-US" sz="4600" dirty="0"/>
              <a:t> </a:t>
            </a:r>
            <a:r>
              <a:rPr lang="en-US" sz="4600" dirty="0" smtClean="0"/>
              <a:t>Malleable</a:t>
            </a:r>
          </a:p>
          <a:p>
            <a:pPr lvl="1"/>
            <a:r>
              <a:rPr lang="en-US" sz="4600" dirty="0" smtClean="0"/>
              <a:t> can be hammered or forced into shapes</a:t>
            </a:r>
          </a:p>
        </p:txBody>
      </p:sp>
      <p:sp>
        <p:nvSpPr>
          <p:cNvPr id="4" name="Slide Number Placeholder 3"/>
          <p:cNvSpPr>
            <a:spLocks noGrp="1"/>
          </p:cNvSpPr>
          <p:nvPr>
            <p:ph type="sldNum" sz="quarter" idx="11"/>
          </p:nvPr>
        </p:nvSpPr>
        <p:spPr/>
        <p:txBody>
          <a:bodyPr/>
          <a:lstStyle/>
          <a:p>
            <a:fld id="{3320D74C-7663-493A-9AFF-C6F46CBD43DF}" type="slidenum">
              <a:rPr lang="en-US" smtClean="0"/>
              <a:pPr/>
              <a:t>79</a:t>
            </a:fld>
            <a:endParaRPr lang="en-US"/>
          </a:p>
        </p:txBody>
      </p:sp>
    </p:spTree>
    <p:extLst>
      <p:ext uri="{BB962C8B-B14F-4D97-AF65-F5344CB8AC3E}">
        <p14:creationId xmlns:p14="http://schemas.microsoft.com/office/powerpoint/2010/main" val="171084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 Dot Structures</a:t>
            </a:r>
            <a:endParaRPr lang="en-US" dirty="0"/>
          </a:p>
        </p:txBody>
      </p:sp>
      <p:sp>
        <p:nvSpPr>
          <p:cNvPr id="3" name="Content Placeholder 2"/>
          <p:cNvSpPr>
            <a:spLocks noGrp="1"/>
          </p:cNvSpPr>
          <p:nvPr>
            <p:ph idx="1"/>
          </p:nvPr>
        </p:nvSpPr>
        <p:spPr>
          <a:xfrm>
            <a:off x="457200" y="1981200"/>
            <a:ext cx="8229600" cy="3886200"/>
          </a:xfrm>
        </p:spPr>
        <p:txBody>
          <a:bodyPr/>
          <a:lstStyle/>
          <a:p>
            <a:pPr lvl="0"/>
            <a:r>
              <a:rPr lang="en-US" dirty="0" smtClean="0"/>
              <a:t>diagram that shows the valence electrons as dots</a:t>
            </a:r>
          </a:p>
          <a:p>
            <a:pPr lvl="0"/>
            <a:r>
              <a:rPr lang="en-US" dirty="0" smtClean="0"/>
              <a:t>one dot (electron) on each side before start pairing up</a:t>
            </a:r>
          </a:p>
          <a:p>
            <a:endParaRPr lang="en-US" dirty="0"/>
          </a:p>
        </p:txBody>
      </p:sp>
      <p:sp>
        <p:nvSpPr>
          <p:cNvPr id="4" name="Slide Number Placeholder 3"/>
          <p:cNvSpPr>
            <a:spLocks noGrp="1"/>
          </p:cNvSpPr>
          <p:nvPr>
            <p:ph type="sldNum" sz="quarter" idx="11"/>
          </p:nvPr>
        </p:nvSpPr>
        <p:spPr>
          <a:xfrm>
            <a:off x="8153400" y="6248400"/>
            <a:ext cx="533400" cy="457200"/>
          </a:xfrm>
        </p:spPr>
        <p:txBody>
          <a:bodyPr/>
          <a:lstStyle/>
          <a:p>
            <a:fld id="{3320D74C-7663-493A-9AFF-C6F46CBD43DF}" type="slidenum">
              <a:rPr lang="en-US" smtClean="0"/>
              <a:pPr/>
              <a:t>8</a:t>
            </a:fld>
            <a:endParaRPr lang="en-US"/>
          </a:p>
        </p:txBody>
      </p:sp>
      <p:sp>
        <p:nvSpPr>
          <p:cNvPr id="5" name="TextBox 4"/>
          <p:cNvSpPr txBox="1"/>
          <p:nvPr/>
        </p:nvSpPr>
        <p:spPr>
          <a:xfrm>
            <a:off x="4533900" y="4852022"/>
            <a:ext cx="838200" cy="1169551"/>
          </a:xfrm>
          <a:prstGeom prst="rect">
            <a:avLst/>
          </a:prstGeom>
          <a:noFill/>
        </p:spPr>
        <p:txBody>
          <a:bodyPr wrap="square" rtlCol="0">
            <a:spAutoFit/>
          </a:bodyPr>
          <a:lstStyle/>
          <a:p>
            <a:r>
              <a:rPr lang="en-US" sz="7000" dirty="0"/>
              <a:t>O</a:t>
            </a:r>
          </a:p>
        </p:txBody>
      </p:sp>
      <p:sp>
        <p:nvSpPr>
          <p:cNvPr id="6" name="Oval 5"/>
          <p:cNvSpPr/>
          <p:nvPr/>
        </p:nvSpPr>
        <p:spPr bwMode="auto">
          <a:xfrm>
            <a:off x="4724400" y="4737722"/>
            <a:ext cx="228600" cy="228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4000500" y="4419600"/>
            <a:ext cx="1905000" cy="1981200"/>
          </a:xfrm>
          <a:prstGeom prst="rect">
            <a:avLst/>
          </a:prstGeom>
          <a:noFill/>
          <a:ln w="7620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 name="Oval 7"/>
          <p:cNvSpPr/>
          <p:nvPr/>
        </p:nvSpPr>
        <p:spPr bwMode="auto">
          <a:xfrm>
            <a:off x="5015347" y="4737722"/>
            <a:ext cx="228600" cy="228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4301838" y="5181600"/>
            <a:ext cx="228600" cy="228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4305300" y="5461622"/>
            <a:ext cx="228600" cy="228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Oval 10"/>
          <p:cNvSpPr/>
          <p:nvPr/>
        </p:nvSpPr>
        <p:spPr bwMode="auto">
          <a:xfrm>
            <a:off x="4724400" y="5880722"/>
            <a:ext cx="228600" cy="228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Oval 11"/>
          <p:cNvSpPr/>
          <p:nvPr/>
        </p:nvSpPr>
        <p:spPr bwMode="auto">
          <a:xfrm>
            <a:off x="5018812" y="5884186"/>
            <a:ext cx="228600" cy="228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6858000" y="4823201"/>
            <a:ext cx="838200" cy="1169551"/>
          </a:xfrm>
          <a:prstGeom prst="rect">
            <a:avLst/>
          </a:prstGeom>
          <a:noFill/>
        </p:spPr>
        <p:txBody>
          <a:bodyPr wrap="square" rtlCol="0">
            <a:spAutoFit/>
          </a:bodyPr>
          <a:lstStyle/>
          <a:p>
            <a:r>
              <a:rPr lang="en-US" sz="7000" dirty="0"/>
              <a:t>O</a:t>
            </a:r>
          </a:p>
        </p:txBody>
      </p:sp>
      <p:sp>
        <p:nvSpPr>
          <p:cNvPr id="17" name="Oval 16"/>
          <p:cNvSpPr/>
          <p:nvPr/>
        </p:nvSpPr>
        <p:spPr bwMode="auto">
          <a:xfrm>
            <a:off x="7048500" y="4708901"/>
            <a:ext cx="228600" cy="228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a:off x="6324600" y="4390779"/>
            <a:ext cx="1905000" cy="1981200"/>
          </a:xfrm>
          <a:prstGeom prst="rect">
            <a:avLst/>
          </a:prstGeom>
          <a:noFill/>
          <a:ln w="762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9" name="Oval 18"/>
          <p:cNvSpPr/>
          <p:nvPr/>
        </p:nvSpPr>
        <p:spPr bwMode="auto">
          <a:xfrm>
            <a:off x="7339447" y="4708901"/>
            <a:ext cx="228600" cy="228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Oval 19"/>
          <p:cNvSpPr/>
          <p:nvPr/>
        </p:nvSpPr>
        <p:spPr bwMode="auto">
          <a:xfrm>
            <a:off x="6625938" y="5152779"/>
            <a:ext cx="228600" cy="228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1" name="Oval 20"/>
          <p:cNvSpPr/>
          <p:nvPr/>
        </p:nvSpPr>
        <p:spPr bwMode="auto">
          <a:xfrm>
            <a:off x="6629400" y="5432801"/>
            <a:ext cx="228600" cy="228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Oval 21"/>
          <p:cNvSpPr/>
          <p:nvPr/>
        </p:nvSpPr>
        <p:spPr bwMode="auto">
          <a:xfrm>
            <a:off x="7048500" y="5851901"/>
            <a:ext cx="228600" cy="228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Oval 22"/>
          <p:cNvSpPr/>
          <p:nvPr/>
        </p:nvSpPr>
        <p:spPr bwMode="auto">
          <a:xfrm>
            <a:off x="7696200" y="5151135"/>
            <a:ext cx="228600" cy="228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4" name="Multiply 23"/>
          <p:cNvSpPr/>
          <p:nvPr/>
        </p:nvSpPr>
        <p:spPr bwMode="auto">
          <a:xfrm>
            <a:off x="3390900" y="3933579"/>
            <a:ext cx="3124200" cy="2895600"/>
          </a:xfrm>
          <a:prstGeom prst="mathMultiply">
            <a:avLst>
              <a:gd name="adj1" fmla="val 10123"/>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ppt_w</p:attrName>
                                        </p:attrNameLst>
                                      </p:cBhvr>
                                      <p:tavLst>
                                        <p:tav tm="0">
                                          <p:val>
                                            <p:fltVal val="0"/>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animEffect transition="in" filter="fade">
                                      <p:cBhvr>
                                        <p:cTn id="59" dur="500"/>
                                        <p:tgtEl>
                                          <p:spTgt spid="2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500" fill="hold"/>
                                        <p:tgtEl>
                                          <p:spTgt spid="20"/>
                                        </p:tgtEl>
                                        <p:attrNameLst>
                                          <p:attrName>ppt_w</p:attrName>
                                        </p:attrNameLst>
                                      </p:cBhvr>
                                      <p:tavLst>
                                        <p:tav tm="0">
                                          <p:val>
                                            <p:fltVal val="0"/>
                                          </p:val>
                                        </p:tav>
                                        <p:tav tm="100000">
                                          <p:val>
                                            <p:strVal val="#ppt_w"/>
                                          </p:val>
                                        </p:tav>
                                      </p:tavLst>
                                    </p:anim>
                                    <p:anim calcmode="lin" valueType="num">
                                      <p:cBhvr>
                                        <p:cTn id="63" dur="500" fill="hold"/>
                                        <p:tgtEl>
                                          <p:spTgt spid="20"/>
                                        </p:tgtEl>
                                        <p:attrNameLst>
                                          <p:attrName>ppt_h</p:attrName>
                                        </p:attrNameLst>
                                      </p:cBhvr>
                                      <p:tavLst>
                                        <p:tav tm="0">
                                          <p:val>
                                            <p:fltVal val="0"/>
                                          </p:val>
                                        </p:tav>
                                        <p:tav tm="100000">
                                          <p:val>
                                            <p:strVal val="#ppt_h"/>
                                          </p:val>
                                        </p:tav>
                                      </p:tavLst>
                                    </p:anim>
                                    <p:animEffect transition="in" filter="fade">
                                      <p:cBhvr>
                                        <p:cTn id="64" dur="500"/>
                                        <p:tgtEl>
                                          <p:spTgt spid="20"/>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p:cTn id="72" dur="500" fill="hold"/>
                                        <p:tgtEl>
                                          <p:spTgt spid="19"/>
                                        </p:tgtEl>
                                        <p:attrNameLst>
                                          <p:attrName>ppt_w</p:attrName>
                                        </p:attrNameLst>
                                      </p:cBhvr>
                                      <p:tavLst>
                                        <p:tav tm="0">
                                          <p:val>
                                            <p:fltVal val="0"/>
                                          </p:val>
                                        </p:tav>
                                        <p:tav tm="100000">
                                          <p:val>
                                            <p:strVal val="#ppt_w"/>
                                          </p:val>
                                        </p:tav>
                                      </p:tavLst>
                                    </p:anim>
                                    <p:anim calcmode="lin" valueType="num">
                                      <p:cBhvr>
                                        <p:cTn id="73" dur="500" fill="hold"/>
                                        <p:tgtEl>
                                          <p:spTgt spid="19"/>
                                        </p:tgtEl>
                                        <p:attrNameLst>
                                          <p:attrName>ppt_h</p:attrName>
                                        </p:attrNameLst>
                                      </p:cBhvr>
                                      <p:tavLst>
                                        <p:tav tm="0">
                                          <p:val>
                                            <p:fltVal val="0"/>
                                          </p:val>
                                        </p:tav>
                                        <p:tav tm="100000">
                                          <p:val>
                                            <p:strVal val="#ppt_h"/>
                                          </p:val>
                                        </p:tav>
                                      </p:tavLst>
                                    </p:anim>
                                    <p:animEffect transition="in" filter="fade">
                                      <p:cBhvr>
                                        <p:cTn id="74" dur="500"/>
                                        <p:tgtEl>
                                          <p:spTgt spid="19"/>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
                                          </p:val>
                                        </p:tav>
                                        <p:tav tm="100000">
                                          <p:val>
                                            <p:strVal val="#ppt_w"/>
                                          </p:val>
                                        </p:tav>
                                      </p:tavLst>
                                    </p:anim>
                                    <p:anim calcmode="lin" valueType="num">
                                      <p:cBhvr>
                                        <p:cTn id="78" dur="500" fill="hold"/>
                                        <p:tgtEl>
                                          <p:spTgt spid="16"/>
                                        </p:tgtEl>
                                        <p:attrNameLst>
                                          <p:attrName>ppt_h</p:attrName>
                                        </p:attrNameLst>
                                      </p:cBhvr>
                                      <p:tavLst>
                                        <p:tav tm="0">
                                          <p:val>
                                            <p:fltVal val="0"/>
                                          </p:val>
                                        </p:tav>
                                        <p:tav tm="100000">
                                          <p:val>
                                            <p:strVal val="#ppt_h"/>
                                          </p:val>
                                        </p:tav>
                                      </p:tavLst>
                                    </p:anim>
                                    <p:animEffect transition="in" filter="fade">
                                      <p:cBhvr>
                                        <p:cTn id="79" dur="500"/>
                                        <p:tgtEl>
                                          <p:spTgt spid="16"/>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animEffect transition="in" filter="fade">
                                      <p:cBhvr>
                                        <p:cTn id="84" dur="500"/>
                                        <p:tgtEl>
                                          <p:spTgt spid="2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6" grpId="0"/>
      <p:bldP spid="17" grpId="0" animBg="1"/>
      <p:bldP spid="18" grpId="0" animBg="1"/>
      <p:bldP spid="19" grpId="0" animBg="1"/>
      <p:bldP spid="20" grpId="0" animBg="1"/>
      <p:bldP spid="21" grpId="0" animBg="1"/>
      <p:bldP spid="22" grpId="0" animBg="1"/>
      <p:bldP spid="23" grpId="0" animBg="1"/>
      <p:bldP spid="2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Chapter </a:t>
            </a:r>
            <a:r>
              <a:rPr lang="en-US" b="1" dirty="0"/>
              <a:t>8</a:t>
            </a:r>
          </a:p>
        </p:txBody>
      </p:sp>
      <p:sp>
        <p:nvSpPr>
          <p:cNvPr id="5" name="Subtitle 4"/>
          <p:cNvSpPr>
            <a:spLocks noGrp="1"/>
          </p:cNvSpPr>
          <p:nvPr>
            <p:ph type="subTitle" idx="1"/>
          </p:nvPr>
        </p:nvSpPr>
        <p:spPr/>
        <p:txBody>
          <a:bodyPr/>
          <a:lstStyle/>
          <a:p>
            <a:r>
              <a:rPr lang="en-US" dirty="0" smtClean="0"/>
              <a:t>Covalent Bonding</a:t>
            </a:r>
          </a:p>
        </p:txBody>
      </p:sp>
      <p:sp>
        <p:nvSpPr>
          <p:cNvPr id="6" name="Slide Number Placeholder 5"/>
          <p:cNvSpPr>
            <a:spLocks noGrp="1"/>
          </p:cNvSpPr>
          <p:nvPr>
            <p:ph type="sldNum" sz="quarter" idx="4"/>
          </p:nvPr>
        </p:nvSpPr>
        <p:spPr/>
        <p:txBody>
          <a:bodyPr/>
          <a:lstStyle/>
          <a:p>
            <a:fld id="{57273FE4-54D3-459A-93AF-DDDE21ECFE7E}" type="slidenum">
              <a:rPr lang="en-US" smtClean="0"/>
              <a:pPr/>
              <a:t>80</a:t>
            </a:fld>
            <a:endParaRPr lang="en-US"/>
          </a:p>
        </p:txBody>
      </p:sp>
    </p:spTree>
    <p:extLst>
      <p:ext uri="{BB962C8B-B14F-4D97-AF65-F5344CB8AC3E}">
        <p14:creationId xmlns:p14="http://schemas.microsoft.com/office/powerpoint/2010/main" val="367136816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Section 1 -</a:t>
            </a:r>
            <a:br>
              <a:rPr lang="en-US" b="1" dirty="0" smtClean="0"/>
            </a:br>
            <a:r>
              <a:rPr lang="en-US" b="1" dirty="0" smtClean="0"/>
              <a:t>Molecular Compounds</a:t>
            </a:r>
            <a:endParaRPr lang="en-US" b="1" dirty="0"/>
          </a:p>
        </p:txBody>
      </p:sp>
      <p:sp>
        <p:nvSpPr>
          <p:cNvPr id="5" name="Subtitle 4"/>
          <p:cNvSpPr>
            <a:spLocks noGrp="1"/>
          </p:cNvSpPr>
          <p:nvPr>
            <p:ph type="subTitle" idx="1"/>
          </p:nvPr>
        </p:nvSpPr>
        <p:spPr/>
        <p:txBody>
          <a:bodyPr/>
          <a:lstStyle/>
          <a:p>
            <a:r>
              <a:rPr lang="en-US" dirty="0" smtClean="0"/>
              <a:t>Read pages 213-216</a:t>
            </a:r>
            <a:endParaRPr lang="en-US" dirty="0"/>
          </a:p>
        </p:txBody>
      </p:sp>
      <p:sp>
        <p:nvSpPr>
          <p:cNvPr id="6" name="Slide Number Placeholder 5"/>
          <p:cNvSpPr>
            <a:spLocks noGrp="1"/>
          </p:cNvSpPr>
          <p:nvPr>
            <p:ph type="sldNum" sz="quarter" idx="4"/>
          </p:nvPr>
        </p:nvSpPr>
        <p:spPr/>
        <p:txBody>
          <a:bodyPr/>
          <a:lstStyle/>
          <a:p>
            <a:fld id="{57273FE4-54D3-459A-93AF-DDDE21ECFE7E}" type="slidenum">
              <a:rPr lang="en-US" smtClean="0"/>
              <a:pPr/>
              <a:t>81</a:t>
            </a:fld>
            <a:endParaRPr lang="en-US"/>
          </a:p>
        </p:txBody>
      </p:sp>
    </p:spTree>
    <p:extLst>
      <p:ext uri="{BB962C8B-B14F-4D97-AF65-F5344CB8AC3E}">
        <p14:creationId xmlns:p14="http://schemas.microsoft.com/office/powerpoint/2010/main" val="48707294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Covalent Bond</a:t>
            </a:r>
            <a:endParaRPr lang="en-US" dirty="0"/>
          </a:p>
        </p:txBody>
      </p:sp>
      <p:sp>
        <p:nvSpPr>
          <p:cNvPr id="3" name="Content Placeholder 2"/>
          <p:cNvSpPr>
            <a:spLocks noGrp="1"/>
          </p:cNvSpPr>
          <p:nvPr>
            <p:ph idx="1"/>
          </p:nvPr>
        </p:nvSpPr>
        <p:spPr/>
        <p:txBody>
          <a:bodyPr/>
          <a:lstStyle/>
          <a:p>
            <a:r>
              <a:rPr lang="en-US" dirty="0" smtClean="0"/>
              <a:t>Sharing of electrons</a:t>
            </a:r>
          </a:p>
          <a:p>
            <a:pPr lvl="1"/>
            <a:r>
              <a:rPr lang="en-US" dirty="0" smtClean="0"/>
              <a:t>Sharing is </a:t>
            </a:r>
            <a:r>
              <a:rPr lang="en-US" u="sng" dirty="0" smtClean="0"/>
              <a:t>C</a:t>
            </a:r>
            <a:r>
              <a:rPr lang="en-US" dirty="0" smtClean="0"/>
              <a:t>aring!</a:t>
            </a:r>
          </a:p>
          <a:p>
            <a:r>
              <a:rPr lang="en-US" dirty="0" smtClean="0"/>
              <a:t>between a nonmetal and a nonmetal</a:t>
            </a:r>
          </a:p>
          <a:p>
            <a:r>
              <a:rPr lang="en-US" dirty="0" smtClean="0"/>
              <a:t>called a molecule</a:t>
            </a:r>
          </a:p>
          <a:p>
            <a:pPr lvl="1"/>
            <a:r>
              <a:rPr lang="en-US" dirty="0" smtClean="0"/>
              <a:t>diatomic molecule – consists of the same two atoms</a:t>
            </a:r>
          </a:p>
          <a:p>
            <a:pPr lvl="2"/>
            <a:r>
              <a:rPr lang="en-US" dirty="0" smtClean="0"/>
              <a:t>examples:  Br</a:t>
            </a:r>
            <a:r>
              <a:rPr lang="en-US" baseline="-25000" dirty="0" smtClean="0"/>
              <a:t>2</a:t>
            </a:r>
            <a:r>
              <a:rPr lang="en-US" dirty="0"/>
              <a:t> </a:t>
            </a:r>
            <a:r>
              <a:rPr lang="en-US" dirty="0" smtClean="0"/>
              <a:t>I</a:t>
            </a:r>
            <a:r>
              <a:rPr lang="en-US" baseline="-25000" dirty="0" smtClean="0"/>
              <a:t>2</a:t>
            </a:r>
            <a:r>
              <a:rPr lang="en-US" dirty="0" smtClean="0"/>
              <a:t> N</a:t>
            </a:r>
            <a:r>
              <a:rPr lang="en-US" baseline="-25000" dirty="0" smtClean="0"/>
              <a:t>2 </a:t>
            </a:r>
            <a:r>
              <a:rPr lang="en-US" dirty="0" smtClean="0"/>
              <a:t>Cl</a:t>
            </a:r>
            <a:r>
              <a:rPr lang="en-US" baseline="-25000" dirty="0" smtClean="0"/>
              <a:t>2</a:t>
            </a:r>
            <a:r>
              <a:rPr lang="en-US" dirty="0" smtClean="0"/>
              <a:t>     H</a:t>
            </a:r>
            <a:r>
              <a:rPr lang="en-US" baseline="-25000" dirty="0" smtClean="0"/>
              <a:t>2</a:t>
            </a:r>
            <a:r>
              <a:rPr lang="en-US" dirty="0" smtClean="0"/>
              <a:t> O</a:t>
            </a:r>
            <a:r>
              <a:rPr lang="en-US" baseline="-25000" dirty="0" smtClean="0"/>
              <a:t>2</a:t>
            </a:r>
            <a:r>
              <a:rPr lang="en-US" dirty="0" smtClean="0"/>
              <a:t> F</a:t>
            </a:r>
            <a:r>
              <a:rPr lang="en-US" baseline="-25000" dirty="0" smtClean="0"/>
              <a:t>2</a:t>
            </a:r>
            <a:endParaRPr lang="en-US" dirty="0" smtClean="0"/>
          </a:p>
          <a:p>
            <a:endParaRPr lang="en-US"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82</a:t>
            </a:fld>
            <a:endParaRPr lang="en-US"/>
          </a:p>
        </p:txBody>
      </p:sp>
      <p:sp>
        <p:nvSpPr>
          <p:cNvPr id="5" name="Rectangle 4"/>
          <p:cNvSpPr/>
          <p:nvPr/>
        </p:nvSpPr>
        <p:spPr bwMode="auto">
          <a:xfrm>
            <a:off x="3200400" y="5181600"/>
            <a:ext cx="3352800" cy="533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66214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Covalent Compounds Properties</a:t>
            </a:r>
            <a:endParaRPr lang="en-US" sz="4000" dirty="0"/>
          </a:p>
        </p:txBody>
      </p:sp>
      <p:sp>
        <p:nvSpPr>
          <p:cNvPr id="3" name="Content Placeholder 2"/>
          <p:cNvSpPr>
            <a:spLocks noGrp="1"/>
          </p:cNvSpPr>
          <p:nvPr>
            <p:ph idx="1"/>
          </p:nvPr>
        </p:nvSpPr>
        <p:spPr/>
        <p:txBody>
          <a:bodyPr/>
          <a:lstStyle/>
          <a:p>
            <a:pPr lvl="0"/>
            <a:r>
              <a:rPr lang="en-US" dirty="0" smtClean="0"/>
              <a:t>gases or liquids</a:t>
            </a:r>
          </a:p>
          <a:p>
            <a:pPr lvl="0"/>
            <a:r>
              <a:rPr lang="en-US" dirty="0" smtClean="0"/>
              <a:t>low melting points</a:t>
            </a:r>
          </a:p>
          <a:p>
            <a:pPr lvl="0"/>
            <a:r>
              <a:rPr lang="en-US" dirty="0" smtClean="0"/>
              <a:t>do not conduct electricity when dissolved in water</a:t>
            </a:r>
          </a:p>
          <a:p>
            <a:endParaRPr lang="en-US"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83</a:t>
            </a:fld>
            <a:endParaRPr lang="en-US"/>
          </a:p>
        </p:txBody>
      </p:sp>
    </p:spTree>
    <p:extLst>
      <p:ext uri="{BB962C8B-B14F-4D97-AF65-F5344CB8AC3E}">
        <p14:creationId xmlns:p14="http://schemas.microsoft.com/office/powerpoint/2010/main" val="170117032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Molecular Formula</a:t>
            </a:r>
            <a:endParaRPr lang="en-US" dirty="0"/>
          </a:p>
        </p:txBody>
      </p:sp>
      <p:sp>
        <p:nvSpPr>
          <p:cNvPr id="3" name="Content Placeholder 2"/>
          <p:cNvSpPr>
            <a:spLocks noGrp="1"/>
          </p:cNvSpPr>
          <p:nvPr>
            <p:ph idx="1"/>
          </p:nvPr>
        </p:nvSpPr>
        <p:spPr/>
        <p:txBody>
          <a:bodyPr/>
          <a:lstStyle/>
          <a:p>
            <a:pPr lvl="0"/>
            <a:r>
              <a:rPr lang="en-US" dirty="0"/>
              <a:t>C</a:t>
            </a:r>
            <a:r>
              <a:rPr lang="en-US" dirty="0" smtClean="0"/>
              <a:t>hemical formula for the molecular (covalent) compound</a:t>
            </a:r>
          </a:p>
          <a:p>
            <a:pPr lvl="0"/>
            <a:r>
              <a:rPr lang="en-US" dirty="0" smtClean="0"/>
              <a:t>Shows how many atoms of each element are in a compound – does not show arrangement</a:t>
            </a:r>
          </a:p>
          <a:p>
            <a:endParaRPr lang="en-US"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84</a:t>
            </a:fld>
            <a:endParaRPr lang="en-US"/>
          </a:p>
        </p:txBody>
      </p:sp>
    </p:spTree>
    <p:extLst>
      <p:ext uri="{BB962C8B-B14F-4D97-AF65-F5344CB8AC3E}">
        <p14:creationId xmlns:p14="http://schemas.microsoft.com/office/powerpoint/2010/main" val="386398659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Quick Quiz</a:t>
            </a:r>
            <a:endParaRPr lang="en-US" dirty="0"/>
          </a:p>
        </p:txBody>
      </p:sp>
      <p:sp>
        <p:nvSpPr>
          <p:cNvPr id="6" name="Slide Number Placeholder 5"/>
          <p:cNvSpPr>
            <a:spLocks noGrp="1"/>
          </p:cNvSpPr>
          <p:nvPr>
            <p:ph type="sldNum" sz="quarter" idx="11"/>
          </p:nvPr>
        </p:nvSpPr>
        <p:spPr/>
        <p:txBody>
          <a:bodyPr/>
          <a:lstStyle/>
          <a:p>
            <a:fld id="{A168EAF4-989B-4C64-BD55-D8083DF0BE2A}" type="slidenum">
              <a:rPr lang="en-US" smtClean="0"/>
              <a:pPr/>
              <a:t>85</a:t>
            </a:fld>
            <a:endParaRPr lang="en-US"/>
          </a:p>
        </p:txBody>
      </p:sp>
      <p:sp>
        <p:nvSpPr>
          <p:cNvPr id="2" name="Text Placeholder 1"/>
          <p:cNvSpPr>
            <a:spLocks noGrp="1"/>
          </p:cNvSpPr>
          <p:nvPr>
            <p:ph type="body" idx="1"/>
          </p:nvPr>
        </p:nvSpPr>
        <p:spPr/>
        <p:txBody>
          <a:bodyPr/>
          <a:lstStyle/>
          <a:p>
            <a:r>
              <a:rPr lang="en-US" dirty="0" smtClean="0"/>
              <a:t>Section 8.1</a:t>
            </a:r>
            <a:endParaRPr lang="en-US" dirty="0"/>
          </a:p>
        </p:txBody>
      </p:sp>
    </p:spTree>
    <p:extLst>
      <p:ext uri="{BB962C8B-B14F-4D97-AF65-F5344CB8AC3E}">
        <p14:creationId xmlns:p14="http://schemas.microsoft.com/office/powerpoint/2010/main" val="234136472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4400"/>
            <a:ext cx="8229600" cy="1371600"/>
          </a:xfrm>
        </p:spPr>
        <p:txBody>
          <a:bodyPr/>
          <a:lstStyle/>
          <a:p>
            <a:r>
              <a:rPr lang="en-US" sz="3600" dirty="0" smtClean="0"/>
              <a:t>1.  Compared to ionic compounds, </a:t>
            </a:r>
            <a:br>
              <a:rPr lang="en-US" sz="3600" dirty="0" smtClean="0"/>
            </a:br>
            <a:r>
              <a:rPr lang="en-US" sz="3600" dirty="0" smtClean="0"/>
              <a:t>     molecular compounds tend to have </a:t>
            </a:r>
            <a:br>
              <a:rPr lang="en-US" sz="3600" dirty="0" smtClean="0"/>
            </a:br>
            <a:r>
              <a:rPr lang="en-US" sz="3600" dirty="0" smtClean="0"/>
              <a:t>     relatively</a:t>
            </a:r>
            <a:endParaRPr lang="en-US" sz="3600" dirty="0"/>
          </a:p>
        </p:txBody>
      </p:sp>
      <p:sp>
        <p:nvSpPr>
          <p:cNvPr id="6" name="Rectangle 6"/>
          <p:cNvSpPr>
            <a:spLocks noChangeArrowheads="1"/>
          </p:cNvSpPr>
          <p:nvPr/>
        </p:nvSpPr>
        <p:spPr bwMode="auto">
          <a:xfrm>
            <a:off x="533400" y="3124201"/>
            <a:ext cx="8305800" cy="4572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5" name="Content Placeholder 4"/>
          <p:cNvSpPr>
            <a:spLocks noGrp="1"/>
          </p:cNvSpPr>
          <p:nvPr>
            <p:ph idx="1"/>
          </p:nvPr>
        </p:nvSpPr>
        <p:spPr>
          <a:xfrm>
            <a:off x="533400" y="2438400"/>
            <a:ext cx="8458200" cy="3886200"/>
          </a:xfrm>
        </p:spPr>
        <p:txBody>
          <a:bodyPr/>
          <a:lstStyle/>
          <a:p>
            <a:pPr marL="514350" indent="-514350">
              <a:buFont typeface="+mj-lt"/>
              <a:buAutoNum type="alphaLcPeriod"/>
            </a:pPr>
            <a:r>
              <a:rPr lang="en-US" dirty="0" smtClean="0"/>
              <a:t>low melting points and high boiling points.</a:t>
            </a:r>
          </a:p>
          <a:p>
            <a:pPr marL="514350" indent="-514350">
              <a:buFont typeface="+mj-lt"/>
              <a:buAutoNum type="alphaLcPeriod"/>
            </a:pPr>
            <a:r>
              <a:rPr lang="en-US" dirty="0" smtClean="0"/>
              <a:t>low melting points and low boiling points.</a:t>
            </a:r>
          </a:p>
          <a:p>
            <a:pPr marL="514350" indent="-514350">
              <a:buFont typeface="+mj-lt"/>
              <a:buAutoNum type="alphaLcPeriod"/>
            </a:pPr>
            <a:r>
              <a:rPr lang="en-US" dirty="0" smtClean="0"/>
              <a:t>high melting points and high boiling points.	</a:t>
            </a:r>
          </a:p>
          <a:p>
            <a:pPr marL="514350" indent="-514350">
              <a:buFont typeface="+mj-lt"/>
              <a:buAutoNum type="alphaLcPeriod"/>
            </a:pPr>
            <a:r>
              <a:rPr lang="en-US" dirty="0" smtClean="0"/>
              <a:t>high melting points and low boiling points.	</a:t>
            </a:r>
          </a:p>
        </p:txBody>
      </p:sp>
      <p:sp>
        <p:nvSpPr>
          <p:cNvPr id="7" name="Slide Number Placeholder 6"/>
          <p:cNvSpPr>
            <a:spLocks noGrp="1"/>
          </p:cNvSpPr>
          <p:nvPr>
            <p:ph type="sldNum" sz="quarter" idx="11"/>
          </p:nvPr>
        </p:nvSpPr>
        <p:spPr/>
        <p:txBody>
          <a:bodyPr/>
          <a:lstStyle/>
          <a:p>
            <a:fld id="{3320D74C-7663-493A-9AFF-C6F46CBD43DF}" type="slidenum">
              <a:rPr lang="en-US" smtClean="0"/>
              <a:pPr/>
              <a:t>86</a:t>
            </a:fld>
            <a:endParaRPr lang="en-US"/>
          </a:p>
        </p:txBody>
      </p:sp>
    </p:spTree>
    <p:extLst>
      <p:ext uri="{BB962C8B-B14F-4D97-AF65-F5344CB8AC3E}">
        <p14:creationId xmlns:p14="http://schemas.microsoft.com/office/powerpoint/2010/main" val="185303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 molecular compound </a:t>
            </a:r>
            <a:br>
              <a:rPr lang="en-US" dirty="0" smtClean="0"/>
            </a:br>
            <a:r>
              <a:rPr lang="en-US" dirty="0" smtClean="0"/>
              <a:t>     usually consists of </a:t>
            </a:r>
            <a:endParaRPr lang="en-US" dirty="0"/>
          </a:p>
        </p:txBody>
      </p:sp>
      <p:sp>
        <p:nvSpPr>
          <p:cNvPr id="4" name="Rectangle 6"/>
          <p:cNvSpPr>
            <a:spLocks noChangeArrowheads="1"/>
          </p:cNvSpPr>
          <p:nvPr/>
        </p:nvSpPr>
        <p:spPr bwMode="auto">
          <a:xfrm>
            <a:off x="381000" y="3810000"/>
            <a:ext cx="6096000" cy="4572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3" name="Content Placeholder 2"/>
          <p:cNvSpPr>
            <a:spLocks noGrp="1"/>
          </p:cNvSpPr>
          <p:nvPr>
            <p:ph idx="1"/>
          </p:nvPr>
        </p:nvSpPr>
        <p:spPr/>
        <p:txBody>
          <a:bodyPr/>
          <a:lstStyle/>
          <a:p>
            <a:pPr marL="514350" indent="-514350">
              <a:buFont typeface="+mj-lt"/>
              <a:buAutoNum type="alphaLcPeriod"/>
            </a:pPr>
            <a:r>
              <a:rPr lang="en-US" dirty="0" smtClean="0"/>
              <a:t>two metal atoms and a nonmetal atom.</a:t>
            </a:r>
          </a:p>
          <a:p>
            <a:pPr marL="514350" indent="-514350">
              <a:buFont typeface="+mj-lt"/>
              <a:buAutoNum type="alphaLcPeriod"/>
            </a:pPr>
            <a:r>
              <a:rPr lang="en-US" dirty="0" smtClean="0"/>
              <a:t>two nonmetal atoms and a metal atom.</a:t>
            </a:r>
          </a:p>
          <a:p>
            <a:pPr marL="514350" indent="-514350">
              <a:buFont typeface="+mj-lt"/>
              <a:buAutoNum type="alphaLcPeriod"/>
            </a:pPr>
            <a:r>
              <a:rPr lang="en-US" dirty="0" smtClean="0"/>
              <a:t>two or more metal atoms.	</a:t>
            </a:r>
          </a:p>
          <a:p>
            <a:pPr marL="514350" indent="-514350">
              <a:buFont typeface="+mj-lt"/>
              <a:buAutoNum type="alphaLcPeriod"/>
            </a:pPr>
            <a:r>
              <a:rPr lang="en-US" dirty="0" smtClean="0"/>
              <a:t>two or more nonmetal atoms.</a:t>
            </a:r>
          </a:p>
        </p:txBody>
      </p:sp>
      <p:sp>
        <p:nvSpPr>
          <p:cNvPr id="5" name="Slide Number Placeholder 4"/>
          <p:cNvSpPr>
            <a:spLocks noGrp="1"/>
          </p:cNvSpPr>
          <p:nvPr>
            <p:ph type="sldNum" sz="quarter" idx="11"/>
          </p:nvPr>
        </p:nvSpPr>
        <p:spPr/>
        <p:txBody>
          <a:bodyPr/>
          <a:lstStyle/>
          <a:p>
            <a:fld id="{3320D74C-7663-493A-9AFF-C6F46CBD43DF}" type="slidenum">
              <a:rPr lang="en-US" smtClean="0"/>
              <a:pPr/>
              <a:t>87</a:t>
            </a:fld>
            <a:endParaRPr lang="en-US"/>
          </a:p>
        </p:txBody>
      </p:sp>
    </p:spTree>
    <p:extLst>
      <p:ext uri="{BB962C8B-B14F-4D97-AF65-F5344CB8AC3E}">
        <p14:creationId xmlns:p14="http://schemas.microsoft.com/office/powerpoint/2010/main" val="41100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 molecular formula shows</a:t>
            </a:r>
            <a:endParaRPr lang="en-US" dirty="0"/>
          </a:p>
        </p:txBody>
      </p:sp>
      <p:sp>
        <p:nvSpPr>
          <p:cNvPr id="4" name="Rectangle 6"/>
          <p:cNvSpPr>
            <a:spLocks noChangeArrowheads="1"/>
          </p:cNvSpPr>
          <p:nvPr/>
        </p:nvSpPr>
        <p:spPr bwMode="auto">
          <a:xfrm>
            <a:off x="457200" y="2057400"/>
            <a:ext cx="7162800" cy="990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3" name="Content Placeholder 2"/>
          <p:cNvSpPr>
            <a:spLocks noGrp="1"/>
          </p:cNvSpPr>
          <p:nvPr>
            <p:ph idx="1"/>
          </p:nvPr>
        </p:nvSpPr>
        <p:spPr/>
        <p:txBody>
          <a:bodyPr/>
          <a:lstStyle/>
          <a:p>
            <a:pPr marL="514350" indent="-514350">
              <a:buFont typeface="+mj-lt"/>
              <a:buAutoNum type="alphaLcPeriod"/>
            </a:pPr>
            <a:r>
              <a:rPr lang="en-US" dirty="0" smtClean="0"/>
              <a:t>how many atoms of each element a molecule contains.	</a:t>
            </a:r>
          </a:p>
          <a:p>
            <a:pPr marL="514350" indent="-514350">
              <a:buFont typeface="+mj-lt"/>
              <a:buAutoNum type="alphaLcPeriod"/>
            </a:pPr>
            <a:r>
              <a:rPr lang="en-US" dirty="0" smtClean="0"/>
              <a:t>a molecule's structure.	</a:t>
            </a:r>
          </a:p>
          <a:p>
            <a:pPr marL="514350" indent="-514350">
              <a:buFont typeface="+mj-lt"/>
              <a:buAutoNum type="alphaLcPeriod"/>
            </a:pPr>
            <a:r>
              <a:rPr lang="en-US" dirty="0" smtClean="0"/>
              <a:t>which atoms are bonded together.	</a:t>
            </a:r>
          </a:p>
          <a:p>
            <a:pPr marL="514350" indent="-514350">
              <a:buFont typeface="+mj-lt"/>
              <a:buAutoNum type="alphaLcPeriod"/>
            </a:pPr>
            <a:r>
              <a:rPr lang="en-US" dirty="0" smtClean="0"/>
              <a:t>how atoms are arranged in space.</a:t>
            </a:r>
            <a:endParaRPr lang="en-US" dirty="0"/>
          </a:p>
        </p:txBody>
      </p:sp>
      <p:sp>
        <p:nvSpPr>
          <p:cNvPr id="5" name="Slide Number Placeholder 4"/>
          <p:cNvSpPr>
            <a:spLocks noGrp="1"/>
          </p:cNvSpPr>
          <p:nvPr>
            <p:ph type="sldNum" sz="quarter" idx="11"/>
          </p:nvPr>
        </p:nvSpPr>
        <p:spPr/>
        <p:txBody>
          <a:bodyPr/>
          <a:lstStyle/>
          <a:p>
            <a:fld id="{3320D74C-7663-493A-9AFF-C6F46CBD43DF}" type="slidenum">
              <a:rPr lang="en-US" smtClean="0"/>
              <a:pPr/>
              <a:t>88</a:t>
            </a:fld>
            <a:endParaRPr lang="en-US"/>
          </a:p>
        </p:txBody>
      </p:sp>
    </p:spTree>
    <p:extLst>
      <p:ext uri="{BB962C8B-B14F-4D97-AF65-F5344CB8AC3E}">
        <p14:creationId xmlns:p14="http://schemas.microsoft.com/office/powerpoint/2010/main" val="323161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p:txBody>
          <a:bodyPr/>
          <a:lstStyle/>
          <a:p>
            <a:r>
              <a:rPr lang="en-US" dirty="0" smtClean="0"/>
              <a:t>Book Work:  </a:t>
            </a:r>
          </a:p>
          <a:p>
            <a:pPr lvl="1"/>
            <a:r>
              <a:rPr lang="en-US" dirty="0" smtClean="0"/>
              <a:t>Page 216 #1-6</a:t>
            </a:r>
          </a:p>
        </p:txBody>
      </p:sp>
      <p:sp>
        <p:nvSpPr>
          <p:cNvPr id="4" name="Slide Number Placeholder 3"/>
          <p:cNvSpPr>
            <a:spLocks noGrp="1"/>
          </p:cNvSpPr>
          <p:nvPr>
            <p:ph type="sldNum" sz="quarter" idx="11"/>
          </p:nvPr>
        </p:nvSpPr>
        <p:spPr/>
        <p:txBody>
          <a:bodyPr/>
          <a:lstStyle/>
          <a:p>
            <a:fld id="{3320D74C-7663-493A-9AFF-C6F46CBD43DF}" type="slidenum">
              <a:rPr lang="en-US" smtClean="0"/>
              <a:pPr/>
              <a:t>89</a:t>
            </a:fld>
            <a:endParaRPr lang="en-US"/>
          </a:p>
        </p:txBody>
      </p:sp>
    </p:spTree>
    <p:extLst>
      <p:ext uri="{BB962C8B-B14F-4D97-AF65-F5344CB8AC3E}">
        <p14:creationId xmlns:p14="http://schemas.microsoft.com/office/powerpoint/2010/main" val="2180279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 Dot Structures Practice</a:t>
            </a:r>
            <a:endParaRPr lang="en-US" dirty="0"/>
          </a:p>
        </p:txBody>
      </p:sp>
      <p:sp>
        <p:nvSpPr>
          <p:cNvPr id="3" name="Content Placeholder 2"/>
          <p:cNvSpPr>
            <a:spLocks noGrp="1"/>
          </p:cNvSpPr>
          <p:nvPr>
            <p:ph idx="1"/>
          </p:nvPr>
        </p:nvSpPr>
        <p:spPr>
          <a:xfrm>
            <a:off x="304800" y="1676400"/>
            <a:ext cx="8610600" cy="914400"/>
          </a:xfrm>
        </p:spPr>
        <p:txBody>
          <a:bodyPr/>
          <a:lstStyle/>
          <a:p>
            <a:r>
              <a:rPr lang="en-US" sz="4000" dirty="0" smtClean="0"/>
              <a:t>Draw the electron dot structures for:</a:t>
            </a:r>
          </a:p>
        </p:txBody>
      </p:sp>
      <p:sp>
        <p:nvSpPr>
          <p:cNvPr id="4" name="Slide Number Placeholder 3"/>
          <p:cNvSpPr>
            <a:spLocks noGrp="1"/>
          </p:cNvSpPr>
          <p:nvPr>
            <p:ph type="sldNum" sz="quarter" idx="11"/>
          </p:nvPr>
        </p:nvSpPr>
        <p:spPr/>
        <p:txBody>
          <a:bodyPr/>
          <a:lstStyle/>
          <a:p>
            <a:fld id="{3320D74C-7663-493A-9AFF-C6F46CBD43DF}" type="slidenum">
              <a:rPr lang="en-US" smtClean="0"/>
              <a:pPr/>
              <a:t>9</a:t>
            </a:fld>
            <a:endParaRPr lang="en-US"/>
          </a:p>
        </p:txBody>
      </p:sp>
      <p:sp>
        <p:nvSpPr>
          <p:cNvPr id="5" name="TextBox 4"/>
          <p:cNvSpPr txBox="1"/>
          <p:nvPr/>
        </p:nvSpPr>
        <p:spPr>
          <a:xfrm>
            <a:off x="2705100" y="3531798"/>
            <a:ext cx="1524000" cy="1169551"/>
          </a:xfrm>
          <a:prstGeom prst="rect">
            <a:avLst/>
          </a:prstGeom>
          <a:noFill/>
        </p:spPr>
        <p:txBody>
          <a:bodyPr wrap="square" rtlCol="0">
            <a:spAutoFit/>
          </a:bodyPr>
          <a:lstStyle/>
          <a:p>
            <a:r>
              <a:rPr lang="en-US" sz="7000" dirty="0" err="1" smtClean="0"/>
              <a:t>Rb</a:t>
            </a:r>
            <a:endParaRPr lang="en-US" sz="7000" dirty="0"/>
          </a:p>
        </p:txBody>
      </p:sp>
      <p:sp>
        <p:nvSpPr>
          <p:cNvPr id="6" name="TextBox 5"/>
          <p:cNvSpPr txBox="1"/>
          <p:nvPr/>
        </p:nvSpPr>
        <p:spPr>
          <a:xfrm>
            <a:off x="5029200" y="3429000"/>
            <a:ext cx="1371600" cy="1169551"/>
          </a:xfrm>
          <a:prstGeom prst="rect">
            <a:avLst/>
          </a:prstGeom>
          <a:noFill/>
        </p:spPr>
        <p:txBody>
          <a:bodyPr wrap="square" rtlCol="0">
            <a:spAutoFit/>
          </a:bodyPr>
          <a:lstStyle/>
          <a:p>
            <a:r>
              <a:rPr lang="en-US" sz="7000" dirty="0" err="1" smtClean="0"/>
              <a:t>Ba</a:t>
            </a:r>
            <a:endParaRPr lang="en-US" sz="7000" dirty="0"/>
          </a:p>
        </p:txBody>
      </p:sp>
      <p:sp>
        <p:nvSpPr>
          <p:cNvPr id="7" name="TextBox 6"/>
          <p:cNvSpPr txBox="1"/>
          <p:nvPr/>
        </p:nvSpPr>
        <p:spPr>
          <a:xfrm>
            <a:off x="7391400" y="3429000"/>
            <a:ext cx="762000" cy="1169551"/>
          </a:xfrm>
          <a:prstGeom prst="rect">
            <a:avLst/>
          </a:prstGeom>
          <a:noFill/>
        </p:spPr>
        <p:txBody>
          <a:bodyPr wrap="square" rtlCol="0">
            <a:spAutoFit/>
          </a:bodyPr>
          <a:lstStyle/>
          <a:p>
            <a:r>
              <a:rPr lang="en-US" sz="7000" dirty="0" smtClean="0"/>
              <a:t>P</a:t>
            </a:r>
            <a:endParaRPr lang="en-US" sz="7000" dirty="0"/>
          </a:p>
        </p:txBody>
      </p:sp>
      <p:sp>
        <p:nvSpPr>
          <p:cNvPr id="8" name="TextBox 7"/>
          <p:cNvSpPr txBox="1"/>
          <p:nvPr/>
        </p:nvSpPr>
        <p:spPr>
          <a:xfrm>
            <a:off x="990600" y="3480375"/>
            <a:ext cx="609600" cy="1169551"/>
          </a:xfrm>
          <a:prstGeom prst="rect">
            <a:avLst/>
          </a:prstGeom>
          <a:noFill/>
        </p:spPr>
        <p:txBody>
          <a:bodyPr wrap="square" rtlCol="0">
            <a:spAutoFit/>
          </a:bodyPr>
          <a:lstStyle/>
          <a:p>
            <a:r>
              <a:rPr lang="en-US" sz="7000" dirty="0" smtClean="0"/>
              <a:t>I</a:t>
            </a:r>
            <a:endParaRPr lang="en-US" sz="7000" dirty="0"/>
          </a:p>
        </p:txBody>
      </p:sp>
      <p:sp>
        <p:nvSpPr>
          <p:cNvPr id="12" name="Oval 11"/>
          <p:cNvSpPr/>
          <p:nvPr/>
        </p:nvSpPr>
        <p:spPr bwMode="auto">
          <a:xfrm>
            <a:off x="4000500" y="4065198"/>
            <a:ext cx="228600" cy="228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Oval 12"/>
          <p:cNvSpPr/>
          <p:nvPr/>
        </p:nvSpPr>
        <p:spPr bwMode="auto">
          <a:xfrm>
            <a:off x="4800600" y="3886200"/>
            <a:ext cx="228600" cy="228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Oval 13"/>
          <p:cNvSpPr/>
          <p:nvPr/>
        </p:nvSpPr>
        <p:spPr bwMode="auto">
          <a:xfrm>
            <a:off x="6248400" y="3886200"/>
            <a:ext cx="228600" cy="228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a:off x="6858000" y="3048000"/>
            <a:ext cx="1828800" cy="19812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9" name="Rectangle 18"/>
          <p:cNvSpPr/>
          <p:nvPr/>
        </p:nvSpPr>
        <p:spPr bwMode="auto">
          <a:xfrm>
            <a:off x="2514600" y="3048000"/>
            <a:ext cx="1905000" cy="19812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0" name="Rectangle 19"/>
          <p:cNvSpPr/>
          <p:nvPr/>
        </p:nvSpPr>
        <p:spPr bwMode="auto">
          <a:xfrm>
            <a:off x="4648200" y="3048000"/>
            <a:ext cx="2057400" cy="19812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1" name="Rectangle 20"/>
          <p:cNvSpPr/>
          <p:nvPr/>
        </p:nvSpPr>
        <p:spPr bwMode="auto">
          <a:xfrm>
            <a:off x="381000" y="3048000"/>
            <a:ext cx="1828800" cy="19812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2" name="Oval 21"/>
          <p:cNvSpPr/>
          <p:nvPr/>
        </p:nvSpPr>
        <p:spPr bwMode="auto">
          <a:xfrm>
            <a:off x="1600200" y="3785175"/>
            <a:ext cx="228600" cy="228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Oval 22"/>
          <p:cNvSpPr/>
          <p:nvPr/>
        </p:nvSpPr>
        <p:spPr bwMode="auto">
          <a:xfrm>
            <a:off x="1291936" y="4547175"/>
            <a:ext cx="228600" cy="228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4" name="Oval 23"/>
          <p:cNvSpPr/>
          <p:nvPr/>
        </p:nvSpPr>
        <p:spPr bwMode="auto">
          <a:xfrm>
            <a:off x="990600" y="4547175"/>
            <a:ext cx="228600" cy="228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5" name="Oval 24"/>
          <p:cNvSpPr/>
          <p:nvPr/>
        </p:nvSpPr>
        <p:spPr bwMode="auto">
          <a:xfrm>
            <a:off x="609600" y="4089975"/>
            <a:ext cx="228600" cy="228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 name="Oval 25"/>
          <p:cNvSpPr/>
          <p:nvPr/>
        </p:nvSpPr>
        <p:spPr bwMode="auto">
          <a:xfrm>
            <a:off x="609600" y="3785175"/>
            <a:ext cx="228600" cy="228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 name="Oval 26"/>
          <p:cNvSpPr/>
          <p:nvPr/>
        </p:nvSpPr>
        <p:spPr bwMode="auto">
          <a:xfrm>
            <a:off x="1291936" y="3327975"/>
            <a:ext cx="228600" cy="228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8" name="Oval 27"/>
          <p:cNvSpPr/>
          <p:nvPr/>
        </p:nvSpPr>
        <p:spPr bwMode="auto">
          <a:xfrm>
            <a:off x="990600" y="3327975"/>
            <a:ext cx="228600" cy="228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 name="Oval 28"/>
          <p:cNvSpPr/>
          <p:nvPr/>
        </p:nvSpPr>
        <p:spPr bwMode="auto">
          <a:xfrm>
            <a:off x="7620000" y="4495800"/>
            <a:ext cx="228600" cy="228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0" name="Oval 29"/>
          <p:cNvSpPr/>
          <p:nvPr/>
        </p:nvSpPr>
        <p:spPr bwMode="auto">
          <a:xfrm>
            <a:off x="7086600" y="3886200"/>
            <a:ext cx="228600" cy="228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1" name="Oval 30"/>
          <p:cNvSpPr/>
          <p:nvPr/>
        </p:nvSpPr>
        <p:spPr bwMode="auto">
          <a:xfrm>
            <a:off x="7772400" y="3352800"/>
            <a:ext cx="228600" cy="228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2" name="Oval 31"/>
          <p:cNvSpPr/>
          <p:nvPr/>
        </p:nvSpPr>
        <p:spPr bwMode="auto">
          <a:xfrm>
            <a:off x="7467600" y="3352800"/>
            <a:ext cx="228600" cy="228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3" name="Oval 32"/>
          <p:cNvSpPr/>
          <p:nvPr/>
        </p:nvSpPr>
        <p:spPr bwMode="auto">
          <a:xfrm>
            <a:off x="8153400" y="3886200"/>
            <a:ext cx="228600" cy="228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barn(inVertical)">
                                      <p:cBhvr>
                                        <p:cTn id="55" dur="500"/>
                                        <p:tgtEl>
                                          <p:spTgt spid="30"/>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barn(inVertical)">
                                      <p:cBhvr>
                                        <p:cTn id="58" dur="500"/>
                                        <p:tgtEl>
                                          <p:spTgt spid="32"/>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barn(inVertical)">
                                      <p:cBhvr>
                                        <p:cTn id="61" dur="500"/>
                                        <p:tgtEl>
                                          <p:spTgt spid="31"/>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barn(inVertical)">
                                      <p:cBhvr>
                                        <p:cTn id="64" dur="500"/>
                                        <p:tgtEl>
                                          <p:spTgt spid="33"/>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barn(inVertical)">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smtClean="0"/>
              <a:t>#1 – How are the melting points and boiling points of molecular compounds usually different from ionic compounds?</a:t>
            </a:r>
            <a:endParaRPr lang="en-US" sz="3000" dirty="0"/>
          </a:p>
        </p:txBody>
      </p:sp>
      <p:sp>
        <p:nvSpPr>
          <p:cNvPr id="3" name="Content Placeholder 2"/>
          <p:cNvSpPr>
            <a:spLocks noGrp="1"/>
          </p:cNvSpPr>
          <p:nvPr>
            <p:ph idx="1"/>
          </p:nvPr>
        </p:nvSpPr>
        <p:spPr/>
        <p:txBody>
          <a:bodyPr/>
          <a:lstStyle/>
          <a:p>
            <a:pPr algn="ctr"/>
            <a:r>
              <a:rPr lang="en-US" sz="5000" dirty="0" smtClean="0"/>
              <a:t> The MP and BP of molecular compounds is usually relatively low compared to ionic compounds</a:t>
            </a:r>
            <a:endParaRPr lang="en-US" sz="5000"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90</a:t>
            </a:fld>
            <a:endParaRPr lang="en-US"/>
          </a:p>
        </p:txBody>
      </p:sp>
    </p:spTree>
    <p:extLst>
      <p:ext uri="{BB962C8B-B14F-4D97-AF65-F5344CB8AC3E}">
        <p14:creationId xmlns:p14="http://schemas.microsoft.com/office/powerpoint/2010/main" val="302370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smtClean="0"/>
              <a:t>#2 – What information does a molecular formula provide?</a:t>
            </a:r>
            <a:endParaRPr lang="en-US" sz="3000" dirty="0"/>
          </a:p>
        </p:txBody>
      </p:sp>
      <p:sp>
        <p:nvSpPr>
          <p:cNvPr id="3" name="Content Placeholder 2"/>
          <p:cNvSpPr>
            <a:spLocks noGrp="1"/>
          </p:cNvSpPr>
          <p:nvPr>
            <p:ph idx="1"/>
          </p:nvPr>
        </p:nvSpPr>
        <p:spPr/>
        <p:txBody>
          <a:bodyPr/>
          <a:lstStyle/>
          <a:p>
            <a:pPr algn="ctr"/>
            <a:r>
              <a:rPr lang="en-US" sz="5000" dirty="0" smtClean="0"/>
              <a:t> How many atoms of each element a molecule contains</a:t>
            </a:r>
            <a:endParaRPr lang="en-US" sz="5000"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91</a:t>
            </a:fld>
            <a:endParaRPr lang="en-US"/>
          </a:p>
        </p:txBody>
      </p:sp>
    </p:spTree>
    <p:extLst>
      <p:ext uri="{BB962C8B-B14F-4D97-AF65-F5344CB8AC3E}">
        <p14:creationId xmlns:p14="http://schemas.microsoft.com/office/powerpoint/2010/main" val="232844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smtClean="0"/>
              <a:t>#3 – What are the only elements to exist in nature as uncombined atoms?  What term is used to describe such elements?</a:t>
            </a:r>
            <a:endParaRPr lang="en-US" sz="3000" dirty="0"/>
          </a:p>
        </p:txBody>
      </p:sp>
      <p:sp>
        <p:nvSpPr>
          <p:cNvPr id="3" name="Content Placeholder 2"/>
          <p:cNvSpPr>
            <a:spLocks noGrp="1"/>
          </p:cNvSpPr>
          <p:nvPr>
            <p:ph idx="1"/>
          </p:nvPr>
        </p:nvSpPr>
        <p:spPr/>
        <p:txBody>
          <a:bodyPr/>
          <a:lstStyle/>
          <a:p>
            <a:r>
              <a:rPr lang="en-US" sz="5000" dirty="0" smtClean="0"/>
              <a:t> Noble Gases</a:t>
            </a:r>
          </a:p>
          <a:p>
            <a:pPr lvl="1"/>
            <a:r>
              <a:rPr lang="en-US" sz="4600" dirty="0" smtClean="0"/>
              <a:t> He, Ne, </a:t>
            </a:r>
            <a:r>
              <a:rPr lang="en-US" sz="4600" dirty="0" err="1" smtClean="0"/>
              <a:t>Ar</a:t>
            </a:r>
            <a:r>
              <a:rPr lang="en-US" sz="4600" dirty="0" smtClean="0"/>
              <a:t>, Kr, </a:t>
            </a:r>
            <a:r>
              <a:rPr lang="en-US" sz="4600" dirty="0" err="1" smtClean="0"/>
              <a:t>Xe</a:t>
            </a:r>
            <a:r>
              <a:rPr lang="en-US" sz="4600" dirty="0" smtClean="0"/>
              <a:t>, Rn</a:t>
            </a:r>
            <a:endParaRPr lang="en-US" sz="4600"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92</a:t>
            </a:fld>
            <a:endParaRPr lang="en-US"/>
          </a:p>
        </p:txBody>
      </p:sp>
    </p:spTree>
    <p:extLst>
      <p:ext uri="{BB962C8B-B14F-4D97-AF65-F5344CB8AC3E}">
        <p14:creationId xmlns:p14="http://schemas.microsoft.com/office/powerpoint/2010/main" val="166461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smtClean="0"/>
              <a:t>#4 – Describe how a molecule whose formula is NO is different from a molecule whose formula is N</a:t>
            </a:r>
            <a:r>
              <a:rPr lang="en-US" sz="3200" baseline="-25000" dirty="0"/>
              <a:t>2</a:t>
            </a:r>
            <a:r>
              <a:rPr lang="en-US" sz="3000" dirty="0" smtClean="0"/>
              <a:t>O.</a:t>
            </a:r>
            <a:endParaRPr lang="en-US" sz="3000" dirty="0"/>
          </a:p>
        </p:txBody>
      </p:sp>
      <p:sp>
        <p:nvSpPr>
          <p:cNvPr id="3" name="Content Placeholder 2"/>
          <p:cNvSpPr>
            <a:spLocks noGrp="1"/>
          </p:cNvSpPr>
          <p:nvPr>
            <p:ph idx="1"/>
          </p:nvPr>
        </p:nvSpPr>
        <p:spPr/>
        <p:txBody>
          <a:bodyPr/>
          <a:lstStyle/>
          <a:p>
            <a:r>
              <a:rPr lang="en-US" sz="4000" dirty="0" smtClean="0"/>
              <a:t> 1 </a:t>
            </a:r>
            <a:r>
              <a:rPr lang="en-US" sz="4000" dirty="0"/>
              <a:t>n</a:t>
            </a:r>
            <a:r>
              <a:rPr lang="en-US" sz="4000" dirty="0" smtClean="0"/>
              <a:t>itrogen bonded to 1 oxygen</a:t>
            </a:r>
          </a:p>
          <a:p>
            <a:r>
              <a:rPr lang="en-US" sz="4000" dirty="0" smtClean="0"/>
              <a:t> 2 </a:t>
            </a:r>
            <a:r>
              <a:rPr lang="en-US" sz="4000" dirty="0" err="1" smtClean="0"/>
              <a:t>nitrogens</a:t>
            </a:r>
            <a:r>
              <a:rPr lang="en-US" sz="4000" dirty="0" smtClean="0"/>
              <a:t> bonded to 1 oxygen</a:t>
            </a:r>
          </a:p>
        </p:txBody>
      </p:sp>
      <p:sp>
        <p:nvSpPr>
          <p:cNvPr id="4" name="Slide Number Placeholder 3"/>
          <p:cNvSpPr>
            <a:spLocks noGrp="1"/>
          </p:cNvSpPr>
          <p:nvPr>
            <p:ph type="sldNum" sz="quarter" idx="11"/>
          </p:nvPr>
        </p:nvSpPr>
        <p:spPr/>
        <p:txBody>
          <a:bodyPr/>
          <a:lstStyle/>
          <a:p>
            <a:fld id="{3320D74C-7663-493A-9AFF-C6F46CBD43DF}" type="slidenum">
              <a:rPr lang="en-US" smtClean="0"/>
              <a:pPr/>
              <a:t>93</a:t>
            </a:fld>
            <a:endParaRPr lang="en-US"/>
          </a:p>
        </p:txBody>
      </p:sp>
    </p:spTree>
    <p:extLst>
      <p:ext uri="{BB962C8B-B14F-4D97-AF65-F5344CB8AC3E}">
        <p14:creationId xmlns:p14="http://schemas.microsoft.com/office/powerpoint/2010/main" val="120330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smtClean="0"/>
              <a:t>#5 – Give an example of a diatomic molecule that is found in the Earth’s atmosphere.</a:t>
            </a:r>
            <a:endParaRPr lang="en-US" sz="3000" dirty="0"/>
          </a:p>
        </p:txBody>
      </p:sp>
      <p:sp>
        <p:nvSpPr>
          <p:cNvPr id="3" name="Content Placeholder 2"/>
          <p:cNvSpPr>
            <a:spLocks noGrp="1"/>
          </p:cNvSpPr>
          <p:nvPr>
            <p:ph idx="1"/>
          </p:nvPr>
        </p:nvSpPr>
        <p:spPr/>
        <p:txBody>
          <a:bodyPr/>
          <a:lstStyle/>
          <a:p>
            <a:pPr algn="ctr"/>
            <a:r>
              <a:rPr lang="en-US" sz="5000" dirty="0" smtClean="0"/>
              <a:t> Oxygen, Nitrogen</a:t>
            </a:r>
          </a:p>
        </p:txBody>
      </p:sp>
      <p:sp>
        <p:nvSpPr>
          <p:cNvPr id="4" name="Slide Number Placeholder 3"/>
          <p:cNvSpPr>
            <a:spLocks noGrp="1"/>
          </p:cNvSpPr>
          <p:nvPr>
            <p:ph type="sldNum" sz="quarter" idx="11"/>
          </p:nvPr>
        </p:nvSpPr>
        <p:spPr/>
        <p:txBody>
          <a:bodyPr/>
          <a:lstStyle/>
          <a:p>
            <a:fld id="{3320D74C-7663-493A-9AFF-C6F46CBD43DF}" type="slidenum">
              <a:rPr lang="en-US" smtClean="0"/>
              <a:pPr/>
              <a:t>94</a:t>
            </a:fld>
            <a:endParaRPr lang="en-US"/>
          </a:p>
        </p:txBody>
      </p:sp>
    </p:spTree>
    <p:extLst>
      <p:ext uri="{BB962C8B-B14F-4D97-AF65-F5344CB8AC3E}">
        <p14:creationId xmlns:p14="http://schemas.microsoft.com/office/powerpoint/2010/main" val="389945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smtClean="0"/>
              <a:t>#6 – What information does a molecule’s molecular structure give?</a:t>
            </a:r>
            <a:endParaRPr lang="en-US" sz="3000" dirty="0"/>
          </a:p>
        </p:txBody>
      </p:sp>
      <p:sp>
        <p:nvSpPr>
          <p:cNvPr id="3" name="Content Placeholder 2"/>
          <p:cNvSpPr>
            <a:spLocks noGrp="1"/>
          </p:cNvSpPr>
          <p:nvPr>
            <p:ph idx="1"/>
          </p:nvPr>
        </p:nvSpPr>
        <p:spPr/>
        <p:txBody>
          <a:bodyPr/>
          <a:lstStyle/>
          <a:p>
            <a:pPr algn="ctr"/>
            <a:r>
              <a:rPr lang="en-US" sz="5000" dirty="0" smtClean="0"/>
              <a:t> The arrangement of atoms within a molecule</a:t>
            </a:r>
          </a:p>
        </p:txBody>
      </p:sp>
      <p:sp>
        <p:nvSpPr>
          <p:cNvPr id="4" name="Slide Number Placeholder 3"/>
          <p:cNvSpPr>
            <a:spLocks noGrp="1"/>
          </p:cNvSpPr>
          <p:nvPr>
            <p:ph type="sldNum" sz="quarter" idx="11"/>
          </p:nvPr>
        </p:nvSpPr>
        <p:spPr/>
        <p:txBody>
          <a:bodyPr/>
          <a:lstStyle/>
          <a:p>
            <a:fld id="{3320D74C-7663-493A-9AFF-C6F46CBD43DF}" type="slidenum">
              <a:rPr lang="en-US" smtClean="0"/>
              <a:pPr/>
              <a:t>95</a:t>
            </a:fld>
            <a:endParaRPr lang="en-US"/>
          </a:p>
        </p:txBody>
      </p:sp>
    </p:spTree>
    <p:extLst>
      <p:ext uri="{BB962C8B-B14F-4D97-AF65-F5344CB8AC3E}">
        <p14:creationId xmlns:p14="http://schemas.microsoft.com/office/powerpoint/2010/main" val="162431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Section 2 -</a:t>
            </a:r>
            <a:br>
              <a:rPr lang="en-US" b="1" dirty="0" smtClean="0"/>
            </a:br>
            <a:r>
              <a:rPr lang="en-US" b="1" dirty="0" smtClean="0"/>
              <a:t>The Nature of Covalent Bonding</a:t>
            </a:r>
            <a:endParaRPr lang="en-US" b="1" dirty="0"/>
          </a:p>
        </p:txBody>
      </p:sp>
      <p:sp>
        <p:nvSpPr>
          <p:cNvPr id="5" name="Subtitle 4"/>
          <p:cNvSpPr>
            <a:spLocks noGrp="1"/>
          </p:cNvSpPr>
          <p:nvPr>
            <p:ph type="subTitle" idx="1"/>
          </p:nvPr>
        </p:nvSpPr>
        <p:spPr/>
        <p:txBody>
          <a:bodyPr/>
          <a:lstStyle/>
          <a:p>
            <a:r>
              <a:rPr lang="en-US" dirty="0" smtClean="0"/>
              <a:t>Read pages 217-222</a:t>
            </a:r>
            <a:endParaRPr lang="en-US" dirty="0"/>
          </a:p>
        </p:txBody>
      </p:sp>
      <p:sp>
        <p:nvSpPr>
          <p:cNvPr id="6" name="Slide Number Placeholder 5"/>
          <p:cNvSpPr>
            <a:spLocks noGrp="1"/>
          </p:cNvSpPr>
          <p:nvPr>
            <p:ph type="sldNum" sz="quarter" idx="4"/>
          </p:nvPr>
        </p:nvSpPr>
        <p:spPr/>
        <p:txBody>
          <a:bodyPr/>
          <a:lstStyle/>
          <a:p>
            <a:fld id="{57273FE4-54D3-459A-93AF-DDDE21ECFE7E}" type="slidenum">
              <a:rPr lang="en-US" smtClean="0"/>
              <a:pPr/>
              <a:t>96</a:t>
            </a:fld>
            <a:endParaRPr lang="en-US"/>
          </a:p>
        </p:txBody>
      </p:sp>
    </p:spTree>
    <p:extLst>
      <p:ext uri="{BB962C8B-B14F-4D97-AF65-F5344CB8AC3E}">
        <p14:creationId xmlns:p14="http://schemas.microsoft.com/office/powerpoint/2010/main" val="314682275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371600"/>
          </a:xfrm>
        </p:spPr>
        <p:txBody>
          <a:bodyPr/>
          <a:lstStyle/>
          <a:p>
            <a:r>
              <a:rPr lang="en-US" dirty="0" smtClean="0"/>
              <a:t>Structural Formula</a:t>
            </a:r>
            <a:endParaRPr lang="en-US" dirty="0"/>
          </a:p>
        </p:txBody>
      </p:sp>
      <p:sp>
        <p:nvSpPr>
          <p:cNvPr id="3" name="Content Placeholder 2"/>
          <p:cNvSpPr>
            <a:spLocks noGrp="1"/>
          </p:cNvSpPr>
          <p:nvPr>
            <p:ph idx="1"/>
          </p:nvPr>
        </p:nvSpPr>
        <p:spPr>
          <a:xfrm>
            <a:off x="381000" y="1295400"/>
            <a:ext cx="8229600" cy="3886200"/>
          </a:xfrm>
        </p:spPr>
        <p:txBody>
          <a:bodyPr/>
          <a:lstStyle/>
          <a:p>
            <a:r>
              <a:rPr lang="en-US" dirty="0" smtClean="0"/>
              <a:t>represents the covalent bonds by dots and dashes</a:t>
            </a:r>
          </a:p>
          <a:p>
            <a:r>
              <a:rPr lang="en-US" dirty="0" smtClean="0"/>
              <a:t>single bond</a:t>
            </a:r>
          </a:p>
          <a:p>
            <a:pPr lvl="1"/>
            <a:r>
              <a:rPr lang="en-US" dirty="0" smtClean="0"/>
              <a:t>sharing of 2 electrons</a:t>
            </a:r>
          </a:p>
          <a:p>
            <a:pPr lvl="1"/>
            <a:r>
              <a:rPr lang="en-US" dirty="0" smtClean="0"/>
              <a:t>one dash line</a:t>
            </a:r>
          </a:p>
          <a:p>
            <a:r>
              <a:rPr lang="en-US" dirty="0" smtClean="0"/>
              <a:t>unshared pair or lone pair</a:t>
            </a:r>
          </a:p>
          <a:p>
            <a:pPr lvl="1"/>
            <a:r>
              <a:rPr lang="en-US" dirty="0" err="1" smtClean="0"/>
              <a:t>nonbonded</a:t>
            </a:r>
            <a:r>
              <a:rPr lang="en-US" dirty="0" smtClean="0"/>
              <a:t> pair of electrons</a:t>
            </a:r>
          </a:p>
          <a:p>
            <a:endParaRPr lang="en-US" dirty="0"/>
          </a:p>
        </p:txBody>
      </p:sp>
      <p:sp>
        <p:nvSpPr>
          <p:cNvPr id="4" name="Slide Number Placeholder 3"/>
          <p:cNvSpPr>
            <a:spLocks noGrp="1"/>
          </p:cNvSpPr>
          <p:nvPr>
            <p:ph type="sldNum" sz="quarter" idx="11"/>
          </p:nvPr>
        </p:nvSpPr>
        <p:spPr/>
        <p:txBody>
          <a:bodyPr/>
          <a:lstStyle/>
          <a:p>
            <a:fld id="{3320D74C-7663-493A-9AFF-C6F46CBD43DF}" type="slidenum">
              <a:rPr lang="en-US" smtClean="0"/>
              <a:pPr/>
              <a:t>97</a:t>
            </a:fld>
            <a:endParaRPr lang="en-US"/>
          </a:p>
        </p:txBody>
      </p:sp>
      <p:pic>
        <p:nvPicPr>
          <p:cNvPr id="5" name="Picture 23" descr="002"/>
          <p:cNvPicPr>
            <a:picLocks noChangeAspect="1" noChangeArrowheads="1"/>
          </p:cNvPicPr>
          <p:nvPr/>
        </p:nvPicPr>
        <p:blipFill>
          <a:blip r:embed="rId3" cstate="print"/>
          <a:srcRect b="53420"/>
          <a:stretch>
            <a:fillRect/>
          </a:stretch>
        </p:blipFill>
        <p:spPr bwMode="auto">
          <a:xfrm>
            <a:off x="1219200" y="5105400"/>
            <a:ext cx="6781800" cy="1600200"/>
          </a:xfrm>
          <a:prstGeom prst="rect">
            <a:avLst/>
          </a:prstGeom>
          <a:noFill/>
        </p:spPr>
      </p:pic>
    </p:spTree>
    <p:extLst>
      <p:ext uri="{BB962C8B-B14F-4D97-AF65-F5344CB8AC3E}">
        <p14:creationId xmlns:p14="http://schemas.microsoft.com/office/powerpoint/2010/main" val="144745400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218</a:t>
            </a:r>
            <a:br>
              <a:rPr lang="en-US" dirty="0" smtClean="0"/>
            </a:br>
            <a:r>
              <a:rPr lang="en-US" dirty="0" smtClean="0"/>
              <a:t>Go through examples</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286000" y="1981200"/>
            <a:ext cx="6555828" cy="1524000"/>
          </a:xfrm>
          <a:prstGeom prst="rect">
            <a:avLst/>
          </a:prstGeom>
          <a:noFill/>
          <a:ln w="9525">
            <a:solidFill>
              <a:schemeClr val="bg2">
                <a:lumMod val="60000"/>
                <a:lumOff val="40000"/>
              </a:schemeClr>
            </a:solid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2362200" y="3962400"/>
            <a:ext cx="6502400" cy="1752600"/>
          </a:xfrm>
          <a:prstGeom prst="rect">
            <a:avLst/>
          </a:prstGeom>
          <a:noFill/>
          <a:ln w="9525">
            <a:solidFill>
              <a:srgbClr val="FFC000"/>
            </a:solidFill>
            <a:miter lim="800000"/>
            <a:headEnd/>
            <a:tailEnd/>
          </a:ln>
          <a:effectLst/>
        </p:spPr>
      </p:pic>
      <p:sp>
        <p:nvSpPr>
          <p:cNvPr id="6" name="TextBox 5"/>
          <p:cNvSpPr txBox="1"/>
          <p:nvPr/>
        </p:nvSpPr>
        <p:spPr>
          <a:xfrm>
            <a:off x="304800" y="2286000"/>
            <a:ext cx="1600200" cy="830997"/>
          </a:xfrm>
          <a:prstGeom prst="rect">
            <a:avLst/>
          </a:prstGeom>
          <a:noFill/>
          <a:ln>
            <a:solidFill>
              <a:schemeClr val="bg2">
                <a:lumMod val="60000"/>
                <a:lumOff val="40000"/>
              </a:schemeClr>
            </a:solidFill>
          </a:ln>
        </p:spPr>
        <p:txBody>
          <a:bodyPr wrap="square" rtlCol="0">
            <a:spAutoFit/>
          </a:bodyPr>
          <a:lstStyle/>
          <a:p>
            <a:pPr algn="ctr"/>
            <a:r>
              <a:rPr lang="en-US" sz="2400" dirty="0" smtClean="0"/>
              <a:t>Formula</a:t>
            </a:r>
          </a:p>
          <a:p>
            <a:pPr algn="ctr"/>
            <a:r>
              <a:rPr lang="en-US" sz="2400" dirty="0" smtClean="0"/>
              <a:t>F</a:t>
            </a:r>
            <a:r>
              <a:rPr lang="en-US" sz="2400" baseline="-25000" dirty="0" smtClean="0"/>
              <a:t>2</a:t>
            </a:r>
            <a:endParaRPr lang="en-US" sz="2400" baseline="-25000" dirty="0"/>
          </a:p>
        </p:txBody>
      </p:sp>
      <p:sp>
        <p:nvSpPr>
          <p:cNvPr id="7" name="TextBox 6"/>
          <p:cNvSpPr txBox="1"/>
          <p:nvPr/>
        </p:nvSpPr>
        <p:spPr>
          <a:xfrm>
            <a:off x="304800" y="4495800"/>
            <a:ext cx="1600200" cy="830997"/>
          </a:xfrm>
          <a:prstGeom prst="rect">
            <a:avLst/>
          </a:prstGeom>
          <a:noFill/>
          <a:ln>
            <a:solidFill>
              <a:srgbClr val="FFC000"/>
            </a:solidFill>
          </a:ln>
        </p:spPr>
        <p:txBody>
          <a:bodyPr wrap="square" rtlCol="0">
            <a:spAutoFit/>
          </a:bodyPr>
          <a:lstStyle/>
          <a:p>
            <a:pPr algn="ctr"/>
            <a:r>
              <a:rPr lang="en-US" sz="2400" dirty="0" smtClean="0"/>
              <a:t>Formula</a:t>
            </a:r>
          </a:p>
          <a:p>
            <a:pPr algn="ctr"/>
            <a:r>
              <a:rPr lang="en-US" sz="2400" dirty="0" smtClean="0"/>
              <a:t>H</a:t>
            </a:r>
            <a:r>
              <a:rPr lang="en-US" sz="2400" baseline="-25000" dirty="0" smtClean="0"/>
              <a:t>2</a:t>
            </a:r>
            <a:r>
              <a:rPr lang="en-US" sz="2400" dirty="0" smtClean="0"/>
              <a:t>O</a:t>
            </a:r>
            <a:endParaRPr lang="en-US" sz="2400" baseline="-25000" dirty="0"/>
          </a:p>
        </p:txBody>
      </p:sp>
      <p:sp>
        <p:nvSpPr>
          <p:cNvPr id="8" name="Slide Number Placeholder 7"/>
          <p:cNvSpPr>
            <a:spLocks noGrp="1"/>
          </p:cNvSpPr>
          <p:nvPr>
            <p:ph type="sldNum" sz="quarter" idx="11"/>
          </p:nvPr>
        </p:nvSpPr>
        <p:spPr/>
        <p:txBody>
          <a:bodyPr/>
          <a:lstStyle/>
          <a:p>
            <a:fld id="{3320D74C-7663-493A-9AFF-C6F46CBD43DF}" type="slidenum">
              <a:rPr lang="en-US" smtClean="0"/>
              <a:pPr/>
              <a:t>98</a:t>
            </a:fld>
            <a:endParaRPr lang="en-US"/>
          </a:p>
        </p:txBody>
      </p:sp>
      <p:sp>
        <p:nvSpPr>
          <p:cNvPr id="3" name="Rectangle 2"/>
          <p:cNvSpPr/>
          <p:nvPr/>
        </p:nvSpPr>
        <p:spPr bwMode="auto">
          <a:xfrm>
            <a:off x="2514600" y="4038600"/>
            <a:ext cx="1295400" cy="152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4177074" y="4038600"/>
            <a:ext cx="928326" cy="152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6019800" y="4076700"/>
            <a:ext cx="2667000" cy="152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2089150" y="3730198"/>
            <a:ext cx="7048500" cy="2362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65223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xit" presetSubtype="10" fill="hold" grpId="0" nodeType="clickEffect">
                                  <p:stCondLst>
                                    <p:cond delay="0"/>
                                  </p:stCondLst>
                                  <p:childTnLst>
                                    <p:animEffect transition="out" filter="randombar(horizontal)">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4" presetClass="exit" presetSubtype="10" fill="hold" grpId="0" nodeType="clickEffect">
                                  <p:stCondLst>
                                    <p:cond delay="0"/>
                                  </p:stCondLst>
                                  <p:childTnLst>
                                    <p:animEffect transition="out" filter="randombar(horizontal)">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4" presetClass="exit" presetSubtype="10" fill="hold" grpId="0" nodeType="clickEffect">
                                  <p:stCondLst>
                                    <p:cond delay="0"/>
                                  </p:stCondLst>
                                  <p:childTnLst>
                                    <p:animEffect transition="out" filter="randombar(horizontal)">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grpId="0" nodeType="clickEffect">
                                  <p:stCondLst>
                                    <p:cond delay="0"/>
                                  </p:stCondLst>
                                  <p:childTnLst>
                                    <p:animEffect transition="out" filter="randombar(horizontal)">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9" grpId="0" animBg="1"/>
      <p:bldP spid="10" grpId="0" animBg="1"/>
      <p:bldP spid="11"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219</a:t>
            </a:r>
            <a:br>
              <a:rPr lang="en-US" dirty="0" smtClean="0"/>
            </a:br>
            <a:r>
              <a:rPr lang="en-US" dirty="0" smtClean="0"/>
              <a:t>Go through examples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2743200" y="1981200"/>
            <a:ext cx="5862381" cy="1931001"/>
          </a:xfrm>
          <a:prstGeom prst="rect">
            <a:avLst/>
          </a:prstGeom>
          <a:noFill/>
          <a:ln w="9525">
            <a:solidFill>
              <a:srgbClr val="00B050"/>
            </a:solidFill>
            <a:miter lim="800000"/>
            <a:headEnd/>
            <a:tailEnd/>
          </a:ln>
          <a:effectLst/>
        </p:spPr>
      </p:pic>
      <p:sp>
        <p:nvSpPr>
          <p:cNvPr id="5" name="TextBox 4"/>
          <p:cNvSpPr txBox="1"/>
          <p:nvPr/>
        </p:nvSpPr>
        <p:spPr>
          <a:xfrm>
            <a:off x="457200" y="2362200"/>
            <a:ext cx="1676400" cy="830997"/>
          </a:xfrm>
          <a:prstGeom prst="rect">
            <a:avLst/>
          </a:prstGeom>
          <a:noFill/>
          <a:ln>
            <a:solidFill>
              <a:srgbClr val="00B050"/>
            </a:solidFill>
          </a:ln>
        </p:spPr>
        <p:txBody>
          <a:bodyPr wrap="square" rtlCol="0">
            <a:spAutoFit/>
          </a:bodyPr>
          <a:lstStyle/>
          <a:p>
            <a:pPr algn="ctr"/>
            <a:r>
              <a:rPr lang="en-US" sz="2400" dirty="0" smtClean="0"/>
              <a:t>Formula</a:t>
            </a:r>
          </a:p>
          <a:p>
            <a:pPr algn="ctr"/>
            <a:r>
              <a:rPr lang="en-US" sz="2400" dirty="0" smtClean="0"/>
              <a:t>NH</a:t>
            </a:r>
            <a:r>
              <a:rPr lang="en-US" sz="2400" baseline="-25000" dirty="0" smtClean="0"/>
              <a:t>3</a:t>
            </a:r>
            <a:endParaRPr lang="en-US" sz="2400" baseline="-25000" dirty="0"/>
          </a:p>
        </p:txBody>
      </p:sp>
      <p:pic>
        <p:nvPicPr>
          <p:cNvPr id="3075" name="Picture 3"/>
          <p:cNvPicPr>
            <a:picLocks noChangeAspect="1" noChangeArrowheads="1"/>
          </p:cNvPicPr>
          <p:nvPr/>
        </p:nvPicPr>
        <p:blipFill>
          <a:blip r:embed="rId3" cstate="print"/>
          <a:srcRect/>
          <a:stretch>
            <a:fillRect/>
          </a:stretch>
        </p:blipFill>
        <p:spPr bwMode="auto">
          <a:xfrm>
            <a:off x="2819400" y="4229905"/>
            <a:ext cx="5738308" cy="1819986"/>
          </a:xfrm>
          <a:prstGeom prst="rect">
            <a:avLst/>
          </a:prstGeom>
          <a:noFill/>
          <a:ln w="9525">
            <a:solidFill>
              <a:srgbClr val="FF0000"/>
            </a:solidFill>
            <a:miter lim="800000"/>
            <a:headEnd/>
            <a:tailEnd/>
          </a:ln>
          <a:effectLst/>
        </p:spPr>
      </p:pic>
      <p:sp>
        <p:nvSpPr>
          <p:cNvPr id="7" name="TextBox 6"/>
          <p:cNvSpPr txBox="1"/>
          <p:nvPr/>
        </p:nvSpPr>
        <p:spPr>
          <a:xfrm>
            <a:off x="457200" y="4724400"/>
            <a:ext cx="1676400" cy="830997"/>
          </a:xfrm>
          <a:prstGeom prst="rect">
            <a:avLst/>
          </a:prstGeom>
          <a:noFill/>
          <a:ln>
            <a:solidFill>
              <a:srgbClr val="FF0000"/>
            </a:solidFill>
          </a:ln>
        </p:spPr>
        <p:txBody>
          <a:bodyPr wrap="square" rtlCol="0">
            <a:spAutoFit/>
          </a:bodyPr>
          <a:lstStyle/>
          <a:p>
            <a:pPr algn="ctr"/>
            <a:r>
              <a:rPr lang="en-US" sz="2400" dirty="0" smtClean="0"/>
              <a:t>Formula</a:t>
            </a:r>
          </a:p>
          <a:p>
            <a:pPr algn="ctr"/>
            <a:r>
              <a:rPr lang="en-US" sz="2400" dirty="0" smtClean="0"/>
              <a:t>CH</a:t>
            </a:r>
            <a:r>
              <a:rPr lang="en-US" sz="2400" baseline="-25000" dirty="0" smtClean="0"/>
              <a:t>4</a:t>
            </a:r>
            <a:endParaRPr lang="en-US" sz="2400" baseline="-25000" dirty="0"/>
          </a:p>
        </p:txBody>
      </p:sp>
      <p:sp>
        <p:nvSpPr>
          <p:cNvPr id="8" name="Slide Number Placeholder 7"/>
          <p:cNvSpPr>
            <a:spLocks noGrp="1"/>
          </p:cNvSpPr>
          <p:nvPr>
            <p:ph type="sldNum" sz="quarter" idx="11"/>
          </p:nvPr>
        </p:nvSpPr>
        <p:spPr/>
        <p:txBody>
          <a:bodyPr/>
          <a:lstStyle/>
          <a:p>
            <a:fld id="{3320D74C-7663-493A-9AFF-C6F46CBD43DF}" type="slidenum">
              <a:rPr lang="en-US" smtClean="0"/>
              <a:pPr/>
              <a:t>99</a:t>
            </a:fld>
            <a:endParaRPr lang="en-US"/>
          </a:p>
        </p:txBody>
      </p:sp>
      <p:sp>
        <p:nvSpPr>
          <p:cNvPr id="9" name="Rectangle 8"/>
          <p:cNvSpPr/>
          <p:nvPr/>
        </p:nvSpPr>
        <p:spPr bwMode="auto">
          <a:xfrm>
            <a:off x="2980720" y="2184700"/>
            <a:ext cx="981680" cy="152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4352963" y="2184700"/>
            <a:ext cx="928326" cy="152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6248400" y="1981200"/>
            <a:ext cx="2057400" cy="174675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2438400" y="1828799"/>
            <a:ext cx="6705600" cy="220687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2959699" y="4415193"/>
            <a:ext cx="981680" cy="152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4250317" y="4415193"/>
            <a:ext cx="928326" cy="152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5750250" y="4321868"/>
            <a:ext cx="2750742" cy="16360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2321590" y="3958798"/>
            <a:ext cx="6705600" cy="2362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65864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grpId="0" nodeType="clickEffect">
                                  <p:stCondLst>
                                    <p:cond delay="0"/>
                                  </p:stCondLst>
                                  <p:childTnLst>
                                    <p:animEffect transition="out" filter="randombar(horizontal)">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grpId="0" nodeType="clickEffect">
                                  <p:stCondLst>
                                    <p:cond delay="0"/>
                                  </p:stCondLst>
                                  <p:childTnLst>
                                    <p:animEffect transition="out" filter="randombar(horizontal)">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4" presetClass="exit" presetSubtype="10" fill="hold" grpId="0" nodeType="clickEffect">
                                  <p:stCondLst>
                                    <p:cond delay="0"/>
                                  </p:stCondLst>
                                  <p:childTnLst>
                                    <p:animEffect transition="out" filter="randombar(horizontal)">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4" presetClass="exit" presetSubtype="10" fill="hold" grpId="0" nodeType="clickEffect">
                                  <p:stCondLst>
                                    <p:cond delay="0"/>
                                  </p:stCondLst>
                                  <p:childTnLst>
                                    <p:animEffect transition="out" filter="randombar(horizontal)">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2702</TotalTime>
  <Words>3790</Words>
  <Application>Microsoft Office PowerPoint</Application>
  <PresentationFormat>On-screen Show (4:3)</PresentationFormat>
  <Paragraphs>1031</Paragraphs>
  <Slides>156</Slides>
  <Notes>4</Notes>
  <HiddenSlides>0</HiddenSlides>
  <MMClips>0</MMClips>
  <ScaleCrop>false</ScaleCrop>
  <HeadingPairs>
    <vt:vector size="4" baseType="variant">
      <vt:variant>
        <vt:lpstr>Theme</vt:lpstr>
      </vt:variant>
      <vt:variant>
        <vt:i4>2</vt:i4>
      </vt:variant>
      <vt:variant>
        <vt:lpstr>Slide Titles</vt:lpstr>
      </vt:variant>
      <vt:variant>
        <vt:i4>156</vt:i4>
      </vt:variant>
    </vt:vector>
  </HeadingPairs>
  <TitlesOfParts>
    <vt:vector size="158" baseType="lpstr">
      <vt:lpstr>Pixel</vt:lpstr>
      <vt:lpstr>Office Theme</vt:lpstr>
      <vt:lpstr>Chapter 7</vt:lpstr>
      <vt:lpstr>Chapter 7 and 8 Vocab</vt:lpstr>
      <vt:lpstr>Section 1 - Ions </vt:lpstr>
      <vt:lpstr>Valence Electrons</vt:lpstr>
      <vt:lpstr>Page 188, Table 7.1 Do You See a Pattern?</vt:lpstr>
      <vt:lpstr>PowerPoint Presentation</vt:lpstr>
      <vt:lpstr>ONE exception to this pattern</vt:lpstr>
      <vt:lpstr>Electron Dot Structures</vt:lpstr>
      <vt:lpstr>Electron Dot Structures Practice</vt:lpstr>
      <vt:lpstr>Octet Rule</vt:lpstr>
      <vt:lpstr>Cation</vt:lpstr>
      <vt:lpstr>Example</vt:lpstr>
      <vt:lpstr>Anion</vt:lpstr>
      <vt:lpstr>Example</vt:lpstr>
      <vt:lpstr>PowerPoint Presentation</vt:lpstr>
      <vt:lpstr>PowerPoint Presentation</vt:lpstr>
      <vt:lpstr>Practice Problems</vt:lpstr>
      <vt:lpstr>Charges based on groups</vt:lpstr>
      <vt:lpstr>Add to your Periodic Table Reference Sheet!</vt:lpstr>
      <vt:lpstr>What will the charge be?  Also, name the ion formed.</vt:lpstr>
      <vt:lpstr>Quick quiz</vt:lpstr>
      <vt:lpstr>1. How many valence electrons are     there in an atom of oxygen?</vt:lpstr>
      <vt:lpstr>2. Atoms that tend to gain a noble gas      configuration by losing valence electrons      are</vt:lpstr>
      <vt:lpstr>3. When a magnesium atom      forms a cation, it does so by</vt:lpstr>
      <vt:lpstr>4. When a bromine atom forms     an anion, it does so by</vt:lpstr>
      <vt:lpstr>What’s Next?</vt:lpstr>
      <vt:lpstr>Page 193 #3-10</vt:lpstr>
      <vt:lpstr>#3 – How can you determine the number of valence electrons in the atom of a representative element?</vt:lpstr>
      <vt:lpstr>#4 – Atoms of which elements tend to gain electrons?  Atoms of which elements tend to lose electrons?</vt:lpstr>
      <vt:lpstr>#5 – How do cations form?</vt:lpstr>
      <vt:lpstr>#6 – How do anions form?</vt:lpstr>
      <vt:lpstr>#7 – How many valence electrons are in each atom?</vt:lpstr>
      <vt:lpstr>#8 – Draw the electron dot structure for each element in Question 7. K, C, Mg, O</vt:lpstr>
      <vt:lpstr>#9 – How many electrons will each element gain or lose in forming an ion?</vt:lpstr>
      <vt:lpstr>#10 – Write the name and symbol of the ion formed when:</vt:lpstr>
      <vt:lpstr>Section 2 - Ionic Bonds and Ionic Compounds</vt:lpstr>
      <vt:lpstr>Ionic Bonds</vt:lpstr>
      <vt:lpstr>PowerPoint Presentation</vt:lpstr>
      <vt:lpstr>How Ionic Bonds Form:   Sodium and Chlorine</vt:lpstr>
      <vt:lpstr>Example:  Sodium and Oxygen</vt:lpstr>
      <vt:lpstr>Example: Magnesium and Oxygen</vt:lpstr>
      <vt:lpstr>Formula Unit</vt:lpstr>
      <vt:lpstr>PowerPoint Presentation</vt:lpstr>
      <vt:lpstr>Short Cut – Crisscross Method</vt:lpstr>
      <vt:lpstr>Example 1 – Barium and Nitrogen</vt:lpstr>
      <vt:lpstr>Example 2 – Magnesium and Oxygen</vt:lpstr>
      <vt:lpstr>Practice Problems</vt:lpstr>
      <vt:lpstr>Ionic Compounds Properties</vt:lpstr>
      <vt:lpstr>Let’s review</vt:lpstr>
      <vt:lpstr>Short Cut – Crisscross Method</vt:lpstr>
      <vt:lpstr>Example – Aluminum and Chlorine</vt:lpstr>
      <vt:lpstr>Write the correct chemical formula for the chemical compounds formed from each pair of ions.  Name the compound that is formed.</vt:lpstr>
      <vt:lpstr>Write formulas for each compound.</vt:lpstr>
      <vt:lpstr>Decide whether or not the following pairs of elements will form ionic bonds.  If not, explain.</vt:lpstr>
      <vt:lpstr>Quick Quiz</vt:lpstr>
      <vt:lpstr>1. Which chemical formula is      incorrect?</vt:lpstr>
      <vt:lpstr>2. At room temperature, most      ionic compounds are</vt:lpstr>
      <vt:lpstr>What’s Next?</vt:lpstr>
      <vt:lpstr>#14 – How can you describe the electrical charge of an ionic compound? </vt:lpstr>
      <vt:lpstr>#15 – What properties characterize ionic compounds?</vt:lpstr>
      <vt:lpstr>#17 – How can you represent the composition of an ionic bond?</vt:lpstr>
      <vt:lpstr>#18 – Write the correct chemical formula for the chemical compounds formed from each pair of ions:</vt:lpstr>
      <vt:lpstr>#19 – Write formulas for each compound.</vt:lpstr>
      <vt:lpstr>#20 – Which pairs of elements are likely to form ionic compounds?</vt:lpstr>
      <vt:lpstr>#22 – Why do ionic compounds conduct electricity when they are melted or dissolved in water?</vt:lpstr>
      <vt:lpstr>Section 3 - Bonding in Metals</vt:lpstr>
      <vt:lpstr>Metallic Bond</vt:lpstr>
      <vt:lpstr>Metallic Bond Properties</vt:lpstr>
      <vt:lpstr>Alloy</vt:lpstr>
      <vt:lpstr>PowerPoint Presentation</vt:lpstr>
      <vt:lpstr>Quick Quiz</vt:lpstr>
      <vt:lpstr>1. The valence electrons of     metals can be modeled as</vt:lpstr>
      <vt:lpstr>2. In most metals, the atoms are</vt:lpstr>
      <vt:lpstr>3. Alloys are important because     they</vt:lpstr>
      <vt:lpstr>What’s Next?</vt:lpstr>
      <vt:lpstr>#23 – How do chemists model the valence electrons in metal atoms?</vt:lpstr>
      <vt:lpstr>#24 – How can you describe the arrangement of atoms in metals?</vt:lpstr>
      <vt:lpstr>#25 – Why are alloys more useful than pure metals?</vt:lpstr>
      <vt:lpstr>#26 – Describe what is meant by ductile and malleable.</vt:lpstr>
      <vt:lpstr>Chapter 8</vt:lpstr>
      <vt:lpstr>Section 1 - Molecular Compounds</vt:lpstr>
      <vt:lpstr>Covalent Bond</vt:lpstr>
      <vt:lpstr>Covalent Compounds Properties</vt:lpstr>
      <vt:lpstr>Molecular Formula</vt:lpstr>
      <vt:lpstr>Quick Quiz</vt:lpstr>
      <vt:lpstr>1.  Compared to ionic compounds,       molecular compounds tend to have       relatively</vt:lpstr>
      <vt:lpstr>2.  A molecular compound       usually consists of </vt:lpstr>
      <vt:lpstr>3. A molecular formula shows</vt:lpstr>
      <vt:lpstr>What’s Next?</vt:lpstr>
      <vt:lpstr>#1 – How are the melting points and boiling points of molecular compounds usually different from ionic compounds?</vt:lpstr>
      <vt:lpstr>#2 – What information does a molecular formula provide?</vt:lpstr>
      <vt:lpstr>#3 – What are the only elements to exist in nature as uncombined atoms?  What term is used to describe such elements?</vt:lpstr>
      <vt:lpstr>#4 – Describe how a molecule whose formula is NO is different from a molecule whose formula is N2O.</vt:lpstr>
      <vt:lpstr>#5 – Give an example of a diatomic molecule that is found in the Earth’s atmosphere.</vt:lpstr>
      <vt:lpstr>#6 – What information does a molecule’s molecular structure give?</vt:lpstr>
      <vt:lpstr>Section 2 - The Nature of Covalent Bonding</vt:lpstr>
      <vt:lpstr>Structural Formula</vt:lpstr>
      <vt:lpstr>Page 218 Go through examples</vt:lpstr>
      <vt:lpstr>Page 219 Go through examples</vt:lpstr>
      <vt:lpstr>PowerPoint Presentation</vt:lpstr>
      <vt:lpstr>Practice Problems</vt:lpstr>
      <vt:lpstr>PowerPoint Presentation</vt:lpstr>
      <vt:lpstr>Coordinate Covalent Bond</vt:lpstr>
      <vt:lpstr>Bond Dissociation Energies</vt:lpstr>
      <vt:lpstr>Resonance Structure</vt:lpstr>
      <vt:lpstr>Exceptions to the Octet Rule</vt:lpstr>
      <vt:lpstr>Quick Quiz</vt:lpstr>
      <vt:lpstr>1. In covalent bonding, atoms attain the      configuration of noble gases by</vt:lpstr>
      <vt:lpstr>2. Electron dot diagrams are superior to     molecular formulas in that they</vt:lpstr>
      <vt:lpstr>What’s Next?</vt:lpstr>
      <vt:lpstr>#14 – How is an electron dot structure used to represent a covalent bond?</vt:lpstr>
      <vt:lpstr>#16 – How is a coordinate covalent bond different from other covalent bonds?</vt:lpstr>
      <vt:lpstr>#17 – How is the strength of a covalent bond related to it’s bond dissociation energy?</vt:lpstr>
      <vt:lpstr>#20 – What kinds of information does a structural formula reveal about the compound it represents?</vt:lpstr>
      <vt:lpstr>#21 – Draw electron dot structures for the following molecules, which have only single covalent bonds.</vt:lpstr>
      <vt:lpstr>Section 3 -  Bonding Theories</vt:lpstr>
      <vt:lpstr>Molecular Orbitals</vt:lpstr>
      <vt:lpstr>Sigma Bonds</vt:lpstr>
      <vt:lpstr>Pi Bonds</vt:lpstr>
      <vt:lpstr>Comparison of  Sigma vs. Pi bonds in a P orbital</vt:lpstr>
      <vt:lpstr>VSEPR Theory</vt:lpstr>
      <vt:lpstr>There are multiple different shapes that a molecule can have:</vt:lpstr>
      <vt:lpstr>Codes for Molecular Geometry</vt:lpstr>
      <vt:lpstr>Linear</vt:lpstr>
      <vt:lpstr>Bent</vt:lpstr>
      <vt:lpstr>Tetrahedral</vt:lpstr>
      <vt:lpstr>Practice Problems</vt:lpstr>
      <vt:lpstr>Practice Problems</vt:lpstr>
      <vt:lpstr>Practice Problems</vt:lpstr>
      <vt:lpstr>Quick Quiz</vt:lpstr>
      <vt:lpstr>1. The image below shows what type of geometry…</vt:lpstr>
      <vt:lpstr>2. Which bond is stronger: Sigma or Pi?</vt:lpstr>
      <vt:lpstr>What’s Next?</vt:lpstr>
      <vt:lpstr>#24 – Explain how VSEPR theory can be used to predict the shapes of molecules.</vt:lpstr>
      <vt:lpstr>#27 – What is a sigma bond?  Describe, with the aid of a diagram, how the overlap of two half-filled 1s orbitals produces a sigma bond.</vt:lpstr>
      <vt:lpstr>Section 4 - Polar Bonds and Molecules</vt:lpstr>
      <vt:lpstr>Nonpolar Covalent Bond</vt:lpstr>
      <vt:lpstr>Polar Covalent Bond</vt:lpstr>
      <vt:lpstr>Dipole</vt:lpstr>
      <vt:lpstr>Beside properties, we can mathematically determine if a compound will be </vt:lpstr>
      <vt:lpstr>What number are we interested in?</vt:lpstr>
      <vt:lpstr>Do this notation on the back of your periodic table!</vt:lpstr>
      <vt:lpstr>Try it!</vt:lpstr>
      <vt:lpstr>PowerPoint Presentation</vt:lpstr>
      <vt:lpstr>PowerPoint Presentation</vt:lpstr>
      <vt:lpstr>Hydrogen Bond</vt:lpstr>
      <vt:lpstr>Quick Quiz</vt:lpstr>
      <vt:lpstr>1. In a molecule, the atom with the largest      electronegativity value</vt:lpstr>
      <vt:lpstr>2. When polar molecules are placed      between oppositely charged plates,      the negative </vt:lpstr>
      <vt:lpstr>PowerPoint Presentation</vt:lpstr>
      <vt:lpstr>What’s Next?</vt:lpstr>
      <vt:lpstr>#32 – How do electronegativity values determine the charge distribution in a polar covalent bond?</vt:lpstr>
      <vt:lpstr>#37 – Draw the electron dot structure for each molecule.  Identify polar covalent bonds by assigning slightly positive (d+) and slightly negative (d-) symbols to the appropriate atoms.</vt:lpstr>
      <vt:lpstr>Overall Review</vt:lpstr>
      <vt:lpstr>PowerPoint Presentation</vt:lpstr>
      <vt:lpstr>PowerPoint Presentation</vt:lpstr>
    </vt:vector>
  </TitlesOfParts>
  <Company>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Annamarie</dc:creator>
  <cp:lastModifiedBy>Allison</cp:lastModifiedBy>
  <cp:revision>244</cp:revision>
  <dcterms:created xsi:type="dcterms:W3CDTF">2008-12-28T20:31:56Z</dcterms:created>
  <dcterms:modified xsi:type="dcterms:W3CDTF">2015-03-15T21:33:52Z</dcterms:modified>
</cp:coreProperties>
</file>