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6" r:id="rId4"/>
    <p:sldId id="264" r:id="rId5"/>
    <p:sldId id="270" r:id="rId6"/>
    <p:sldId id="268" r:id="rId7"/>
    <p:sldId id="267" r:id="rId8"/>
    <p:sldId id="269" r:id="rId9"/>
    <p:sldId id="262" r:id="rId10"/>
    <p:sldId id="263" r:id="rId11"/>
    <p:sldId id="260" r:id="rId12"/>
    <p:sldId id="257" r:id="rId13"/>
    <p:sldId id="258" r:id="rId14"/>
    <p:sldId id="259" r:id="rId15"/>
    <p:sldId id="265" r:id="rId16"/>
    <p:sldId id="266" r:id="rId17"/>
    <p:sldId id="261" r:id="rId18"/>
    <p:sldId id="271" r:id="rId19"/>
    <p:sldId id="272"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E5CBA4-8A31-4561-8723-1E2A579DA009}" type="datetimeFigureOut">
              <a:rPr lang="en-US" smtClean="0"/>
              <a:t>12/13/2014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0FCB77-B25B-4304-A028-46F4D414727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E5CBA4-8A31-4561-8723-1E2A579DA009}" type="datetimeFigureOut">
              <a:rPr lang="en-US" smtClean="0"/>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CB77-B25B-4304-A028-46F4D414727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20FCB77-B25B-4304-A028-46F4D414727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E5CBA4-8A31-4561-8723-1E2A579DA009}" type="datetimeFigureOut">
              <a:rPr lang="en-US" smtClean="0"/>
              <a:t>12/13/2014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19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2724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79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12/13/2014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387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92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96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8129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55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E5CBA4-8A31-4561-8723-1E2A579DA009}" type="datetimeFigureOut">
              <a:rPr lang="en-US" smtClean="0"/>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20FCB77-B25B-4304-A028-46F4D414727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9855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7500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92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defTabSz="342900"/>
            <a:r>
              <a:rPr lang="en-US" sz="6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defTabSz="342900"/>
            <a:r>
              <a:rPr lang="en-US" sz="6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001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520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defTabSz="342900"/>
            <a:r>
              <a:rPr lang="en-US" sz="6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defTabSz="342900"/>
            <a:r>
              <a:rPr lang="en-US" sz="6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89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280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52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40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6E5CBA4-8A31-4561-8723-1E2A579DA009}" type="datetimeFigureOut">
              <a:rPr lang="en-US" smtClean="0"/>
              <a:t>12/13/2014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0FCB77-B25B-4304-A028-46F4D414727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6E5CBA4-8A31-4561-8723-1E2A579DA009}" type="datetimeFigureOut">
              <a:rPr lang="en-US" smtClean="0"/>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CB77-B25B-4304-A028-46F4D414727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E5CBA4-8A31-4561-8723-1E2A579DA009}" type="datetimeFigureOut">
              <a:rPr lang="en-US" smtClean="0"/>
              <a:t>12/13/2014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20FCB77-B25B-4304-A028-46F4D414727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E5CBA4-8A31-4561-8723-1E2A579DA009}" type="datetimeFigureOut">
              <a:rPr lang="en-US" smtClean="0"/>
              <a:t>12/13/2014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20FCB77-B25B-4304-A028-46F4D41472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6E5CBA4-8A31-4561-8723-1E2A579DA009}" type="datetimeFigureOut">
              <a:rPr lang="en-US" smtClean="0"/>
              <a:t>12/13/2014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20FCB77-B25B-4304-A028-46F4D41472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20FCB77-B25B-4304-A028-46F4D414727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6E5CBA4-8A31-4561-8723-1E2A579DA009}" type="datetimeFigureOut">
              <a:rPr lang="en-US" smtClean="0"/>
              <a:t>12/13/2014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20FCB77-B25B-4304-A028-46F4D414727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6E5CBA4-8A31-4561-8723-1E2A579DA009}" type="datetimeFigureOut">
              <a:rPr lang="en-US" smtClean="0"/>
              <a:t>12/13/2014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6E5CBA4-8A31-4561-8723-1E2A579DA009}" type="datetimeFigureOut">
              <a:rPr lang="en-US" smtClean="0"/>
              <a:t>12/13/2014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0FCB77-B25B-4304-A028-46F4D414727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black"/>
                </a:solidFill>
              </a:rPr>
              <a:pPr defTabSz="342900"/>
              <a:t>12/13/2014</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2796428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533400"/>
          </a:xfrm>
        </p:spPr>
        <p:txBody>
          <a:bodyPr>
            <a:normAutofit/>
          </a:bodyPr>
          <a:lstStyle/>
          <a:p>
            <a:r>
              <a:rPr lang="en-US" sz="2400" dirty="0" smtClean="0"/>
              <a:t>Tuesday, </a:t>
            </a:r>
            <a:r>
              <a:rPr lang="en-US" sz="2400" dirty="0" smtClean="0"/>
              <a:t>December 16</a:t>
            </a:r>
            <a:r>
              <a:rPr lang="en-US" sz="2400" dirty="0" smtClean="0"/>
              <a:t>th</a:t>
            </a:r>
            <a:endParaRPr lang="en-US" sz="2400" dirty="0"/>
          </a:p>
        </p:txBody>
      </p:sp>
      <p:sp>
        <p:nvSpPr>
          <p:cNvPr id="2" name="Title 1"/>
          <p:cNvSpPr>
            <a:spLocks noGrp="1"/>
          </p:cNvSpPr>
          <p:nvPr>
            <p:ph type="ctrTitle"/>
          </p:nvPr>
        </p:nvSpPr>
        <p:spPr/>
        <p:txBody>
          <a:bodyPr/>
          <a:lstStyle/>
          <a:p>
            <a:r>
              <a:rPr lang="en-US" dirty="0" smtClean="0"/>
              <a:t>The Importance of Being Earnest</a:t>
            </a:r>
            <a:endParaRPr lang="en-US" dirty="0"/>
          </a:p>
        </p:txBody>
      </p:sp>
      <p:sp>
        <p:nvSpPr>
          <p:cNvPr id="4" name="TextBox 3"/>
          <p:cNvSpPr txBox="1"/>
          <p:nvPr/>
        </p:nvSpPr>
        <p:spPr>
          <a:xfrm>
            <a:off x="304800" y="3352800"/>
            <a:ext cx="7772400" cy="3385542"/>
          </a:xfrm>
          <a:prstGeom prst="rect">
            <a:avLst/>
          </a:prstGeom>
          <a:noFill/>
        </p:spPr>
        <p:txBody>
          <a:bodyPr wrap="square" rtlCol="0">
            <a:spAutoFit/>
          </a:bodyPr>
          <a:lstStyle/>
          <a:p>
            <a:r>
              <a:rPr lang="en-US" sz="2800" b="1" dirty="0" smtClean="0"/>
              <a:t>Agenda:</a:t>
            </a:r>
          </a:p>
          <a:p>
            <a:pPr marL="457200" indent="-457200">
              <a:buFont typeface="Arial" panose="020B0604020202020204" pitchFamily="34" charset="0"/>
              <a:buChar char="•"/>
            </a:pPr>
            <a:r>
              <a:rPr lang="en-US" sz="2800" dirty="0" smtClean="0"/>
              <a:t>“Social Masks” Reading Check Quiz</a:t>
            </a:r>
          </a:p>
          <a:p>
            <a:pPr marL="457200" indent="-457200">
              <a:buFont typeface="Arial" panose="020B0604020202020204" pitchFamily="34" charset="0"/>
              <a:buChar char="•"/>
            </a:pPr>
            <a:r>
              <a:rPr lang="en-US" sz="2800" dirty="0" smtClean="0"/>
              <a:t>Warm-up</a:t>
            </a:r>
          </a:p>
          <a:p>
            <a:pPr marL="457200" indent="-457200">
              <a:buFont typeface="Arial" panose="020B0604020202020204" pitchFamily="34" charset="0"/>
              <a:buChar char="•"/>
            </a:pPr>
            <a:r>
              <a:rPr lang="en-US" sz="2800" dirty="0" smtClean="0"/>
              <a:t>Review work from yesterday –Attacks masked by wit.</a:t>
            </a:r>
          </a:p>
          <a:p>
            <a:pPr marL="457200" indent="-457200">
              <a:buFont typeface="Arial" panose="020B0604020202020204" pitchFamily="34" charset="0"/>
              <a:buChar char="•"/>
            </a:pPr>
            <a:r>
              <a:rPr lang="en-US" sz="2800" dirty="0" smtClean="0"/>
              <a:t>Some other things to consider about the play.</a:t>
            </a:r>
          </a:p>
          <a:p>
            <a:pPr marL="457200" indent="-457200">
              <a:buFont typeface="Arial" panose="020B0604020202020204" pitchFamily="34" charset="0"/>
              <a:buChar char="•"/>
            </a:pPr>
            <a:r>
              <a:rPr lang="en-US" sz="2800" dirty="0" smtClean="0"/>
              <a:t>Begin the film</a:t>
            </a:r>
          </a:p>
          <a:p>
            <a:endParaRPr lang="en-US" dirty="0" smtClean="0"/>
          </a:p>
        </p:txBody>
      </p:sp>
    </p:spTree>
    <p:extLst>
      <p:ext uri="{BB962C8B-B14F-4D97-AF65-F5344CB8AC3E}">
        <p14:creationId xmlns:p14="http://schemas.microsoft.com/office/powerpoint/2010/main" val="84848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Farce</a:t>
            </a:r>
            <a:endParaRPr lang="en-US" dirty="0"/>
          </a:p>
        </p:txBody>
      </p:sp>
      <p:sp>
        <p:nvSpPr>
          <p:cNvPr id="3" name="Content Placeholder 2"/>
          <p:cNvSpPr>
            <a:spLocks noGrp="1"/>
          </p:cNvSpPr>
          <p:nvPr>
            <p:ph sz="quarter" idx="1"/>
          </p:nvPr>
        </p:nvSpPr>
        <p:spPr>
          <a:xfrm>
            <a:off x="457200" y="1295400"/>
            <a:ext cx="8229600" cy="5257800"/>
          </a:xfrm>
        </p:spPr>
        <p:txBody>
          <a:bodyPr>
            <a:normAutofit fontScale="92500" lnSpcReduction="10000"/>
          </a:bodyPr>
          <a:lstStyle/>
          <a:p>
            <a:r>
              <a:rPr lang="en-US" b="1" dirty="0" smtClean="0"/>
              <a:t>Satire that is made ridiculous, completely absurd, and comical. </a:t>
            </a:r>
          </a:p>
          <a:p>
            <a:r>
              <a:rPr lang="en-US" dirty="0" smtClean="0"/>
              <a:t>Known for slapstick, innuendo, and word play.</a:t>
            </a:r>
          </a:p>
          <a:p>
            <a:r>
              <a:rPr lang="en-US" dirty="0" smtClean="0"/>
              <a:t>Examples: Cecily’s engagement to “Earnest” and her communication with “Earnest”. Not to mention, the fact that the engagement was broken off and reconciled.</a:t>
            </a:r>
          </a:p>
          <a:p>
            <a:r>
              <a:rPr lang="en-US" dirty="0" smtClean="0"/>
              <a:t>The farce in Act 2 helps the audience accept the unbelievable and absurd plot developments that wrap up the play: Miss Prism is the one who mistook Jack for a manuscript, he is indeed </a:t>
            </a:r>
            <a:r>
              <a:rPr lang="en-US" dirty="0" err="1" smtClean="0"/>
              <a:t>Algy’s</a:t>
            </a:r>
            <a:r>
              <a:rPr lang="en-US" dirty="0" smtClean="0"/>
              <a:t> brother, and his name is naturally Ernest. The audience accepts the improbable as true.</a:t>
            </a:r>
            <a:endParaRPr lang="en-US" dirty="0"/>
          </a:p>
        </p:txBody>
      </p:sp>
    </p:spTree>
    <p:extLst>
      <p:ext uri="{BB962C8B-B14F-4D97-AF65-F5344CB8AC3E}">
        <p14:creationId xmlns:p14="http://schemas.microsoft.com/office/powerpoint/2010/main" val="722164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sz="quarter" idx="1"/>
          </p:nvPr>
        </p:nvSpPr>
        <p:spPr>
          <a:xfrm>
            <a:off x="457200" y="1600200"/>
            <a:ext cx="8229600" cy="5105400"/>
          </a:xfrm>
        </p:spPr>
        <p:txBody>
          <a:bodyPr>
            <a:normAutofit/>
          </a:bodyPr>
          <a:lstStyle/>
          <a:p>
            <a:r>
              <a:rPr lang="en-US" dirty="0" smtClean="0"/>
              <a:t>Take some time to consider the name Miss Prism. What is a prism? What does it do to the things you can see through it? Why might Wilde have chosen this name for this character?</a:t>
            </a:r>
            <a:endParaRPr lang="en-US" dirty="0"/>
          </a:p>
        </p:txBody>
      </p:sp>
    </p:spTree>
    <p:extLst>
      <p:ext uri="{BB962C8B-B14F-4D97-AF65-F5344CB8AC3E}">
        <p14:creationId xmlns:p14="http://schemas.microsoft.com/office/powerpoint/2010/main" val="143637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Canon Chasuble</a:t>
            </a:r>
            <a:endParaRPr lang="en-US" dirty="0"/>
          </a:p>
        </p:txBody>
      </p:sp>
      <p:sp>
        <p:nvSpPr>
          <p:cNvPr id="3" name="Content Placeholder 2"/>
          <p:cNvSpPr>
            <a:spLocks noGrp="1"/>
          </p:cNvSpPr>
          <p:nvPr>
            <p:ph sz="quarter" idx="1"/>
          </p:nvPr>
        </p:nvSpPr>
        <p:spPr/>
        <p:txBody>
          <a:bodyPr/>
          <a:lstStyle/>
          <a:p>
            <a:r>
              <a:rPr lang="en-US" dirty="0" smtClean="0"/>
              <a:t>Canon = law</a:t>
            </a:r>
          </a:p>
          <a:p>
            <a:r>
              <a:rPr lang="en-US" dirty="0" smtClean="0"/>
              <a:t>Chasuble = a garment worn by priests in mass</a:t>
            </a:r>
          </a:p>
          <a:p>
            <a:r>
              <a:rPr lang="en-US" dirty="0" smtClean="0"/>
              <a:t>Shamelessly flirts with Miss Prism, fakes scholarship, and performs church rites without question. </a:t>
            </a:r>
            <a:endParaRPr lang="en-US" dirty="0"/>
          </a:p>
          <a:p>
            <a:r>
              <a:rPr lang="en-US" dirty="0" smtClean="0"/>
              <a:t>This challenges the validity and the intentions of the church.</a:t>
            </a:r>
            <a:endParaRPr lang="en-US" dirty="0"/>
          </a:p>
        </p:txBody>
      </p:sp>
    </p:spTree>
    <p:extLst>
      <p:ext uri="{BB962C8B-B14F-4D97-AF65-F5344CB8AC3E}">
        <p14:creationId xmlns:p14="http://schemas.microsoft.com/office/powerpoint/2010/main" val="760317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Note on Setting</a:t>
            </a:r>
            <a:endParaRPr lang="en-US" dirty="0"/>
          </a:p>
        </p:txBody>
      </p:sp>
      <p:sp>
        <p:nvSpPr>
          <p:cNvPr id="3" name="Content Placeholder 2"/>
          <p:cNvSpPr>
            <a:spLocks noGrp="1"/>
          </p:cNvSpPr>
          <p:nvPr>
            <p:ph sz="quarter" idx="1"/>
          </p:nvPr>
        </p:nvSpPr>
        <p:spPr>
          <a:xfrm>
            <a:off x="457200" y="1600200"/>
            <a:ext cx="8229600" cy="4953000"/>
          </a:xfrm>
        </p:spPr>
        <p:txBody>
          <a:bodyPr>
            <a:normAutofit lnSpcReduction="10000"/>
          </a:bodyPr>
          <a:lstStyle/>
          <a:p>
            <a:r>
              <a:rPr lang="en-US" dirty="0" smtClean="0"/>
              <a:t>The play has two different settings: London and the country</a:t>
            </a:r>
          </a:p>
          <a:p>
            <a:r>
              <a:rPr lang="en-US" dirty="0" smtClean="0"/>
              <a:t>London</a:t>
            </a:r>
            <a:r>
              <a:rPr lang="en-US" dirty="0" smtClean="0">
                <a:sym typeface="Wingdings" panose="05000000000000000000" pitchFamily="2" charset="2"/>
              </a:rPr>
              <a:t> who’s who, dictated by standards, social class, and image. A place of action.</a:t>
            </a:r>
          </a:p>
          <a:p>
            <a:r>
              <a:rPr lang="en-US" dirty="0">
                <a:sym typeface="Wingdings" panose="05000000000000000000" pitchFamily="2" charset="2"/>
              </a:rPr>
              <a:t>c</a:t>
            </a:r>
            <a:r>
              <a:rPr lang="en-US" dirty="0" smtClean="0">
                <a:sym typeface="Wingdings" panose="05000000000000000000" pitchFamily="2" charset="2"/>
              </a:rPr>
              <a:t>ountry the opposite –relaxation, connection with nature, idleness. It’s also the place of Jack‘s responsibilities.</a:t>
            </a:r>
          </a:p>
          <a:p>
            <a:r>
              <a:rPr lang="en-US" dirty="0" smtClean="0">
                <a:sym typeface="Wingdings" panose="05000000000000000000" pitchFamily="2" charset="2"/>
              </a:rPr>
              <a:t>This difference highlights the dualities that most Englanders yearned for but would not recognize. The characters are openly hypocritical. For each character, London or the country offers a place that is free of moral responsibility.</a:t>
            </a:r>
            <a:endParaRPr lang="en-US" dirty="0"/>
          </a:p>
        </p:txBody>
      </p:sp>
    </p:spTree>
    <p:extLst>
      <p:ext uri="{BB962C8B-B14F-4D97-AF65-F5344CB8AC3E}">
        <p14:creationId xmlns:p14="http://schemas.microsoft.com/office/powerpoint/2010/main" val="2667524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“Wilde’s Use of Ironic Counterpoint”</a:t>
            </a:r>
            <a:endParaRPr lang="en-US" dirty="0"/>
          </a:p>
        </p:txBody>
      </p:sp>
      <p:sp>
        <p:nvSpPr>
          <p:cNvPr id="3" name="Content Placeholder 2"/>
          <p:cNvSpPr>
            <a:spLocks noGrp="1"/>
          </p:cNvSpPr>
          <p:nvPr>
            <p:ph sz="quarter" idx="1"/>
          </p:nvPr>
        </p:nvSpPr>
        <p:spPr/>
        <p:txBody>
          <a:bodyPr/>
          <a:lstStyle/>
          <a:p>
            <a:r>
              <a:rPr lang="en-US" dirty="0" smtClean="0"/>
              <a:t>Read </a:t>
            </a:r>
            <a:r>
              <a:rPr lang="en-US" b="1" dirty="0" smtClean="0"/>
              <a:t>slowly and carefully. </a:t>
            </a:r>
            <a:r>
              <a:rPr lang="en-US" dirty="0" smtClean="0"/>
              <a:t>Make sure you read my notes to you on the side.</a:t>
            </a:r>
          </a:p>
          <a:p>
            <a:r>
              <a:rPr lang="en-US" dirty="0" smtClean="0"/>
              <a:t>Don’t worry about references to scholars or authors that you’ve never heard of. </a:t>
            </a:r>
          </a:p>
          <a:p>
            <a:r>
              <a:rPr lang="en-US" dirty="0" smtClean="0"/>
              <a:t>Rather than trying to find a thesis statement, write down what you think is the thesis of this essay. In other words, what is the </a:t>
            </a:r>
            <a:r>
              <a:rPr lang="en-US" b="1" dirty="0" smtClean="0"/>
              <a:t>main idea </a:t>
            </a:r>
            <a:r>
              <a:rPr lang="en-US" dirty="0" smtClean="0"/>
              <a:t>of this essay?</a:t>
            </a:r>
          </a:p>
          <a:p>
            <a:r>
              <a:rPr lang="en-US" dirty="0" smtClean="0"/>
              <a:t>Then we are going to watch </a:t>
            </a:r>
            <a:r>
              <a:rPr lang="en-US" dirty="0" smtClean="0"/>
              <a:t>the </a:t>
            </a:r>
            <a:r>
              <a:rPr lang="en-US" dirty="0" smtClean="0"/>
              <a:t>film with this understanding in mind.</a:t>
            </a:r>
            <a:endParaRPr lang="en-US" dirty="0"/>
          </a:p>
        </p:txBody>
      </p:sp>
    </p:spTree>
    <p:extLst>
      <p:ext uri="{BB962C8B-B14F-4D97-AF65-F5344CB8AC3E}">
        <p14:creationId xmlns:p14="http://schemas.microsoft.com/office/powerpoint/2010/main" val="58053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Task</a:t>
            </a:r>
            <a:endParaRPr lang="en-US" dirty="0"/>
          </a:p>
        </p:txBody>
      </p:sp>
      <p:sp>
        <p:nvSpPr>
          <p:cNvPr id="3" name="Content Placeholder 2"/>
          <p:cNvSpPr>
            <a:spLocks noGrp="1"/>
          </p:cNvSpPr>
          <p:nvPr>
            <p:ph sz="quarter" idx="1"/>
          </p:nvPr>
        </p:nvSpPr>
        <p:spPr/>
        <p:txBody>
          <a:bodyPr/>
          <a:lstStyle/>
          <a:p>
            <a:r>
              <a:rPr lang="en-US" dirty="0" smtClean="0"/>
              <a:t>Now we know </a:t>
            </a:r>
            <a:r>
              <a:rPr lang="en-US" i="1" dirty="0" smtClean="0"/>
              <a:t>how</a:t>
            </a:r>
            <a:r>
              <a:rPr lang="en-US" dirty="0" smtClean="0"/>
              <a:t> Wilde “commented” on the behavior and values of the Upper Class of England. </a:t>
            </a:r>
          </a:p>
          <a:p>
            <a:r>
              <a:rPr lang="en-US" dirty="0" smtClean="0"/>
              <a:t>Your job is to find out </a:t>
            </a:r>
            <a:r>
              <a:rPr lang="en-US" i="1" dirty="0" smtClean="0"/>
              <a:t>where </a:t>
            </a:r>
            <a:r>
              <a:rPr lang="en-US" dirty="0" smtClean="0"/>
              <a:t> Wilde ridicules these values. You will practice looking for the “poisoned pin pricks” that Wilde delivers. </a:t>
            </a:r>
            <a:endParaRPr lang="en-US" dirty="0"/>
          </a:p>
          <a:p>
            <a:r>
              <a:rPr lang="en-US" dirty="0" smtClean="0"/>
              <a:t>Then, you will put your heads together to infer what Wilde would have stated explicitly if he were to “cross the line.”</a:t>
            </a:r>
            <a:endParaRPr lang="en-US" dirty="0"/>
          </a:p>
        </p:txBody>
      </p:sp>
    </p:spTree>
    <p:extLst>
      <p:ext uri="{BB962C8B-B14F-4D97-AF65-F5344CB8AC3E}">
        <p14:creationId xmlns:p14="http://schemas.microsoft.com/office/powerpoint/2010/main" val="229051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Wilde ridicule these values?</a:t>
            </a:r>
            <a:endParaRPr lang="en-US" dirty="0"/>
          </a:p>
        </p:txBody>
      </p:sp>
      <p:sp>
        <p:nvSpPr>
          <p:cNvPr id="3" name="Content Placeholder 2"/>
          <p:cNvSpPr>
            <a:spLocks noGrp="1"/>
          </p:cNvSpPr>
          <p:nvPr>
            <p:ph sz="quarter" idx="1"/>
          </p:nvPr>
        </p:nvSpPr>
        <p:spPr/>
        <p:txBody>
          <a:bodyPr/>
          <a:lstStyle/>
          <a:p>
            <a:r>
              <a:rPr lang="en-US" dirty="0" smtClean="0"/>
              <a:t>Wealth/Class</a:t>
            </a:r>
          </a:p>
          <a:p>
            <a:r>
              <a:rPr lang="en-US" dirty="0" smtClean="0"/>
              <a:t>Religion/Church</a:t>
            </a:r>
          </a:p>
          <a:p>
            <a:r>
              <a:rPr lang="en-US" dirty="0" smtClean="0"/>
              <a:t>Marriage/Love</a:t>
            </a:r>
          </a:p>
          <a:p>
            <a:r>
              <a:rPr lang="en-US" dirty="0" smtClean="0"/>
              <a:t>Education/Academia</a:t>
            </a:r>
            <a:endParaRPr lang="en-US" dirty="0"/>
          </a:p>
        </p:txBody>
      </p:sp>
    </p:spTree>
    <p:extLst>
      <p:ext uri="{BB962C8B-B14F-4D97-AF65-F5344CB8AC3E}">
        <p14:creationId xmlns:p14="http://schemas.microsoft.com/office/powerpoint/2010/main" val="1119249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“Poisoned Pin Pricks”</a:t>
            </a:r>
            <a:endParaRPr lang="en-US" dirty="0"/>
          </a:p>
        </p:txBody>
      </p:sp>
      <p:sp>
        <p:nvSpPr>
          <p:cNvPr id="6" name="Text Placeholder 5"/>
          <p:cNvSpPr>
            <a:spLocks noGrp="1"/>
          </p:cNvSpPr>
          <p:nvPr>
            <p:ph type="body" sz="half" idx="3"/>
          </p:nvPr>
        </p:nvSpPr>
        <p:spPr/>
        <p:txBody>
          <a:bodyPr/>
          <a:lstStyle/>
          <a:p>
            <a:r>
              <a:rPr lang="en-US" dirty="0" smtClean="0"/>
              <a:t>Wilde nearly says…</a:t>
            </a:r>
            <a:endParaRPr lang="en-US" dirty="0"/>
          </a:p>
        </p:txBody>
      </p:sp>
      <p:sp>
        <p:nvSpPr>
          <p:cNvPr id="5" name="Content Placeholder 4"/>
          <p:cNvSpPr>
            <a:spLocks noGrp="1"/>
          </p:cNvSpPr>
          <p:nvPr>
            <p:ph sz="quarter" idx="2"/>
          </p:nvPr>
        </p:nvSpPr>
        <p:spPr/>
        <p:txBody>
          <a:bodyPr>
            <a:normAutofit fontScale="85000" lnSpcReduction="20000"/>
          </a:bodyPr>
          <a:lstStyle/>
          <a:p>
            <a:r>
              <a:rPr lang="en-US" dirty="0" smtClean="0"/>
              <a:t>The difference between </a:t>
            </a:r>
            <a:r>
              <a:rPr lang="en-US" dirty="0" err="1" smtClean="0"/>
              <a:t>Algy</a:t>
            </a:r>
            <a:r>
              <a:rPr lang="en-US" dirty="0" smtClean="0"/>
              <a:t> and Jack and their servants, Lane and Merriman.</a:t>
            </a:r>
          </a:p>
          <a:p>
            <a:r>
              <a:rPr lang="en-US" dirty="0" smtClean="0"/>
              <a:t>It’s hard to do nothing?</a:t>
            </a:r>
          </a:p>
          <a:p>
            <a:r>
              <a:rPr lang="en-US" dirty="0" smtClean="0"/>
              <a:t>The lower classes set the example for the upper classes?</a:t>
            </a:r>
          </a:p>
          <a:p>
            <a:r>
              <a:rPr lang="en-US" dirty="0" smtClean="0"/>
              <a:t>Smoking is an occupation?</a:t>
            </a:r>
          </a:p>
          <a:p>
            <a:r>
              <a:rPr lang="en-US" dirty="0" err="1" smtClean="0"/>
              <a:t>Gwendolen</a:t>
            </a:r>
            <a:r>
              <a:rPr lang="en-US" dirty="0" smtClean="0"/>
              <a:t> wants Jack to be more demonstrative in public. Showy.</a:t>
            </a:r>
            <a:endParaRPr lang="en-US" dirty="0"/>
          </a:p>
        </p:txBody>
      </p:sp>
      <p:sp>
        <p:nvSpPr>
          <p:cNvPr id="7" name="Content Placeholder 6"/>
          <p:cNvSpPr>
            <a:spLocks noGrp="1"/>
          </p:cNvSpPr>
          <p:nvPr>
            <p:ph sz="quarter" idx="4"/>
          </p:nvPr>
        </p:nvSpPr>
        <p:spPr/>
        <p:txBody>
          <a:bodyPr/>
          <a:lstStyle/>
          <a:p>
            <a:r>
              <a:rPr lang="en-US" dirty="0" smtClean="0"/>
              <a:t>The upper class doesn’t work for money. They are lazy. They like to think they are a different breed of human being. Being polite or earnest is more priggish, shallow and utterly false. </a:t>
            </a:r>
            <a:endParaRPr lang="en-US" dirty="0"/>
          </a:p>
        </p:txBody>
      </p:sp>
      <p:sp>
        <p:nvSpPr>
          <p:cNvPr id="2" name="Title 1"/>
          <p:cNvSpPr>
            <a:spLocks noGrp="1"/>
          </p:cNvSpPr>
          <p:nvPr>
            <p:ph type="title"/>
          </p:nvPr>
        </p:nvSpPr>
        <p:spPr/>
        <p:txBody>
          <a:bodyPr/>
          <a:lstStyle/>
          <a:p>
            <a:r>
              <a:rPr lang="en-US" dirty="0" smtClean="0"/>
              <a:t>Wealth/Class</a:t>
            </a:r>
            <a:endParaRPr lang="en-US" dirty="0"/>
          </a:p>
        </p:txBody>
      </p:sp>
    </p:spTree>
    <p:extLst>
      <p:ext uri="{BB962C8B-B14F-4D97-AF65-F5344CB8AC3E}">
        <p14:creationId xmlns:p14="http://schemas.microsoft.com/office/powerpoint/2010/main" val="222996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“Poisoned Pin Pricks”</a:t>
            </a:r>
            <a:endParaRPr lang="en-US" dirty="0"/>
          </a:p>
        </p:txBody>
      </p:sp>
      <p:sp>
        <p:nvSpPr>
          <p:cNvPr id="3" name="Text Placeholder 2"/>
          <p:cNvSpPr>
            <a:spLocks noGrp="1"/>
          </p:cNvSpPr>
          <p:nvPr>
            <p:ph type="body" sz="half" idx="3"/>
          </p:nvPr>
        </p:nvSpPr>
        <p:spPr/>
        <p:txBody>
          <a:bodyPr/>
          <a:lstStyle/>
          <a:p>
            <a:r>
              <a:rPr lang="en-US" dirty="0" smtClean="0"/>
              <a:t>Wilde nearly says…</a:t>
            </a:r>
            <a:endParaRPr lang="en-US" dirty="0"/>
          </a:p>
        </p:txBody>
      </p:sp>
      <p:sp>
        <p:nvSpPr>
          <p:cNvPr id="4" name="Content Placeholder 3"/>
          <p:cNvSpPr>
            <a:spLocks noGrp="1"/>
          </p:cNvSpPr>
          <p:nvPr>
            <p:ph sz="quarter" idx="2"/>
          </p:nvPr>
        </p:nvSpPr>
        <p:spPr/>
        <p:txBody>
          <a:bodyPr/>
          <a:lstStyle/>
          <a:p>
            <a:r>
              <a:rPr lang="en-US" dirty="0" smtClean="0"/>
              <a:t>Christenings are dangerous?</a:t>
            </a:r>
          </a:p>
          <a:p>
            <a:r>
              <a:rPr lang="en-US" dirty="0" smtClean="0"/>
              <a:t>Dr. Chasuble forsakes his sworn celibacy.</a:t>
            </a:r>
          </a:p>
          <a:p>
            <a:endParaRPr lang="en-US" dirty="0"/>
          </a:p>
        </p:txBody>
      </p:sp>
      <p:sp>
        <p:nvSpPr>
          <p:cNvPr id="5" name="Content Placeholder 4"/>
          <p:cNvSpPr>
            <a:spLocks noGrp="1"/>
          </p:cNvSpPr>
          <p:nvPr>
            <p:ph sz="quarter" idx="4"/>
          </p:nvPr>
        </p:nvSpPr>
        <p:spPr/>
        <p:txBody>
          <a:bodyPr/>
          <a:lstStyle/>
          <a:p>
            <a:r>
              <a:rPr lang="en-US" dirty="0" smtClean="0"/>
              <a:t>The church has questionable intentions and lacks validity. </a:t>
            </a:r>
            <a:endParaRPr lang="en-US" dirty="0"/>
          </a:p>
        </p:txBody>
      </p:sp>
      <p:sp>
        <p:nvSpPr>
          <p:cNvPr id="6" name="Title 5"/>
          <p:cNvSpPr>
            <a:spLocks noGrp="1"/>
          </p:cNvSpPr>
          <p:nvPr>
            <p:ph type="title"/>
          </p:nvPr>
        </p:nvSpPr>
        <p:spPr/>
        <p:txBody>
          <a:bodyPr/>
          <a:lstStyle/>
          <a:p>
            <a:r>
              <a:rPr lang="en-US" dirty="0" smtClean="0"/>
              <a:t>Religion/Church</a:t>
            </a:r>
            <a:endParaRPr lang="en-US" dirty="0"/>
          </a:p>
        </p:txBody>
      </p:sp>
    </p:spTree>
    <p:extLst>
      <p:ext uri="{BB962C8B-B14F-4D97-AF65-F5344CB8AC3E}">
        <p14:creationId xmlns:p14="http://schemas.microsoft.com/office/powerpoint/2010/main" val="128800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“Poisoned Pin Pricks”</a:t>
            </a:r>
            <a:endParaRPr lang="en-US" dirty="0"/>
          </a:p>
        </p:txBody>
      </p:sp>
      <p:sp>
        <p:nvSpPr>
          <p:cNvPr id="3" name="Text Placeholder 2"/>
          <p:cNvSpPr>
            <a:spLocks noGrp="1"/>
          </p:cNvSpPr>
          <p:nvPr>
            <p:ph type="body" sz="half" idx="3"/>
          </p:nvPr>
        </p:nvSpPr>
        <p:spPr/>
        <p:txBody>
          <a:bodyPr/>
          <a:lstStyle/>
          <a:p>
            <a:r>
              <a:rPr lang="en-US" dirty="0" smtClean="0"/>
              <a:t>Wilde nearly says…</a:t>
            </a:r>
            <a:endParaRPr lang="en-US" dirty="0"/>
          </a:p>
        </p:txBody>
      </p:sp>
      <p:sp>
        <p:nvSpPr>
          <p:cNvPr id="4" name="Content Placeholder 3"/>
          <p:cNvSpPr>
            <a:spLocks noGrp="1"/>
          </p:cNvSpPr>
          <p:nvPr>
            <p:ph sz="quarter" idx="2"/>
          </p:nvPr>
        </p:nvSpPr>
        <p:spPr/>
        <p:txBody>
          <a:bodyPr>
            <a:normAutofit fontScale="85000" lnSpcReduction="10000"/>
          </a:bodyPr>
          <a:lstStyle/>
          <a:p>
            <a:r>
              <a:rPr lang="en-US" dirty="0" smtClean="0"/>
              <a:t>Proposals are not romantic, they are business.</a:t>
            </a:r>
          </a:p>
          <a:p>
            <a:r>
              <a:rPr lang="en-US" dirty="0" smtClean="0"/>
              <a:t>Divorce court made in heaven.</a:t>
            </a:r>
          </a:p>
          <a:p>
            <a:r>
              <a:rPr lang="en-US" dirty="0" smtClean="0"/>
              <a:t>Marriage -3 is company</a:t>
            </a:r>
          </a:p>
          <a:p>
            <a:r>
              <a:rPr lang="en-US" dirty="0" smtClean="0"/>
              <a:t>Women flirt with husbands</a:t>
            </a:r>
          </a:p>
          <a:p>
            <a:r>
              <a:rPr lang="en-US" dirty="0" smtClean="0"/>
              <a:t>Love has a superficial foundation –a name.</a:t>
            </a:r>
          </a:p>
          <a:p>
            <a:r>
              <a:rPr lang="en-US" dirty="0" smtClean="0"/>
              <a:t>Lady </a:t>
            </a:r>
            <a:r>
              <a:rPr lang="en-US" dirty="0" err="1" smtClean="0"/>
              <a:t>Harbury</a:t>
            </a:r>
            <a:r>
              <a:rPr lang="en-US" dirty="0" smtClean="0"/>
              <a:t> –hair grown gold in grief.</a:t>
            </a:r>
            <a:endParaRPr lang="en-US" dirty="0"/>
          </a:p>
        </p:txBody>
      </p:sp>
      <p:sp>
        <p:nvSpPr>
          <p:cNvPr id="5" name="Content Placeholder 4"/>
          <p:cNvSpPr>
            <a:spLocks noGrp="1"/>
          </p:cNvSpPr>
          <p:nvPr>
            <p:ph sz="quarter" idx="4"/>
          </p:nvPr>
        </p:nvSpPr>
        <p:spPr/>
        <p:txBody>
          <a:bodyPr>
            <a:normAutofit lnSpcReduction="10000"/>
          </a:bodyPr>
          <a:lstStyle/>
          <a:p>
            <a:r>
              <a:rPr lang="en-US" dirty="0" smtClean="0"/>
              <a:t>Marriage is an empty, loveless institution. It is more business than love. Why do you have to make love into such a serious thing?</a:t>
            </a:r>
          </a:p>
          <a:p>
            <a:r>
              <a:rPr lang="en-US" dirty="0" smtClean="0"/>
              <a:t>You don’t marry for love. You marry for </a:t>
            </a:r>
            <a:r>
              <a:rPr lang="en-US" smtClean="0"/>
              <a:t>social advancement.</a:t>
            </a:r>
            <a:endParaRPr lang="en-US" dirty="0"/>
          </a:p>
        </p:txBody>
      </p:sp>
      <p:sp>
        <p:nvSpPr>
          <p:cNvPr id="6" name="Title 5"/>
          <p:cNvSpPr>
            <a:spLocks noGrp="1"/>
          </p:cNvSpPr>
          <p:nvPr>
            <p:ph type="title"/>
          </p:nvPr>
        </p:nvSpPr>
        <p:spPr/>
        <p:txBody>
          <a:bodyPr/>
          <a:lstStyle/>
          <a:p>
            <a:r>
              <a:rPr lang="en-US" dirty="0" smtClean="0"/>
              <a:t>Marriage/Love</a:t>
            </a:r>
            <a:endParaRPr lang="en-US" dirty="0"/>
          </a:p>
        </p:txBody>
      </p:sp>
    </p:spTree>
    <p:extLst>
      <p:ext uri="{BB962C8B-B14F-4D97-AF65-F5344CB8AC3E}">
        <p14:creationId xmlns:p14="http://schemas.microsoft.com/office/powerpoint/2010/main" val="184252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test question option:</a:t>
            </a:r>
            <a:endParaRPr lang="en-US" dirty="0"/>
          </a:p>
        </p:txBody>
      </p:sp>
      <p:sp>
        <p:nvSpPr>
          <p:cNvPr id="3" name="Content Placeholder 2"/>
          <p:cNvSpPr>
            <a:spLocks noGrp="1"/>
          </p:cNvSpPr>
          <p:nvPr>
            <p:ph sz="quarter" idx="1"/>
          </p:nvPr>
        </p:nvSpPr>
        <p:spPr/>
        <p:txBody>
          <a:bodyPr/>
          <a:lstStyle/>
          <a:p>
            <a:r>
              <a:rPr lang="en-US" dirty="0" smtClean="0"/>
              <a:t>In Wilde’s time, “earnestness” –sober behavior, a serious mindset– was valued as an important character trait. How does Wilde undermine this value? (Consider when the characters are earnest and when they are not. How does the pun on earnest and Ernest seen throughout the play, as well as Gwendolen’s and Cecily’s fascination with the name Ernest, further this </a:t>
            </a:r>
            <a:r>
              <a:rPr lang="en-US" dirty="0" err="1" smtClean="0"/>
              <a:t>satirization</a:t>
            </a:r>
            <a:r>
              <a:rPr lang="en-US" dirty="0" smtClean="0"/>
              <a:t>?)</a:t>
            </a:r>
            <a:endParaRPr lang="en-US" dirty="0"/>
          </a:p>
        </p:txBody>
      </p:sp>
    </p:spTree>
    <p:extLst>
      <p:ext uri="{BB962C8B-B14F-4D97-AF65-F5344CB8AC3E}">
        <p14:creationId xmlns:p14="http://schemas.microsoft.com/office/powerpoint/2010/main" val="426586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“Poisoned Pin Pricks”</a:t>
            </a:r>
            <a:endParaRPr lang="en-US" dirty="0"/>
          </a:p>
        </p:txBody>
      </p:sp>
      <p:sp>
        <p:nvSpPr>
          <p:cNvPr id="3" name="Text Placeholder 2"/>
          <p:cNvSpPr>
            <a:spLocks noGrp="1"/>
          </p:cNvSpPr>
          <p:nvPr>
            <p:ph type="body" sz="half" idx="3"/>
          </p:nvPr>
        </p:nvSpPr>
        <p:spPr/>
        <p:txBody>
          <a:bodyPr/>
          <a:lstStyle/>
          <a:p>
            <a:r>
              <a:rPr lang="en-US" dirty="0" smtClean="0"/>
              <a:t>Wilde nearly says…</a:t>
            </a:r>
            <a:endParaRPr lang="en-US" dirty="0"/>
          </a:p>
        </p:txBody>
      </p:sp>
      <p:sp>
        <p:nvSpPr>
          <p:cNvPr id="4" name="Content Placeholder 3"/>
          <p:cNvSpPr>
            <a:spLocks noGrp="1"/>
          </p:cNvSpPr>
          <p:nvPr>
            <p:ph sz="quarter" idx="2"/>
          </p:nvPr>
        </p:nvSpPr>
        <p:spPr/>
        <p:txBody>
          <a:bodyPr/>
          <a:lstStyle/>
          <a:p>
            <a:r>
              <a:rPr lang="en-US" dirty="0" smtClean="0"/>
              <a:t>Miss Prism-skews everything she teaches</a:t>
            </a:r>
          </a:p>
          <a:p>
            <a:r>
              <a:rPr lang="en-US" dirty="0" smtClean="0"/>
              <a:t>“Ignorance is like an exotic fruit…”</a:t>
            </a:r>
          </a:p>
          <a:p>
            <a:r>
              <a:rPr lang="en-US" dirty="0" smtClean="0"/>
              <a:t>Leave literary criticism to those that haven’t been to university.</a:t>
            </a:r>
            <a:endParaRPr lang="en-US" dirty="0"/>
          </a:p>
        </p:txBody>
      </p:sp>
      <p:sp>
        <p:nvSpPr>
          <p:cNvPr id="5" name="Content Placeholder 4"/>
          <p:cNvSpPr>
            <a:spLocks noGrp="1"/>
          </p:cNvSpPr>
          <p:nvPr>
            <p:ph sz="quarter" idx="4"/>
          </p:nvPr>
        </p:nvSpPr>
        <p:spPr/>
        <p:txBody>
          <a:bodyPr/>
          <a:lstStyle/>
          <a:p>
            <a:r>
              <a:rPr lang="en-US" dirty="0" smtClean="0"/>
              <a:t>Just because you went to university does not mean that you got an education.</a:t>
            </a:r>
          </a:p>
          <a:p>
            <a:r>
              <a:rPr lang="en-US" dirty="0" smtClean="0"/>
              <a:t>The upper class only wants to keep the lower classes uneducated and uninfluential.</a:t>
            </a:r>
            <a:endParaRPr lang="en-US" dirty="0"/>
          </a:p>
        </p:txBody>
      </p:sp>
      <p:sp>
        <p:nvSpPr>
          <p:cNvPr id="6" name="Title 5"/>
          <p:cNvSpPr>
            <a:spLocks noGrp="1"/>
          </p:cNvSpPr>
          <p:nvPr>
            <p:ph type="title"/>
          </p:nvPr>
        </p:nvSpPr>
        <p:spPr/>
        <p:txBody>
          <a:bodyPr/>
          <a:lstStyle/>
          <a:p>
            <a:r>
              <a:rPr lang="en-US" dirty="0" smtClean="0"/>
              <a:t>Education/Academia</a:t>
            </a:r>
            <a:endParaRPr lang="en-US" dirty="0"/>
          </a:p>
        </p:txBody>
      </p:sp>
    </p:spTree>
    <p:extLst>
      <p:ext uri="{BB962C8B-B14F-4D97-AF65-F5344CB8AC3E}">
        <p14:creationId xmlns:p14="http://schemas.microsoft.com/office/powerpoint/2010/main" val="189715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Film</a:t>
            </a:r>
            <a:endParaRPr lang="en-US" dirty="0"/>
          </a:p>
        </p:txBody>
      </p:sp>
      <p:sp>
        <p:nvSpPr>
          <p:cNvPr id="8" name="Content Placeholder 7"/>
          <p:cNvSpPr>
            <a:spLocks noGrp="1"/>
          </p:cNvSpPr>
          <p:nvPr>
            <p:ph sz="quarter" idx="1"/>
          </p:nvPr>
        </p:nvSpPr>
        <p:spPr/>
        <p:txBody>
          <a:bodyPr/>
          <a:lstStyle/>
          <a:p>
            <a:r>
              <a:rPr lang="en-US" dirty="0" smtClean="0"/>
              <a:t>For each scene, write down one epigram and one jab.</a:t>
            </a:r>
            <a:endParaRPr lang="en-US" dirty="0"/>
          </a:p>
        </p:txBody>
      </p:sp>
    </p:spTree>
    <p:extLst>
      <p:ext uri="{BB962C8B-B14F-4D97-AF65-F5344CB8AC3E}">
        <p14:creationId xmlns:p14="http://schemas.microsoft.com/office/powerpoint/2010/main" val="299680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Remember that this play is Wilde’s plea for people to be themselves and to do what they want. But in 1895 and today, people live in an age of conformity. It is difficult to break away from the norm, especially if you like the status quo. What is one thing about yourself that conforms to the norm? What is one thing about yourself that rages against the norm? –even if you don’t do something outwardly about it.</a:t>
            </a:r>
          </a:p>
          <a:p>
            <a:r>
              <a:rPr lang="en-US" dirty="0">
                <a:solidFill>
                  <a:srgbClr val="002060"/>
                </a:solidFill>
              </a:rPr>
              <a:t>If you look at the directions at the beginning of the play, you will see that the time has been set as “the present.” Why do you think Wilde would set his play in the “present” instead of 1895?</a:t>
            </a:r>
          </a:p>
          <a:p>
            <a:endParaRPr lang="en-US" dirty="0"/>
          </a:p>
        </p:txBody>
      </p:sp>
    </p:spTree>
    <p:extLst>
      <p:ext uri="{BB962C8B-B14F-4D97-AF65-F5344CB8AC3E}">
        <p14:creationId xmlns:p14="http://schemas.microsoft.com/office/powerpoint/2010/main" val="3021125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p:txBody>
          <a:bodyPr/>
          <a:lstStyle/>
          <a:p>
            <a:r>
              <a:rPr lang="en-US" dirty="0" smtClean="0"/>
              <a:t>How are the men portrayed differently than the women in this play?</a:t>
            </a:r>
            <a:endParaRPr lang="en-US" dirty="0"/>
          </a:p>
        </p:txBody>
      </p:sp>
    </p:spTree>
    <p:extLst>
      <p:ext uri="{BB962C8B-B14F-4D97-AF65-F5344CB8AC3E}">
        <p14:creationId xmlns:p14="http://schemas.microsoft.com/office/powerpoint/2010/main" val="417914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200897" cy="1303867"/>
          </a:xfrm>
        </p:spPr>
        <p:txBody>
          <a:bodyPr/>
          <a:lstStyle/>
          <a:p>
            <a:r>
              <a:rPr lang="en-US" dirty="0" smtClean="0"/>
              <a:t>Check for Understanding</a:t>
            </a:r>
            <a:endParaRPr lang="en-US" dirty="0"/>
          </a:p>
        </p:txBody>
      </p:sp>
      <p:sp>
        <p:nvSpPr>
          <p:cNvPr id="3" name="Content Placeholder 2"/>
          <p:cNvSpPr>
            <a:spLocks noGrp="1"/>
          </p:cNvSpPr>
          <p:nvPr>
            <p:ph idx="1"/>
          </p:nvPr>
        </p:nvSpPr>
        <p:spPr>
          <a:xfrm>
            <a:off x="990599" y="1447800"/>
            <a:ext cx="7200897" cy="3318936"/>
          </a:xfrm>
        </p:spPr>
        <p:txBody>
          <a:bodyPr>
            <a:noAutofit/>
          </a:bodyPr>
          <a:lstStyle/>
          <a:p>
            <a:r>
              <a:rPr lang="en-US" dirty="0" smtClean="0"/>
              <a:t>1</a:t>
            </a:r>
            <a:r>
              <a:rPr lang="en-US" sz="2400" dirty="0" smtClean="0"/>
              <a:t>. What has been Jack’s specific excuse for leaving home to go to the city?</a:t>
            </a:r>
          </a:p>
          <a:p>
            <a:r>
              <a:rPr lang="en-US" sz="2400" dirty="0" smtClean="0"/>
              <a:t>2. How does Jack behave while he’s at home and around Cecily?</a:t>
            </a:r>
          </a:p>
          <a:p>
            <a:r>
              <a:rPr lang="en-US" sz="2400" dirty="0" smtClean="0"/>
              <a:t>3. How did Algernon become engaged to Cecily?</a:t>
            </a:r>
          </a:p>
          <a:p>
            <a:r>
              <a:rPr lang="en-US" sz="2400" dirty="0" smtClean="0"/>
              <a:t>4. How does Miss Prism feel about Dr. Chasuble’s sworn celibacy?</a:t>
            </a:r>
          </a:p>
          <a:p>
            <a:r>
              <a:rPr lang="en-US" sz="2400" dirty="0" smtClean="0"/>
              <a:t>5. What causes the tension between Cecily and Gwendolen during the tea scene?</a:t>
            </a:r>
          </a:p>
          <a:p>
            <a:r>
              <a:rPr lang="en-US" sz="2400" dirty="0" smtClean="0"/>
              <a:t>6. What is Gwendolen and Cecily’s response when the gentleman admit to their real identities?</a:t>
            </a:r>
            <a:endParaRPr lang="en-US" sz="2400" dirty="0"/>
          </a:p>
        </p:txBody>
      </p:sp>
    </p:spTree>
    <p:extLst>
      <p:ext uri="{BB962C8B-B14F-4D97-AF65-F5344CB8AC3E}">
        <p14:creationId xmlns:p14="http://schemas.microsoft.com/office/powerpoint/2010/main" val="84090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II Check for Understanding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1. Jack uses the excuse that he has a wicked brother ‘Ernest’ that gets into trouble and needs to go look after him or clean up a mess that he’s made. </a:t>
            </a:r>
          </a:p>
          <a:p>
            <a:r>
              <a:rPr lang="en-US" dirty="0" smtClean="0"/>
              <a:t>2. Jack is very serious around Cecily. And he takes his role as guardian seriously, looking after her education and wellbeing. </a:t>
            </a:r>
          </a:p>
          <a:p>
            <a:r>
              <a:rPr lang="en-US" dirty="0" smtClean="0"/>
              <a:t>3. Cecily is delusional. She’s fabricated an engagement to Uncle Jack’s wicked brother ‘Ernest’ (who doesn’t really exist). The details of their pretend and one-sided relationship are chronicled in her diary.</a:t>
            </a:r>
            <a:endParaRPr lang="en-US" dirty="0"/>
          </a:p>
        </p:txBody>
      </p:sp>
    </p:spTree>
    <p:extLst>
      <p:ext uri="{BB962C8B-B14F-4D97-AF65-F5344CB8AC3E}">
        <p14:creationId xmlns:p14="http://schemas.microsoft.com/office/powerpoint/2010/main" val="322308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II Check for Understanding</a:t>
            </a:r>
            <a:endParaRPr lang="en-US" dirty="0"/>
          </a:p>
        </p:txBody>
      </p:sp>
      <p:sp>
        <p:nvSpPr>
          <p:cNvPr id="3" name="Content Placeholder 2"/>
          <p:cNvSpPr>
            <a:spLocks noGrp="1"/>
          </p:cNvSpPr>
          <p:nvPr>
            <p:ph sz="quarter" idx="1"/>
          </p:nvPr>
        </p:nvSpPr>
        <p:spPr/>
        <p:txBody>
          <a:bodyPr/>
          <a:lstStyle/>
          <a:p>
            <a:r>
              <a:rPr lang="en-US" dirty="0" smtClean="0"/>
              <a:t>4. She doesn’t respect it and tries to tempt him to break it by fishing for attention.</a:t>
            </a:r>
          </a:p>
          <a:p>
            <a:r>
              <a:rPr lang="en-US" dirty="0" smtClean="0"/>
              <a:t>5. Both women believe they are engaged to the same man (before </a:t>
            </a:r>
            <a:r>
              <a:rPr lang="en-US" dirty="0" err="1" smtClean="0"/>
              <a:t>Algy</a:t>
            </a:r>
            <a:r>
              <a:rPr lang="en-US" dirty="0" smtClean="0"/>
              <a:t> and Jack enter the scene). </a:t>
            </a:r>
          </a:p>
          <a:p>
            <a:r>
              <a:rPr lang="en-US" dirty="0" smtClean="0"/>
              <a:t>6. They wonder where ‘Ernest’ is. They still think they are engaged to Ernest </a:t>
            </a:r>
            <a:r>
              <a:rPr lang="en-US" dirty="0" err="1" smtClean="0"/>
              <a:t>Worthing</a:t>
            </a:r>
            <a:r>
              <a:rPr lang="en-US" dirty="0"/>
              <a:t> </a:t>
            </a:r>
            <a:r>
              <a:rPr lang="en-US" dirty="0" smtClean="0"/>
              <a:t>--never mind the two men in front of them that they claimed to love passionately only a moment before. The idea that the girls still intend to marry a man based on his name is ludicrous and shows their shallowness.</a:t>
            </a:r>
            <a:endParaRPr lang="en-US" dirty="0"/>
          </a:p>
        </p:txBody>
      </p:sp>
    </p:spTree>
    <p:extLst>
      <p:ext uri="{BB962C8B-B14F-4D97-AF65-F5344CB8AC3E}">
        <p14:creationId xmlns:p14="http://schemas.microsoft.com/office/powerpoint/2010/main" val="84035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3 Summary</a:t>
            </a:r>
            <a:endParaRPr lang="en-US" dirty="0"/>
          </a:p>
        </p:txBody>
      </p:sp>
      <p:sp>
        <p:nvSpPr>
          <p:cNvPr id="3" name="Content Placeholder 2"/>
          <p:cNvSpPr>
            <a:spLocks noGrp="1"/>
          </p:cNvSpPr>
          <p:nvPr>
            <p:ph sz="quarter" idx="1"/>
          </p:nvPr>
        </p:nvSpPr>
        <p:spPr/>
        <p:txBody>
          <a:bodyPr>
            <a:normAutofit/>
          </a:bodyPr>
          <a:lstStyle/>
          <a:p>
            <a:r>
              <a:rPr lang="en-US" dirty="0" err="1" smtClean="0"/>
              <a:t>Gwendolen</a:t>
            </a:r>
            <a:r>
              <a:rPr lang="en-US" dirty="0" smtClean="0"/>
              <a:t> and Cecily wait for </a:t>
            </a:r>
            <a:r>
              <a:rPr lang="en-US" dirty="0" err="1" smtClean="0"/>
              <a:t>Algy</a:t>
            </a:r>
            <a:r>
              <a:rPr lang="en-US" dirty="0" smtClean="0"/>
              <a:t> and Jack to apologize. The girls are flattered by the apologies, but their Christian names </a:t>
            </a:r>
            <a:r>
              <a:rPr lang="en-US" dirty="0" smtClean="0"/>
              <a:t>stand </a:t>
            </a:r>
            <a:r>
              <a:rPr lang="en-US" dirty="0" smtClean="0"/>
              <a:t>in the way.</a:t>
            </a:r>
          </a:p>
          <a:p>
            <a:r>
              <a:rPr lang="en-US" dirty="0" err="1" smtClean="0"/>
              <a:t>Bunbury</a:t>
            </a:r>
            <a:r>
              <a:rPr lang="en-US" dirty="0" smtClean="0"/>
              <a:t> is dead.</a:t>
            </a:r>
          </a:p>
          <a:p>
            <a:r>
              <a:rPr lang="en-US" dirty="0" smtClean="0"/>
              <a:t>Lady </a:t>
            </a:r>
            <a:r>
              <a:rPr lang="en-US" dirty="0" err="1" smtClean="0"/>
              <a:t>Bracknell</a:t>
            </a:r>
            <a:r>
              <a:rPr lang="en-US" dirty="0" smtClean="0"/>
              <a:t> arrives to find </a:t>
            </a:r>
            <a:r>
              <a:rPr lang="en-US" dirty="0" err="1" smtClean="0"/>
              <a:t>Gwendolen</a:t>
            </a:r>
            <a:r>
              <a:rPr lang="en-US" dirty="0" smtClean="0"/>
              <a:t>. She meets Cecily and finds out that she is engaged to her nephew </a:t>
            </a:r>
            <a:r>
              <a:rPr lang="en-US" dirty="0" err="1" smtClean="0"/>
              <a:t>Algy</a:t>
            </a:r>
            <a:r>
              <a:rPr lang="en-US" dirty="0" smtClean="0"/>
              <a:t>. She only approves of the match once she finds out about her large inheritance.</a:t>
            </a:r>
            <a:endParaRPr lang="en-US" dirty="0"/>
          </a:p>
        </p:txBody>
      </p:sp>
    </p:spTree>
    <p:extLst>
      <p:ext uri="{BB962C8B-B14F-4D97-AF65-F5344CB8AC3E}">
        <p14:creationId xmlns:p14="http://schemas.microsoft.com/office/powerpoint/2010/main" val="129067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3 Continued</a:t>
            </a:r>
            <a:endParaRPr lang="en-US" dirty="0"/>
          </a:p>
        </p:txBody>
      </p:sp>
      <p:sp>
        <p:nvSpPr>
          <p:cNvPr id="3" name="Content Placeholder 2"/>
          <p:cNvSpPr>
            <a:spLocks noGrp="1"/>
          </p:cNvSpPr>
          <p:nvPr>
            <p:ph sz="quarter" idx="1"/>
          </p:nvPr>
        </p:nvSpPr>
        <p:spPr>
          <a:xfrm>
            <a:off x="457200" y="1600200"/>
            <a:ext cx="8458200" cy="4525963"/>
          </a:xfrm>
        </p:spPr>
        <p:txBody>
          <a:bodyPr>
            <a:normAutofit/>
          </a:bodyPr>
          <a:lstStyle/>
          <a:p>
            <a:r>
              <a:rPr lang="en-US" dirty="0" smtClean="0"/>
              <a:t>Jack will not give his consent for Cecily to marry </a:t>
            </a:r>
            <a:r>
              <a:rPr lang="en-US" dirty="0" err="1" smtClean="0"/>
              <a:t>Algy</a:t>
            </a:r>
            <a:r>
              <a:rPr lang="en-US" dirty="0" smtClean="0"/>
              <a:t> until Lady </a:t>
            </a:r>
            <a:r>
              <a:rPr lang="en-US" dirty="0" err="1" smtClean="0"/>
              <a:t>Bracknell</a:t>
            </a:r>
            <a:r>
              <a:rPr lang="en-US" dirty="0" smtClean="0"/>
              <a:t> gives her consent for him to marry </a:t>
            </a:r>
            <a:r>
              <a:rPr lang="en-US" dirty="0" err="1" smtClean="0"/>
              <a:t>Gwendolen</a:t>
            </a:r>
            <a:r>
              <a:rPr lang="en-US" dirty="0" smtClean="0"/>
              <a:t>.</a:t>
            </a:r>
          </a:p>
          <a:p>
            <a:r>
              <a:rPr lang="en-US" dirty="0" smtClean="0"/>
              <a:t>Dr. Chasuble arrives, ready for the Christenings. He mentions Miss Prism and…</a:t>
            </a:r>
          </a:p>
          <a:p>
            <a:r>
              <a:rPr lang="en-US" dirty="0" smtClean="0"/>
              <a:t>Miss Prism (Moncrieff's former governess) is the person responsible to mistaking a manuscript for little baby Jack and leaving him in the handbag in the cloakroom.</a:t>
            </a:r>
          </a:p>
          <a:p>
            <a:r>
              <a:rPr lang="en-US" dirty="0" smtClean="0"/>
              <a:t>Jack is </a:t>
            </a:r>
            <a:r>
              <a:rPr lang="en-US" dirty="0" err="1" smtClean="0"/>
              <a:t>Algy’s</a:t>
            </a:r>
            <a:r>
              <a:rPr lang="en-US" dirty="0" smtClean="0"/>
              <a:t> brother and his given name is Ernest!</a:t>
            </a:r>
            <a:endParaRPr lang="en-US" dirty="0"/>
          </a:p>
        </p:txBody>
      </p:sp>
    </p:spTree>
    <p:extLst>
      <p:ext uri="{BB962C8B-B14F-4D97-AF65-F5344CB8AC3E}">
        <p14:creationId xmlns:p14="http://schemas.microsoft.com/office/powerpoint/2010/main" val="4162630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Civic</Template>
  <TotalTime>5056</TotalTime>
  <Words>1473</Words>
  <Application>Microsoft Office PowerPoint</Application>
  <PresentationFormat>On-screen Show (4:3)</PresentationFormat>
  <Paragraphs>106</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Garamond</vt:lpstr>
      <vt:lpstr>Georgia</vt:lpstr>
      <vt:lpstr>Wingdings</vt:lpstr>
      <vt:lpstr>Wingdings 2</vt:lpstr>
      <vt:lpstr>Civic</vt:lpstr>
      <vt:lpstr>Organic</vt:lpstr>
      <vt:lpstr>The Importance of Being Earnest</vt:lpstr>
      <vt:lpstr>A new test question option:</vt:lpstr>
      <vt:lpstr>Warm-up</vt:lpstr>
      <vt:lpstr>Warm-up</vt:lpstr>
      <vt:lpstr>Check for Understanding</vt:lpstr>
      <vt:lpstr>Act II Check for Understanding</vt:lpstr>
      <vt:lpstr>Act II Check for Understanding</vt:lpstr>
      <vt:lpstr>Act 3 Summary</vt:lpstr>
      <vt:lpstr>Act 3 Continued</vt:lpstr>
      <vt:lpstr>Farce</vt:lpstr>
      <vt:lpstr>Challenge</vt:lpstr>
      <vt:lpstr>A note on Canon Chasuble</vt:lpstr>
      <vt:lpstr>Another Note on Setting</vt:lpstr>
      <vt:lpstr>Read “Wilde’s Use of Ironic Counterpoint”</vt:lpstr>
      <vt:lpstr>Your Task</vt:lpstr>
      <vt:lpstr>Where does Wilde ridicule these values?</vt:lpstr>
      <vt:lpstr>Wealth/Class</vt:lpstr>
      <vt:lpstr>Religion/Church</vt:lpstr>
      <vt:lpstr>Marriage/Love</vt:lpstr>
      <vt:lpstr>Education/Academia</vt:lpstr>
      <vt:lpstr>The Film</vt:lpstr>
    </vt:vector>
  </TitlesOfParts>
  <Company>Central Bucks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MULLEN, KATELYN M</dc:creator>
  <cp:lastModifiedBy>MULLEN, KATELYN M</cp:lastModifiedBy>
  <cp:revision>21</cp:revision>
  <dcterms:created xsi:type="dcterms:W3CDTF">2014-04-11T15:24:11Z</dcterms:created>
  <dcterms:modified xsi:type="dcterms:W3CDTF">2014-12-16T22:08:34Z</dcterms:modified>
</cp:coreProperties>
</file>