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9" r:id="rId8"/>
    <p:sldId id="270" r:id="rId9"/>
    <p:sldId id="274" r:id="rId10"/>
    <p:sldId id="275" r:id="rId11"/>
    <p:sldId id="276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</p:grpSp>
      <p:sp>
        <p:nvSpPr>
          <p:cNvPr id="962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962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4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8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8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9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2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5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7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803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 smtClean="0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9524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fld id="{8E1CDC84-5DB5-4460-83ED-15C77862DE1F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9524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524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926C5C70-15F6-458E-8667-F9455DF12F8F}" type="slidenum">
              <a:rPr lang="en-US" smtClean="0"/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Inscribed Angles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10.5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3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dirty="0" smtClean="0"/>
              <a:t>Inscribed Quadrilateral </a:t>
            </a:r>
            <a:r>
              <a:rPr lang="en-US" altLang="en-US" sz="3400" dirty="0" smtClean="0"/>
              <a:t>Theorem(10.12)</a:t>
            </a:r>
            <a:endParaRPr lang="en-US" altLang="en-US" sz="34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A quadrilateral can be inscribed in a circle if and only if its opposite angles are supplementary.</a:t>
            </a:r>
          </a:p>
        </p:txBody>
      </p:sp>
      <p:pic>
        <p:nvPicPr>
          <p:cNvPr id="1075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19400"/>
            <a:ext cx="2462213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562600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433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3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4025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Find the value of each variable.</a:t>
            </a:r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2195513" cy="242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143000" y="2743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a.</a:t>
            </a:r>
          </a:p>
        </p:txBody>
      </p:sp>
      <p:pic>
        <p:nvPicPr>
          <p:cNvPr id="1085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029200"/>
            <a:ext cx="1447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486400"/>
            <a:ext cx="11430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724400" y="2667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b.</a:t>
            </a:r>
          </a:p>
        </p:txBody>
      </p:sp>
      <p:pic>
        <p:nvPicPr>
          <p:cNvPr id="542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38400"/>
            <a:ext cx="2609850" cy="239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5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40288"/>
            <a:ext cx="2743200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5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334000"/>
            <a:ext cx="19050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56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791200"/>
            <a:ext cx="1295400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57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800600"/>
            <a:ext cx="27432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58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308600"/>
            <a:ext cx="1933575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559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715000"/>
            <a:ext cx="113823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99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8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Assignment:</a:t>
            </a:r>
          </a:p>
          <a:p>
            <a:r>
              <a:rPr lang="en-US" dirty="0" smtClean="0"/>
              <a:t>P. 508/ 1- 14</a:t>
            </a:r>
          </a:p>
          <a:p>
            <a:endParaRPr lang="en-US" dirty="0"/>
          </a:p>
          <a:p>
            <a:r>
              <a:rPr lang="en-US" dirty="0" smtClean="0"/>
              <a:t>HW: p. 508/ 15- 33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1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How to use inscribed angles to solve problems in geometry</a:t>
            </a:r>
          </a:p>
          <a:p>
            <a:endParaRPr lang="en-US" dirty="0" smtClean="0"/>
          </a:p>
          <a:p>
            <a:r>
              <a:rPr lang="en-US" dirty="0" smtClean="0"/>
              <a:t>2. How to use inscribed angles to solve real-life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Definitions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u="sng" smtClean="0"/>
              <a:t>Inscribed angle</a:t>
            </a:r>
            <a:r>
              <a:rPr lang="en-US" altLang="en-US" sz="2400" smtClean="0"/>
              <a:t> – an angle whose vertex is on a circle and whose sides contain chords of the circle</a:t>
            </a:r>
          </a:p>
          <a:p>
            <a:pPr eaLnBrk="1" hangingPunct="1"/>
            <a:r>
              <a:rPr lang="en-US" altLang="en-US" sz="2400" u="sng" smtClean="0"/>
              <a:t>Intercepted arc</a:t>
            </a:r>
            <a:r>
              <a:rPr lang="en-US" altLang="en-US" sz="2400" smtClean="0"/>
              <a:t> – the arc that lies in the interior of an inscribed angle and has endpoints on the angle</a:t>
            </a:r>
            <a:endParaRPr lang="en-US" altLang="en-US" sz="2400" u="sng" smtClean="0"/>
          </a:p>
        </p:txBody>
      </p:sp>
      <p:grpSp>
        <p:nvGrpSpPr>
          <p:cNvPr id="100356" name="Group 4"/>
          <p:cNvGrpSpPr>
            <a:grpSpLocks/>
          </p:cNvGrpSpPr>
          <p:nvPr/>
        </p:nvGrpSpPr>
        <p:grpSpPr bwMode="auto">
          <a:xfrm>
            <a:off x="685800" y="3581400"/>
            <a:ext cx="7772400" cy="3054350"/>
            <a:chOff x="432" y="2256"/>
            <a:chExt cx="4896" cy="1924"/>
          </a:xfrm>
        </p:grpSpPr>
        <p:pic>
          <p:nvPicPr>
            <p:cNvPr id="4608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2256"/>
              <a:ext cx="2112" cy="1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6086" name="Line 6"/>
            <p:cNvSpPr>
              <a:spLocks noChangeShapeType="1"/>
            </p:cNvSpPr>
            <p:nvPr/>
          </p:nvSpPr>
          <p:spPr bwMode="auto">
            <a:xfrm>
              <a:off x="1200" y="3312"/>
              <a:ext cx="72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087" name="Text Box 7"/>
            <p:cNvSpPr txBox="1">
              <a:spLocks noChangeArrowheads="1"/>
            </p:cNvSpPr>
            <p:nvPr/>
          </p:nvSpPr>
          <p:spPr bwMode="auto">
            <a:xfrm>
              <a:off x="432" y="3024"/>
              <a:ext cx="144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200"/>
                <a:t>inscribed angle</a:t>
              </a:r>
            </a:p>
          </p:txBody>
        </p:sp>
        <p:sp>
          <p:nvSpPr>
            <p:cNvPr id="46088" name="Line 8"/>
            <p:cNvSpPr>
              <a:spLocks noChangeShapeType="1"/>
            </p:cNvSpPr>
            <p:nvPr/>
          </p:nvSpPr>
          <p:spPr bwMode="auto">
            <a:xfrm flipH="1">
              <a:off x="3360" y="2736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089" name="Text Box 9"/>
            <p:cNvSpPr txBox="1">
              <a:spLocks noChangeArrowheads="1"/>
            </p:cNvSpPr>
            <p:nvPr/>
          </p:nvSpPr>
          <p:spPr bwMode="auto">
            <a:xfrm>
              <a:off x="3936" y="2544"/>
              <a:ext cx="139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¡"/>
                <a:defRPr sz="27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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200"/>
                <a:t>intercepted arc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005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600" dirty="0" smtClean="0"/>
              <a:t>Measure of an Inscribed Angle </a:t>
            </a:r>
            <a:r>
              <a:rPr lang="en-US" altLang="en-US" sz="2600" dirty="0" smtClean="0"/>
              <a:t>Theorem (10.9)</a:t>
            </a:r>
            <a:endParaRPr lang="en-US" altLang="en-US" sz="2600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If an angle is inscribed in a circle, then its measure is half the measure of its intercepted arc. </a:t>
            </a:r>
          </a:p>
        </p:txBody>
      </p:sp>
      <p:pic>
        <p:nvPicPr>
          <p:cNvPr id="1013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3543300" cy="337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3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267200"/>
            <a:ext cx="2438400" cy="106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67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1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3816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Find the measure of the blue arc or angle. </a:t>
            </a: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95600"/>
            <a:ext cx="110490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219200" y="2895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a.</a:t>
            </a:r>
          </a:p>
        </p:txBody>
      </p:sp>
      <p:pic>
        <p:nvPicPr>
          <p:cNvPr id="1024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5800"/>
            <a:ext cx="289560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4876800" y="2971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b.</a:t>
            </a:r>
          </a:p>
        </p:txBody>
      </p:sp>
      <p:pic>
        <p:nvPicPr>
          <p:cNvPr id="4813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819400"/>
            <a:ext cx="19335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0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343400"/>
            <a:ext cx="29718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500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sz="3000" dirty="0" smtClean="0"/>
              <a:t>Congruent Inscribed Angles </a:t>
            </a:r>
            <a:r>
              <a:rPr lang="en-US" altLang="en-US" sz="3000" dirty="0" smtClean="0"/>
              <a:t>Theorem (10.10)</a:t>
            </a:r>
            <a:endParaRPr lang="en-US" altLang="en-US" sz="3000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If two inscribed angles of a circle intercept the same arc, then the angles are congruent.</a:t>
            </a:r>
            <a:r>
              <a:rPr lang="en-US" altLang="en-US" sz="2400" dirty="0" smtClean="0"/>
              <a:t> </a:t>
            </a:r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048000"/>
            <a:ext cx="2722563" cy="280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5715000"/>
            <a:ext cx="15240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35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2</a:t>
            </a: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74888"/>
            <a:ext cx="5715000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048000"/>
            <a:ext cx="2667000" cy="285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2874963"/>
            <a:ext cx="4675187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81513"/>
            <a:ext cx="1905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123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Definitions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u="sng" smtClean="0"/>
              <a:t>Inscribed polygon</a:t>
            </a:r>
            <a:r>
              <a:rPr lang="en-US" altLang="en-US" sz="2400" smtClean="0"/>
              <a:t> – a polygon whose vertices all lie on a circle.</a:t>
            </a:r>
          </a:p>
          <a:p>
            <a:pPr eaLnBrk="1" hangingPunct="1"/>
            <a:r>
              <a:rPr lang="en-US" altLang="en-US" sz="2400" u="sng" smtClean="0"/>
              <a:t>Circumscribed circle</a:t>
            </a:r>
            <a:r>
              <a:rPr lang="en-US" altLang="en-US" sz="2400" smtClean="0"/>
              <a:t> – A circle with an inscribed polygon. </a:t>
            </a:r>
            <a:endParaRPr lang="en-US" altLang="en-US" sz="2400" u="sng" smtClean="0"/>
          </a:p>
        </p:txBody>
      </p:sp>
      <p:pic>
        <p:nvPicPr>
          <p:cNvPr id="1054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429000"/>
            <a:ext cx="2103438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752600" y="5562600"/>
            <a:ext cx="5715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The polygon is an </a:t>
            </a:r>
            <a:r>
              <a:rPr lang="en-US" altLang="en-US" sz="2400" i="1"/>
              <a:t>inscribed polygon</a:t>
            </a:r>
            <a:r>
              <a:rPr lang="en-US" altLang="en-US" sz="2400"/>
              <a:t> and the circle is a </a:t>
            </a:r>
            <a:r>
              <a:rPr lang="en-US" altLang="en-US" sz="2400" i="1"/>
              <a:t>circumscribed circle</a:t>
            </a:r>
            <a:r>
              <a:rPr lang="en-US" altLang="en-US" sz="24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175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  <p:bldP spid="10547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dirty="0" smtClean="0"/>
              <a:t>Inscribed Right Triangle </a:t>
            </a:r>
            <a:r>
              <a:rPr lang="en-US" altLang="en-US" sz="3400" dirty="0" smtClean="0"/>
              <a:t>Theorem(10.11)</a:t>
            </a:r>
            <a:endParaRPr lang="en-US" altLang="en-US" sz="3400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200" smtClean="0"/>
              <a:t>If a right triangle is inscribed in a circle, then the hypotenuse is a diameter of the circle. Conversely, if one side of an inscribed triangle is a diameter of the circle, then the triangle is a right triangle and the angle opposite the diameter is the right angle.</a:t>
            </a:r>
          </a:p>
        </p:txBody>
      </p:sp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505200"/>
            <a:ext cx="2819400" cy="269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54538"/>
            <a:ext cx="4495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05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</TotalTime>
  <Words>295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</vt:lpstr>
      <vt:lpstr>Inscribed Angles</vt:lpstr>
      <vt:lpstr>Essential Questions</vt:lpstr>
      <vt:lpstr>Definitions</vt:lpstr>
      <vt:lpstr>Measure of an Inscribed Angle Theorem (10.9)</vt:lpstr>
      <vt:lpstr>Example 1</vt:lpstr>
      <vt:lpstr>Congruent Inscribed Angles Theorem (10.10)</vt:lpstr>
      <vt:lpstr>Example 2</vt:lpstr>
      <vt:lpstr>Definitions</vt:lpstr>
      <vt:lpstr>Inscribed Right Triangle Theorem(10.11)</vt:lpstr>
      <vt:lpstr>Inscribed Quadrilateral Theorem(10.12)</vt:lpstr>
      <vt:lpstr>Example 3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Inscribed Angles</dc:title>
  <dc:creator>CALDERONI, AMY</dc:creator>
  <cp:lastModifiedBy>CALDERONI, AMY</cp:lastModifiedBy>
  <cp:revision>3</cp:revision>
  <dcterms:created xsi:type="dcterms:W3CDTF">2014-04-29T11:52:27Z</dcterms:created>
  <dcterms:modified xsi:type="dcterms:W3CDTF">2014-04-29T12:04:39Z</dcterms:modified>
</cp:coreProperties>
</file>