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7FABC5-F30E-4D38-8742-F2F9C9387D97}" type="datetimeFigureOut">
              <a:rPr lang="en-US" smtClean="0"/>
              <a:pPr/>
              <a:t>10/27/2011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082A4D-B0D8-43BB-91C8-286157A07BD0}" type="slidenum">
              <a:rPr lang="en-US" smtClean="0"/>
              <a:pPr/>
              <a:t>‹#›</a:t>
            </a:fld>
            <a:endParaRPr lang="en-US"/>
          </a:p>
        </p:txBody>
      </p:sp>
    </p:spTree>
    <p:extLst>
      <p:ext uri="{BB962C8B-B14F-4D97-AF65-F5344CB8AC3E}">
        <p14:creationId xmlns:p14="http://schemas.microsoft.com/office/powerpoint/2010/main" val="2223031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E63FF0C-07F0-4DEF-A95B-E18C7DBE3E3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082A4D-B0D8-43BB-91C8-286157A07BD0}"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082A4D-B0D8-43BB-91C8-286157A07BD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082A4D-B0D8-43BB-91C8-286157A07BD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082A4D-B0D8-43BB-91C8-286157A07BD0}"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B07231-1733-4E5B-893B-A67C2DDB1C7D}" type="datetimeFigureOut">
              <a:rPr lang="en-US" smtClean="0"/>
              <a:pPr/>
              <a:t>10/27/2011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869668-C8D9-4C60-8D29-75274145215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B07231-1733-4E5B-893B-A67C2DDB1C7D}" type="datetimeFigureOut">
              <a:rPr lang="en-US" smtClean="0"/>
              <a:pPr/>
              <a:t>10/27/2011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869668-C8D9-4C60-8D29-75274145215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B07231-1733-4E5B-893B-A67C2DDB1C7D}" type="datetimeFigureOut">
              <a:rPr lang="en-US" smtClean="0"/>
              <a:pPr/>
              <a:t>10/27/2011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869668-C8D9-4C60-8D29-75274145215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B07231-1733-4E5B-893B-A67C2DDB1C7D}" type="datetimeFigureOut">
              <a:rPr lang="en-US" smtClean="0"/>
              <a:pPr/>
              <a:t>10/27/2011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869668-C8D9-4C60-8D29-75274145215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B07231-1733-4E5B-893B-A67C2DDB1C7D}" type="datetimeFigureOut">
              <a:rPr lang="en-US" smtClean="0"/>
              <a:pPr/>
              <a:t>10/27/2011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869668-C8D9-4C60-8D29-75274145215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B07231-1733-4E5B-893B-A67C2DDB1C7D}" type="datetimeFigureOut">
              <a:rPr lang="en-US" smtClean="0"/>
              <a:pPr/>
              <a:t>10/27/2011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869668-C8D9-4C60-8D29-75274145215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B07231-1733-4E5B-893B-A67C2DDB1C7D}" type="datetimeFigureOut">
              <a:rPr lang="en-US" smtClean="0"/>
              <a:pPr/>
              <a:t>10/27/2011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869668-C8D9-4C60-8D29-75274145215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B07231-1733-4E5B-893B-A67C2DDB1C7D}" type="datetimeFigureOut">
              <a:rPr lang="en-US" smtClean="0"/>
              <a:pPr/>
              <a:t>10/27/2011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869668-C8D9-4C60-8D29-75274145215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B07231-1733-4E5B-893B-A67C2DDB1C7D}" type="datetimeFigureOut">
              <a:rPr lang="en-US" smtClean="0"/>
              <a:pPr/>
              <a:t>10/27/2011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869668-C8D9-4C60-8D29-7527414521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B07231-1733-4E5B-893B-A67C2DDB1C7D}" type="datetimeFigureOut">
              <a:rPr lang="en-US" smtClean="0"/>
              <a:pPr/>
              <a:t>10/27/2011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869668-C8D9-4C60-8D29-75274145215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B07231-1733-4E5B-893B-A67C2DDB1C7D}" type="datetimeFigureOut">
              <a:rPr lang="en-US" smtClean="0"/>
              <a:pPr/>
              <a:t>10/27/2011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869668-C8D9-4C60-8D29-75274145215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B07231-1733-4E5B-893B-A67C2DDB1C7D}" type="datetimeFigureOut">
              <a:rPr lang="en-US" smtClean="0"/>
              <a:pPr/>
              <a:t>10/27/2011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869668-C8D9-4C60-8D29-75274145215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92D050"/>
          </a:solidFill>
          <a:ln w="57150">
            <a:solidFill>
              <a:schemeClr val="tx1"/>
            </a:solidFill>
          </a:ln>
        </p:spPr>
        <p:txBody>
          <a:bodyPr>
            <a:normAutofit fontScale="90000"/>
          </a:bodyPr>
          <a:lstStyle/>
          <a:p>
            <a:r>
              <a:rPr lang="en-US" dirty="0" smtClean="0">
                <a:solidFill>
                  <a:srgbClr val="FF0000"/>
                </a:solidFill>
              </a:rPr>
              <a:t>Where the Red Fern Grows – Round 2 (pages 84-183)</a:t>
            </a:r>
            <a:endParaRPr lang="en-US" dirty="0">
              <a:solidFill>
                <a:srgbClr val="FF0000"/>
              </a:solidFill>
            </a:endParaRPr>
          </a:p>
        </p:txBody>
      </p:sp>
      <p:pic>
        <p:nvPicPr>
          <p:cNvPr id="1027" name="Picture 3"/>
          <p:cNvPicPr>
            <a:picLocks noGrp="1" noChangeAspect="1" noChangeArrowheads="1"/>
          </p:cNvPicPr>
          <p:nvPr>
            <p:ph idx="1"/>
          </p:nvPr>
        </p:nvPicPr>
        <p:blipFill>
          <a:blip r:embed="rId3" cstate="print"/>
          <a:srcRect/>
          <a:stretch>
            <a:fillRect/>
          </a:stretch>
        </p:blipFill>
        <p:spPr bwMode="auto">
          <a:xfrm>
            <a:off x="1447800" y="1600200"/>
            <a:ext cx="5943599" cy="45259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rgbClr val="FFFF00"/>
          </a:solidFill>
          <a:ln w="38100">
            <a:solidFill>
              <a:schemeClr val="accent1"/>
            </a:solidFill>
          </a:ln>
        </p:spPr>
        <p:txBody>
          <a:bodyPr>
            <a:normAutofit fontScale="90000"/>
          </a:bodyPr>
          <a:lstStyle/>
          <a:p>
            <a:r>
              <a:rPr lang="en-US" dirty="0" smtClean="0"/>
              <a:t>Chapter 9</a:t>
            </a:r>
            <a:endParaRPr lang="en-US" dirty="0"/>
          </a:p>
        </p:txBody>
      </p:sp>
      <p:sp>
        <p:nvSpPr>
          <p:cNvPr id="3" name="Content Placeholder 2"/>
          <p:cNvSpPr>
            <a:spLocks noGrp="1"/>
          </p:cNvSpPr>
          <p:nvPr>
            <p:ph idx="1"/>
          </p:nvPr>
        </p:nvSpPr>
        <p:spPr>
          <a:xfrm>
            <a:off x="304800" y="1066800"/>
            <a:ext cx="8534400" cy="5135563"/>
          </a:xfrm>
          <a:solidFill>
            <a:schemeClr val="accent6">
              <a:lumMod val="75000"/>
            </a:schemeClr>
          </a:solidFill>
        </p:spPr>
        <p:txBody>
          <a:bodyPr>
            <a:normAutofit/>
          </a:bodyPr>
          <a:lstStyle/>
          <a:p>
            <a:pPr lvl="0">
              <a:buNone/>
            </a:pPr>
            <a:r>
              <a:rPr lang="en-US" sz="2800" dirty="0"/>
              <a:t>Why is Billy crying</a:t>
            </a:r>
            <a:r>
              <a:rPr lang="en-US" sz="2800" dirty="0" smtClean="0"/>
              <a:t>?</a:t>
            </a:r>
          </a:p>
          <a:p>
            <a:pPr lvl="0">
              <a:buNone/>
            </a:pPr>
            <a:endParaRPr lang="en-US" sz="2800" dirty="0"/>
          </a:p>
          <a:p>
            <a:pPr lvl="0">
              <a:buNone/>
            </a:pPr>
            <a:r>
              <a:rPr lang="en-US" sz="2800" dirty="0" smtClean="0"/>
              <a:t>What </a:t>
            </a:r>
            <a:r>
              <a:rPr lang="en-US" sz="2800" dirty="0"/>
              <a:t>plan of action does Grandpa suggest</a:t>
            </a:r>
            <a:r>
              <a:rPr lang="en-US" sz="2800" dirty="0" smtClean="0"/>
              <a:t>?</a:t>
            </a:r>
          </a:p>
          <a:p>
            <a:pPr lvl="0">
              <a:buNone/>
            </a:pPr>
            <a:endParaRPr lang="en-US" sz="2800" dirty="0"/>
          </a:p>
          <a:p>
            <a:pPr lvl="0">
              <a:buNone/>
            </a:pPr>
            <a:r>
              <a:rPr lang="en-US" sz="2400" dirty="0" smtClean="0"/>
              <a:t>What </a:t>
            </a:r>
            <a:r>
              <a:rPr lang="en-US" sz="2400" dirty="0"/>
              <a:t>does Grandpa think about young boys </a:t>
            </a:r>
            <a:r>
              <a:rPr lang="en-US" sz="2400" dirty="0" smtClean="0"/>
              <a:t>chopping</a:t>
            </a:r>
          </a:p>
          <a:p>
            <a:pPr lvl="0">
              <a:buNone/>
            </a:pPr>
            <a:r>
              <a:rPr lang="en-US" sz="2400" dirty="0" smtClean="0"/>
              <a:t>down </a:t>
            </a:r>
            <a:r>
              <a:rPr lang="en-US" sz="2400" dirty="0"/>
              <a:t>such large trees</a:t>
            </a:r>
            <a:r>
              <a:rPr lang="en-US" sz="2400" dirty="0" smtClean="0"/>
              <a:t>?</a:t>
            </a:r>
          </a:p>
          <a:p>
            <a:pPr lvl="0">
              <a:buNone/>
            </a:pPr>
            <a:endParaRPr lang="en-US" sz="2800" dirty="0"/>
          </a:p>
          <a:p>
            <a:pPr lvl="0">
              <a:buNone/>
            </a:pPr>
            <a:r>
              <a:rPr lang="en-US" sz="2400" dirty="0" smtClean="0"/>
              <a:t>Describe what happens when Billy is wrapping his</a:t>
            </a:r>
          </a:p>
          <a:p>
            <a:pPr lvl="0">
              <a:buNone/>
            </a:pPr>
            <a:r>
              <a:rPr lang="en-US" sz="2400" dirty="0" smtClean="0"/>
              <a:t>hands </a:t>
            </a:r>
            <a:r>
              <a:rPr lang="en-US" sz="2400" dirty="0"/>
              <a:t>to make a final attack on the tree.</a:t>
            </a:r>
          </a:p>
          <a:p>
            <a:pPr>
              <a:buNone/>
            </a:pPr>
            <a:endParaRPr lang="en-US" dirty="0"/>
          </a:p>
        </p:txBody>
      </p:sp>
      <p:sp>
        <p:nvSpPr>
          <p:cNvPr id="4" name="TextBox 3"/>
          <p:cNvSpPr txBox="1"/>
          <p:nvPr/>
        </p:nvSpPr>
        <p:spPr>
          <a:xfrm>
            <a:off x="381000" y="1600200"/>
            <a:ext cx="8305800" cy="369332"/>
          </a:xfrm>
          <a:prstGeom prst="rect">
            <a:avLst/>
          </a:prstGeom>
          <a:solidFill>
            <a:srgbClr val="002060"/>
          </a:solidFill>
          <a:ln>
            <a:solidFill>
              <a:schemeClr val="bg1"/>
            </a:solidFill>
          </a:ln>
        </p:spPr>
        <p:txBody>
          <a:bodyPr wrap="square" rtlCol="0">
            <a:spAutoFit/>
          </a:bodyPr>
          <a:lstStyle/>
          <a:p>
            <a:r>
              <a:rPr lang="en-US" dirty="0" smtClean="0">
                <a:solidFill>
                  <a:schemeClr val="bg1"/>
                </a:solidFill>
              </a:rPr>
              <a:t>Billy is crying because the raccoon is in the tree and his muscles ache from chopping.</a:t>
            </a:r>
            <a:endParaRPr lang="en-US" dirty="0">
              <a:solidFill>
                <a:schemeClr val="bg1"/>
              </a:solidFill>
            </a:endParaRPr>
          </a:p>
        </p:txBody>
      </p:sp>
      <p:sp>
        <p:nvSpPr>
          <p:cNvPr id="5" name="TextBox 4"/>
          <p:cNvSpPr txBox="1"/>
          <p:nvPr/>
        </p:nvSpPr>
        <p:spPr>
          <a:xfrm>
            <a:off x="457200" y="2514600"/>
            <a:ext cx="4572000" cy="369332"/>
          </a:xfrm>
          <a:prstGeom prst="rect">
            <a:avLst/>
          </a:prstGeom>
          <a:solidFill>
            <a:srgbClr val="002060"/>
          </a:solidFill>
          <a:ln>
            <a:solidFill>
              <a:schemeClr val="bg1"/>
            </a:solidFill>
          </a:ln>
        </p:spPr>
        <p:txBody>
          <a:bodyPr wrap="square" rtlCol="0">
            <a:spAutoFit/>
          </a:bodyPr>
          <a:lstStyle/>
          <a:p>
            <a:r>
              <a:rPr lang="en-US" dirty="0" smtClean="0">
                <a:solidFill>
                  <a:schemeClr val="bg1"/>
                </a:solidFill>
              </a:rPr>
              <a:t>Grandpa says to build a scarecrow.  </a:t>
            </a:r>
            <a:endParaRPr lang="en-US" dirty="0">
              <a:solidFill>
                <a:schemeClr val="bg1"/>
              </a:solidFill>
            </a:endParaRPr>
          </a:p>
        </p:txBody>
      </p:sp>
      <p:sp>
        <p:nvSpPr>
          <p:cNvPr id="6" name="TextBox 5"/>
          <p:cNvSpPr txBox="1"/>
          <p:nvPr/>
        </p:nvSpPr>
        <p:spPr>
          <a:xfrm>
            <a:off x="533400" y="3962400"/>
            <a:ext cx="8153400" cy="584775"/>
          </a:xfrm>
          <a:prstGeom prst="rect">
            <a:avLst/>
          </a:prstGeom>
          <a:solidFill>
            <a:srgbClr val="002060"/>
          </a:solidFill>
          <a:ln>
            <a:solidFill>
              <a:schemeClr val="bg1"/>
            </a:solidFill>
          </a:ln>
        </p:spPr>
        <p:txBody>
          <a:bodyPr wrap="square" rtlCol="0">
            <a:spAutoFit/>
          </a:bodyPr>
          <a:lstStyle/>
          <a:p>
            <a:r>
              <a:rPr lang="en-US" sz="1600" dirty="0" smtClean="0">
                <a:solidFill>
                  <a:schemeClr val="bg1"/>
                </a:solidFill>
              </a:rPr>
              <a:t>Grandpa feels as though this is something that every young boy should have to do in life; it gives kids will power. </a:t>
            </a:r>
            <a:endParaRPr lang="en-US" sz="1600" dirty="0">
              <a:solidFill>
                <a:schemeClr val="bg1"/>
              </a:solidFill>
            </a:endParaRPr>
          </a:p>
        </p:txBody>
      </p:sp>
      <p:sp>
        <p:nvSpPr>
          <p:cNvPr id="7" name="TextBox 6"/>
          <p:cNvSpPr txBox="1"/>
          <p:nvPr/>
        </p:nvSpPr>
        <p:spPr>
          <a:xfrm>
            <a:off x="457200" y="5334000"/>
            <a:ext cx="8305800" cy="584775"/>
          </a:xfrm>
          <a:prstGeom prst="rect">
            <a:avLst/>
          </a:prstGeom>
          <a:solidFill>
            <a:srgbClr val="002060"/>
          </a:solidFill>
          <a:ln>
            <a:solidFill>
              <a:schemeClr val="bg1"/>
            </a:solidFill>
          </a:ln>
        </p:spPr>
        <p:txBody>
          <a:bodyPr wrap="square" rtlCol="0">
            <a:spAutoFit/>
          </a:bodyPr>
          <a:lstStyle/>
          <a:p>
            <a:r>
              <a:rPr lang="en-US" sz="1600" dirty="0" smtClean="0">
                <a:solidFill>
                  <a:schemeClr val="bg1"/>
                </a:solidFill>
              </a:rPr>
              <a:t>He asks for help, he looks to the trees, see the tree blowing at the top, and begins to hear the popping as the tree falls.  </a:t>
            </a:r>
            <a:endParaRPr lang="en-US" sz="16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grpId="0" nodeType="clickEffect">
                                  <p:stCondLst>
                                    <p:cond delay="0"/>
                                  </p:stCondLst>
                                  <p:iterate type="lt">
                                    <p:tmPct val="5000"/>
                                  </p:iterate>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ppt_w</p:attrName>
                                        </p:attrNameLst>
                                      </p:cBhvr>
                                      <p:tavLst>
                                        <p:tav tm="0">
                                          <p:val>
                                            <p:fltVal val="0"/>
                                          </p:val>
                                        </p:tav>
                                        <p:tav tm="100000">
                                          <p:val>
                                            <p:strVal val="#ppt_w"/>
                                          </p:val>
                                        </p:tav>
                                      </p:tavLst>
                                    </p:anim>
                                    <p:anim calcmode="lin" valueType="num">
                                      <p:cBhvr>
                                        <p:cTn id="12" dur="1000" fill="hold"/>
                                        <p:tgtEl>
                                          <p:spTgt spid="5"/>
                                        </p:tgtEl>
                                        <p:attrNameLst>
                                          <p:attrName>ppt_h</p:attrName>
                                        </p:attrNameLst>
                                      </p:cBhvr>
                                      <p:tavLst>
                                        <p:tav tm="0">
                                          <p:val>
                                            <p:fltVal val="0"/>
                                          </p:val>
                                        </p:tav>
                                        <p:tav tm="100000">
                                          <p:val>
                                            <p:strVal val="#ppt_h"/>
                                          </p:val>
                                        </p:tav>
                                      </p:tavLst>
                                    </p:anim>
                                    <p:anim calcmode="lin" valueType="num">
                                      <p:cBhvr>
                                        <p:cTn id="13" dur="1000" fill="hold"/>
                                        <p:tgtEl>
                                          <p:spTgt spid="5"/>
                                        </p:tgtEl>
                                        <p:attrNameLst>
                                          <p:attrName>style.rotation</p:attrName>
                                        </p:attrNameLst>
                                      </p:cBhvr>
                                      <p:tavLst>
                                        <p:tav tm="0">
                                          <p:val>
                                            <p:fltVal val="90"/>
                                          </p:val>
                                        </p:tav>
                                        <p:tav tm="100000">
                                          <p:val>
                                            <p:fltVal val="0"/>
                                          </p:val>
                                        </p:tav>
                                      </p:tavLst>
                                    </p:anim>
                                    <p:animEffect transition="in" filter="fade">
                                      <p:cBhvr>
                                        <p:cTn id="14" dur="1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1000" fill="hold"/>
                                        <p:tgtEl>
                                          <p:spTgt spid="7"/>
                                        </p:tgtEl>
                                        <p:attrNameLst>
                                          <p:attrName>ppt_x</p:attrName>
                                        </p:attrNameLst>
                                      </p:cBhvr>
                                      <p:tavLst>
                                        <p:tav tm="0">
                                          <p:val>
                                            <p:strVal val="#ppt_x-.2"/>
                                          </p:val>
                                        </p:tav>
                                        <p:tav tm="100000">
                                          <p:val>
                                            <p:strVal val="#ppt_x"/>
                                          </p:val>
                                        </p:tav>
                                      </p:tavLst>
                                    </p:anim>
                                    <p:anim calcmode="lin" valueType="num">
                                      <p:cBhvr>
                                        <p:cTn id="27"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334000"/>
          </a:xfrm>
          <a:solidFill>
            <a:schemeClr val="accent6">
              <a:lumMod val="75000"/>
            </a:schemeClr>
          </a:solidFill>
          <a:ln>
            <a:solidFill>
              <a:schemeClr val="bg1"/>
            </a:solidFill>
          </a:ln>
        </p:spPr>
        <p:txBody>
          <a:bodyPr>
            <a:normAutofit/>
          </a:bodyPr>
          <a:lstStyle/>
          <a:p>
            <a:pPr lvl="0">
              <a:buNone/>
            </a:pPr>
            <a:r>
              <a:rPr lang="en-US" sz="2000" dirty="0"/>
              <a:t>What did Billy’s mother do with the first coon hide?</a:t>
            </a:r>
          </a:p>
          <a:p>
            <a:pPr>
              <a:buNone/>
            </a:pPr>
            <a:endParaRPr lang="en-US" sz="2000" dirty="0" smtClean="0"/>
          </a:p>
          <a:p>
            <a:pPr>
              <a:buNone/>
            </a:pPr>
            <a:endParaRPr lang="en-US" sz="2000" dirty="0" smtClean="0"/>
          </a:p>
          <a:p>
            <a:pPr>
              <a:buNone/>
            </a:pPr>
            <a:r>
              <a:rPr lang="en-US" sz="2000" dirty="0" smtClean="0"/>
              <a:t>Which </a:t>
            </a:r>
            <a:r>
              <a:rPr lang="en-US" sz="2000" dirty="0"/>
              <a:t>dog does Billy think is smarter?</a:t>
            </a:r>
          </a:p>
          <a:p>
            <a:pPr>
              <a:buNone/>
            </a:pPr>
            <a:endParaRPr lang="en-US" sz="2000" dirty="0" smtClean="0"/>
          </a:p>
          <a:p>
            <a:pPr>
              <a:buNone/>
            </a:pPr>
            <a:r>
              <a:rPr lang="en-US" sz="2000" dirty="0"/>
              <a:t>  </a:t>
            </a:r>
          </a:p>
          <a:p>
            <a:pPr lvl="0">
              <a:buNone/>
            </a:pPr>
            <a:r>
              <a:rPr lang="en-US" sz="2000" dirty="0"/>
              <a:t>What happened to the price of coonskins?</a:t>
            </a:r>
          </a:p>
          <a:p>
            <a:pPr>
              <a:buNone/>
            </a:pPr>
            <a:endParaRPr lang="en-US" sz="2000" dirty="0" smtClean="0"/>
          </a:p>
          <a:p>
            <a:pPr>
              <a:buNone/>
            </a:pPr>
            <a:r>
              <a:rPr lang="en-US" sz="2000" dirty="0"/>
              <a:t> </a:t>
            </a:r>
            <a:r>
              <a:rPr lang="en-US" sz="2000" dirty="0" smtClean="0"/>
              <a:t>Describe </a:t>
            </a:r>
            <a:r>
              <a:rPr lang="en-US" sz="2000" dirty="0"/>
              <a:t>what happens to Old Dan and how Billy managed </a:t>
            </a:r>
            <a:r>
              <a:rPr lang="en-US" sz="2000" dirty="0" smtClean="0"/>
              <a:t>to rescue </a:t>
            </a:r>
            <a:r>
              <a:rPr lang="en-US" sz="2000" dirty="0"/>
              <a:t>him</a:t>
            </a:r>
            <a:r>
              <a:rPr lang="en-US" sz="2000" dirty="0" smtClean="0"/>
              <a:t>.</a:t>
            </a:r>
            <a:endParaRPr lang="en-US" sz="2000" dirty="0"/>
          </a:p>
        </p:txBody>
      </p:sp>
      <p:sp>
        <p:nvSpPr>
          <p:cNvPr id="4" name="Title 1"/>
          <p:cNvSpPr>
            <a:spLocks noGrp="1"/>
          </p:cNvSpPr>
          <p:nvPr>
            <p:ph type="title"/>
          </p:nvPr>
        </p:nvSpPr>
        <p:spPr>
          <a:xfrm>
            <a:off x="457200" y="274638"/>
            <a:ext cx="8229600" cy="715962"/>
          </a:xfrm>
          <a:solidFill>
            <a:srgbClr val="FFFF00"/>
          </a:solidFill>
          <a:ln w="38100">
            <a:solidFill>
              <a:schemeClr val="accent1"/>
            </a:solidFill>
          </a:ln>
        </p:spPr>
        <p:txBody>
          <a:bodyPr>
            <a:normAutofit fontScale="90000"/>
          </a:bodyPr>
          <a:lstStyle/>
          <a:p>
            <a:r>
              <a:rPr lang="en-US" dirty="0" smtClean="0"/>
              <a:t>Chapter 10</a:t>
            </a:r>
            <a:endParaRPr lang="en-US" dirty="0"/>
          </a:p>
        </p:txBody>
      </p:sp>
      <p:sp>
        <p:nvSpPr>
          <p:cNvPr id="6" name="TextBox 5"/>
          <p:cNvSpPr txBox="1"/>
          <p:nvPr/>
        </p:nvSpPr>
        <p:spPr>
          <a:xfrm>
            <a:off x="533400" y="1600200"/>
            <a:ext cx="4724400" cy="523220"/>
          </a:xfrm>
          <a:prstGeom prst="rect">
            <a:avLst/>
          </a:prstGeom>
          <a:solidFill>
            <a:srgbClr val="002060"/>
          </a:solidFill>
          <a:ln>
            <a:solidFill>
              <a:schemeClr val="bg1"/>
            </a:solidFill>
          </a:ln>
        </p:spPr>
        <p:txBody>
          <a:bodyPr wrap="square" rtlCol="0">
            <a:spAutoFit/>
          </a:bodyPr>
          <a:lstStyle/>
          <a:p>
            <a:r>
              <a:rPr lang="en-US" sz="2800" dirty="0" smtClean="0">
                <a:solidFill>
                  <a:schemeClr val="bg1"/>
                </a:solidFill>
              </a:rPr>
              <a:t>She made him a coonskin hat.</a:t>
            </a:r>
            <a:endParaRPr lang="en-US" sz="2800" dirty="0">
              <a:solidFill>
                <a:schemeClr val="bg1"/>
              </a:solidFill>
            </a:endParaRPr>
          </a:p>
        </p:txBody>
      </p:sp>
      <p:sp>
        <p:nvSpPr>
          <p:cNvPr id="7" name="TextBox 6"/>
          <p:cNvSpPr txBox="1"/>
          <p:nvPr/>
        </p:nvSpPr>
        <p:spPr>
          <a:xfrm>
            <a:off x="533400" y="2667000"/>
            <a:ext cx="6324600" cy="523220"/>
          </a:xfrm>
          <a:prstGeom prst="rect">
            <a:avLst/>
          </a:prstGeom>
          <a:solidFill>
            <a:srgbClr val="002060"/>
          </a:solidFill>
          <a:ln>
            <a:solidFill>
              <a:schemeClr val="bg1"/>
            </a:solidFill>
          </a:ln>
        </p:spPr>
        <p:txBody>
          <a:bodyPr wrap="square" rtlCol="0">
            <a:spAutoFit/>
          </a:bodyPr>
          <a:lstStyle/>
          <a:p>
            <a:r>
              <a:rPr lang="en-US" sz="2800" dirty="0" smtClean="0">
                <a:solidFill>
                  <a:schemeClr val="bg1"/>
                </a:solidFill>
              </a:rPr>
              <a:t>Billy thinks Little Ann is the smarter dog.</a:t>
            </a:r>
            <a:endParaRPr lang="en-US" sz="2800" dirty="0">
              <a:solidFill>
                <a:schemeClr val="bg1"/>
              </a:solidFill>
            </a:endParaRPr>
          </a:p>
        </p:txBody>
      </p:sp>
      <p:sp>
        <p:nvSpPr>
          <p:cNvPr id="8" name="TextBox 7"/>
          <p:cNvSpPr txBox="1"/>
          <p:nvPr/>
        </p:nvSpPr>
        <p:spPr>
          <a:xfrm>
            <a:off x="609600" y="3657600"/>
            <a:ext cx="6629400" cy="400110"/>
          </a:xfrm>
          <a:prstGeom prst="rect">
            <a:avLst/>
          </a:prstGeom>
          <a:solidFill>
            <a:srgbClr val="002060"/>
          </a:solidFill>
          <a:ln>
            <a:solidFill>
              <a:schemeClr val="bg1"/>
            </a:solidFill>
          </a:ln>
        </p:spPr>
        <p:txBody>
          <a:bodyPr wrap="square" rtlCol="0">
            <a:spAutoFit/>
          </a:bodyPr>
          <a:lstStyle/>
          <a:p>
            <a:r>
              <a:rPr lang="en-US" sz="2000" dirty="0" smtClean="0">
                <a:solidFill>
                  <a:schemeClr val="bg1"/>
                </a:solidFill>
              </a:rPr>
              <a:t>The price of a good coonskin jumped between $4 and $7.</a:t>
            </a:r>
            <a:endParaRPr lang="en-US" sz="2000" dirty="0">
              <a:solidFill>
                <a:schemeClr val="bg1"/>
              </a:solidFill>
            </a:endParaRPr>
          </a:p>
        </p:txBody>
      </p:sp>
      <p:sp>
        <p:nvSpPr>
          <p:cNvPr id="9" name="TextBox 8"/>
          <p:cNvSpPr txBox="1"/>
          <p:nvPr/>
        </p:nvSpPr>
        <p:spPr>
          <a:xfrm>
            <a:off x="609600" y="4343400"/>
            <a:ext cx="8001000" cy="1938992"/>
          </a:xfrm>
          <a:prstGeom prst="rect">
            <a:avLst/>
          </a:prstGeom>
          <a:solidFill>
            <a:srgbClr val="002060"/>
          </a:solidFill>
          <a:ln>
            <a:solidFill>
              <a:schemeClr val="bg1"/>
            </a:solidFill>
          </a:ln>
        </p:spPr>
        <p:txBody>
          <a:bodyPr wrap="square" rtlCol="0">
            <a:spAutoFit/>
          </a:bodyPr>
          <a:lstStyle/>
          <a:p>
            <a:r>
              <a:rPr lang="en-US" sz="2400" dirty="0" smtClean="0">
                <a:solidFill>
                  <a:schemeClr val="bg1"/>
                </a:solidFill>
              </a:rPr>
              <a:t>Old Dan got trapped in an old muskrat den.  Little Ann was able to find Old Dan so Billy was able to dig him out.  Another “pickle” Old Dan got into was when he wedged himself up a hollowed out tree, out onto the limb.  Billy had to climb the tree to get Old Dan down.</a:t>
            </a:r>
            <a:endParaRPr lang="en-US"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229600" cy="4983163"/>
          </a:xfrm>
          <a:solidFill>
            <a:schemeClr val="accent6">
              <a:lumMod val="75000"/>
            </a:schemeClr>
          </a:solidFill>
        </p:spPr>
        <p:txBody>
          <a:bodyPr>
            <a:normAutofit/>
          </a:bodyPr>
          <a:lstStyle/>
          <a:p>
            <a:pPr lvl="0">
              <a:buNone/>
            </a:pPr>
            <a:r>
              <a:rPr lang="en-US" sz="2600" dirty="0"/>
              <a:t>Why was Billy unable to see his dogs?</a:t>
            </a:r>
          </a:p>
          <a:p>
            <a:pPr>
              <a:buNone/>
            </a:pPr>
            <a:r>
              <a:rPr lang="en-US" sz="2600" dirty="0"/>
              <a:t> </a:t>
            </a:r>
          </a:p>
          <a:p>
            <a:pPr lvl="0">
              <a:buNone/>
            </a:pPr>
            <a:r>
              <a:rPr lang="en-US" sz="2600" dirty="0" smtClean="0"/>
              <a:t>What </a:t>
            </a:r>
            <a:r>
              <a:rPr lang="en-US" sz="2600" dirty="0"/>
              <a:t>has happened to the dogs</a:t>
            </a:r>
            <a:r>
              <a:rPr lang="en-US" sz="2600" dirty="0" smtClean="0"/>
              <a:t>?</a:t>
            </a:r>
            <a:endParaRPr lang="en-US" sz="2600" dirty="0"/>
          </a:p>
          <a:p>
            <a:pPr>
              <a:buNone/>
            </a:pPr>
            <a:r>
              <a:rPr lang="en-US" sz="2600" dirty="0"/>
              <a:t> </a:t>
            </a:r>
          </a:p>
          <a:p>
            <a:pPr lvl="0">
              <a:buNone/>
            </a:pPr>
            <a:r>
              <a:rPr lang="en-US" sz="2600" dirty="0"/>
              <a:t>How does Billy rescue his dogs?</a:t>
            </a:r>
          </a:p>
          <a:p>
            <a:pPr>
              <a:buNone/>
            </a:pPr>
            <a:r>
              <a:rPr lang="en-US" sz="2600" dirty="0"/>
              <a:t> </a:t>
            </a:r>
          </a:p>
          <a:p>
            <a:pPr>
              <a:buNone/>
            </a:pPr>
            <a:endParaRPr lang="en-US" sz="2600" dirty="0" smtClean="0"/>
          </a:p>
          <a:p>
            <a:pPr>
              <a:buNone/>
            </a:pPr>
            <a:r>
              <a:rPr lang="en-US" sz="2400" dirty="0" smtClean="0"/>
              <a:t>At </a:t>
            </a:r>
            <a:r>
              <a:rPr lang="en-US" sz="2400" dirty="0"/>
              <a:t>the end of the chapter, why does Billy keep checking the handle of the lantern?</a:t>
            </a:r>
          </a:p>
          <a:p>
            <a:pPr>
              <a:buNone/>
            </a:pPr>
            <a:endParaRPr lang="en-US" dirty="0"/>
          </a:p>
        </p:txBody>
      </p:sp>
      <p:sp>
        <p:nvSpPr>
          <p:cNvPr id="4" name="Title 1"/>
          <p:cNvSpPr>
            <a:spLocks noGrp="1"/>
          </p:cNvSpPr>
          <p:nvPr>
            <p:ph type="title"/>
          </p:nvPr>
        </p:nvSpPr>
        <p:spPr>
          <a:xfrm>
            <a:off x="457200" y="274638"/>
            <a:ext cx="8229600" cy="792162"/>
          </a:xfrm>
          <a:solidFill>
            <a:srgbClr val="FFFF00"/>
          </a:solidFill>
          <a:ln w="38100">
            <a:solidFill>
              <a:schemeClr val="accent1"/>
            </a:solidFill>
          </a:ln>
        </p:spPr>
        <p:txBody>
          <a:bodyPr>
            <a:normAutofit/>
          </a:bodyPr>
          <a:lstStyle/>
          <a:p>
            <a:r>
              <a:rPr lang="en-US" dirty="0" smtClean="0"/>
              <a:t>Chapter 11</a:t>
            </a:r>
            <a:endParaRPr lang="en-US" dirty="0"/>
          </a:p>
        </p:txBody>
      </p:sp>
      <p:sp>
        <p:nvSpPr>
          <p:cNvPr id="5" name="TextBox 4"/>
          <p:cNvSpPr txBox="1"/>
          <p:nvPr/>
        </p:nvSpPr>
        <p:spPr>
          <a:xfrm>
            <a:off x="609600" y="1600200"/>
            <a:ext cx="3581400" cy="523220"/>
          </a:xfrm>
          <a:prstGeom prst="rect">
            <a:avLst/>
          </a:prstGeom>
          <a:solidFill>
            <a:schemeClr val="tx2">
              <a:lumMod val="75000"/>
            </a:schemeClr>
          </a:solidFill>
          <a:ln>
            <a:solidFill>
              <a:schemeClr val="bg1"/>
            </a:solidFill>
          </a:ln>
        </p:spPr>
        <p:txBody>
          <a:bodyPr wrap="square" rtlCol="0">
            <a:spAutoFit/>
          </a:bodyPr>
          <a:lstStyle/>
          <a:p>
            <a:r>
              <a:rPr lang="en-US" sz="2800" dirty="0" smtClean="0">
                <a:solidFill>
                  <a:schemeClr val="bg1"/>
                </a:solidFill>
              </a:rPr>
              <a:t>The fog was too thick.</a:t>
            </a:r>
            <a:endParaRPr lang="en-US" sz="2800" dirty="0">
              <a:solidFill>
                <a:schemeClr val="bg1"/>
              </a:solidFill>
            </a:endParaRPr>
          </a:p>
        </p:txBody>
      </p:sp>
      <p:sp>
        <p:nvSpPr>
          <p:cNvPr id="6" name="TextBox 5"/>
          <p:cNvSpPr txBox="1"/>
          <p:nvPr/>
        </p:nvSpPr>
        <p:spPr>
          <a:xfrm>
            <a:off x="609600" y="2590800"/>
            <a:ext cx="7924800" cy="523220"/>
          </a:xfrm>
          <a:prstGeom prst="rect">
            <a:avLst/>
          </a:prstGeom>
          <a:solidFill>
            <a:schemeClr val="tx2">
              <a:lumMod val="75000"/>
            </a:schemeClr>
          </a:solidFill>
          <a:ln>
            <a:solidFill>
              <a:schemeClr val="bg1"/>
            </a:solidFill>
          </a:ln>
        </p:spPr>
        <p:txBody>
          <a:bodyPr wrap="square" rtlCol="0">
            <a:spAutoFit/>
          </a:bodyPr>
          <a:lstStyle/>
          <a:p>
            <a:r>
              <a:rPr lang="en-US" sz="2800" dirty="0" smtClean="0">
                <a:solidFill>
                  <a:schemeClr val="bg1"/>
                </a:solidFill>
              </a:rPr>
              <a:t>Little Ann has fallen into the middle of the river.</a:t>
            </a:r>
            <a:endParaRPr lang="en-US" sz="2800" dirty="0">
              <a:solidFill>
                <a:schemeClr val="bg1"/>
              </a:solidFill>
            </a:endParaRPr>
          </a:p>
        </p:txBody>
      </p:sp>
      <p:sp>
        <p:nvSpPr>
          <p:cNvPr id="7" name="TextBox 6"/>
          <p:cNvSpPr txBox="1"/>
          <p:nvPr/>
        </p:nvSpPr>
        <p:spPr>
          <a:xfrm>
            <a:off x="533400" y="3505200"/>
            <a:ext cx="7924800" cy="954107"/>
          </a:xfrm>
          <a:prstGeom prst="rect">
            <a:avLst/>
          </a:prstGeom>
          <a:solidFill>
            <a:schemeClr val="tx2">
              <a:lumMod val="75000"/>
            </a:schemeClr>
          </a:solidFill>
          <a:ln>
            <a:solidFill>
              <a:schemeClr val="bg1"/>
            </a:solidFill>
          </a:ln>
        </p:spPr>
        <p:txBody>
          <a:bodyPr wrap="square" rtlCol="0">
            <a:spAutoFit/>
          </a:bodyPr>
          <a:lstStyle/>
          <a:p>
            <a:r>
              <a:rPr lang="en-US" sz="2800" dirty="0" smtClean="0">
                <a:solidFill>
                  <a:schemeClr val="bg1"/>
                </a:solidFill>
              </a:rPr>
              <a:t>Billy uses a long pole, a lantern hook, and the light to “fish” Ann from the water.</a:t>
            </a:r>
            <a:endParaRPr lang="en-US" sz="2800" dirty="0">
              <a:solidFill>
                <a:schemeClr val="bg1"/>
              </a:solidFill>
            </a:endParaRPr>
          </a:p>
        </p:txBody>
      </p:sp>
      <p:sp>
        <p:nvSpPr>
          <p:cNvPr id="8" name="TextBox 7"/>
          <p:cNvSpPr txBox="1"/>
          <p:nvPr/>
        </p:nvSpPr>
        <p:spPr>
          <a:xfrm>
            <a:off x="533400" y="5257801"/>
            <a:ext cx="7924800" cy="830997"/>
          </a:xfrm>
          <a:prstGeom prst="rect">
            <a:avLst/>
          </a:prstGeom>
          <a:solidFill>
            <a:schemeClr val="tx2">
              <a:lumMod val="75000"/>
            </a:schemeClr>
          </a:solidFill>
          <a:ln>
            <a:solidFill>
              <a:schemeClr val="bg1"/>
            </a:solidFill>
          </a:ln>
        </p:spPr>
        <p:txBody>
          <a:bodyPr wrap="square" rtlCol="0">
            <a:spAutoFit/>
          </a:bodyPr>
          <a:lstStyle/>
          <a:p>
            <a:r>
              <a:rPr lang="en-US" sz="2400" dirty="0" smtClean="0">
                <a:solidFill>
                  <a:schemeClr val="bg1"/>
                </a:solidFill>
              </a:rPr>
              <a:t>Billy wanted to see if the “unseen power” really helped him.  He wanted to see if the lantern handle would fall.</a:t>
            </a:r>
            <a:endParaRPr lang="en-US"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a:solidFill>
            <a:schemeClr val="accent6">
              <a:lumMod val="75000"/>
            </a:schemeClr>
          </a:solidFill>
        </p:spPr>
        <p:txBody>
          <a:bodyPr/>
          <a:lstStyle/>
          <a:p>
            <a:pPr>
              <a:buNone/>
            </a:pPr>
            <a:r>
              <a:rPr lang="en-US" sz="1800" dirty="0" smtClean="0"/>
              <a:t>		         Characters</a:t>
            </a:r>
            <a:r>
              <a:rPr lang="en-US" dirty="0" smtClean="0"/>
              <a:t>				</a:t>
            </a:r>
            <a:r>
              <a:rPr lang="en-US" sz="1800" dirty="0" smtClean="0"/>
              <a:t>Setting</a:t>
            </a:r>
          </a:p>
          <a:p>
            <a:pPr>
              <a:buNone/>
            </a:pPr>
            <a:endParaRPr lang="en-US" sz="1800" dirty="0"/>
          </a:p>
          <a:p>
            <a:pPr>
              <a:buNone/>
            </a:pPr>
            <a:endParaRPr lang="en-US" sz="1800" dirty="0" smtClean="0"/>
          </a:p>
          <a:p>
            <a:pPr>
              <a:buNone/>
            </a:pPr>
            <a:r>
              <a:rPr lang="en-US" sz="1800" dirty="0" smtClean="0"/>
              <a:t>				               Problem</a:t>
            </a:r>
          </a:p>
          <a:p>
            <a:pPr>
              <a:buNone/>
            </a:pPr>
            <a:endParaRPr lang="en-US" sz="1800" dirty="0" smtClean="0"/>
          </a:p>
          <a:p>
            <a:pPr>
              <a:buNone/>
            </a:pPr>
            <a:endParaRPr lang="en-US" sz="1800" dirty="0" smtClean="0"/>
          </a:p>
          <a:p>
            <a:pPr>
              <a:buNone/>
            </a:pPr>
            <a:r>
              <a:rPr lang="en-US" sz="1800" dirty="0"/>
              <a:t>	</a:t>
            </a:r>
            <a:r>
              <a:rPr lang="en-US" sz="1800" dirty="0" smtClean="0"/>
              <a:t>			                </a:t>
            </a:r>
            <a:r>
              <a:rPr lang="en-US" sz="1800" dirty="0" smtClean="0"/>
              <a:t>Event #1</a:t>
            </a:r>
          </a:p>
          <a:p>
            <a:pPr>
              <a:buNone/>
            </a:pPr>
            <a:endParaRPr lang="en-US" sz="1800" dirty="0"/>
          </a:p>
          <a:p>
            <a:pPr>
              <a:buNone/>
            </a:pPr>
            <a:endParaRPr lang="en-US" sz="1800" dirty="0"/>
          </a:p>
          <a:p>
            <a:pPr>
              <a:buNone/>
            </a:pPr>
            <a:r>
              <a:rPr lang="en-US" sz="1800" dirty="0" smtClean="0"/>
              <a:t>				                Event </a:t>
            </a:r>
            <a:r>
              <a:rPr lang="en-US" sz="1800" dirty="0" smtClean="0"/>
              <a:t>#2</a:t>
            </a:r>
          </a:p>
          <a:p>
            <a:pPr>
              <a:buNone/>
            </a:pPr>
            <a:endParaRPr lang="en-US" sz="1800" dirty="0"/>
          </a:p>
          <a:p>
            <a:pPr>
              <a:buNone/>
            </a:pPr>
            <a:endParaRPr lang="en-US" sz="1800" dirty="0" smtClean="0"/>
          </a:p>
          <a:p>
            <a:pPr>
              <a:buNone/>
            </a:pPr>
            <a:r>
              <a:rPr lang="en-US" sz="1800" dirty="0"/>
              <a:t>	</a:t>
            </a:r>
            <a:r>
              <a:rPr lang="en-US" sz="1800" dirty="0" smtClean="0"/>
              <a:t>			                Event #3</a:t>
            </a:r>
            <a:endParaRPr lang="en-US" sz="1800" dirty="0"/>
          </a:p>
          <a:p>
            <a:pPr>
              <a:buNone/>
            </a:pPr>
            <a:endParaRPr lang="en-US" sz="1800" dirty="0" smtClean="0"/>
          </a:p>
          <a:p>
            <a:pPr>
              <a:buNone/>
            </a:pPr>
            <a:r>
              <a:rPr lang="en-US" sz="1800" dirty="0"/>
              <a:t>	</a:t>
            </a:r>
            <a:r>
              <a:rPr lang="en-US" sz="1800" dirty="0" smtClean="0"/>
              <a:t>				</a:t>
            </a:r>
          </a:p>
          <a:p>
            <a:pPr>
              <a:buNone/>
            </a:pPr>
            <a:r>
              <a:rPr lang="en-US" sz="1800" dirty="0" smtClean="0"/>
              <a:t>				               Solution</a:t>
            </a:r>
          </a:p>
          <a:p>
            <a:pPr>
              <a:buNone/>
            </a:pPr>
            <a:endParaRPr lang="en-US" sz="1800" dirty="0"/>
          </a:p>
          <a:p>
            <a:pPr>
              <a:buNone/>
            </a:pPr>
            <a:endParaRPr lang="en-US" sz="1800" dirty="0" smtClean="0"/>
          </a:p>
          <a:p>
            <a:pPr>
              <a:buNone/>
            </a:pPr>
            <a:endParaRPr lang="en-US" sz="1800" dirty="0"/>
          </a:p>
        </p:txBody>
      </p:sp>
      <p:sp>
        <p:nvSpPr>
          <p:cNvPr id="9" name="TextBox 8"/>
          <p:cNvSpPr txBox="1"/>
          <p:nvPr/>
        </p:nvSpPr>
        <p:spPr>
          <a:xfrm>
            <a:off x="1676400" y="762000"/>
            <a:ext cx="1676400" cy="923330"/>
          </a:xfrm>
          <a:prstGeom prst="rect">
            <a:avLst/>
          </a:prstGeom>
          <a:solidFill>
            <a:schemeClr val="tx2">
              <a:lumMod val="50000"/>
            </a:schemeClr>
          </a:solidFill>
          <a:ln>
            <a:solidFill>
              <a:schemeClr val="bg1"/>
            </a:solidFill>
          </a:ln>
        </p:spPr>
        <p:txBody>
          <a:bodyPr wrap="square" rtlCol="0">
            <a:spAutoFit/>
          </a:bodyPr>
          <a:lstStyle/>
          <a:p>
            <a:r>
              <a:rPr lang="en-US" dirty="0" smtClean="0">
                <a:solidFill>
                  <a:schemeClr val="bg1"/>
                </a:solidFill>
              </a:rPr>
              <a:t>Billy</a:t>
            </a:r>
          </a:p>
          <a:p>
            <a:r>
              <a:rPr lang="en-US" dirty="0" smtClean="0">
                <a:solidFill>
                  <a:schemeClr val="bg1"/>
                </a:solidFill>
              </a:rPr>
              <a:t>Little Ann</a:t>
            </a:r>
          </a:p>
          <a:p>
            <a:r>
              <a:rPr lang="en-US" dirty="0" smtClean="0">
                <a:solidFill>
                  <a:schemeClr val="bg1"/>
                </a:solidFill>
              </a:rPr>
              <a:t>Old Dan</a:t>
            </a:r>
            <a:endParaRPr lang="en-US" dirty="0">
              <a:solidFill>
                <a:schemeClr val="bg1"/>
              </a:solidFill>
            </a:endParaRPr>
          </a:p>
        </p:txBody>
      </p:sp>
      <p:sp>
        <p:nvSpPr>
          <p:cNvPr id="10" name="TextBox 9"/>
          <p:cNvSpPr txBox="1"/>
          <p:nvPr/>
        </p:nvSpPr>
        <p:spPr>
          <a:xfrm>
            <a:off x="5562600" y="685800"/>
            <a:ext cx="1676400" cy="400110"/>
          </a:xfrm>
          <a:prstGeom prst="rect">
            <a:avLst/>
          </a:prstGeom>
          <a:solidFill>
            <a:schemeClr val="tx2">
              <a:lumMod val="50000"/>
            </a:schemeClr>
          </a:solidFill>
          <a:ln>
            <a:solidFill>
              <a:schemeClr val="bg1"/>
            </a:solidFill>
          </a:ln>
        </p:spPr>
        <p:txBody>
          <a:bodyPr wrap="square" rtlCol="0">
            <a:spAutoFit/>
          </a:bodyPr>
          <a:lstStyle/>
          <a:p>
            <a:r>
              <a:rPr lang="en-US" sz="2000" dirty="0" smtClean="0">
                <a:solidFill>
                  <a:schemeClr val="bg1"/>
                </a:solidFill>
              </a:rPr>
              <a:t>River bottoms</a:t>
            </a:r>
            <a:endParaRPr lang="en-US" sz="2000" dirty="0">
              <a:solidFill>
                <a:schemeClr val="bg1"/>
              </a:solidFill>
            </a:endParaRPr>
          </a:p>
        </p:txBody>
      </p:sp>
      <p:sp>
        <p:nvSpPr>
          <p:cNvPr id="11" name="TextBox 10"/>
          <p:cNvSpPr txBox="1"/>
          <p:nvPr/>
        </p:nvSpPr>
        <p:spPr>
          <a:xfrm>
            <a:off x="1524000" y="1828800"/>
            <a:ext cx="6172200" cy="400110"/>
          </a:xfrm>
          <a:prstGeom prst="rect">
            <a:avLst/>
          </a:prstGeom>
          <a:solidFill>
            <a:schemeClr val="tx2">
              <a:lumMod val="50000"/>
            </a:schemeClr>
          </a:solidFill>
          <a:ln>
            <a:solidFill>
              <a:schemeClr val="bg1"/>
            </a:solidFill>
          </a:ln>
        </p:spPr>
        <p:txBody>
          <a:bodyPr wrap="square" rtlCol="0">
            <a:spAutoFit/>
          </a:bodyPr>
          <a:lstStyle/>
          <a:p>
            <a:r>
              <a:rPr lang="en-US" sz="2000" dirty="0" smtClean="0">
                <a:solidFill>
                  <a:schemeClr val="bg1"/>
                </a:solidFill>
              </a:rPr>
              <a:t>Little Ann is caught in the river, clinging to the icy banks.</a:t>
            </a:r>
            <a:endParaRPr lang="en-US" sz="2000" dirty="0">
              <a:solidFill>
                <a:schemeClr val="bg1"/>
              </a:solidFill>
            </a:endParaRPr>
          </a:p>
        </p:txBody>
      </p:sp>
      <p:sp>
        <p:nvSpPr>
          <p:cNvPr id="13" name="TextBox 12"/>
          <p:cNvSpPr txBox="1"/>
          <p:nvPr/>
        </p:nvSpPr>
        <p:spPr>
          <a:xfrm>
            <a:off x="2209800" y="2743200"/>
            <a:ext cx="4800600" cy="400110"/>
          </a:xfrm>
          <a:prstGeom prst="rect">
            <a:avLst/>
          </a:prstGeom>
          <a:solidFill>
            <a:schemeClr val="tx2">
              <a:lumMod val="50000"/>
            </a:schemeClr>
          </a:solidFill>
          <a:ln>
            <a:solidFill>
              <a:schemeClr val="bg1"/>
            </a:solidFill>
          </a:ln>
        </p:spPr>
        <p:txBody>
          <a:bodyPr wrap="square" rtlCol="0">
            <a:spAutoFit/>
          </a:bodyPr>
          <a:lstStyle/>
          <a:p>
            <a:r>
              <a:rPr lang="en-US" sz="2000" dirty="0" smtClean="0">
                <a:solidFill>
                  <a:schemeClr val="bg1"/>
                </a:solidFill>
              </a:rPr>
              <a:t>Billy </a:t>
            </a:r>
            <a:r>
              <a:rPr lang="en-US" sz="2000" dirty="0" smtClean="0">
                <a:solidFill>
                  <a:schemeClr val="bg1"/>
                </a:solidFill>
              </a:rPr>
              <a:t>asks for help from the unseen power.</a:t>
            </a:r>
            <a:endParaRPr lang="en-US" sz="2000" dirty="0">
              <a:solidFill>
                <a:schemeClr val="bg1"/>
              </a:solidFill>
            </a:endParaRPr>
          </a:p>
        </p:txBody>
      </p:sp>
      <p:sp>
        <p:nvSpPr>
          <p:cNvPr id="14" name="TextBox 13"/>
          <p:cNvSpPr txBox="1"/>
          <p:nvPr/>
        </p:nvSpPr>
        <p:spPr>
          <a:xfrm>
            <a:off x="762000" y="3781455"/>
            <a:ext cx="7620000" cy="400110"/>
          </a:xfrm>
          <a:prstGeom prst="rect">
            <a:avLst/>
          </a:prstGeom>
          <a:solidFill>
            <a:schemeClr val="tx2">
              <a:lumMod val="50000"/>
            </a:schemeClr>
          </a:solidFill>
          <a:ln>
            <a:solidFill>
              <a:schemeClr val="bg1"/>
            </a:solidFill>
          </a:ln>
        </p:spPr>
        <p:txBody>
          <a:bodyPr wrap="square" rtlCol="0">
            <a:spAutoFit/>
          </a:bodyPr>
          <a:lstStyle/>
          <a:p>
            <a:r>
              <a:rPr lang="en-US" sz="2000" dirty="0" smtClean="0">
                <a:solidFill>
                  <a:schemeClr val="bg1"/>
                </a:solidFill>
              </a:rPr>
              <a:t>Billy </a:t>
            </a:r>
            <a:r>
              <a:rPr lang="en-US" sz="2000" dirty="0" smtClean="0">
                <a:solidFill>
                  <a:schemeClr val="bg1"/>
                </a:solidFill>
              </a:rPr>
              <a:t>hears a metallic sound (lantern) triggering his idea to save Ann.</a:t>
            </a:r>
            <a:endParaRPr lang="en-US" sz="2000" dirty="0">
              <a:solidFill>
                <a:schemeClr val="bg1"/>
              </a:solidFill>
            </a:endParaRPr>
          </a:p>
        </p:txBody>
      </p:sp>
      <p:sp>
        <p:nvSpPr>
          <p:cNvPr id="15" name="TextBox 14"/>
          <p:cNvSpPr txBox="1"/>
          <p:nvPr/>
        </p:nvSpPr>
        <p:spPr>
          <a:xfrm>
            <a:off x="762000" y="4800600"/>
            <a:ext cx="7620000" cy="369332"/>
          </a:xfrm>
          <a:prstGeom prst="rect">
            <a:avLst/>
          </a:prstGeom>
          <a:solidFill>
            <a:schemeClr val="tx2">
              <a:lumMod val="50000"/>
            </a:schemeClr>
          </a:solidFill>
          <a:ln>
            <a:solidFill>
              <a:schemeClr val="bg1"/>
            </a:solidFill>
          </a:ln>
        </p:spPr>
        <p:txBody>
          <a:bodyPr wrap="square" rtlCol="0">
            <a:spAutoFit/>
          </a:bodyPr>
          <a:lstStyle/>
          <a:p>
            <a:r>
              <a:rPr lang="en-US" dirty="0" smtClean="0">
                <a:solidFill>
                  <a:schemeClr val="bg1"/>
                </a:solidFill>
              </a:rPr>
              <a:t>Billy </a:t>
            </a:r>
            <a:r>
              <a:rPr lang="en-US" dirty="0" smtClean="0">
                <a:solidFill>
                  <a:schemeClr val="bg1"/>
                </a:solidFill>
              </a:rPr>
              <a:t>cuts cane, and makes a hook from lantern to “fish Little Ann” from water.</a:t>
            </a:r>
            <a:endParaRPr lang="en-US" dirty="0">
              <a:solidFill>
                <a:schemeClr val="bg1"/>
              </a:solidFill>
            </a:endParaRPr>
          </a:p>
        </p:txBody>
      </p:sp>
      <p:sp>
        <p:nvSpPr>
          <p:cNvPr id="16" name="TextBox 15"/>
          <p:cNvSpPr txBox="1"/>
          <p:nvPr/>
        </p:nvSpPr>
        <p:spPr>
          <a:xfrm>
            <a:off x="762000" y="5715000"/>
            <a:ext cx="7620000" cy="646331"/>
          </a:xfrm>
          <a:prstGeom prst="rect">
            <a:avLst/>
          </a:prstGeom>
          <a:solidFill>
            <a:schemeClr val="tx2">
              <a:lumMod val="50000"/>
            </a:schemeClr>
          </a:solidFill>
          <a:ln>
            <a:solidFill>
              <a:schemeClr val="bg1"/>
            </a:solidFill>
          </a:ln>
        </p:spPr>
        <p:txBody>
          <a:bodyPr wrap="square" rtlCol="0">
            <a:spAutoFit/>
          </a:bodyPr>
          <a:lstStyle/>
          <a:p>
            <a:r>
              <a:rPr lang="en-US" dirty="0" smtClean="0">
                <a:solidFill>
                  <a:schemeClr val="bg1"/>
                </a:solidFill>
              </a:rPr>
              <a:t>Billy </a:t>
            </a:r>
            <a:r>
              <a:rPr lang="en-US" dirty="0" smtClean="0">
                <a:solidFill>
                  <a:schemeClr val="bg1"/>
                </a:solidFill>
              </a:rPr>
              <a:t>saved Little Ann with the “fishing pole” and creates a fire to bring her back to life.</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3" grpId="0" animBg="1"/>
      <p:bldP spid="14" grpId="0" animBg="1"/>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a:solidFill>
            <a:schemeClr val="accent6">
              <a:lumMod val="75000"/>
            </a:schemeClr>
          </a:solidFill>
        </p:spPr>
        <p:txBody>
          <a:bodyPr>
            <a:normAutofit/>
          </a:bodyPr>
          <a:lstStyle/>
          <a:p>
            <a:pPr lvl="0">
              <a:buNone/>
            </a:pPr>
            <a:r>
              <a:rPr lang="en-US" dirty="0" smtClean="0"/>
              <a:t>Describe the Pritchard family.</a:t>
            </a:r>
          </a:p>
          <a:p>
            <a:pPr lvl="0">
              <a:buNone/>
            </a:pPr>
            <a:endParaRPr lang="en-US" dirty="0" smtClean="0"/>
          </a:p>
          <a:p>
            <a:pPr lvl="0">
              <a:buNone/>
            </a:pPr>
            <a:r>
              <a:rPr lang="en-US" dirty="0" smtClean="0"/>
              <a:t>What bet do the Pritchard boys make with Billy?</a:t>
            </a:r>
          </a:p>
          <a:p>
            <a:pPr lvl="0">
              <a:buNone/>
            </a:pPr>
            <a:endParaRPr lang="en-US" dirty="0" smtClean="0"/>
          </a:p>
          <a:p>
            <a:pPr lvl="0">
              <a:buNone/>
            </a:pPr>
            <a:r>
              <a:rPr lang="en-US" dirty="0" smtClean="0"/>
              <a:t>Why does Billy agree to the bet?</a:t>
            </a:r>
          </a:p>
          <a:p>
            <a:pPr lvl="0">
              <a:buNone/>
            </a:pPr>
            <a:endParaRPr lang="en-US" dirty="0" smtClean="0"/>
          </a:p>
          <a:p>
            <a:pPr lvl="0">
              <a:buNone/>
            </a:pPr>
            <a:r>
              <a:rPr lang="en-US" dirty="0" smtClean="0"/>
              <a:t>Describe the ghost coon.</a:t>
            </a:r>
          </a:p>
          <a:p>
            <a:pPr>
              <a:buNone/>
            </a:pPr>
            <a:endParaRPr lang="en-US" dirty="0"/>
          </a:p>
        </p:txBody>
      </p:sp>
      <p:sp>
        <p:nvSpPr>
          <p:cNvPr id="4" name="Title 1"/>
          <p:cNvSpPr>
            <a:spLocks noGrp="1"/>
          </p:cNvSpPr>
          <p:nvPr>
            <p:ph type="title"/>
          </p:nvPr>
        </p:nvSpPr>
        <p:spPr>
          <a:xfrm>
            <a:off x="457200" y="274638"/>
            <a:ext cx="8229600" cy="792162"/>
          </a:xfrm>
          <a:solidFill>
            <a:srgbClr val="FFFF00"/>
          </a:solidFill>
          <a:ln w="38100">
            <a:solidFill>
              <a:schemeClr val="accent1"/>
            </a:solidFill>
          </a:ln>
        </p:spPr>
        <p:txBody>
          <a:bodyPr>
            <a:normAutofit/>
          </a:bodyPr>
          <a:lstStyle/>
          <a:p>
            <a:r>
              <a:rPr lang="en-US" dirty="0" smtClean="0"/>
              <a:t>Chapter 12</a:t>
            </a:r>
            <a:endParaRPr lang="en-US" dirty="0"/>
          </a:p>
        </p:txBody>
      </p:sp>
      <p:sp>
        <p:nvSpPr>
          <p:cNvPr id="5" name="TextBox 4"/>
          <p:cNvSpPr txBox="1"/>
          <p:nvPr/>
        </p:nvSpPr>
        <p:spPr>
          <a:xfrm>
            <a:off x="609600" y="1676400"/>
            <a:ext cx="7772400" cy="646331"/>
          </a:xfrm>
          <a:prstGeom prst="rect">
            <a:avLst/>
          </a:prstGeom>
          <a:solidFill>
            <a:schemeClr val="tx2">
              <a:lumMod val="75000"/>
            </a:schemeClr>
          </a:solidFill>
          <a:ln w="19050">
            <a:solidFill>
              <a:schemeClr val="bg1"/>
            </a:solidFill>
          </a:ln>
        </p:spPr>
        <p:txBody>
          <a:bodyPr wrap="square" rtlCol="0">
            <a:spAutoFit/>
          </a:bodyPr>
          <a:lstStyle/>
          <a:p>
            <a:r>
              <a:rPr lang="en-US" dirty="0" smtClean="0">
                <a:solidFill>
                  <a:schemeClr val="bg1"/>
                </a:solidFill>
              </a:rPr>
              <a:t>The family is very mean.  The  family is secluded in the hills and keeps to themselves.</a:t>
            </a:r>
            <a:endParaRPr lang="en-US" dirty="0">
              <a:solidFill>
                <a:schemeClr val="bg1"/>
              </a:solidFill>
            </a:endParaRPr>
          </a:p>
        </p:txBody>
      </p:sp>
      <p:sp>
        <p:nvSpPr>
          <p:cNvPr id="6" name="TextBox 5"/>
          <p:cNvSpPr txBox="1"/>
          <p:nvPr/>
        </p:nvSpPr>
        <p:spPr>
          <a:xfrm>
            <a:off x="685800" y="2819400"/>
            <a:ext cx="7772400" cy="646331"/>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The Pritchard boys bet Billy and his grandfather that Little Ann and Old Dan  can’t tree the ghost coon.  The bet is for $2.</a:t>
            </a:r>
            <a:endParaRPr lang="en-US" dirty="0">
              <a:solidFill>
                <a:schemeClr val="bg1"/>
              </a:solidFill>
            </a:endParaRPr>
          </a:p>
        </p:txBody>
      </p:sp>
      <p:sp>
        <p:nvSpPr>
          <p:cNvPr id="7" name="TextBox 6"/>
          <p:cNvSpPr txBox="1"/>
          <p:nvPr/>
        </p:nvSpPr>
        <p:spPr>
          <a:xfrm>
            <a:off x="685800" y="4038600"/>
            <a:ext cx="7772400" cy="646331"/>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Billy only agrees to the bet after grandfather agrees.  The Pritchard boys really got under grandfather’s skin and that is why Billy agrees to the bet.</a:t>
            </a:r>
            <a:endParaRPr lang="en-US" dirty="0">
              <a:solidFill>
                <a:schemeClr val="bg1"/>
              </a:solidFill>
            </a:endParaRPr>
          </a:p>
        </p:txBody>
      </p:sp>
      <p:sp>
        <p:nvSpPr>
          <p:cNvPr id="8" name="TextBox 7"/>
          <p:cNvSpPr txBox="1"/>
          <p:nvPr/>
        </p:nvSpPr>
        <p:spPr>
          <a:xfrm>
            <a:off x="762000" y="5181600"/>
            <a:ext cx="7772400" cy="646331"/>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The ghost coon is a </a:t>
            </a:r>
            <a:r>
              <a:rPr lang="en-US" dirty="0" err="1" smtClean="0">
                <a:solidFill>
                  <a:schemeClr val="bg1"/>
                </a:solidFill>
              </a:rPr>
              <a:t>wiley</a:t>
            </a:r>
            <a:r>
              <a:rPr lang="en-US" dirty="0" smtClean="0">
                <a:solidFill>
                  <a:schemeClr val="bg1"/>
                </a:solidFill>
              </a:rPr>
              <a:t>, old coon that cannot be treed by any hunting dogs in the area. </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a:solidFill>
            <a:schemeClr val="accent6">
              <a:lumMod val="75000"/>
            </a:schemeClr>
          </a:solidFill>
        </p:spPr>
        <p:txBody>
          <a:bodyPr>
            <a:normAutofit fontScale="92500" lnSpcReduction="10000"/>
          </a:bodyPr>
          <a:lstStyle/>
          <a:p>
            <a:pPr lvl="0">
              <a:buNone/>
            </a:pPr>
            <a:r>
              <a:rPr lang="en-US" sz="2600" dirty="0" smtClean="0"/>
              <a:t>Why does Billy give Rubin the two dollars?</a:t>
            </a:r>
          </a:p>
          <a:p>
            <a:pPr>
              <a:buNone/>
            </a:pPr>
            <a:r>
              <a:rPr lang="en-US" sz="2600" dirty="0" smtClean="0"/>
              <a:t> </a:t>
            </a:r>
          </a:p>
          <a:p>
            <a:pPr lvl="0">
              <a:buNone/>
            </a:pPr>
            <a:r>
              <a:rPr lang="en-US" sz="2600" dirty="0" smtClean="0"/>
              <a:t>Where is Little Ann finally able to locate the ghost coon?</a:t>
            </a:r>
          </a:p>
          <a:p>
            <a:pPr>
              <a:buNone/>
            </a:pPr>
            <a:r>
              <a:rPr lang="en-US" sz="2600" dirty="0" smtClean="0"/>
              <a:t> </a:t>
            </a:r>
          </a:p>
          <a:p>
            <a:pPr lvl="0">
              <a:buNone/>
            </a:pPr>
            <a:r>
              <a:rPr lang="en-US" sz="2600" dirty="0" smtClean="0"/>
              <a:t>Why doesn’t Billy want to kill the ghost coon?</a:t>
            </a:r>
          </a:p>
          <a:p>
            <a:pPr lvl="0">
              <a:buNone/>
            </a:pPr>
            <a:endParaRPr lang="en-US" sz="2600" dirty="0" smtClean="0"/>
          </a:p>
          <a:p>
            <a:pPr lvl="0">
              <a:buNone/>
            </a:pPr>
            <a:r>
              <a:rPr lang="en-US" sz="2600" dirty="0" smtClean="0"/>
              <a:t>Describe the horrible scene Billy is confronted with after</a:t>
            </a:r>
          </a:p>
          <a:p>
            <a:pPr lvl="0">
              <a:buNone/>
            </a:pPr>
            <a:r>
              <a:rPr lang="en-US" sz="2600" dirty="0" smtClean="0"/>
              <a:t>breaking up the dogfight.</a:t>
            </a:r>
          </a:p>
          <a:p>
            <a:pPr>
              <a:buNone/>
            </a:pPr>
            <a:r>
              <a:rPr lang="en-US" sz="2600" dirty="0" smtClean="0"/>
              <a:t> </a:t>
            </a:r>
          </a:p>
          <a:p>
            <a:pPr>
              <a:buNone/>
            </a:pPr>
            <a:endParaRPr lang="en-US" sz="2600" dirty="0" smtClean="0"/>
          </a:p>
          <a:p>
            <a:pPr>
              <a:buNone/>
            </a:pPr>
            <a:r>
              <a:rPr lang="en-US" sz="2600" dirty="0" smtClean="0"/>
              <a:t>How does Billy pay his respects?</a:t>
            </a:r>
          </a:p>
          <a:p>
            <a:pPr>
              <a:buNone/>
            </a:pPr>
            <a:r>
              <a:rPr lang="en-US" b="1" dirty="0" smtClean="0"/>
              <a:t> </a:t>
            </a:r>
          </a:p>
          <a:p>
            <a:pPr>
              <a:buNone/>
            </a:pPr>
            <a:endParaRPr lang="en-US" dirty="0"/>
          </a:p>
        </p:txBody>
      </p:sp>
      <p:sp>
        <p:nvSpPr>
          <p:cNvPr id="4" name="Title 1"/>
          <p:cNvSpPr>
            <a:spLocks noGrp="1"/>
          </p:cNvSpPr>
          <p:nvPr>
            <p:ph type="title"/>
          </p:nvPr>
        </p:nvSpPr>
        <p:spPr>
          <a:xfrm>
            <a:off x="457200" y="274638"/>
            <a:ext cx="8229600" cy="715962"/>
          </a:xfrm>
          <a:solidFill>
            <a:srgbClr val="FFFF00"/>
          </a:solidFill>
          <a:ln w="38100">
            <a:solidFill>
              <a:schemeClr val="accent1"/>
            </a:solidFill>
          </a:ln>
        </p:spPr>
        <p:txBody>
          <a:bodyPr>
            <a:normAutofit fontScale="90000"/>
          </a:bodyPr>
          <a:lstStyle/>
          <a:p>
            <a:r>
              <a:rPr lang="en-US" dirty="0" smtClean="0"/>
              <a:t>Chapter 13</a:t>
            </a:r>
            <a:endParaRPr lang="en-US" dirty="0"/>
          </a:p>
        </p:txBody>
      </p:sp>
      <p:sp>
        <p:nvSpPr>
          <p:cNvPr id="5" name="TextBox 4"/>
          <p:cNvSpPr txBox="1"/>
          <p:nvPr/>
        </p:nvSpPr>
        <p:spPr>
          <a:xfrm>
            <a:off x="609600" y="1447800"/>
            <a:ext cx="4419600" cy="369332"/>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Billy doesn’t want to kill the ghost coon.</a:t>
            </a:r>
            <a:endParaRPr lang="en-US" dirty="0">
              <a:solidFill>
                <a:schemeClr val="bg1"/>
              </a:solidFill>
            </a:endParaRPr>
          </a:p>
        </p:txBody>
      </p:sp>
      <p:sp>
        <p:nvSpPr>
          <p:cNvPr id="6" name="TextBox 5"/>
          <p:cNvSpPr txBox="1"/>
          <p:nvPr/>
        </p:nvSpPr>
        <p:spPr>
          <a:xfrm>
            <a:off x="609600" y="2209800"/>
            <a:ext cx="5943600" cy="369332"/>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Little Ann is able to find the ghost coon at the gatepost.</a:t>
            </a:r>
            <a:endParaRPr lang="en-US" dirty="0">
              <a:solidFill>
                <a:schemeClr val="bg1"/>
              </a:solidFill>
            </a:endParaRPr>
          </a:p>
        </p:txBody>
      </p:sp>
      <p:sp>
        <p:nvSpPr>
          <p:cNvPr id="7" name="TextBox 6"/>
          <p:cNvSpPr txBox="1"/>
          <p:nvPr/>
        </p:nvSpPr>
        <p:spPr>
          <a:xfrm>
            <a:off x="533400" y="3048000"/>
            <a:ext cx="7696200" cy="369332"/>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Billy doesn’t want to kill the ghost coon because it has lived so many years.</a:t>
            </a:r>
            <a:endParaRPr lang="en-US" dirty="0">
              <a:solidFill>
                <a:schemeClr val="bg1"/>
              </a:solidFill>
            </a:endParaRPr>
          </a:p>
        </p:txBody>
      </p:sp>
      <p:sp>
        <p:nvSpPr>
          <p:cNvPr id="8" name="TextBox 7"/>
          <p:cNvSpPr txBox="1"/>
          <p:nvPr/>
        </p:nvSpPr>
        <p:spPr>
          <a:xfrm>
            <a:off x="609600" y="4267200"/>
            <a:ext cx="7696200" cy="646331"/>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Billy turns to see Rubin with the axe protruding from his stomach and blood coming from his mouth. </a:t>
            </a:r>
            <a:endParaRPr lang="en-US" dirty="0">
              <a:solidFill>
                <a:schemeClr val="bg1"/>
              </a:solidFill>
            </a:endParaRPr>
          </a:p>
        </p:txBody>
      </p:sp>
      <p:sp>
        <p:nvSpPr>
          <p:cNvPr id="9" name="TextBox 8"/>
          <p:cNvSpPr txBox="1"/>
          <p:nvPr/>
        </p:nvSpPr>
        <p:spPr>
          <a:xfrm>
            <a:off x="609600" y="5486400"/>
            <a:ext cx="7696200" cy="338554"/>
          </a:xfrm>
          <a:prstGeom prst="rect">
            <a:avLst/>
          </a:prstGeom>
          <a:solidFill>
            <a:schemeClr val="tx2">
              <a:lumMod val="75000"/>
            </a:schemeClr>
          </a:solidFill>
          <a:ln>
            <a:solidFill>
              <a:schemeClr val="bg1"/>
            </a:solidFill>
          </a:ln>
        </p:spPr>
        <p:txBody>
          <a:bodyPr wrap="square" rtlCol="0">
            <a:spAutoFit/>
          </a:bodyPr>
          <a:lstStyle/>
          <a:p>
            <a:r>
              <a:rPr lang="en-US" sz="1600" dirty="0" smtClean="0">
                <a:solidFill>
                  <a:schemeClr val="bg1"/>
                </a:solidFill>
              </a:rPr>
              <a:t>Billy decides to put flowers on the grave of Rubin, which is located on the Pritchard farm.</a:t>
            </a:r>
            <a:endParaRPr lang="en-US" sz="16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a:solidFill>
            <a:schemeClr val="accent6">
              <a:lumMod val="75000"/>
            </a:schemeClr>
          </a:solidFill>
        </p:spPr>
        <p:txBody>
          <a:bodyPr>
            <a:normAutofit/>
          </a:bodyPr>
          <a:lstStyle/>
          <a:p>
            <a:pPr lvl="0">
              <a:buNone/>
            </a:pPr>
            <a:r>
              <a:rPr lang="en-US" sz="2400" dirty="0" smtClean="0"/>
              <a:t>Why does Grandpa blame himself? </a:t>
            </a:r>
          </a:p>
          <a:p>
            <a:pPr lvl="0">
              <a:buNone/>
            </a:pPr>
            <a:endParaRPr lang="en-US" sz="2400" dirty="0" smtClean="0"/>
          </a:p>
          <a:p>
            <a:pPr lvl="0">
              <a:buNone/>
            </a:pPr>
            <a:r>
              <a:rPr lang="en-US" sz="2400" dirty="0" smtClean="0"/>
              <a:t>How does Billy feel about entering the championship coon hunt?</a:t>
            </a:r>
          </a:p>
          <a:p>
            <a:pPr lvl="0">
              <a:buNone/>
            </a:pPr>
            <a:endParaRPr lang="en-US" sz="2400" dirty="0" smtClean="0"/>
          </a:p>
          <a:p>
            <a:pPr lvl="0">
              <a:buNone/>
            </a:pPr>
            <a:r>
              <a:rPr lang="en-US" sz="2400" dirty="0" smtClean="0"/>
              <a:t>Who will be going to the championship coon hunt with Billy?</a:t>
            </a:r>
          </a:p>
          <a:p>
            <a:pPr lvl="0">
              <a:buNone/>
            </a:pPr>
            <a:endParaRPr lang="en-US" sz="2400" dirty="0" smtClean="0"/>
          </a:p>
          <a:p>
            <a:pPr lvl="0">
              <a:buNone/>
            </a:pPr>
            <a:r>
              <a:rPr lang="en-US" sz="2400" dirty="0" smtClean="0"/>
              <a:t>What does Billy think his chances of winning are?</a:t>
            </a:r>
          </a:p>
          <a:p>
            <a:pPr lvl="0">
              <a:buNone/>
            </a:pPr>
            <a:endParaRPr lang="en-US" sz="2400" dirty="0" smtClean="0"/>
          </a:p>
          <a:p>
            <a:pPr lvl="0">
              <a:buNone/>
            </a:pPr>
            <a:r>
              <a:rPr lang="en-US" sz="2400" dirty="0" smtClean="0"/>
              <a:t>Why is Billy worried about Little Ann?</a:t>
            </a:r>
          </a:p>
          <a:p>
            <a:pPr>
              <a:buNone/>
            </a:pPr>
            <a:r>
              <a:rPr lang="en-US" dirty="0" smtClean="0"/>
              <a:t> </a:t>
            </a:r>
          </a:p>
          <a:p>
            <a:pPr>
              <a:buNone/>
            </a:pPr>
            <a:endParaRPr lang="en-US" dirty="0"/>
          </a:p>
        </p:txBody>
      </p:sp>
      <p:sp>
        <p:nvSpPr>
          <p:cNvPr id="4" name="Title 1"/>
          <p:cNvSpPr>
            <a:spLocks noGrp="1"/>
          </p:cNvSpPr>
          <p:nvPr>
            <p:ph type="title"/>
          </p:nvPr>
        </p:nvSpPr>
        <p:spPr>
          <a:xfrm>
            <a:off x="457200" y="274638"/>
            <a:ext cx="8229600" cy="715962"/>
          </a:xfrm>
          <a:solidFill>
            <a:srgbClr val="FFFF00"/>
          </a:solidFill>
          <a:ln w="38100">
            <a:solidFill>
              <a:schemeClr val="accent1"/>
            </a:solidFill>
          </a:ln>
        </p:spPr>
        <p:txBody>
          <a:bodyPr>
            <a:normAutofit fontScale="90000"/>
          </a:bodyPr>
          <a:lstStyle/>
          <a:p>
            <a:r>
              <a:rPr lang="en-US" dirty="0" smtClean="0"/>
              <a:t>Chapter 14</a:t>
            </a:r>
            <a:endParaRPr lang="en-US" dirty="0"/>
          </a:p>
        </p:txBody>
      </p:sp>
      <p:sp>
        <p:nvSpPr>
          <p:cNvPr id="5" name="TextBox 4"/>
          <p:cNvSpPr txBox="1"/>
          <p:nvPr/>
        </p:nvSpPr>
        <p:spPr>
          <a:xfrm>
            <a:off x="609600" y="1447800"/>
            <a:ext cx="7848600" cy="369332"/>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Grandpa let the Pritchard boys get to him and he was the one who made the bet.</a:t>
            </a:r>
            <a:endParaRPr lang="en-US" dirty="0">
              <a:solidFill>
                <a:schemeClr val="bg1"/>
              </a:solidFill>
            </a:endParaRPr>
          </a:p>
        </p:txBody>
      </p:sp>
      <p:sp>
        <p:nvSpPr>
          <p:cNvPr id="6" name="TextBox 5"/>
          <p:cNvSpPr txBox="1"/>
          <p:nvPr/>
        </p:nvSpPr>
        <p:spPr>
          <a:xfrm>
            <a:off x="685800" y="2362200"/>
            <a:ext cx="4343400" cy="369332"/>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Billy is very excited to enter the coon hunt.</a:t>
            </a:r>
            <a:endParaRPr lang="en-US" dirty="0">
              <a:solidFill>
                <a:schemeClr val="bg1"/>
              </a:solidFill>
            </a:endParaRPr>
          </a:p>
        </p:txBody>
      </p:sp>
      <p:sp>
        <p:nvSpPr>
          <p:cNvPr id="7" name="TextBox 6"/>
          <p:cNvSpPr txBox="1"/>
          <p:nvPr/>
        </p:nvSpPr>
        <p:spPr>
          <a:xfrm>
            <a:off x="609600" y="3276600"/>
            <a:ext cx="6096000" cy="369332"/>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Billy, grandfather, papa, and his dogs will be going on the hunt.</a:t>
            </a:r>
            <a:endParaRPr lang="en-US" dirty="0">
              <a:solidFill>
                <a:schemeClr val="bg1"/>
              </a:solidFill>
            </a:endParaRPr>
          </a:p>
        </p:txBody>
      </p:sp>
      <p:sp>
        <p:nvSpPr>
          <p:cNvPr id="8" name="TextBox 7"/>
          <p:cNvSpPr txBox="1"/>
          <p:nvPr/>
        </p:nvSpPr>
        <p:spPr>
          <a:xfrm>
            <a:off x="609600" y="4114800"/>
            <a:ext cx="7848600" cy="369332"/>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Billy is confident in his dogs and he feels as though no other dogs can be his dogs.</a:t>
            </a:r>
            <a:endParaRPr lang="en-US" dirty="0">
              <a:solidFill>
                <a:schemeClr val="bg1"/>
              </a:solidFill>
            </a:endParaRPr>
          </a:p>
        </p:txBody>
      </p:sp>
      <p:sp>
        <p:nvSpPr>
          <p:cNvPr id="9" name="TextBox 8"/>
          <p:cNvSpPr txBox="1"/>
          <p:nvPr/>
        </p:nvSpPr>
        <p:spPr>
          <a:xfrm>
            <a:off x="609600" y="4953000"/>
            <a:ext cx="7848600" cy="646331"/>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Billy is worried about Little Ann in this hunt because she is gun shy and all of the hunters will be using guns to scare the coons from the trees.</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a:solidFill>
            <a:schemeClr val="accent6">
              <a:lumMod val="75000"/>
            </a:schemeClr>
          </a:solidFill>
        </p:spPr>
        <p:txBody>
          <a:bodyPr>
            <a:normAutofit/>
          </a:bodyPr>
          <a:lstStyle/>
          <a:p>
            <a:pPr lvl="0">
              <a:buNone/>
            </a:pPr>
            <a:r>
              <a:rPr lang="en-US" sz="2200" dirty="0" smtClean="0"/>
              <a:t>How is Billy treated like a man on the way to the hunting grounds?</a:t>
            </a:r>
          </a:p>
          <a:p>
            <a:pPr>
              <a:buNone/>
            </a:pPr>
            <a:r>
              <a:rPr lang="en-US" sz="2200" dirty="0" smtClean="0"/>
              <a:t> </a:t>
            </a:r>
          </a:p>
          <a:p>
            <a:pPr lvl="0">
              <a:buNone/>
            </a:pPr>
            <a:r>
              <a:rPr lang="en-US" sz="2200" dirty="0" smtClean="0"/>
              <a:t>Explain the superstition about hearing a screech owl.</a:t>
            </a:r>
          </a:p>
          <a:p>
            <a:pPr>
              <a:buNone/>
            </a:pPr>
            <a:r>
              <a:rPr lang="en-US" sz="2200" dirty="0" smtClean="0"/>
              <a:t> </a:t>
            </a:r>
          </a:p>
          <a:p>
            <a:pPr lvl="0">
              <a:buNone/>
            </a:pPr>
            <a:r>
              <a:rPr lang="en-US" sz="2200" dirty="0" smtClean="0"/>
              <a:t>Why was Billy awarded a silver cup?</a:t>
            </a:r>
          </a:p>
          <a:p>
            <a:pPr>
              <a:buNone/>
            </a:pPr>
            <a:r>
              <a:rPr lang="en-US" sz="2200" dirty="0" smtClean="0"/>
              <a:t> </a:t>
            </a:r>
          </a:p>
          <a:p>
            <a:pPr lvl="0">
              <a:buNone/>
            </a:pPr>
            <a:r>
              <a:rPr lang="en-US" sz="2200" dirty="0" smtClean="0"/>
              <a:t>What night is Billy set to hunt?</a:t>
            </a:r>
          </a:p>
          <a:p>
            <a:endParaRPr lang="en-US" sz="2200" dirty="0" smtClean="0"/>
          </a:p>
          <a:p>
            <a:pPr lvl="0">
              <a:buNone/>
            </a:pPr>
            <a:r>
              <a:rPr lang="en-US" sz="2200" dirty="0" smtClean="0"/>
              <a:t>Why did Billy crawl under the buggy?</a:t>
            </a:r>
          </a:p>
          <a:p>
            <a:pPr>
              <a:buNone/>
            </a:pPr>
            <a:r>
              <a:rPr lang="en-US" dirty="0" smtClean="0"/>
              <a:t> </a:t>
            </a:r>
          </a:p>
          <a:p>
            <a:pPr>
              <a:buNone/>
            </a:pPr>
            <a:endParaRPr lang="en-US" dirty="0"/>
          </a:p>
        </p:txBody>
      </p:sp>
      <p:sp>
        <p:nvSpPr>
          <p:cNvPr id="4" name="Title 1"/>
          <p:cNvSpPr>
            <a:spLocks noGrp="1"/>
          </p:cNvSpPr>
          <p:nvPr>
            <p:ph type="title"/>
          </p:nvPr>
        </p:nvSpPr>
        <p:spPr>
          <a:xfrm>
            <a:off x="457200" y="274638"/>
            <a:ext cx="8229600" cy="715962"/>
          </a:xfrm>
          <a:solidFill>
            <a:srgbClr val="FFFF00"/>
          </a:solidFill>
          <a:ln w="38100">
            <a:solidFill>
              <a:schemeClr val="accent1"/>
            </a:solidFill>
          </a:ln>
        </p:spPr>
        <p:txBody>
          <a:bodyPr>
            <a:normAutofit fontScale="90000"/>
          </a:bodyPr>
          <a:lstStyle/>
          <a:p>
            <a:r>
              <a:rPr lang="en-US" dirty="0" smtClean="0"/>
              <a:t>Chapter 15</a:t>
            </a:r>
            <a:endParaRPr lang="en-US" dirty="0"/>
          </a:p>
        </p:txBody>
      </p:sp>
      <p:sp>
        <p:nvSpPr>
          <p:cNvPr id="5" name="TextBox 4"/>
          <p:cNvSpPr txBox="1"/>
          <p:nvPr/>
        </p:nvSpPr>
        <p:spPr>
          <a:xfrm>
            <a:off x="685800" y="1447800"/>
            <a:ext cx="7696200" cy="381000"/>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Billy was being spoken to like a man and he was allowed to have coffee.</a:t>
            </a:r>
            <a:endParaRPr lang="en-US" dirty="0">
              <a:solidFill>
                <a:schemeClr val="bg1"/>
              </a:solidFill>
            </a:endParaRPr>
          </a:p>
        </p:txBody>
      </p:sp>
      <p:sp>
        <p:nvSpPr>
          <p:cNvPr id="6" name="TextBox 5"/>
          <p:cNvSpPr txBox="1"/>
          <p:nvPr/>
        </p:nvSpPr>
        <p:spPr>
          <a:xfrm>
            <a:off x="685800" y="2286000"/>
            <a:ext cx="7010400" cy="381000"/>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It is believed to be bad luck if you hear two screech owls in the night.</a:t>
            </a:r>
            <a:endParaRPr lang="en-US" dirty="0">
              <a:solidFill>
                <a:schemeClr val="bg1"/>
              </a:solidFill>
            </a:endParaRPr>
          </a:p>
        </p:txBody>
      </p:sp>
      <p:sp>
        <p:nvSpPr>
          <p:cNvPr id="7" name="TextBox 6"/>
          <p:cNvSpPr txBox="1"/>
          <p:nvPr/>
        </p:nvSpPr>
        <p:spPr>
          <a:xfrm>
            <a:off x="685800" y="3048000"/>
            <a:ext cx="6172200" cy="381000"/>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Little Ann won the beauty contest and Billy was award the cup.</a:t>
            </a:r>
            <a:endParaRPr lang="en-US" dirty="0">
              <a:solidFill>
                <a:schemeClr val="bg1"/>
              </a:solidFill>
            </a:endParaRPr>
          </a:p>
        </p:txBody>
      </p:sp>
      <p:sp>
        <p:nvSpPr>
          <p:cNvPr id="8" name="TextBox 7"/>
          <p:cNvSpPr txBox="1"/>
          <p:nvPr/>
        </p:nvSpPr>
        <p:spPr>
          <a:xfrm>
            <a:off x="685800" y="3886200"/>
            <a:ext cx="3505200" cy="381000"/>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Billy is going to hunt the 4</a:t>
            </a:r>
            <a:r>
              <a:rPr lang="en-US" baseline="30000" dirty="0" smtClean="0">
                <a:solidFill>
                  <a:schemeClr val="bg1"/>
                </a:solidFill>
              </a:rPr>
              <a:t>th</a:t>
            </a:r>
            <a:r>
              <a:rPr lang="en-US" dirty="0" smtClean="0">
                <a:solidFill>
                  <a:schemeClr val="bg1"/>
                </a:solidFill>
              </a:rPr>
              <a:t> night.</a:t>
            </a:r>
            <a:endParaRPr lang="en-US" dirty="0">
              <a:solidFill>
                <a:schemeClr val="bg1"/>
              </a:solidFill>
            </a:endParaRPr>
          </a:p>
        </p:txBody>
      </p:sp>
      <p:sp>
        <p:nvSpPr>
          <p:cNvPr id="9" name="TextBox 8"/>
          <p:cNvSpPr txBox="1"/>
          <p:nvPr/>
        </p:nvSpPr>
        <p:spPr>
          <a:xfrm>
            <a:off x="685800" y="4724400"/>
            <a:ext cx="7848600" cy="646331"/>
          </a:xfrm>
          <a:prstGeom prst="rect">
            <a:avLst/>
          </a:prstGeom>
          <a:solidFill>
            <a:schemeClr val="tx2">
              <a:lumMod val="75000"/>
            </a:schemeClr>
          </a:solidFill>
          <a:ln>
            <a:solidFill>
              <a:schemeClr val="bg1"/>
            </a:solidFill>
          </a:ln>
        </p:spPr>
        <p:txBody>
          <a:bodyPr wrap="square" rtlCol="0">
            <a:spAutoFit/>
          </a:bodyPr>
          <a:lstStyle/>
          <a:p>
            <a:r>
              <a:rPr lang="en-US" dirty="0" smtClean="0">
                <a:solidFill>
                  <a:schemeClr val="bg1"/>
                </a:solidFill>
              </a:rPr>
              <a:t>Billy crawled under the buggy because grandfather discovered that he used his hair comb to groom Little Ann for the contest.</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822</Words>
  <Application>Microsoft Office PowerPoint</Application>
  <PresentationFormat>On-screen Show (4:3)</PresentationFormat>
  <Paragraphs>135</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Where the Red Fern Grows – Round 2 (pages 84-183)</vt:lpstr>
      <vt:lpstr>Chapter 9</vt:lpstr>
      <vt:lpstr>Chapter 10</vt:lpstr>
      <vt:lpstr>Chapter 11</vt:lpstr>
      <vt:lpstr>PowerPoint Presentation</vt:lpstr>
      <vt:lpstr>Chapter 12</vt:lpstr>
      <vt:lpstr>Chapter 13</vt:lpstr>
      <vt:lpstr>Chapter 14</vt:lpstr>
      <vt:lpstr>Chapter 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Where the Red Fern Grows – Round 2 (pages 84-183)</dc:title>
  <dc:creator>Bonnie</dc:creator>
  <cp:lastModifiedBy>SCHMIDT, KEVIN</cp:lastModifiedBy>
  <cp:revision>6</cp:revision>
  <dcterms:created xsi:type="dcterms:W3CDTF">2009-10-05T23:40:12Z</dcterms:created>
  <dcterms:modified xsi:type="dcterms:W3CDTF">2011-10-27T10:50:22Z</dcterms:modified>
</cp:coreProperties>
</file>