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77" r:id="rId3"/>
    <p:sldId id="257" r:id="rId4"/>
    <p:sldId id="258" r:id="rId5"/>
    <p:sldId id="259" r:id="rId6"/>
    <p:sldId id="260" r:id="rId7"/>
    <p:sldId id="278" r:id="rId8"/>
    <p:sldId id="279" r:id="rId9"/>
    <p:sldId id="280" r:id="rId10"/>
    <p:sldId id="281" r:id="rId11"/>
    <p:sldId id="261" r:id="rId12"/>
    <p:sldId id="262" r:id="rId13"/>
    <p:sldId id="265" r:id="rId14"/>
    <p:sldId id="263" r:id="rId15"/>
    <p:sldId id="267" r:id="rId16"/>
    <p:sldId id="264" r:id="rId17"/>
    <p:sldId id="266" r:id="rId18"/>
    <p:sldId id="268" r:id="rId19"/>
    <p:sldId id="269" r:id="rId20"/>
    <p:sldId id="271" r:id="rId21"/>
    <p:sldId id="270" r:id="rId22"/>
    <p:sldId id="272" r:id="rId23"/>
    <p:sldId id="273" r:id="rId24"/>
    <p:sldId id="274" r:id="rId25"/>
    <p:sldId id="275" r:id="rId26"/>
    <p:sldId id="276"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78"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2C217-790B-49C1-BC94-912D4104E9DC}" type="datetimeFigureOut">
              <a:rPr lang="en-US" smtClean="0"/>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26B18-F836-4A55-A070-18111C3FABD4}" type="slidenum">
              <a:rPr lang="en-US" smtClean="0"/>
              <a:t>‹#›</a:t>
            </a:fld>
            <a:endParaRPr lang="en-US"/>
          </a:p>
        </p:txBody>
      </p:sp>
    </p:spTree>
    <p:extLst>
      <p:ext uri="{BB962C8B-B14F-4D97-AF65-F5344CB8AC3E}">
        <p14:creationId xmlns:p14="http://schemas.microsoft.com/office/powerpoint/2010/main" val="183547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1F20B95-0CC6-487F-9514-2016CB8F8259}" type="datetime1">
              <a:rPr lang="en-US" smtClean="0"/>
              <a:t>10/1/2015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72629F5-3C39-46B5-96E0-A6668E7E643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E2D701-4C39-4A4D-9885-3D0877A31CC1}" type="datetime1">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29F5-3C39-46B5-96E0-A6668E7E64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92E05-E2B2-4220-BB8C-C93DAA66C0DF}" type="datetime1">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29F5-3C39-46B5-96E0-A6668E7E64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B015E0-926E-4A5D-A323-0CAD2E0911B1}" type="datetime1">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29F5-3C39-46B5-96E0-A6668E7E64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5CE0D56-5B30-41E4-9E92-A34E425CE0B2}" type="datetime1">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72629F5-3C39-46B5-96E0-A6668E7E64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41E403-2DEC-4C0B-8F3B-69C618DD193E}" type="datetime1">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629F5-3C39-46B5-96E0-A6668E7E64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C794A0-9A2A-4C6A-A907-87FA3106DC08}" type="datetime1">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629F5-3C39-46B5-96E0-A6668E7E64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E1719C-08B5-4952-AA46-23AEA49B444B}" type="datetime1">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629F5-3C39-46B5-96E0-A6668E7E64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B8CD-7B5B-4F23-AC21-44256166A226}" type="datetime1">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629F5-3C39-46B5-96E0-A6668E7E64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9FEFD1-BDFA-42C5-8810-668F567B574E}" type="datetime1">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629F5-3C39-46B5-96E0-A6668E7E64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1D1247-DED6-4D31-9898-1B7B3B4B6813}" type="datetime1">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629F5-3C39-46B5-96E0-A6668E7E64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34B8AE-521B-44C0-8012-F489A5CC3758}" type="datetime1">
              <a:rPr lang="en-US" smtClean="0"/>
              <a:t>10/1/2015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2629F5-3C39-46B5-96E0-A6668E7E64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7630" y="0"/>
            <a:ext cx="5826370" cy="1524000"/>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n-US" dirty="0" smtClean="0"/>
              <a:t>CHAPTER 10 - Photosynthesis</a:t>
            </a:r>
            <a:endParaRPr lang="en-US" dirty="0"/>
          </a:p>
        </p:txBody>
      </p:sp>
      <p:pic>
        <p:nvPicPr>
          <p:cNvPr id="5" name="Picture 4" descr="chloroplast.jpg"/>
          <p:cNvPicPr>
            <a:picLocks noChangeAspect="1"/>
          </p:cNvPicPr>
          <p:nvPr/>
        </p:nvPicPr>
        <p:blipFill>
          <a:blip r:embed="rId2" cstate="print"/>
          <a:stretch>
            <a:fillRect/>
          </a:stretch>
        </p:blipFill>
        <p:spPr>
          <a:xfrm>
            <a:off x="0" y="2667000"/>
            <a:ext cx="4495800" cy="4257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ntro pic1.jpg"/>
          <p:cNvPicPr>
            <a:picLocks noChangeAspect="1"/>
          </p:cNvPicPr>
          <p:nvPr/>
        </p:nvPicPr>
        <p:blipFill>
          <a:blip r:embed="rId3" cstate="print"/>
          <a:stretch>
            <a:fillRect/>
          </a:stretch>
        </p:blipFill>
        <p:spPr>
          <a:xfrm>
            <a:off x="0" y="0"/>
            <a:ext cx="3276600" cy="2621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intro pic 3.jpg"/>
          <p:cNvPicPr>
            <a:picLocks noChangeAspect="1"/>
          </p:cNvPicPr>
          <p:nvPr/>
        </p:nvPicPr>
        <p:blipFill>
          <a:blip r:embed="rId4" cstate="print"/>
          <a:stretch>
            <a:fillRect/>
          </a:stretch>
        </p:blipFill>
        <p:spPr>
          <a:xfrm>
            <a:off x="5181600" y="1574800"/>
            <a:ext cx="3962400" cy="528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A72629F5-3C39-46B5-96E0-A6668E7E6433}"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4279299"/>
            <a:ext cx="2667000" cy="1143000"/>
          </a:xfrm>
        </p:spPr>
        <p:txBody>
          <a:bodyPr/>
          <a:lstStyle/>
          <a:p>
            <a:r>
              <a:rPr lang="en-US" dirty="0" smtClean="0"/>
              <a:t>Light</a:t>
            </a:r>
            <a:endParaRPr lang="en-US" dirty="0"/>
          </a:p>
        </p:txBody>
      </p:sp>
      <p:sp>
        <p:nvSpPr>
          <p:cNvPr id="3" name="Content Placeholder 2"/>
          <p:cNvSpPr>
            <a:spLocks noGrp="1"/>
          </p:cNvSpPr>
          <p:nvPr>
            <p:ph idx="1"/>
          </p:nvPr>
        </p:nvSpPr>
        <p:spPr>
          <a:xfrm>
            <a:off x="47258" y="0"/>
            <a:ext cx="3915142" cy="6781800"/>
          </a:xfrm>
        </p:spPr>
        <p:style>
          <a:lnRef idx="3">
            <a:schemeClr val="lt1"/>
          </a:lnRef>
          <a:fillRef idx="1">
            <a:schemeClr val="accent2"/>
          </a:fillRef>
          <a:effectRef idx="1">
            <a:schemeClr val="accent2"/>
          </a:effectRef>
          <a:fontRef idx="minor">
            <a:schemeClr val="lt1"/>
          </a:fontRef>
        </p:style>
        <p:txBody>
          <a:bodyPr>
            <a:normAutofit fontScale="77500" lnSpcReduction="20000"/>
          </a:bodyPr>
          <a:lstStyle/>
          <a:p>
            <a:pPr marL="280988" lvl="0" indent="-233363"/>
            <a:r>
              <a:rPr lang="en-US" dirty="0">
                <a:solidFill>
                  <a:schemeClr val="bg1"/>
                </a:solidFill>
              </a:rPr>
              <a:t>Light is a form of electromagnetic energy or radiation.</a:t>
            </a:r>
          </a:p>
          <a:p>
            <a:pPr marL="280988" lvl="0" indent="-233363"/>
            <a:r>
              <a:rPr lang="en-US" dirty="0">
                <a:solidFill>
                  <a:schemeClr val="bg1"/>
                </a:solidFill>
              </a:rPr>
              <a:t>Light travels in waves and the distance between crests of electromagnetic waves is called the </a:t>
            </a:r>
            <a:r>
              <a:rPr lang="en-US" b="1" dirty="0">
                <a:solidFill>
                  <a:srgbClr val="0070C0"/>
                </a:solidFill>
              </a:rPr>
              <a:t>wavelength</a:t>
            </a:r>
            <a:r>
              <a:rPr lang="en-US" dirty="0">
                <a:solidFill>
                  <a:schemeClr val="bg1"/>
                </a:solidFill>
              </a:rPr>
              <a:t>.</a:t>
            </a:r>
          </a:p>
          <a:p>
            <a:pPr marL="280988" lvl="0" indent="-233363"/>
            <a:r>
              <a:rPr lang="en-US" dirty="0">
                <a:solidFill>
                  <a:schemeClr val="bg1"/>
                </a:solidFill>
              </a:rPr>
              <a:t>The entire range of electromagnetic radiation is the </a:t>
            </a:r>
            <a:r>
              <a:rPr lang="en-US" b="1" dirty="0">
                <a:solidFill>
                  <a:srgbClr val="0070C0"/>
                </a:solidFill>
              </a:rPr>
              <a:t>electromagnetic spectrum</a:t>
            </a:r>
            <a:r>
              <a:rPr lang="en-US" b="1" dirty="0">
                <a:solidFill>
                  <a:schemeClr val="bg1"/>
                </a:solidFill>
              </a:rPr>
              <a:t>.</a:t>
            </a:r>
            <a:endParaRPr lang="en-US" dirty="0">
              <a:solidFill>
                <a:schemeClr val="bg1"/>
              </a:solidFill>
            </a:endParaRPr>
          </a:p>
          <a:p>
            <a:pPr marL="280988" lvl="0" indent="-233363"/>
            <a:r>
              <a:rPr lang="en-US" dirty="0">
                <a:solidFill>
                  <a:schemeClr val="bg1"/>
                </a:solidFill>
              </a:rPr>
              <a:t>The most important segment of the electromagnetic spectrum for life is a narrow band between 380 and 750 nm, the band of </a:t>
            </a:r>
            <a:r>
              <a:rPr lang="en-US" b="1" dirty="0">
                <a:solidFill>
                  <a:srgbClr val="0070C0"/>
                </a:solidFill>
              </a:rPr>
              <a:t>visible light</a:t>
            </a:r>
            <a:r>
              <a:rPr lang="en-US" dirty="0">
                <a:solidFill>
                  <a:srgbClr val="0070C0"/>
                </a:solidFill>
              </a:rPr>
              <a:t> </a:t>
            </a:r>
            <a:r>
              <a:rPr lang="en-US" dirty="0">
                <a:solidFill>
                  <a:schemeClr val="bg1"/>
                </a:solidFill>
              </a:rPr>
              <a:t>detected as colors by the human eye</a:t>
            </a:r>
            <a:r>
              <a:rPr lang="en-US" dirty="0" smtClean="0">
                <a:solidFill>
                  <a:schemeClr val="bg1"/>
                </a:solidFill>
              </a:rPr>
              <a:t>. (ROY.G.BIV!)</a:t>
            </a:r>
            <a:endParaRPr lang="en-US" dirty="0">
              <a:solidFill>
                <a:schemeClr val="bg1"/>
              </a:solidFill>
            </a:endParaRPr>
          </a:p>
          <a:p>
            <a:pPr marL="280988" lvl="0" indent="-233363"/>
            <a:r>
              <a:rPr lang="en-US" dirty="0">
                <a:solidFill>
                  <a:schemeClr val="bg1"/>
                </a:solidFill>
              </a:rPr>
              <a:t>Although light travels as a wave, many of its properties are those of a discrete particle, a </a:t>
            </a:r>
            <a:r>
              <a:rPr lang="en-US" b="1" dirty="0">
                <a:solidFill>
                  <a:srgbClr val="0070C0"/>
                </a:solidFill>
              </a:rPr>
              <a:t>photon</a:t>
            </a:r>
            <a:r>
              <a:rPr lang="en-US" dirty="0">
                <a:solidFill>
                  <a:schemeClr val="bg1"/>
                </a:solidFill>
              </a:rPr>
              <a:t>.</a:t>
            </a:r>
          </a:p>
          <a:p>
            <a:endParaRPr lang="en-US" dirty="0"/>
          </a:p>
        </p:txBody>
      </p:sp>
      <p:sp>
        <p:nvSpPr>
          <p:cNvPr id="4" name="Slide Number Placeholder 3"/>
          <p:cNvSpPr>
            <a:spLocks noGrp="1"/>
          </p:cNvSpPr>
          <p:nvPr>
            <p:ph type="sldNum" sz="quarter" idx="12"/>
          </p:nvPr>
        </p:nvSpPr>
        <p:spPr/>
        <p:txBody>
          <a:bodyPr/>
          <a:lstStyle/>
          <a:p>
            <a:fld id="{A72629F5-3C39-46B5-96E0-A6668E7E6433}" type="slidenum">
              <a:rPr lang="en-US" smtClean="0"/>
              <a:pPr/>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7585"/>
            <a:ext cx="5199185" cy="3267339"/>
          </a:xfrm>
          <a:prstGeom prst="rect">
            <a:avLst/>
          </a:prstGeom>
        </p:spPr>
      </p:pic>
    </p:spTree>
    <p:extLst>
      <p:ext uri="{BB962C8B-B14F-4D97-AF65-F5344CB8AC3E}">
        <p14:creationId xmlns:p14="http://schemas.microsoft.com/office/powerpoint/2010/main" val="290688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6915"/>
            <a:ext cx="2438400" cy="944562"/>
          </a:xfrm>
        </p:spPr>
        <p:txBody>
          <a:bodyPr>
            <a:normAutofit fontScale="90000"/>
          </a:bodyPr>
          <a:lstStyle/>
          <a:p>
            <a:r>
              <a:rPr lang="en-US" dirty="0" smtClean="0"/>
              <a:t>Visible Light</a:t>
            </a:r>
            <a:endParaRPr lang="en-US" dirty="0"/>
          </a:p>
        </p:txBody>
      </p:sp>
      <p:pic>
        <p:nvPicPr>
          <p:cNvPr id="5" name="Picture 4" descr="10-06-ChloroplastLight-L.gif"/>
          <p:cNvPicPr>
            <a:picLocks noChangeAspect="1"/>
          </p:cNvPicPr>
          <p:nvPr/>
        </p:nvPicPr>
        <p:blipFill>
          <a:blip r:embed="rId2" cstate="print"/>
          <a:srcRect l="5272" t="3333" r="6550" b="4667"/>
          <a:stretch>
            <a:fillRect/>
          </a:stretch>
        </p:blipFill>
        <p:spPr>
          <a:xfrm>
            <a:off x="0" y="0"/>
            <a:ext cx="381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descr="10-05-LightSpectrum-L.gif"/>
          <p:cNvPicPr>
            <a:picLocks noGrp="1" noChangeAspect="1"/>
          </p:cNvPicPr>
          <p:nvPr>
            <p:ph idx="1"/>
          </p:nvPr>
        </p:nvPicPr>
        <p:blipFill>
          <a:blip r:embed="rId3" cstate="print"/>
          <a:srcRect l="2318" t="3237" r="1474" b="6136"/>
          <a:stretch>
            <a:fillRect/>
          </a:stretch>
        </p:blipFill>
        <p:spPr>
          <a:xfrm>
            <a:off x="3276600" y="2899272"/>
            <a:ext cx="5867400" cy="3958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026877" y="156975"/>
            <a:ext cx="4876800" cy="2585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Light can be </a:t>
            </a:r>
            <a:r>
              <a:rPr lang="en-US" dirty="0" smtClean="0">
                <a:solidFill>
                  <a:srgbClr val="FFFF00"/>
                </a:solidFill>
              </a:rPr>
              <a:t>transmitted</a:t>
            </a:r>
            <a:r>
              <a:rPr lang="en-US" dirty="0" smtClean="0"/>
              <a:t>, </a:t>
            </a:r>
            <a:r>
              <a:rPr lang="en-US" dirty="0" smtClean="0">
                <a:solidFill>
                  <a:srgbClr val="FFFF00"/>
                </a:solidFill>
              </a:rPr>
              <a:t>reflected</a:t>
            </a:r>
            <a:r>
              <a:rPr lang="en-US" dirty="0" smtClean="0"/>
              <a:t>, or </a:t>
            </a:r>
            <a:r>
              <a:rPr lang="en-US" dirty="0" smtClean="0">
                <a:solidFill>
                  <a:srgbClr val="FFFF00"/>
                </a:solidFill>
              </a:rPr>
              <a:t>absorbed</a:t>
            </a:r>
            <a:r>
              <a:rPr lang="en-US" dirty="0" smtClean="0"/>
              <a:t>.  </a:t>
            </a:r>
            <a:r>
              <a:rPr lang="en-US" dirty="0" smtClean="0"/>
              <a:t>Substances that absorb visible light are called </a:t>
            </a:r>
            <a:r>
              <a:rPr lang="en-US" dirty="0" smtClean="0">
                <a:solidFill>
                  <a:srgbClr val="FFFF00"/>
                </a:solidFill>
              </a:rPr>
              <a:t>PIGMENTS</a:t>
            </a:r>
            <a:r>
              <a:rPr lang="en-US" dirty="0" smtClean="0"/>
              <a:t>. Whatever </a:t>
            </a:r>
            <a:r>
              <a:rPr lang="en-US" dirty="0" smtClean="0"/>
              <a:t>color wavelength is reflected is the color that the pigment appears to be.  This color wavelength is NOT helpful in providing energy because none of it is absorbed (therefore green is NOT helpful for photosynthesis because chlorophyll  reflects green light).</a:t>
            </a:r>
            <a:endParaRPr lang="en-US" dirty="0"/>
          </a:p>
        </p:txBody>
      </p:sp>
      <p:sp>
        <p:nvSpPr>
          <p:cNvPr id="7" name="TextBox 6"/>
          <p:cNvSpPr txBox="1"/>
          <p:nvPr/>
        </p:nvSpPr>
        <p:spPr>
          <a:xfrm>
            <a:off x="190500" y="5288393"/>
            <a:ext cx="29718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This is the visible light spectrum.  The </a:t>
            </a:r>
            <a:r>
              <a:rPr lang="en-US" dirty="0" smtClean="0">
                <a:solidFill>
                  <a:srgbClr val="FFFF00"/>
                </a:solidFill>
              </a:rPr>
              <a:t>shorter the wavelength</a:t>
            </a:r>
            <a:r>
              <a:rPr lang="en-US" dirty="0" smtClean="0"/>
              <a:t> (violet), the </a:t>
            </a:r>
            <a:r>
              <a:rPr lang="en-US" dirty="0" smtClean="0">
                <a:solidFill>
                  <a:srgbClr val="FFFF00"/>
                </a:solidFill>
              </a:rPr>
              <a:t>more energy </a:t>
            </a:r>
            <a:r>
              <a:rPr lang="en-US" dirty="0" smtClean="0"/>
              <a:t>it </a:t>
            </a:r>
            <a:r>
              <a:rPr lang="en-US" dirty="0" smtClean="0"/>
              <a:t>has.</a:t>
            </a:r>
            <a:endParaRPr lang="en-US"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446"/>
            <a:ext cx="6096000" cy="1143000"/>
          </a:xfrm>
        </p:spPr>
        <p:txBody>
          <a:bodyPr/>
          <a:lstStyle/>
          <a:p>
            <a:r>
              <a:rPr lang="en-US" dirty="0" smtClean="0"/>
              <a:t>Spectrophotometer</a:t>
            </a:r>
            <a:endParaRPr lang="en-US" dirty="0"/>
          </a:p>
        </p:txBody>
      </p:sp>
      <p:pic>
        <p:nvPicPr>
          <p:cNvPr id="5" name="Picture 4" descr="10-07-AbsorptionSpectrum-L.gif"/>
          <p:cNvPicPr>
            <a:picLocks noChangeAspect="1"/>
          </p:cNvPicPr>
          <p:nvPr/>
        </p:nvPicPr>
        <p:blipFill>
          <a:blip r:embed="rId2" cstate="print"/>
          <a:stretch>
            <a:fillRect/>
          </a:stretch>
        </p:blipFill>
        <p:spPr>
          <a:xfrm>
            <a:off x="0" y="1295400"/>
            <a:ext cx="5588635"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691553" y="52754"/>
            <a:ext cx="3317631"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smtClean="0"/>
              <a:t>The spectrophotometer is a machine that measures a pigments ability to absorb at different wavelengths of light.  </a:t>
            </a:r>
          </a:p>
          <a:p>
            <a:endParaRPr lang="en-US" dirty="0" smtClean="0"/>
          </a:p>
          <a:p>
            <a:r>
              <a:rPr lang="en-US" dirty="0" smtClean="0"/>
              <a:t>The  more light that is absorbed, the less that gets through, so the lower the transmittance.  </a:t>
            </a:r>
          </a:p>
          <a:p>
            <a:endParaRPr lang="en-US" dirty="0" smtClean="0"/>
          </a:p>
          <a:p>
            <a:r>
              <a:rPr lang="en-US" dirty="0" smtClean="0"/>
              <a:t>Low Transmittance = High Absorption</a:t>
            </a:r>
            <a:endParaRPr lang="en-US"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12</a:t>
            </a:fld>
            <a:endParaRPr lang="en-US"/>
          </a:p>
        </p:txBody>
      </p:sp>
      <p:sp>
        <p:nvSpPr>
          <p:cNvPr id="4" name="TextBox 3"/>
          <p:cNvSpPr txBox="1"/>
          <p:nvPr/>
        </p:nvSpPr>
        <p:spPr>
          <a:xfrm>
            <a:off x="5691552" y="3777762"/>
            <a:ext cx="3317631" cy="258532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r>
              <a:rPr lang="en-US" dirty="0"/>
              <a:t>An </a:t>
            </a:r>
            <a:r>
              <a:rPr lang="en-US" b="1" dirty="0">
                <a:solidFill>
                  <a:srgbClr val="FFFF00"/>
                </a:solidFill>
              </a:rPr>
              <a:t>absorption spectrum</a:t>
            </a:r>
            <a:r>
              <a:rPr lang="en-US" dirty="0">
                <a:solidFill>
                  <a:srgbClr val="FFFF00"/>
                </a:solidFill>
              </a:rPr>
              <a:t> </a:t>
            </a:r>
            <a:r>
              <a:rPr lang="en-US" dirty="0"/>
              <a:t>plots a pigment’s light absorption versus wavelength.</a:t>
            </a:r>
          </a:p>
          <a:p>
            <a:pPr lvl="0"/>
            <a:r>
              <a:rPr lang="en-US" dirty="0" smtClean="0"/>
              <a:t>An </a:t>
            </a:r>
            <a:r>
              <a:rPr lang="en-US" dirty="0"/>
              <a:t>overall </a:t>
            </a:r>
            <a:r>
              <a:rPr lang="en-US" b="1" dirty="0">
                <a:solidFill>
                  <a:srgbClr val="FFFF00"/>
                </a:solidFill>
              </a:rPr>
              <a:t>action spectrum</a:t>
            </a:r>
            <a:r>
              <a:rPr lang="en-US" dirty="0">
                <a:solidFill>
                  <a:srgbClr val="FFFF00"/>
                </a:solidFill>
              </a:rPr>
              <a:t> </a:t>
            </a:r>
            <a:r>
              <a:rPr lang="en-US" dirty="0"/>
              <a:t>for photosynthesis profiles the relative effectiveness of different wavelengths of </a:t>
            </a:r>
            <a:r>
              <a:rPr lang="en-US" dirty="0" smtClean="0"/>
              <a:t>light </a:t>
            </a:r>
            <a:r>
              <a:rPr lang="en-US" dirty="0"/>
              <a:t>in driving the process.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0"/>
            <a:ext cx="5029200" cy="1219200"/>
          </a:xfrm>
        </p:spPr>
        <p:txBody>
          <a:bodyPr>
            <a:normAutofit fontScale="90000"/>
          </a:bodyPr>
          <a:lstStyle/>
          <a:p>
            <a:r>
              <a:rPr lang="en-US" dirty="0" smtClean="0"/>
              <a:t>Thomas Engelmann</a:t>
            </a:r>
            <a:endParaRPr lang="en-US" dirty="0"/>
          </a:p>
        </p:txBody>
      </p:sp>
      <p:sp>
        <p:nvSpPr>
          <p:cNvPr id="4" name="TextBox 3"/>
          <p:cNvSpPr txBox="1"/>
          <p:nvPr/>
        </p:nvSpPr>
        <p:spPr>
          <a:xfrm>
            <a:off x="4267200" y="1779687"/>
            <a:ext cx="4876800" cy="50783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u="sng" dirty="0" smtClean="0"/>
              <a:t>Engelmann’s Experiment </a:t>
            </a:r>
            <a:r>
              <a:rPr lang="en-US" dirty="0" smtClean="0"/>
              <a:t>→</a:t>
            </a:r>
          </a:p>
          <a:p>
            <a:endParaRPr lang="en-US" dirty="0" smtClean="0"/>
          </a:p>
          <a:p>
            <a:r>
              <a:rPr lang="en-US" dirty="0" smtClean="0"/>
              <a:t>Engelmann shone light of different colors (wavelengths) of light onto filaments of Spirogyra (through a prism). Spirogyra is an alga made up of filaments (chains) of cells. He added motile bacteria (which could swim) and which needed oxygen and observed where they went. He found that the bacteria clustered around the blue and red colors of the spectrum, where the Spirogyra were producing the most oxygen. So he concluded that these two colors were the most important for photosynthesis.</a:t>
            </a:r>
          </a:p>
          <a:p>
            <a:endParaRPr lang="en-US" dirty="0" smtClean="0"/>
          </a:p>
          <a:p>
            <a:r>
              <a:rPr lang="en-US" u="sng" dirty="0" smtClean="0"/>
              <a:t>RESULT</a:t>
            </a:r>
            <a:r>
              <a:rPr lang="en-US" dirty="0" smtClean="0"/>
              <a:t>:  Red and Blue are the most effective colors for photosynthesis!</a:t>
            </a:r>
          </a:p>
          <a:p>
            <a:endParaRPr lang="en-US" dirty="0"/>
          </a:p>
        </p:txBody>
      </p:sp>
      <p:pic>
        <p:nvPicPr>
          <p:cNvPr id="5" name="Picture 4" descr="10-08-PhotosynSpectra-L.gif"/>
          <p:cNvPicPr>
            <a:picLocks noChangeAspect="1"/>
          </p:cNvPicPr>
          <p:nvPr/>
        </p:nvPicPr>
        <p:blipFill>
          <a:blip r:embed="rId2" cstate="print"/>
          <a:srcRect r="-292" b="4000"/>
          <a:stretch>
            <a:fillRect/>
          </a:stretch>
        </p:blipFill>
        <p:spPr>
          <a:xfrm>
            <a:off x="0" y="-1"/>
            <a:ext cx="4038600" cy="6762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72629F5-3C39-46B5-96E0-A6668E7E643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09-ChlorophyllStruct-L.jpg"/>
          <p:cNvPicPr>
            <a:picLocks noChangeAspect="1"/>
          </p:cNvPicPr>
          <p:nvPr/>
        </p:nvPicPr>
        <p:blipFill>
          <a:blip r:embed="rId2" cstate="print"/>
          <a:srcRect r="-290" b="5357"/>
          <a:stretch>
            <a:fillRect/>
          </a:stretch>
        </p:blipFill>
        <p:spPr>
          <a:xfrm>
            <a:off x="2819400" y="0"/>
            <a:ext cx="63246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ccessory pigments.jpg"/>
          <p:cNvPicPr>
            <a:picLocks noChangeAspect="1"/>
          </p:cNvPicPr>
          <p:nvPr/>
        </p:nvPicPr>
        <p:blipFill>
          <a:blip r:embed="rId3" cstate="print"/>
          <a:stretch>
            <a:fillRect/>
          </a:stretch>
        </p:blipFill>
        <p:spPr>
          <a:xfrm>
            <a:off x="0" y="2819400"/>
            <a:ext cx="53848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0" y="0"/>
            <a:ext cx="2438400" cy="34163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u="sng" dirty="0" smtClean="0"/>
              <a:t>Accessory Pigments: </a:t>
            </a:r>
          </a:p>
          <a:p>
            <a:endParaRPr lang="en-US" dirty="0" smtClean="0"/>
          </a:p>
          <a:p>
            <a:pPr>
              <a:buFontTx/>
              <a:buChar char="-"/>
            </a:pPr>
            <a:r>
              <a:rPr lang="en-US" u="sng" dirty="0" smtClean="0">
                <a:solidFill>
                  <a:srgbClr val="FFFF00"/>
                </a:solidFill>
              </a:rPr>
              <a:t>Chlorophyll b </a:t>
            </a:r>
            <a:r>
              <a:rPr lang="en-US" dirty="0" smtClean="0"/>
              <a:t>→ similar to chlorophyll a, but traps a slightly different wavelength of energy</a:t>
            </a:r>
          </a:p>
          <a:p>
            <a:pPr>
              <a:buFontTx/>
              <a:buChar char="-"/>
            </a:pPr>
            <a:r>
              <a:rPr lang="en-US" u="sng" dirty="0" smtClean="0">
                <a:solidFill>
                  <a:srgbClr val="FFFF00"/>
                </a:solidFill>
              </a:rPr>
              <a:t>Carotenoids</a:t>
            </a:r>
            <a:r>
              <a:rPr lang="en-US" dirty="0" smtClean="0">
                <a:solidFill>
                  <a:srgbClr val="FFFF00"/>
                </a:solidFill>
              </a:rPr>
              <a:t> </a:t>
            </a:r>
            <a:r>
              <a:rPr lang="en-US" dirty="0" smtClean="0"/>
              <a:t>→ yellow/orange color; absorb and pass on energy; function in </a:t>
            </a:r>
            <a:r>
              <a:rPr lang="en-US" dirty="0" err="1" smtClean="0">
                <a:solidFill>
                  <a:schemeClr val="accent5">
                    <a:lumMod val="40000"/>
                    <a:lumOff val="60000"/>
                  </a:schemeClr>
                </a:solidFill>
              </a:rPr>
              <a:t>photoprotection</a:t>
            </a:r>
            <a:r>
              <a:rPr lang="en-US" dirty="0" smtClean="0">
                <a:solidFill>
                  <a:schemeClr val="accent5">
                    <a:lumMod val="40000"/>
                    <a:lumOff val="60000"/>
                  </a:schemeClr>
                </a:solidFill>
              </a:rPr>
              <a:t> </a:t>
            </a:r>
            <a:endParaRPr lang="en-US" dirty="0">
              <a:solidFill>
                <a:schemeClr val="accent5">
                  <a:lumMod val="40000"/>
                  <a:lumOff val="60000"/>
                </a:schemeClr>
              </a:solidFill>
            </a:endParaRPr>
          </a:p>
        </p:txBody>
      </p:sp>
      <p:sp>
        <p:nvSpPr>
          <p:cNvPr id="7" name="TextBox 6"/>
          <p:cNvSpPr txBox="1"/>
          <p:nvPr/>
        </p:nvSpPr>
        <p:spPr>
          <a:xfrm>
            <a:off x="5334000" y="4272677"/>
            <a:ext cx="3810000" cy="2585323"/>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t>Only </a:t>
            </a:r>
            <a:r>
              <a:rPr lang="en-US" dirty="0" smtClean="0">
                <a:solidFill>
                  <a:srgbClr val="FFFF00"/>
                </a:solidFill>
              </a:rPr>
              <a:t>Chlorophyll  a </a:t>
            </a:r>
            <a:r>
              <a:rPr lang="en-US" dirty="0" smtClean="0"/>
              <a:t>can participate directly in the light reactions.  However, it gets energy from other pigments called accessory pigments.  These pigments absorb wavelengths of light that chlorophyll cannot, and then pass along that energy to the chlorophyll a.  </a:t>
            </a:r>
            <a:endParaRPr lang="en-US" dirty="0"/>
          </a:p>
        </p:txBody>
      </p:sp>
      <p:sp>
        <p:nvSpPr>
          <p:cNvPr id="2" name="Title 1"/>
          <p:cNvSpPr>
            <a:spLocks noGrp="1"/>
          </p:cNvSpPr>
          <p:nvPr>
            <p:ph type="title"/>
          </p:nvPr>
        </p:nvSpPr>
        <p:spPr>
          <a:xfrm>
            <a:off x="0" y="4267200"/>
            <a:ext cx="5105400" cy="1295400"/>
          </a:xfrm>
        </p:spPr>
        <p:txBody>
          <a:bodyPr>
            <a:normAutofit fontScale="90000"/>
          </a:bodyPr>
          <a:lstStyle/>
          <a:p>
            <a:r>
              <a:rPr lang="en-US" dirty="0" smtClean="0">
                <a:solidFill>
                  <a:srgbClr val="FFFF00"/>
                </a:solidFill>
              </a:rPr>
              <a:t>Chlorophyll and Accessory Pigments</a:t>
            </a:r>
            <a:endParaRPr lang="en-US" dirty="0">
              <a:solidFill>
                <a:srgbClr val="FFFF00"/>
              </a:solidFill>
            </a:endParaRPr>
          </a:p>
        </p:txBody>
      </p:sp>
      <p:sp>
        <p:nvSpPr>
          <p:cNvPr id="3" name="Slide Number Placeholder 2"/>
          <p:cNvSpPr>
            <a:spLocks noGrp="1"/>
          </p:cNvSpPr>
          <p:nvPr>
            <p:ph type="sldNum" sz="quarter" idx="12"/>
          </p:nvPr>
        </p:nvSpPr>
        <p:spPr/>
        <p:txBody>
          <a:bodyPr/>
          <a:lstStyle/>
          <a:p>
            <a:fld id="{A72629F5-3C39-46B5-96E0-A6668E7E643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4-PhotosynOverview-L3.gif"/>
          <p:cNvPicPr>
            <a:picLocks noGrp="1" noChangeAspect="1"/>
          </p:cNvPicPr>
          <p:nvPr>
            <p:ph idx="1"/>
          </p:nvPr>
        </p:nvPicPr>
        <p:blipFill>
          <a:blip r:embed="rId2" cstate="print"/>
          <a:stretch>
            <a:fillRect/>
          </a:stretch>
        </p:blipFill>
        <p:spPr>
          <a:xfrm>
            <a:off x="67236" y="685800"/>
            <a:ext cx="9076764" cy="617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981200" y="0"/>
            <a:ext cx="51054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600" dirty="0" smtClean="0"/>
              <a:t>Part 1 – Light Reactions </a:t>
            </a:r>
            <a:endParaRPr lang="en-US" sz="3600"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191000"/>
            <a:ext cx="8686800" cy="2438400"/>
          </a:xfrm>
        </p:spPr>
        <p:style>
          <a:lnRef idx="3">
            <a:schemeClr val="lt1"/>
          </a:lnRef>
          <a:fillRef idx="1">
            <a:schemeClr val="accent3"/>
          </a:fillRef>
          <a:effectRef idx="1">
            <a:schemeClr val="accent3"/>
          </a:effectRef>
          <a:fontRef idx="minor">
            <a:schemeClr val="lt1"/>
          </a:fontRef>
        </p:style>
        <p:txBody>
          <a:bodyPr>
            <a:normAutofit fontScale="85000" lnSpcReduction="20000"/>
          </a:bodyPr>
          <a:lstStyle/>
          <a:p>
            <a:r>
              <a:rPr lang="en-US" dirty="0" smtClean="0"/>
              <a:t>Light Reaction makes </a:t>
            </a:r>
            <a:r>
              <a:rPr lang="en-US" dirty="0" smtClean="0">
                <a:solidFill>
                  <a:srgbClr val="FFFF00"/>
                </a:solidFill>
              </a:rPr>
              <a:t>ATP</a:t>
            </a:r>
            <a:r>
              <a:rPr lang="en-US" dirty="0" smtClean="0"/>
              <a:t> and </a:t>
            </a:r>
            <a:r>
              <a:rPr lang="en-US" dirty="0" smtClean="0">
                <a:solidFill>
                  <a:srgbClr val="FFFF00"/>
                </a:solidFill>
              </a:rPr>
              <a:t>NADPH</a:t>
            </a:r>
            <a:r>
              <a:rPr lang="en-US" dirty="0" smtClean="0"/>
              <a:t> and sends it to the Calvin Cycle</a:t>
            </a:r>
          </a:p>
          <a:p>
            <a:r>
              <a:rPr lang="en-US" dirty="0" smtClean="0"/>
              <a:t>It occurs in the </a:t>
            </a:r>
            <a:r>
              <a:rPr lang="en-US" dirty="0" err="1" smtClean="0">
                <a:solidFill>
                  <a:srgbClr val="FFFF00"/>
                </a:solidFill>
              </a:rPr>
              <a:t>thylakoid</a:t>
            </a:r>
            <a:endParaRPr lang="en-US" dirty="0" smtClean="0">
              <a:solidFill>
                <a:srgbClr val="FFFF00"/>
              </a:solidFill>
            </a:endParaRPr>
          </a:p>
          <a:p>
            <a:r>
              <a:rPr lang="en-US" dirty="0" smtClean="0"/>
              <a:t>Makes ATP by </a:t>
            </a:r>
            <a:r>
              <a:rPr lang="en-US" dirty="0" err="1" smtClean="0">
                <a:solidFill>
                  <a:srgbClr val="FFFF00"/>
                </a:solidFill>
              </a:rPr>
              <a:t>Photophosphorylation</a:t>
            </a:r>
            <a:r>
              <a:rPr lang="en-US" dirty="0" smtClean="0">
                <a:solidFill>
                  <a:srgbClr val="FFFF00"/>
                </a:solidFill>
              </a:rPr>
              <a:t> </a:t>
            </a:r>
            <a:r>
              <a:rPr lang="en-US" dirty="0" smtClean="0"/>
              <a:t>(similar to oxidative phosphorylation with the ETC and chemiosmosis)</a:t>
            </a:r>
          </a:p>
          <a:p>
            <a:r>
              <a:rPr lang="en-US" dirty="0" smtClean="0"/>
              <a:t>Energy carrier = NADPH (reduced from NADP+)</a:t>
            </a:r>
          </a:p>
          <a:p>
            <a:r>
              <a:rPr lang="en-US" dirty="0" smtClean="0"/>
              <a:t>Gets electrons from H</a:t>
            </a:r>
            <a:r>
              <a:rPr lang="en-US" baseline="-25000" dirty="0" smtClean="0"/>
              <a:t>2</a:t>
            </a:r>
            <a:r>
              <a:rPr lang="en-US" dirty="0" smtClean="0"/>
              <a:t>O and </a:t>
            </a:r>
            <a:r>
              <a:rPr lang="en-US" dirty="0" smtClean="0">
                <a:solidFill>
                  <a:srgbClr val="FFFF00"/>
                </a:solidFill>
              </a:rPr>
              <a:t>gives off O</a:t>
            </a:r>
            <a:r>
              <a:rPr lang="en-US" baseline="-25000" dirty="0" smtClean="0">
                <a:solidFill>
                  <a:srgbClr val="FFFF00"/>
                </a:solidFill>
              </a:rPr>
              <a:t>2</a:t>
            </a:r>
          </a:p>
        </p:txBody>
      </p:sp>
      <p:pic>
        <p:nvPicPr>
          <p:cNvPr id="4" name="Picture 3" descr="photosystems2.bmp"/>
          <p:cNvPicPr>
            <a:picLocks noChangeAspect="1"/>
          </p:cNvPicPr>
          <p:nvPr/>
        </p:nvPicPr>
        <p:blipFill>
          <a:blip r:embed="rId2" cstate="print"/>
          <a:stretch>
            <a:fillRect/>
          </a:stretch>
        </p:blipFill>
        <p:spPr>
          <a:xfrm>
            <a:off x="0" y="0"/>
            <a:ext cx="6505575" cy="404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6400800" y="1600200"/>
            <a:ext cx="2743200" cy="1219200"/>
          </a:xfrm>
        </p:spPr>
        <p:txBody>
          <a:bodyPr>
            <a:normAutofit fontScale="90000"/>
          </a:bodyPr>
          <a:lstStyle/>
          <a:p>
            <a:r>
              <a:rPr lang="en-US" dirty="0" smtClean="0"/>
              <a:t>Light</a:t>
            </a:r>
            <a:br>
              <a:rPr lang="en-US" dirty="0" smtClean="0"/>
            </a:br>
            <a:r>
              <a:rPr lang="en-US" dirty="0" smtClean="0"/>
              <a:t> Reaction</a:t>
            </a:r>
            <a:endParaRPr lang="en-US" dirty="0"/>
          </a:p>
        </p:txBody>
      </p:sp>
      <p:sp>
        <p:nvSpPr>
          <p:cNvPr id="5" name="Slide Number Placeholder 4"/>
          <p:cNvSpPr>
            <a:spLocks noGrp="1"/>
          </p:cNvSpPr>
          <p:nvPr>
            <p:ph type="sldNum" sz="quarter" idx="12"/>
          </p:nvPr>
        </p:nvSpPr>
        <p:spPr/>
        <p:txBody>
          <a:bodyPr/>
          <a:lstStyle/>
          <a:p>
            <a:fld id="{A72629F5-3C39-46B5-96E0-A6668E7E6433}"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57600" cy="3352800"/>
          </a:xfrm>
        </p:spPr>
        <p:txBody>
          <a:bodyPr>
            <a:normAutofit fontScale="90000"/>
          </a:bodyPr>
          <a:lstStyle/>
          <a:p>
            <a:r>
              <a:rPr lang="en-US" dirty="0" smtClean="0"/>
              <a:t>Reaction Center Chlorophyll and </a:t>
            </a:r>
            <a:r>
              <a:rPr lang="en-US" dirty="0" err="1" smtClean="0"/>
              <a:t>Photosystems</a:t>
            </a:r>
            <a:endParaRPr lang="en-US" dirty="0"/>
          </a:p>
        </p:txBody>
      </p:sp>
      <p:pic>
        <p:nvPicPr>
          <p:cNvPr id="5" name="Picture 4" descr="photosystems.jpg"/>
          <p:cNvPicPr>
            <a:picLocks noChangeAspect="1"/>
          </p:cNvPicPr>
          <p:nvPr/>
        </p:nvPicPr>
        <p:blipFill>
          <a:blip r:embed="rId2" cstate="print"/>
          <a:stretch>
            <a:fillRect/>
          </a:stretch>
        </p:blipFill>
        <p:spPr>
          <a:xfrm>
            <a:off x="4947139" y="-11723"/>
            <a:ext cx="3704492" cy="2497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Content Placeholder 3" descr="10-11-LightHarvest-L.gif"/>
          <p:cNvPicPr>
            <a:picLocks noGrp="1" noChangeAspect="1"/>
          </p:cNvPicPr>
          <p:nvPr>
            <p:ph idx="1"/>
          </p:nvPr>
        </p:nvPicPr>
        <p:blipFill>
          <a:blip r:embed="rId3" cstate="print"/>
          <a:srcRect l="2930" r="380" b="8000"/>
          <a:stretch>
            <a:fillRect/>
          </a:stretch>
        </p:blipFill>
        <p:spPr>
          <a:xfrm>
            <a:off x="0" y="4114800"/>
            <a:ext cx="3935897"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996086" y="2634129"/>
            <a:ext cx="5147914" cy="42473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u="sng" dirty="0" smtClean="0"/>
              <a:t>Photosystems</a:t>
            </a:r>
            <a:r>
              <a:rPr lang="en-US" dirty="0" smtClean="0"/>
              <a:t> </a:t>
            </a:r>
            <a:r>
              <a:rPr lang="en-US" dirty="0" smtClean="0">
                <a:sym typeface="Wingdings" panose="05000000000000000000" pitchFamily="2" charset="2"/>
              </a:rPr>
              <a:t> composed of a reaction center complex and several light harvesting </a:t>
            </a:r>
            <a:r>
              <a:rPr lang="en-US" dirty="0" err="1" smtClean="0">
                <a:sym typeface="Wingdings" panose="05000000000000000000" pitchFamily="2" charset="2"/>
              </a:rPr>
              <a:t>complexs</a:t>
            </a:r>
            <a:r>
              <a:rPr lang="en-US" dirty="0" smtClean="0">
                <a:sym typeface="Wingdings" panose="05000000000000000000" pitchFamily="2" charset="2"/>
              </a:rPr>
              <a:t> that contain pigments that absorb light energy</a:t>
            </a:r>
          </a:p>
          <a:p>
            <a:endParaRPr lang="en-US" u="sng" dirty="0" smtClean="0"/>
          </a:p>
          <a:p>
            <a:r>
              <a:rPr lang="en-US" u="sng" dirty="0" smtClean="0"/>
              <a:t>Reaction </a:t>
            </a:r>
            <a:r>
              <a:rPr lang="en-US" u="sng" dirty="0" smtClean="0"/>
              <a:t>Center </a:t>
            </a:r>
            <a:r>
              <a:rPr lang="en-US" dirty="0" smtClean="0"/>
              <a:t>→ made up of the special chlorophyll a molecule and a </a:t>
            </a:r>
            <a:r>
              <a:rPr lang="en-US" dirty="0" smtClean="0">
                <a:solidFill>
                  <a:srgbClr val="FFFF00"/>
                </a:solidFill>
              </a:rPr>
              <a:t>primary e- </a:t>
            </a:r>
            <a:r>
              <a:rPr lang="en-US" dirty="0" smtClean="0">
                <a:solidFill>
                  <a:srgbClr val="FFFF00"/>
                </a:solidFill>
              </a:rPr>
              <a:t>acceptor</a:t>
            </a:r>
            <a:endParaRPr lang="en-US" dirty="0"/>
          </a:p>
          <a:p>
            <a:endParaRPr lang="en-US" dirty="0" smtClean="0"/>
          </a:p>
          <a:p>
            <a:r>
              <a:rPr lang="en-US" u="sng" dirty="0" smtClean="0"/>
              <a:t>Photosystem II </a:t>
            </a:r>
            <a:r>
              <a:rPr lang="en-US" dirty="0" smtClean="0"/>
              <a:t>→ comes first in the ETC, but was discovered second; </a:t>
            </a:r>
            <a:r>
              <a:rPr lang="en-US" dirty="0" smtClean="0"/>
              <a:t>called P680 because has an absorption peak at 680nm</a:t>
            </a:r>
            <a:endParaRPr lang="en-US" dirty="0" smtClean="0"/>
          </a:p>
          <a:p>
            <a:endParaRPr lang="en-US" dirty="0" smtClean="0"/>
          </a:p>
          <a:p>
            <a:r>
              <a:rPr lang="en-US" u="sng" dirty="0" smtClean="0"/>
              <a:t>Photosystem I </a:t>
            </a:r>
            <a:r>
              <a:rPr lang="en-US" dirty="0" smtClean="0"/>
              <a:t>→ comes second in the ETC, but was discovered first; gives e- to NADP</a:t>
            </a:r>
            <a:r>
              <a:rPr lang="en-US" dirty="0" smtClean="0"/>
              <a:t>+; called P700 because has an absorption peak at 700nm</a:t>
            </a:r>
            <a:endParaRPr lang="en-US"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4495800"/>
            <a:ext cx="3200400" cy="23622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smtClean="0"/>
              <a:t>Linear Electron </a:t>
            </a:r>
            <a:r>
              <a:rPr lang="en-US" dirty="0" smtClean="0"/>
              <a:t>Flow through the ETC</a:t>
            </a:r>
            <a:endParaRPr lang="en-US" dirty="0"/>
          </a:p>
        </p:txBody>
      </p:sp>
      <p:pic>
        <p:nvPicPr>
          <p:cNvPr id="4" name="Content Placeholder 3" descr="cyclic e flow.jpg"/>
          <p:cNvPicPr>
            <a:picLocks noGrp="1" noChangeAspect="1"/>
          </p:cNvPicPr>
          <p:nvPr>
            <p:ph idx="1"/>
          </p:nvPr>
        </p:nvPicPr>
        <p:blipFill>
          <a:blip r:embed="rId2" cstate="print"/>
          <a:stretch>
            <a:fillRect/>
          </a:stretch>
        </p:blipFill>
        <p:spPr>
          <a:xfrm>
            <a:off x="0" y="0"/>
            <a:ext cx="5638799" cy="3984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638800" y="0"/>
            <a:ext cx="3505200" cy="452431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t>There are two ways electrons can pass through the ETC: </a:t>
            </a:r>
          </a:p>
          <a:p>
            <a:endParaRPr lang="en-US" dirty="0" smtClean="0"/>
          </a:p>
          <a:p>
            <a:r>
              <a:rPr lang="en-US" u="sng" dirty="0" smtClean="0">
                <a:solidFill>
                  <a:srgbClr val="FFFF00"/>
                </a:solidFill>
              </a:rPr>
              <a:t>Cyclic e- Flow </a:t>
            </a:r>
            <a:r>
              <a:rPr lang="en-US" dirty="0" smtClean="0"/>
              <a:t>→ this is when the e- go down PS II to the next photosystem, but then get passed from </a:t>
            </a:r>
            <a:r>
              <a:rPr lang="en-US" dirty="0" err="1" smtClean="0"/>
              <a:t>ferredoxin</a:t>
            </a:r>
            <a:r>
              <a:rPr lang="en-US" dirty="0" smtClean="0"/>
              <a:t> BACK to the cytochrome complex; this </a:t>
            </a:r>
            <a:r>
              <a:rPr lang="en-US" dirty="0" smtClean="0">
                <a:solidFill>
                  <a:srgbClr val="FFFF00"/>
                </a:solidFill>
              </a:rPr>
              <a:t>makes more ATP and makes NO NADPH</a:t>
            </a:r>
          </a:p>
          <a:p>
            <a:endParaRPr lang="en-US" dirty="0" smtClean="0"/>
          </a:p>
          <a:p>
            <a:r>
              <a:rPr lang="en-US" u="sng" dirty="0" smtClean="0">
                <a:solidFill>
                  <a:srgbClr val="FFFF00"/>
                </a:solidFill>
              </a:rPr>
              <a:t>Linear (Non-Cyclic) </a:t>
            </a:r>
            <a:r>
              <a:rPr lang="en-US" u="sng" dirty="0" smtClean="0">
                <a:solidFill>
                  <a:srgbClr val="FFFF00"/>
                </a:solidFill>
              </a:rPr>
              <a:t>e- Flow </a:t>
            </a:r>
            <a:r>
              <a:rPr lang="en-US" dirty="0" smtClean="0"/>
              <a:t>→ this passes through both electrons transport chains and </a:t>
            </a:r>
            <a:r>
              <a:rPr lang="en-US" dirty="0" smtClean="0">
                <a:solidFill>
                  <a:srgbClr val="FFFF00"/>
                </a:solidFill>
              </a:rPr>
              <a:t>makes both ATP </a:t>
            </a:r>
            <a:r>
              <a:rPr lang="en-US" dirty="0" smtClean="0"/>
              <a:t>and also </a:t>
            </a:r>
            <a:r>
              <a:rPr lang="en-US" dirty="0" smtClean="0">
                <a:solidFill>
                  <a:srgbClr val="FFFF00"/>
                </a:solidFill>
              </a:rPr>
              <a:t>NADPH</a:t>
            </a:r>
            <a:endParaRPr lang="en-US" dirty="0">
              <a:solidFill>
                <a:srgbClr val="FFFF00"/>
              </a:solidFill>
            </a:endParaRPr>
          </a:p>
        </p:txBody>
      </p:sp>
      <p:sp>
        <p:nvSpPr>
          <p:cNvPr id="6" name="TextBox 5"/>
          <p:cNvSpPr txBox="1"/>
          <p:nvPr/>
        </p:nvSpPr>
        <p:spPr>
          <a:xfrm rot="10800000" flipV="1">
            <a:off x="2667000" y="4731831"/>
            <a:ext cx="3276600" cy="1477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Because the Calvin uses more ATP than NADPH, there is a way to make more ATP (and less NADPH) → cyclic e- flow!</a:t>
            </a:r>
            <a:endParaRPr lang="en-US" dirty="0"/>
          </a:p>
        </p:txBody>
      </p:sp>
      <p:pic>
        <p:nvPicPr>
          <p:cNvPr id="7" name="Picture 6" descr="10-13-LightReactions-L.gif"/>
          <p:cNvPicPr>
            <a:picLocks noChangeAspect="1"/>
          </p:cNvPicPr>
          <p:nvPr/>
        </p:nvPicPr>
        <p:blipFill>
          <a:blip r:embed="rId3" cstate="print"/>
          <a:stretch>
            <a:fillRect/>
          </a:stretch>
        </p:blipFill>
        <p:spPr>
          <a:xfrm>
            <a:off x="0" y="3913908"/>
            <a:ext cx="2590800" cy="2944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72629F5-3C39-46B5-96E0-A6668E7E643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12-NoncyclicElectron-L5.gif"/>
          <p:cNvPicPr>
            <a:picLocks noGrp="1" noChangeAspect="1"/>
          </p:cNvPicPr>
          <p:nvPr>
            <p:ph idx="1"/>
          </p:nvPr>
        </p:nvPicPr>
        <p:blipFill>
          <a:blip r:embed="rId2" cstate="print"/>
          <a:srcRect r="712" b="4518"/>
          <a:stretch>
            <a:fillRect/>
          </a:stretch>
        </p:blipFill>
        <p:spPr>
          <a:xfrm>
            <a:off x="0" y="0"/>
            <a:ext cx="5410200" cy="3711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5410200" y="0"/>
            <a:ext cx="3733800" cy="2133600"/>
          </a:xfrm>
        </p:spPr>
        <p:txBody>
          <a:bodyPr>
            <a:normAutofit fontScale="90000"/>
          </a:bodyPr>
          <a:lstStyle/>
          <a:p>
            <a:r>
              <a:rPr lang="en-US" dirty="0" smtClean="0">
                <a:solidFill>
                  <a:schemeClr val="accent5">
                    <a:lumMod val="60000"/>
                    <a:lumOff val="40000"/>
                  </a:schemeClr>
                </a:solidFill>
              </a:rPr>
              <a:t>Linear (Non-Cyclic) </a:t>
            </a:r>
            <a:r>
              <a:rPr lang="en-US" dirty="0" smtClean="0">
                <a:solidFill>
                  <a:schemeClr val="accent5">
                    <a:lumMod val="60000"/>
                    <a:lumOff val="40000"/>
                  </a:schemeClr>
                </a:solidFill>
              </a:rPr>
              <a:t>Electron Flow</a:t>
            </a:r>
            <a:endParaRPr lang="en-US" dirty="0">
              <a:solidFill>
                <a:schemeClr val="accent5">
                  <a:lumMod val="60000"/>
                  <a:lumOff val="40000"/>
                </a:schemeClr>
              </a:solidFill>
            </a:endParaRPr>
          </a:p>
        </p:txBody>
      </p:sp>
      <p:sp>
        <p:nvSpPr>
          <p:cNvPr id="5" name="TextBox 4"/>
          <p:cNvSpPr txBox="1"/>
          <p:nvPr/>
        </p:nvSpPr>
        <p:spPr>
          <a:xfrm>
            <a:off x="6172200" y="1992923"/>
            <a:ext cx="1905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Makes NADPH and ATP</a:t>
            </a:r>
            <a:endParaRPr lang="en-US" dirty="0"/>
          </a:p>
        </p:txBody>
      </p:sp>
      <p:sp>
        <p:nvSpPr>
          <p:cNvPr id="6" name="TextBox 5"/>
          <p:cNvSpPr txBox="1"/>
          <p:nvPr/>
        </p:nvSpPr>
        <p:spPr>
          <a:xfrm>
            <a:off x="0" y="3699643"/>
            <a:ext cx="7045569" cy="313932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u="sng" dirty="0" smtClean="0"/>
              <a:t>Discuss</a:t>
            </a:r>
            <a:r>
              <a:rPr lang="en-US" dirty="0" smtClean="0"/>
              <a:t>:</a:t>
            </a:r>
          </a:p>
          <a:p>
            <a:pPr>
              <a:buFontTx/>
              <a:buChar char="-"/>
            </a:pPr>
            <a:r>
              <a:rPr lang="en-US" u="sng" dirty="0" smtClean="0"/>
              <a:t>Water</a:t>
            </a:r>
            <a:r>
              <a:rPr lang="en-US" dirty="0" smtClean="0"/>
              <a:t> → donates e- to PSII, releases O</a:t>
            </a:r>
            <a:r>
              <a:rPr lang="en-US" baseline="-25000" dirty="0" smtClean="0"/>
              <a:t>2</a:t>
            </a:r>
            <a:r>
              <a:rPr lang="en-US" dirty="0" smtClean="0"/>
              <a:t> as waste, contributes H+ to concentration gradient</a:t>
            </a:r>
          </a:p>
          <a:p>
            <a:pPr>
              <a:buFontTx/>
              <a:buChar char="-"/>
            </a:pPr>
            <a:r>
              <a:rPr lang="en-US" dirty="0" smtClean="0"/>
              <a:t>Electrons get energized by light and then get trapped by a primary e- acceptor and passed down the ETC (energy released pumps H+ INTO the lumen)</a:t>
            </a:r>
          </a:p>
          <a:p>
            <a:pPr>
              <a:buFontTx/>
              <a:buChar char="-"/>
            </a:pPr>
            <a:r>
              <a:rPr lang="en-US" u="sng" dirty="0" smtClean="0"/>
              <a:t>First ETC</a:t>
            </a:r>
            <a:r>
              <a:rPr lang="en-US" dirty="0" smtClean="0"/>
              <a:t>→ made up of </a:t>
            </a:r>
            <a:r>
              <a:rPr lang="en-US" dirty="0" err="1" smtClean="0"/>
              <a:t>Plastoquinone</a:t>
            </a:r>
            <a:r>
              <a:rPr lang="en-US" dirty="0" smtClean="0"/>
              <a:t>, </a:t>
            </a:r>
            <a:r>
              <a:rPr lang="en-US" dirty="0" err="1" smtClean="0"/>
              <a:t>Cytochromes</a:t>
            </a:r>
            <a:r>
              <a:rPr lang="en-US" dirty="0" smtClean="0"/>
              <a:t>, and </a:t>
            </a:r>
            <a:r>
              <a:rPr lang="en-US" dirty="0" err="1" smtClean="0"/>
              <a:t>Plastocyanin</a:t>
            </a:r>
            <a:r>
              <a:rPr lang="en-US" dirty="0" smtClean="0"/>
              <a:t> </a:t>
            </a:r>
          </a:p>
          <a:p>
            <a:pPr>
              <a:buFontTx/>
              <a:buChar char="-"/>
            </a:pPr>
            <a:r>
              <a:rPr lang="en-US" dirty="0" smtClean="0"/>
              <a:t>Electrons from 1</a:t>
            </a:r>
            <a:r>
              <a:rPr lang="en-US" baseline="30000" dirty="0" smtClean="0"/>
              <a:t>st</a:t>
            </a:r>
            <a:r>
              <a:rPr lang="en-US" dirty="0" smtClean="0"/>
              <a:t> ETC supply e- to PSI where they get re-</a:t>
            </a:r>
            <a:r>
              <a:rPr lang="en-US" dirty="0" err="1" smtClean="0"/>
              <a:t>energzizd</a:t>
            </a:r>
            <a:r>
              <a:rPr lang="en-US" dirty="0" smtClean="0"/>
              <a:t> by light and passed down the second ETC (ferredoxin and NADP+ reductase) to NADP+ to make </a:t>
            </a:r>
            <a:r>
              <a:rPr lang="en-US" dirty="0" smtClean="0"/>
              <a:t>NADPH</a:t>
            </a:r>
            <a:endParaRPr lang="en-US"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19</a:t>
            </a:fld>
            <a:endParaRPr lang="en-US"/>
          </a:p>
        </p:txBody>
      </p:sp>
      <p:sp>
        <p:nvSpPr>
          <p:cNvPr id="7" name="TextBox 6"/>
          <p:cNvSpPr txBox="1"/>
          <p:nvPr/>
        </p:nvSpPr>
        <p:spPr>
          <a:xfrm>
            <a:off x="7045569" y="3164681"/>
            <a:ext cx="2074985" cy="369331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b="1" u="sng" dirty="0" smtClean="0">
                <a:solidFill>
                  <a:schemeClr val="bg1"/>
                </a:solidFill>
              </a:rPr>
              <a:t>Electron Flow: </a:t>
            </a:r>
          </a:p>
          <a:p>
            <a:r>
              <a:rPr lang="en-US" dirty="0" smtClean="0">
                <a:solidFill>
                  <a:schemeClr val="bg1"/>
                </a:solidFill>
              </a:rPr>
              <a:t>Water </a:t>
            </a:r>
            <a:r>
              <a:rPr lang="en-US" dirty="0" smtClean="0">
                <a:solidFill>
                  <a:schemeClr val="bg1"/>
                </a:solidFill>
                <a:sym typeface="Wingdings" panose="05000000000000000000" pitchFamily="2" charset="2"/>
              </a:rPr>
              <a:t> </a:t>
            </a:r>
            <a:r>
              <a:rPr lang="en-US" dirty="0" smtClean="0">
                <a:solidFill>
                  <a:schemeClr val="bg1"/>
                </a:solidFill>
              </a:rPr>
              <a:t>PSII </a:t>
            </a:r>
            <a:r>
              <a:rPr lang="en-US" dirty="0" smtClean="0">
                <a:solidFill>
                  <a:schemeClr val="bg1"/>
                </a:solidFill>
                <a:sym typeface="Wingdings" panose="05000000000000000000" pitchFamily="2" charset="2"/>
              </a:rPr>
              <a:t> primary e- acceptor  </a:t>
            </a:r>
            <a:r>
              <a:rPr lang="en-US" dirty="0" err="1" smtClean="0">
                <a:solidFill>
                  <a:schemeClr val="bg1"/>
                </a:solidFill>
                <a:sym typeface="Wingdings" panose="05000000000000000000" pitchFamily="2" charset="2"/>
              </a:rPr>
              <a:t>plastoquinone</a:t>
            </a:r>
            <a:r>
              <a:rPr lang="en-US" dirty="0" smtClean="0">
                <a:solidFill>
                  <a:schemeClr val="bg1"/>
                </a:solidFill>
                <a:sym typeface="Wingdings" panose="05000000000000000000" pitchFamily="2" charset="2"/>
              </a:rPr>
              <a:t> (</a:t>
            </a:r>
            <a:r>
              <a:rPr lang="en-US" dirty="0" err="1" smtClean="0">
                <a:solidFill>
                  <a:schemeClr val="bg1"/>
                </a:solidFill>
                <a:sym typeface="Wingdings" panose="05000000000000000000" pitchFamily="2" charset="2"/>
              </a:rPr>
              <a:t>Pq</a:t>
            </a:r>
            <a:r>
              <a:rPr lang="en-US" dirty="0" smtClean="0">
                <a:solidFill>
                  <a:schemeClr val="bg1"/>
                </a:solidFill>
                <a:sym typeface="Wingdings" panose="05000000000000000000" pitchFamily="2" charset="2"/>
              </a:rPr>
              <a:t>)  cytochromes  </a:t>
            </a:r>
            <a:r>
              <a:rPr lang="en-US" dirty="0" err="1" smtClean="0">
                <a:solidFill>
                  <a:schemeClr val="bg1"/>
                </a:solidFill>
                <a:sym typeface="Wingdings" panose="05000000000000000000" pitchFamily="2" charset="2"/>
              </a:rPr>
              <a:t>plastocyanin</a:t>
            </a:r>
            <a:r>
              <a:rPr lang="en-US" dirty="0" smtClean="0">
                <a:solidFill>
                  <a:schemeClr val="bg1"/>
                </a:solidFill>
                <a:sym typeface="Wingdings" panose="05000000000000000000" pitchFamily="2" charset="2"/>
              </a:rPr>
              <a:t> (Pc)  PSI  primary e- acceptor   Ferredoxin (</a:t>
            </a:r>
            <a:r>
              <a:rPr lang="en-US" dirty="0" err="1" smtClean="0">
                <a:solidFill>
                  <a:schemeClr val="bg1"/>
                </a:solidFill>
                <a:sym typeface="Wingdings" panose="05000000000000000000" pitchFamily="2" charset="2"/>
              </a:rPr>
              <a:t>Fd</a:t>
            </a:r>
            <a:r>
              <a:rPr lang="en-US" dirty="0" smtClean="0">
                <a:solidFill>
                  <a:schemeClr val="bg1"/>
                </a:solidFill>
                <a:sym typeface="Wingdings" panose="05000000000000000000" pitchFamily="2" charset="2"/>
              </a:rPr>
              <a:t>)  NADP+ reductase  NADPH</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11526"/>
            <a:ext cx="3124200" cy="3657600"/>
          </a:xfrm>
        </p:spPr>
        <p:style>
          <a:lnRef idx="3">
            <a:schemeClr val="lt1"/>
          </a:lnRef>
          <a:fillRef idx="1">
            <a:schemeClr val="accent4"/>
          </a:fillRef>
          <a:effectRef idx="1">
            <a:schemeClr val="accent4"/>
          </a:effectRef>
          <a:fontRef idx="minor">
            <a:schemeClr val="lt1"/>
          </a:fontRef>
        </p:style>
        <p:txBody>
          <a:bodyPr>
            <a:normAutofit/>
          </a:bodyPr>
          <a:lstStyle/>
          <a:p>
            <a:pPr lvl="0"/>
            <a:r>
              <a:rPr lang="en-US" sz="2000" b="1" dirty="0" smtClean="0">
                <a:solidFill>
                  <a:srgbClr val="002060"/>
                </a:solidFill>
              </a:rPr>
              <a:t>Autotrophs</a:t>
            </a:r>
            <a:r>
              <a:rPr lang="en-US" sz="2000" dirty="0" smtClean="0">
                <a:solidFill>
                  <a:srgbClr val="002060"/>
                </a:solidFill>
              </a:rPr>
              <a:t> </a:t>
            </a:r>
            <a:r>
              <a:rPr lang="en-US" sz="2000" dirty="0"/>
              <a:t>produce organic molecules from CO</a:t>
            </a:r>
            <a:r>
              <a:rPr lang="en-US" sz="2000" baseline="-25000" dirty="0"/>
              <a:t>2</a:t>
            </a:r>
            <a:r>
              <a:rPr lang="en-US" sz="2000" dirty="0"/>
              <a:t> and other inorganic raw materials obtained from the environment.</a:t>
            </a:r>
          </a:p>
          <a:p>
            <a:r>
              <a:rPr lang="en-US" sz="2000" b="1" dirty="0">
                <a:solidFill>
                  <a:srgbClr val="002060"/>
                </a:solidFill>
              </a:rPr>
              <a:t>Heterotrophs</a:t>
            </a:r>
            <a:r>
              <a:rPr lang="en-US" sz="2000" dirty="0">
                <a:solidFill>
                  <a:srgbClr val="002060"/>
                </a:solidFill>
              </a:rPr>
              <a:t> </a:t>
            </a:r>
            <a:r>
              <a:rPr lang="en-US" sz="2000" dirty="0"/>
              <a:t>live on organic compounds produced by other organisms.</a:t>
            </a:r>
          </a:p>
        </p:txBody>
      </p:sp>
      <p:sp>
        <p:nvSpPr>
          <p:cNvPr id="4" name="Slide Number Placeholder 3"/>
          <p:cNvSpPr>
            <a:spLocks noGrp="1"/>
          </p:cNvSpPr>
          <p:nvPr>
            <p:ph type="sldNum" sz="quarter" idx="12"/>
          </p:nvPr>
        </p:nvSpPr>
        <p:spPr/>
        <p:txBody>
          <a:bodyPr/>
          <a:lstStyle/>
          <a:p>
            <a:fld id="{A72629F5-3C39-46B5-96E0-A6668E7E6433}" type="slidenum">
              <a:rPr lang="en-US" smtClean="0"/>
              <a:pPr/>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80564"/>
            <a:ext cx="5085588" cy="4866591"/>
          </a:xfrm>
          <a:prstGeom prst="rect">
            <a:avLst/>
          </a:prstGeom>
        </p:spPr>
      </p:pic>
      <p:sp>
        <p:nvSpPr>
          <p:cNvPr id="6" name="TextBox 5"/>
          <p:cNvSpPr txBox="1"/>
          <p:nvPr/>
        </p:nvSpPr>
        <p:spPr>
          <a:xfrm>
            <a:off x="381000" y="457200"/>
            <a:ext cx="8570595"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en-US" sz="2000" dirty="0"/>
              <a:t>The chloroplasts of plants use a process called </a:t>
            </a:r>
            <a:r>
              <a:rPr lang="en-US" sz="2000" b="1" dirty="0">
                <a:solidFill>
                  <a:srgbClr val="002060"/>
                </a:solidFill>
              </a:rPr>
              <a:t>photosynthesis</a:t>
            </a:r>
            <a:r>
              <a:rPr lang="en-US" sz="2000" dirty="0">
                <a:solidFill>
                  <a:srgbClr val="002060"/>
                </a:solidFill>
              </a:rPr>
              <a:t> </a:t>
            </a:r>
            <a:r>
              <a:rPr lang="en-US" sz="2000" dirty="0"/>
              <a:t>to capture light energy from the sun and convert it to chemical energy stored in sugars and other organic molecules</a:t>
            </a:r>
            <a:r>
              <a:rPr lang="en-US" sz="2000" dirty="0" smtClean="0"/>
              <a:t>.</a:t>
            </a:r>
            <a:endParaRPr lang="en-US" sz="2000" dirty="0"/>
          </a:p>
        </p:txBody>
      </p:sp>
    </p:spTree>
    <p:extLst>
      <p:ext uri="{BB962C8B-B14F-4D97-AF65-F5344CB8AC3E}">
        <p14:creationId xmlns:p14="http://schemas.microsoft.com/office/powerpoint/2010/main" val="2539153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1066800"/>
            <a:ext cx="2514600" cy="2087562"/>
          </a:xfrm>
        </p:spPr>
        <p:txBody>
          <a:bodyPr/>
          <a:lstStyle/>
          <a:p>
            <a:r>
              <a:rPr lang="en-US" dirty="0" smtClean="0">
                <a:solidFill>
                  <a:schemeClr val="accent2"/>
                </a:solidFill>
              </a:rPr>
              <a:t>Cyclic Electron Flow</a:t>
            </a:r>
            <a:endParaRPr lang="en-US" dirty="0">
              <a:solidFill>
                <a:schemeClr val="accent2"/>
              </a:solidFill>
            </a:endParaRPr>
          </a:p>
        </p:txBody>
      </p:sp>
      <p:pic>
        <p:nvPicPr>
          <p:cNvPr id="4" name="Content Placeholder 3" descr="10-14-CyclicElectronFlow-L.gif"/>
          <p:cNvPicPr>
            <a:picLocks noGrp="1" noChangeAspect="1"/>
          </p:cNvPicPr>
          <p:nvPr>
            <p:ph idx="1"/>
          </p:nvPr>
        </p:nvPicPr>
        <p:blipFill>
          <a:blip r:embed="rId2" cstate="print"/>
          <a:srcRect b="3451"/>
          <a:stretch>
            <a:fillRect/>
          </a:stretch>
        </p:blipFill>
        <p:spPr>
          <a:xfrm>
            <a:off x="0" y="0"/>
            <a:ext cx="6797541"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81000" y="4419600"/>
            <a:ext cx="8229600"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buFontTx/>
              <a:buChar char="-"/>
            </a:pPr>
            <a:r>
              <a:rPr lang="en-US" b="1" dirty="0" smtClean="0">
                <a:solidFill>
                  <a:srgbClr val="FFFF00"/>
                </a:solidFill>
              </a:rPr>
              <a:t>Makes ATP only</a:t>
            </a:r>
          </a:p>
          <a:p>
            <a:pPr>
              <a:buFontTx/>
              <a:buChar char="-"/>
            </a:pPr>
            <a:r>
              <a:rPr lang="en-US" dirty="0" err="1" smtClean="0"/>
              <a:t>Ferredoxin</a:t>
            </a:r>
            <a:r>
              <a:rPr lang="en-US" dirty="0" smtClean="0"/>
              <a:t> returns the electrons back to the cytochrome complex in the first ETC rather than passing them to NADP+ reductase; no NADPH is made here</a:t>
            </a:r>
          </a:p>
          <a:p>
            <a:pPr>
              <a:buFontTx/>
              <a:buChar char="-"/>
            </a:pPr>
            <a:r>
              <a:rPr lang="en-US" dirty="0" smtClean="0"/>
              <a:t>Both cyclic and non-cyclic are used because the Calvin cycle uses more ATP than NADPH……so we need more ATP than NADPH</a:t>
            </a:r>
            <a:endParaRPr lang="en-US"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Chemiosmosis</a:t>
            </a:r>
            <a:endParaRPr lang="en-US" dirty="0"/>
          </a:p>
        </p:txBody>
      </p:sp>
      <p:pic>
        <p:nvPicPr>
          <p:cNvPr id="4" name="Content Placeholder 3" descr="10-16-ThylakoidMembrane-L.gif"/>
          <p:cNvPicPr>
            <a:picLocks noGrp="1" noChangeAspect="1"/>
          </p:cNvPicPr>
          <p:nvPr>
            <p:ph idx="1"/>
          </p:nvPr>
        </p:nvPicPr>
        <p:blipFill>
          <a:blip r:embed="rId2" cstate="print"/>
          <a:stretch>
            <a:fillRect/>
          </a:stretch>
        </p:blipFill>
        <p:spPr>
          <a:xfrm>
            <a:off x="0" y="962394"/>
            <a:ext cx="5791200" cy="4133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125308" y="1345747"/>
            <a:ext cx="279009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Makes both </a:t>
            </a:r>
            <a:r>
              <a:rPr lang="en-US" b="1" dirty="0" smtClean="0">
                <a:solidFill>
                  <a:srgbClr val="FF0000"/>
                </a:solidFill>
              </a:rPr>
              <a:t>ATP</a:t>
            </a:r>
            <a:r>
              <a:rPr lang="en-US" dirty="0" smtClean="0"/>
              <a:t> (via ATP Synthase) and </a:t>
            </a:r>
            <a:r>
              <a:rPr lang="en-US" b="1" dirty="0" smtClean="0">
                <a:solidFill>
                  <a:srgbClr val="FF0000"/>
                </a:solidFill>
              </a:rPr>
              <a:t>NADPH</a:t>
            </a:r>
            <a:r>
              <a:rPr lang="en-US" dirty="0" smtClean="0"/>
              <a:t> (via NADP+ reductase)</a:t>
            </a:r>
            <a:endParaRPr lang="en-US" dirty="0"/>
          </a:p>
        </p:txBody>
      </p:sp>
      <p:sp>
        <p:nvSpPr>
          <p:cNvPr id="6" name="TextBox 5"/>
          <p:cNvSpPr txBox="1"/>
          <p:nvPr/>
        </p:nvSpPr>
        <p:spPr>
          <a:xfrm>
            <a:off x="6125308" y="3029128"/>
            <a:ext cx="279009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Uses the </a:t>
            </a:r>
            <a:r>
              <a:rPr lang="en-US" dirty="0" smtClean="0">
                <a:solidFill>
                  <a:srgbClr val="FF0000"/>
                </a:solidFill>
              </a:rPr>
              <a:t>proton gradient</a:t>
            </a:r>
            <a:r>
              <a:rPr lang="en-US" dirty="0" smtClean="0"/>
              <a:t> and ATP synthase to make ATP via </a:t>
            </a:r>
            <a:r>
              <a:rPr lang="en-US" u="sng" dirty="0" err="1" smtClean="0"/>
              <a:t>photophosphorylation</a:t>
            </a:r>
            <a:endParaRPr lang="en-US" u="sng"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21</a:t>
            </a:fld>
            <a:endParaRPr lang="en-US"/>
          </a:p>
        </p:txBody>
      </p:sp>
      <p:sp>
        <p:nvSpPr>
          <p:cNvPr id="7" name="TextBox 6"/>
          <p:cNvSpPr txBox="1"/>
          <p:nvPr/>
        </p:nvSpPr>
        <p:spPr>
          <a:xfrm>
            <a:off x="228600" y="5298610"/>
            <a:ext cx="8686800" cy="147732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t>During the Light Reactions, protons (H+) are pumped </a:t>
            </a:r>
            <a:r>
              <a:rPr lang="en-US" dirty="0" smtClean="0">
                <a:solidFill>
                  <a:srgbClr val="FFFF00"/>
                </a:solidFill>
              </a:rPr>
              <a:t>from the stroma into the lumen (thylakoid space</a:t>
            </a:r>
            <a:r>
              <a:rPr lang="en-US" dirty="0" smtClean="0"/>
              <a:t>) against their concentration gradient.  The want to diffuse back out and the only way they can get out of the thylakoid is to go through </a:t>
            </a:r>
            <a:r>
              <a:rPr lang="en-US" dirty="0" smtClean="0">
                <a:solidFill>
                  <a:srgbClr val="FFFF00"/>
                </a:solidFill>
              </a:rPr>
              <a:t>ATP SYNTHASE</a:t>
            </a:r>
            <a:r>
              <a:rPr lang="en-US" dirty="0" smtClean="0"/>
              <a:t>.  This is an enzyme that works like a water wheel and converts ADP to ATP.  This is utilized in cellular respiration as well.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914400"/>
            <a:ext cx="4038600" cy="10207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Calvin Cycle</a:t>
            </a:r>
            <a:endParaRPr lang="en-US" dirty="0"/>
          </a:p>
        </p:txBody>
      </p:sp>
      <p:pic>
        <p:nvPicPr>
          <p:cNvPr id="4" name="Content Placeholder 3" descr="Calvin_cycle.jpg"/>
          <p:cNvPicPr>
            <a:picLocks noGrp="1" noChangeAspect="1"/>
          </p:cNvPicPr>
          <p:nvPr>
            <p:ph idx="1"/>
          </p:nvPr>
        </p:nvPicPr>
        <p:blipFill>
          <a:blip r:embed="rId2" cstate="print"/>
          <a:stretch>
            <a:fillRect/>
          </a:stretch>
        </p:blipFill>
        <p:spPr>
          <a:xfrm>
            <a:off x="4648200" y="2971800"/>
            <a:ext cx="4495800" cy="3371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8600" y="0"/>
            <a:ext cx="4343400" cy="313932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buFontTx/>
              <a:buChar char="-"/>
            </a:pPr>
            <a:r>
              <a:rPr lang="en-US" dirty="0" smtClean="0"/>
              <a:t>Occurs in the </a:t>
            </a:r>
            <a:r>
              <a:rPr lang="en-US" dirty="0" err="1" smtClean="0">
                <a:solidFill>
                  <a:srgbClr val="FFFF00"/>
                </a:solidFill>
              </a:rPr>
              <a:t>stroma</a:t>
            </a:r>
            <a:r>
              <a:rPr lang="en-US" dirty="0" smtClean="0">
                <a:solidFill>
                  <a:srgbClr val="FF0000"/>
                </a:solidFill>
              </a:rPr>
              <a:t> </a:t>
            </a:r>
            <a:r>
              <a:rPr lang="en-US" dirty="0" smtClean="0"/>
              <a:t>of the chloroplast</a:t>
            </a:r>
          </a:p>
          <a:p>
            <a:endParaRPr lang="en-US" dirty="0" smtClean="0"/>
          </a:p>
          <a:p>
            <a:pPr>
              <a:buFontTx/>
              <a:buChar char="-"/>
            </a:pPr>
            <a:r>
              <a:rPr lang="en-US" dirty="0" smtClean="0"/>
              <a:t>Carbon enters as CO</a:t>
            </a:r>
            <a:r>
              <a:rPr lang="en-US" baseline="-25000" dirty="0" smtClean="0"/>
              <a:t>2</a:t>
            </a:r>
            <a:r>
              <a:rPr lang="en-US" dirty="0" smtClean="0"/>
              <a:t> and leaves as sugar</a:t>
            </a:r>
          </a:p>
          <a:p>
            <a:endParaRPr lang="en-US" dirty="0" smtClean="0"/>
          </a:p>
          <a:p>
            <a:pPr>
              <a:buFontTx/>
              <a:buChar char="-"/>
            </a:pPr>
            <a:r>
              <a:rPr lang="en-US" dirty="0" smtClean="0"/>
              <a:t>Produces a </a:t>
            </a:r>
            <a:r>
              <a:rPr lang="en-US" dirty="0" smtClean="0"/>
              <a:t>sugar called </a:t>
            </a:r>
            <a:r>
              <a:rPr lang="en-US" dirty="0" smtClean="0">
                <a:solidFill>
                  <a:srgbClr val="FFFF00"/>
                </a:solidFill>
              </a:rPr>
              <a:t>glyceraldehyde-3-phosphate </a:t>
            </a:r>
            <a:r>
              <a:rPr lang="en-US" dirty="0" smtClean="0">
                <a:solidFill>
                  <a:srgbClr val="FFFF00"/>
                </a:solidFill>
              </a:rPr>
              <a:t>(G3P)</a:t>
            </a:r>
          </a:p>
          <a:p>
            <a:endParaRPr lang="en-US" dirty="0" smtClean="0"/>
          </a:p>
          <a:p>
            <a:pPr>
              <a:buFontTx/>
              <a:buChar char="-"/>
            </a:pPr>
            <a:r>
              <a:rPr lang="en-US" dirty="0" smtClean="0"/>
              <a:t>Each turn “fixes” one molecule of carbon, so </a:t>
            </a:r>
            <a:r>
              <a:rPr lang="en-US" dirty="0" smtClean="0">
                <a:solidFill>
                  <a:srgbClr val="FFFF00"/>
                </a:solidFill>
              </a:rPr>
              <a:t>one G3P takes 3 turns </a:t>
            </a:r>
            <a:r>
              <a:rPr lang="en-US" dirty="0" smtClean="0"/>
              <a:t>of the Calvin</a:t>
            </a:r>
            <a:endParaRPr lang="en-US" dirty="0"/>
          </a:p>
        </p:txBody>
      </p:sp>
      <p:pic>
        <p:nvPicPr>
          <p:cNvPr id="6" name="Picture 5" descr="chloroplast2.jpg"/>
          <p:cNvPicPr>
            <a:picLocks noChangeAspect="1"/>
          </p:cNvPicPr>
          <p:nvPr/>
        </p:nvPicPr>
        <p:blipFill>
          <a:blip r:embed="rId3" cstate="print"/>
          <a:stretch>
            <a:fillRect/>
          </a:stretch>
        </p:blipFill>
        <p:spPr>
          <a:xfrm>
            <a:off x="0" y="3303362"/>
            <a:ext cx="3810000" cy="3554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72629F5-3C39-46B5-96E0-A6668E7E643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17-CalvinCycleArt-L3.gif"/>
          <p:cNvPicPr>
            <a:picLocks noGrp="1" noChangeAspect="1"/>
          </p:cNvPicPr>
          <p:nvPr>
            <p:ph idx="1"/>
          </p:nvPr>
        </p:nvPicPr>
        <p:blipFill>
          <a:blip r:embed="rId2" cstate="print"/>
          <a:stretch>
            <a:fillRect/>
          </a:stretch>
        </p:blipFill>
        <p:spPr>
          <a:xfrm>
            <a:off x="20514" y="1546651"/>
            <a:ext cx="4501662" cy="4384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A72629F5-3C39-46B5-96E0-A6668E7E6433}" type="slidenum">
              <a:rPr lang="en-US" smtClean="0"/>
              <a:pPr/>
              <a:t>23</a:t>
            </a:fld>
            <a:endParaRPr lang="en-US"/>
          </a:p>
        </p:txBody>
      </p:sp>
      <p:sp>
        <p:nvSpPr>
          <p:cNvPr id="7" name="TextBox 6"/>
          <p:cNvSpPr txBox="1"/>
          <p:nvPr/>
        </p:nvSpPr>
        <p:spPr>
          <a:xfrm>
            <a:off x="0" y="12029"/>
            <a:ext cx="9102969"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u="sng" dirty="0" smtClean="0"/>
              <a:t>Phase 1: Carbon fixing </a:t>
            </a:r>
            <a:r>
              <a:rPr lang="en-US" dirty="0" smtClean="0">
                <a:sym typeface="Wingdings" panose="05000000000000000000" pitchFamily="2" charset="2"/>
              </a:rPr>
              <a:t></a:t>
            </a:r>
          </a:p>
          <a:p>
            <a:pPr lvl="0"/>
            <a:r>
              <a:rPr lang="en-US" dirty="0" smtClean="0">
                <a:sym typeface="Wingdings" panose="05000000000000000000" pitchFamily="2" charset="2"/>
              </a:rPr>
              <a:t>Each CO2 molecule is attached to </a:t>
            </a:r>
            <a:r>
              <a:rPr lang="en-US" dirty="0"/>
              <a:t>a five-carbon sugar</a:t>
            </a:r>
            <a:r>
              <a:rPr lang="en-US" dirty="0">
                <a:solidFill>
                  <a:srgbClr val="FFFF00"/>
                </a:solidFill>
              </a:rPr>
              <a:t>, </a:t>
            </a:r>
            <a:r>
              <a:rPr lang="en-US" b="1" dirty="0">
                <a:solidFill>
                  <a:srgbClr val="FFFF00"/>
                </a:solidFill>
              </a:rPr>
              <a:t>ribulose bisphosphate (</a:t>
            </a:r>
            <a:r>
              <a:rPr lang="en-US" b="1" dirty="0" err="1">
                <a:solidFill>
                  <a:srgbClr val="FFFF00"/>
                </a:solidFill>
              </a:rPr>
              <a:t>RuBP</a:t>
            </a:r>
            <a:r>
              <a:rPr lang="en-US" b="1" dirty="0" smtClean="0">
                <a:solidFill>
                  <a:srgbClr val="FFFF00"/>
                </a:solidFill>
              </a:rPr>
              <a:t>)</a:t>
            </a:r>
            <a:r>
              <a:rPr lang="en-US" dirty="0" smtClean="0">
                <a:solidFill>
                  <a:srgbClr val="FFFF00"/>
                </a:solidFill>
              </a:rPr>
              <a:t>.  </a:t>
            </a:r>
            <a:r>
              <a:rPr lang="en-US" dirty="0" smtClean="0"/>
              <a:t>This </a:t>
            </a:r>
            <a:r>
              <a:rPr lang="en-US" dirty="0"/>
              <a:t>reaction is catalyzed by </a:t>
            </a:r>
            <a:r>
              <a:rPr lang="en-US" dirty="0" err="1"/>
              <a:t>RuBP</a:t>
            </a:r>
            <a:r>
              <a:rPr lang="en-US" dirty="0"/>
              <a:t> carboxylase-oxygenase, or </a:t>
            </a:r>
            <a:r>
              <a:rPr lang="en-US" b="1" dirty="0" smtClean="0">
                <a:solidFill>
                  <a:srgbClr val="FFFF00"/>
                </a:solidFill>
              </a:rPr>
              <a:t>rubisco</a:t>
            </a:r>
            <a:r>
              <a:rPr lang="en-US" dirty="0" smtClean="0"/>
              <a:t>.  The </a:t>
            </a:r>
            <a:r>
              <a:rPr lang="en-US" dirty="0"/>
              <a:t>six-carbon intermediate is unstable and splits in half to form two molecules of 3-phosphoglycerate for each CO</a:t>
            </a:r>
            <a:r>
              <a:rPr lang="en-US" baseline="-25000" dirty="0"/>
              <a:t>2 </a:t>
            </a:r>
            <a:r>
              <a:rPr lang="en-US" dirty="0" smtClean="0"/>
              <a:t>fixed.  </a:t>
            </a:r>
            <a:endParaRPr lang="en-US" dirty="0"/>
          </a:p>
        </p:txBody>
      </p:sp>
      <p:sp>
        <p:nvSpPr>
          <p:cNvPr id="8" name="TextBox 7"/>
          <p:cNvSpPr txBox="1"/>
          <p:nvPr/>
        </p:nvSpPr>
        <p:spPr>
          <a:xfrm>
            <a:off x="4551484" y="1615361"/>
            <a:ext cx="4551485" cy="424731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u="sng" dirty="0" smtClean="0"/>
              <a:t>Phase 2: Reduction </a:t>
            </a:r>
            <a:r>
              <a:rPr lang="en-US" dirty="0" smtClean="0">
                <a:sym typeface="Wingdings" panose="05000000000000000000" pitchFamily="2" charset="2"/>
              </a:rPr>
              <a:t> </a:t>
            </a:r>
          </a:p>
          <a:p>
            <a:pPr lvl="0"/>
            <a:r>
              <a:rPr lang="en-US" dirty="0"/>
              <a:t>During </a:t>
            </a:r>
            <a:r>
              <a:rPr lang="en-US" b="1" dirty="0"/>
              <a:t>reduction</a:t>
            </a:r>
            <a:r>
              <a:rPr lang="en-US" dirty="0"/>
              <a:t>, each 3-phosphoglycerate receives another phosphate group from ATP to form 1,3-bisphosphoglycerate.</a:t>
            </a:r>
          </a:p>
          <a:p>
            <a:pPr lvl="0"/>
            <a:r>
              <a:rPr lang="en-US" dirty="0"/>
              <a:t>A pair of electrons from NADPH reduces each 1,3-bisphosphoglycerate </a:t>
            </a:r>
            <a:r>
              <a:rPr lang="en-US" dirty="0">
                <a:solidFill>
                  <a:srgbClr val="FF0000"/>
                </a:solidFill>
              </a:rPr>
              <a:t>to G3P</a:t>
            </a:r>
            <a:r>
              <a:rPr lang="en-US" dirty="0"/>
              <a:t>.</a:t>
            </a:r>
          </a:p>
          <a:p>
            <a:pPr lvl="0"/>
            <a:r>
              <a:rPr lang="en-US" dirty="0">
                <a:solidFill>
                  <a:srgbClr val="FFFF00"/>
                </a:solidFill>
              </a:rPr>
              <a:t>For every </a:t>
            </a:r>
            <a:r>
              <a:rPr lang="en-US" i="1" dirty="0">
                <a:solidFill>
                  <a:srgbClr val="FFFF00"/>
                </a:solidFill>
              </a:rPr>
              <a:t>three</a:t>
            </a:r>
            <a:r>
              <a:rPr lang="en-US" dirty="0">
                <a:solidFill>
                  <a:srgbClr val="FFFF00"/>
                </a:solidFill>
              </a:rPr>
              <a:t> molecules of CO</a:t>
            </a:r>
            <a:r>
              <a:rPr lang="en-US" baseline="-25000" dirty="0">
                <a:solidFill>
                  <a:srgbClr val="FFFF00"/>
                </a:solidFill>
              </a:rPr>
              <a:t>2 </a:t>
            </a:r>
            <a:r>
              <a:rPr lang="en-US" dirty="0">
                <a:solidFill>
                  <a:srgbClr val="FFFF00"/>
                </a:solidFill>
              </a:rPr>
              <a:t>that enter the cycle, there are </a:t>
            </a:r>
            <a:r>
              <a:rPr lang="en-US" i="1" dirty="0">
                <a:solidFill>
                  <a:srgbClr val="FFFF00"/>
                </a:solidFill>
              </a:rPr>
              <a:t>six</a:t>
            </a:r>
            <a:r>
              <a:rPr lang="en-US" dirty="0">
                <a:solidFill>
                  <a:srgbClr val="FFFF00"/>
                </a:solidFill>
              </a:rPr>
              <a:t> molecules of G3P formed…but 5 have to be recycled so we only get net gain of </a:t>
            </a:r>
            <a:r>
              <a:rPr lang="en-US" i="1" dirty="0">
                <a:solidFill>
                  <a:srgbClr val="FFFF00"/>
                </a:solidFill>
              </a:rPr>
              <a:t>one</a:t>
            </a:r>
            <a:r>
              <a:rPr lang="en-US" dirty="0">
                <a:solidFill>
                  <a:srgbClr val="FFFF00"/>
                </a:solidFill>
              </a:rPr>
              <a:t> G3P</a:t>
            </a:r>
            <a:r>
              <a:rPr lang="en-US" dirty="0"/>
              <a:t>. </a:t>
            </a:r>
          </a:p>
          <a:p>
            <a:r>
              <a:rPr lang="en-US" dirty="0"/>
              <a:t>This molecule exits the cycle to be used by the plant cell, while the other five molecules are recycled to regenerate the three molecules of </a:t>
            </a:r>
            <a:r>
              <a:rPr lang="en-US" dirty="0" err="1"/>
              <a:t>RuBP</a:t>
            </a:r>
            <a:r>
              <a:rPr lang="en-US" dirty="0" smtClean="0">
                <a:sym typeface="Wingdings" panose="05000000000000000000" pitchFamily="2" charset="2"/>
              </a:rPr>
              <a:t> </a:t>
            </a:r>
            <a:endParaRPr lang="en-US" dirty="0"/>
          </a:p>
        </p:txBody>
      </p:sp>
      <p:sp>
        <p:nvSpPr>
          <p:cNvPr id="9" name="TextBox 8"/>
          <p:cNvSpPr txBox="1"/>
          <p:nvPr/>
        </p:nvSpPr>
        <p:spPr>
          <a:xfrm>
            <a:off x="20515" y="5931386"/>
            <a:ext cx="9082454"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u="sng" dirty="0" smtClean="0">
                <a:solidFill>
                  <a:schemeClr val="bg1"/>
                </a:solidFill>
              </a:rPr>
              <a:t>Phase 3: Regeneration of </a:t>
            </a:r>
            <a:r>
              <a:rPr lang="en-US" u="sng" dirty="0" err="1" smtClean="0">
                <a:solidFill>
                  <a:schemeClr val="bg1"/>
                </a:solidFill>
              </a:rPr>
              <a:t>RuBP</a:t>
            </a:r>
            <a:r>
              <a:rPr lang="en-US" u="sng" dirty="0" smtClean="0">
                <a:solidFill>
                  <a:schemeClr val="bg1"/>
                </a:solidFill>
              </a:rPr>
              <a:t> </a:t>
            </a:r>
            <a:r>
              <a:rPr lang="en-US" dirty="0" smtClean="0">
                <a:solidFill>
                  <a:schemeClr val="bg1"/>
                </a:solidFill>
                <a:sym typeface="Wingdings" panose="05000000000000000000" pitchFamily="2" charset="2"/>
              </a:rPr>
              <a:t></a:t>
            </a:r>
          </a:p>
          <a:p>
            <a:r>
              <a:rPr lang="en-US" dirty="0">
                <a:solidFill>
                  <a:schemeClr val="bg1"/>
                </a:solidFill>
              </a:rPr>
              <a:t>In a complex series of reactions, the carbon skeletons of five molecules of G3P are rearranged by the last steps of the Calvin cycle to regenerate three molecules of </a:t>
            </a:r>
            <a:r>
              <a:rPr lang="en-US" dirty="0" err="1" smtClean="0">
                <a:solidFill>
                  <a:schemeClr val="bg1"/>
                </a:solidFill>
              </a:rPr>
              <a:t>RuBP</a:t>
            </a:r>
            <a:r>
              <a:rPr lang="en-US" dirty="0" smtClean="0">
                <a:solidFill>
                  <a:schemeClr val="bg1"/>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Alternate Methods of Carbon Fixing</a:t>
            </a:r>
            <a:endParaRPr lang="en-US" dirty="0"/>
          </a:p>
        </p:txBody>
      </p:sp>
      <p:sp>
        <p:nvSpPr>
          <p:cNvPr id="5" name="TextBox 4"/>
          <p:cNvSpPr txBox="1"/>
          <p:nvPr/>
        </p:nvSpPr>
        <p:spPr>
          <a:xfrm>
            <a:off x="152400" y="990600"/>
            <a:ext cx="8839200" cy="501675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dirty="0" smtClean="0">
                <a:solidFill>
                  <a:srgbClr val="FFFF00"/>
                </a:solidFill>
              </a:rPr>
              <a:t>In hot and dry environments, plants close their stomata so that they don’t lose too much </a:t>
            </a:r>
            <a:r>
              <a:rPr lang="en-US" sz="2000" dirty="0" smtClean="0">
                <a:solidFill>
                  <a:srgbClr val="FFFF00"/>
                </a:solidFill>
              </a:rPr>
              <a:t>water (dehydrate).  </a:t>
            </a:r>
            <a:r>
              <a:rPr lang="en-US" sz="2000" dirty="0" smtClean="0">
                <a:solidFill>
                  <a:srgbClr val="FFFF00"/>
                </a:solidFill>
              </a:rPr>
              <a:t>However, closed stomata lead to no gas exchange, which inhibits photosynthesis.  This leads to…..</a:t>
            </a:r>
          </a:p>
          <a:p>
            <a:endParaRPr lang="en-US" sz="2000" dirty="0" smtClean="0">
              <a:solidFill>
                <a:srgbClr val="FFFF00"/>
              </a:solidFill>
            </a:endParaRPr>
          </a:p>
          <a:p>
            <a:r>
              <a:rPr lang="en-US" sz="2000" u="sng" dirty="0" smtClean="0">
                <a:solidFill>
                  <a:srgbClr val="FF0000"/>
                </a:solidFill>
              </a:rPr>
              <a:t>Photorespiration</a:t>
            </a:r>
            <a:r>
              <a:rPr lang="en-US" sz="2000" dirty="0" smtClean="0">
                <a:solidFill>
                  <a:srgbClr val="FFFF00"/>
                </a:solidFill>
              </a:rPr>
              <a:t> → makes no ATP, makes no food, wastes the plants materials (takes away from the Calvin </a:t>
            </a:r>
            <a:r>
              <a:rPr lang="en-US" sz="2000" dirty="0" smtClean="0">
                <a:solidFill>
                  <a:srgbClr val="FFFF00"/>
                </a:solidFill>
              </a:rPr>
              <a:t>Cycle.</a:t>
            </a:r>
            <a:r>
              <a:rPr lang="en-US" sz="2000" dirty="0" smtClean="0">
                <a:solidFill>
                  <a:srgbClr val="FFFF00"/>
                </a:solidFill>
              </a:rPr>
              <a:t>	</a:t>
            </a:r>
            <a:endParaRPr lang="en-US" sz="2000" dirty="0" smtClean="0">
              <a:solidFill>
                <a:srgbClr val="FFFF00"/>
              </a:solidFill>
            </a:endParaRPr>
          </a:p>
          <a:p>
            <a:r>
              <a:rPr lang="en-US" sz="2000" dirty="0">
                <a:solidFill>
                  <a:srgbClr val="FFFF00"/>
                </a:solidFill>
              </a:rPr>
              <a:t>	</a:t>
            </a:r>
          </a:p>
          <a:p>
            <a:r>
              <a:rPr lang="en-US" sz="2000" dirty="0" smtClean="0">
                <a:solidFill>
                  <a:srgbClr val="FFFF00"/>
                </a:solidFill>
              </a:rPr>
              <a:t>In </a:t>
            </a:r>
            <a:r>
              <a:rPr lang="en-US" sz="2000" dirty="0" smtClean="0">
                <a:solidFill>
                  <a:srgbClr val="00B050"/>
                </a:solidFill>
              </a:rPr>
              <a:t>C3 plants</a:t>
            </a:r>
            <a:r>
              <a:rPr lang="en-US" sz="2000" dirty="0" smtClean="0">
                <a:solidFill>
                  <a:srgbClr val="FFFF00"/>
                </a:solidFill>
              </a:rPr>
              <a:t>, with </a:t>
            </a:r>
            <a:r>
              <a:rPr lang="en-US" sz="2000" dirty="0" smtClean="0">
                <a:solidFill>
                  <a:srgbClr val="FFFF00"/>
                </a:solidFill>
              </a:rPr>
              <a:t>the higher levels of O</a:t>
            </a:r>
            <a:r>
              <a:rPr lang="en-US" sz="2000" baseline="-25000" dirty="0" smtClean="0">
                <a:solidFill>
                  <a:srgbClr val="FFFF00"/>
                </a:solidFill>
              </a:rPr>
              <a:t>2</a:t>
            </a:r>
            <a:r>
              <a:rPr lang="en-US" sz="2000" dirty="0" smtClean="0">
                <a:solidFill>
                  <a:srgbClr val="FFFF00"/>
                </a:solidFill>
              </a:rPr>
              <a:t> (byproduct it </a:t>
            </a:r>
            <a:r>
              <a:rPr lang="en-US" sz="2000" dirty="0" smtClean="0">
                <a:solidFill>
                  <a:srgbClr val="FFFF00"/>
                </a:solidFill>
              </a:rPr>
              <a:t>can’t </a:t>
            </a:r>
            <a:r>
              <a:rPr lang="en-US" sz="2000" dirty="0" smtClean="0">
                <a:solidFill>
                  <a:srgbClr val="FFFF00"/>
                </a:solidFill>
              </a:rPr>
              <a:t>get rid of) </a:t>
            </a:r>
            <a:r>
              <a:rPr lang="en-US" sz="2000" dirty="0" smtClean="0">
                <a:solidFill>
                  <a:srgbClr val="FFFF00"/>
                </a:solidFill>
              </a:rPr>
              <a:t>and </a:t>
            </a:r>
            <a:r>
              <a:rPr lang="en-US" sz="2000" dirty="0" smtClean="0">
                <a:solidFill>
                  <a:srgbClr val="FFFF00"/>
                </a:solidFill>
              </a:rPr>
              <a:t>low levels of CO</a:t>
            </a:r>
            <a:r>
              <a:rPr lang="en-US" sz="2000" baseline="-25000" dirty="0" smtClean="0">
                <a:solidFill>
                  <a:srgbClr val="FFFF00"/>
                </a:solidFill>
              </a:rPr>
              <a:t>2</a:t>
            </a:r>
            <a:r>
              <a:rPr lang="en-US" sz="2000" dirty="0" smtClean="0">
                <a:solidFill>
                  <a:srgbClr val="FFFF00"/>
                </a:solidFill>
              </a:rPr>
              <a:t>, </a:t>
            </a:r>
            <a:r>
              <a:rPr lang="en-US" sz="2000" dirty="0" smtClean="0">
                <a:solidFill>
                  <a:srgbClr val="00B050"/>
                </a:solidFill>
              </a:rPr>
              <a:t>rubisco</a:t>
            </a:r>
            <a:r>
              <a:rPr lang="en-US" sz="2000" dirty="0" smtClean="0">
                <a:solidFill>
                  <a:srgbClr val="FFFF00"/>
                </a:solidFill>
              </a:rPr>
              <a:t> (</a:t>
            </a:r>
            <a:r>
              <a:rPr lang="en-US" sz="2000" dirty="0" err="1" smtClean="0">
                <a:solidFill>
                  <a:srgbClr val="FFFF00"/>
                </a:solidFill>
              </a:rPr>
              <a:t>enz</a:t>
            </a:r>
            <a:r>
              <a:rPr lang="en-US" sz="2000" dirty="0" smtClean="0">
                <a:solidFill>
                  <a:srgbClr val="FFFF00"/>
                </a:solidFill>
              </a:rPr>
              <a:t>) actually adds </a:t>
            </a:r>
            <a:r>
              <a:rPr lang="en-US" sz="2000" dirty="0" smtClean="0">
                <a:solidFill>
                  <a:srgbClr val="FFFF00"/>
                </a:solidFill>
              </a:rPr>
              <a:t>OXYGEN </a:t>
            </a:r>
            <a:r>
              <a:rPr lang="en-US" sz="2000" dirty="0" smtClean="0">
                <a:solidFill>
                  <a:srgbClr val="FFFF00"/>
                </a:solidFill>
              </a:rPr>
              <a:t>to the Calvin instead of CO</a:t>
            </a:r>
            <a:r>
              <a:rPr lang="en-US" sz="2000" baseline="-25000" dirty="0" smtClean="0">
                <a:solidFill>
                  <a:srgbClr val="FFFF00"/>
                </a:solidFill>
              </a:rPr>
              <a:t>2</a:t>
            </a:r>
            <a:r>
              <a:rPr lang="en-US" sz="2000" dirty="0" smtClean="0">
                <a:solidFill>
                  <a:srgbClr val="FFFF00"/>
                </a:solidFill>
              </a:rPr>
              <a:t>…..it wastes all the </a:t>
            </a:r>
            <a:r>
              <a:rPr lang="en-US" sz="2000" dirty="0" smtClean="0">
                <a:solidFill>
                  <a:srgbClr val="FFFF00"/>
                </a:solidFill>
              </a:rPr>
              <a:t>raw materials.</a:t>
            </a:r>
          </a:p>
          <a:p>
            <a:r>
              <a:rPr lang="en-US" sz="2000" dirty="0">
                <a:solidFill>
                  <a:srgbClr val="FFFF00"/>
                </a:solidFill>
              </a:rPr>
              <a:t>	</a:t>
            </a:r>
            <a:endParaRPr lang="en-US" sz="2000" dirty="0" smtClean="0">
              <a:solidFill>
                <a:srgbClr val="FFFF00"/>
              </a:solidFill>
            </a:endParaRPr>
          </a:p>
          <a:p>
            <a:r>
              <a:rPr lang="en-US" sz="2000" dirty="0" smtClean="0">
                <a:solidFill>
                  <a:srgbClr val="00B050"/>
                </a:solidFill>
              </a:rPr>
              <a:t>Evolutionary </a:t>
            </a:r>
            <a:r>
              <a:rPr lang="en-US" sz="2000" dirty="0">
                <a:solidFill>
                  <a:srgbClr val="00B050"/>
                </a:solidFill>
              </a:rPr>
              <a:t>baggage </a:t>
            </a:r>
            <a:r>
              <a:rPr lang="en-US" sz="2000" dirty="0" smtClean="0">
                <a:solidFill>
                  <a:srgbClr val="FFFF00"/>
                </a:solidFill>
                <a:sym typeface="Wingdings" panose="05000000000000000000" pitchFamily="2" charset="2"/>
              </a:rPr>
              <a:t> </a:t>
            </a:r>
            <a:r>
              <a:rPr lang="en-US" sz="2000" dirty="0" smtClean="0">
                <a:solidFill>
                  <a:srgbClr val="FFFF00"/>
                </a:solidFill>
              </a:rPr>
              <a:t>early </a:t>
            </a:r>
            <a:r>
              <a:rPr lang="en-US" sz="2000" dirty="0">
                <a:solidFill>
                  <a:srgbClr val="FFFF00"/>
                </a:solidFill>
              </a:rPr>
              <a:t>environment didn’t have a lot of O</a:t>
            </a:r>
            <a:r>
              <a:rPr lang="en-US" sz="2000" baseline="-25000" dirty="0">
                <a:solidFill>
                  <a:srgbClr val="FFFF00"/>
                </a:solidFill>
              </a:rPr>
              <a:t>2</a:t>
            </a:r>
            <a:r>
              <a:rPr lang="en-US" sz="2000" dirty="0">
                <a:solidFill>
                  <a:srgbClr val="FFFF00"/>
                </a:solidFill>
              </a:rPr>
              <a:t> so the inability of rubisco to exclude O</a:t>
            </a:r>
            <a:r>
              <a:rPr lang="en-US" sz="2000" baseline="-25000" dirty="0">
                <a:solidFill>
                  <a:srgbClr val="FFFF00"/>
                </a:solidFill>
              </a:rPr>
              <a:t>2</a:t>
            </a:r>
            <a:r>
              <a:rPr lang="en-US" sz="2000" dirty="0">
                <a:solidFill>
                  <a:srgbClr val="FFFF00"/>
                </a:solidFill>
              </a:rPr>
              <a:t> wouldn’t have made a </a:t>
            </a:r>
            <a:r>
              <a:rPr lang="en-US" sz="2000" dirty="0" smtClean="0">
                <a:solidFill>
                  <a:srgbClr val="FFFF00"/>
                </a:solidFill>
              </a:rPr>
              <a:t>difference.</a:t>
            </a:r>
            <a:endParaRPr lang="en-US" sz="2000" dirty="0">
              <a:solidFill>
                <a:srgbClr val="FFFF00"/>
              </a:solidFill>
            </a:endParaRPr>
          </a:p>
          <a:p>
            <a:endParaRPr lang="en-US" sz="2000" dirty="0" smtClean="0">
              <a:solidFill>
                <a:srgbClr val="FFFF00"/>
              </a:solidFill>
            </a:endParaRPr>
          </a:p>
          <a:p>
            <a:r>
              <a:rPr lang="en-US" sz="2000" dirty="0" smtClean="0">
                <a:solidFill>
                  <a:srgbClr val="FFFF00"/>
                </a:solidFill>
              </a:rPr>
              <a:t>In </a:t>
            </a:r>
            <a:r>
              <a:rPr lang="en-US" sz="2000" dirty="0" smtClean="0">
                <a:solidFill>
                  <a:srgbClr val="FFFF00"/>
                </a:solidFill>
              </a:rPr>
              <a:t>order to minimize photorespiration, plants have adapted a </a:t>
            </a:r>
            <a:r>
              <a:rPr lang="en-US" sz="2000" b="1" dirty="0" smtClean="0">
                <a:solidFill>
                  <a:srgbClr val="FF0000"/>
                </a:solidFill>
              </a:rPr>
              <a:t>C4</a:t>
            </a:r>
            <a:r>
              <a:rPr lang="en-US" sz="2000" b="1" dirty="0" smtClean="0">
                <a:solidFill>
                  <a:srgbClr val="FFFF00"/>
                </a:solidFill>
              </a:rPr>
              <a:t> </a:t>
            </a:r>
            <a:r>
              <a:rPr lang="en-US" sz="2000" dirty="0" smtClean="0">
                <a:solidFill>
                  <a:srgbClr val="FFFF00"/>
                </a:solidFill>
              </a:rPr>
              <a:t>pathway</a:t>
            </a:r>
            <a:r>
              <a:rPr lang="en-US" sz="2000" b="1" dirty="0" smtClean="0">
                <a:solidFill>
                  <a:srgbClr val="FFFF00"/>
                </a:solidFill>
              </a:rPr>
              <a:t> </a:t>
            </a:r>
            <a:r>
              <a:rPr lang="en-US" sz="2000" dirty="0" smtClean="0">
                <a:solidFill>
                  <a:srgbClr val="FFFF00"/>
                </a:solidFill>
              </a:rPr>
              <a:t>or a </a:t>
            </a:r>
            <a:r>
              <a:rPr lang="en-US" sz="2000" b="1" dirty="0" smtClean="0">
                <a:solidFill>
                  <a:srgbClr val="FF0000"/>
                </a:solidFill>
              </a:rPr>
              <a:t>CAM</a:t>
            </a:r>
            <a:r>
              <a:rPr lang="en-US" sz="2000" b="1" dirty="0" smtClean="0">
                <a:solidFill>
                  <a:srgbClr val="FFFF00"/>
                </a:solidFill>
              </a:rPr>
              <a:t> </a:t>
            </a:r>
            <a:r>
              <a:rPr lang="en-US" sz="2000" dirty="0" smtClean="0">
                <a:solidFill>
                  <a:srgbClr val="FFFF00"/>
                </a:solidFill>
              </a:rPr>
              <a:t>pathway</a:t>
            </a:r>
            <a:endParaRPr lang="en-US" sz="2000" dirty="0">
              <a:solidFill>
                <a:srgbClr val="FFFF00"/>
              </a:solidFill>
            </a:endParaRPr>
          </a:p>
        </p:txBody>
      </p:sp>
      <p:sp>
        <p:nvSpPr>
          <p:cNvPr id="3" name="Slide Number Placeholder 2"/>
          <p:cNvSpPr>
            <a:spLocks noGrp="1"/>
          </p:cNvSpPr>
          <p:nvPr>
            <p:ph type="sldNum" sz="quarter" idx="12"/>
          </p:nvPr>
        </p:nvSpPr>
        <p:spPr/>
        <p:txBody>
          <a:bodyPr/>
          <a:lstStyle/>
          <a:p>
            <a:fld id="{A72629F5-3C39-46B5-96E0-A6668E7E643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0"/>
            <a:ext cx="1905000" cy="1676400"/>
          </a:xfrm>
        </p:spPr>
        <p:txBody>
          <a:bodyPr/>
          <a:lstStyle/>
          <a:p>
            <a:r>
              <a:rPr lang="en-US" dirty="0" smtClean="0"/>
              <a:t>C4 Plants</a:t>
            </a:r>
            <a:endParaRPr lang="en-US" dirty="0"/>
          </a:p>
        </p:txBody>
      </p:sp>
      <p:pic>
        <p:nvPicPr>
          <p:cNvPr id="5" name="Picture 4" descr="10-18-C4Pathway-L.gif"/>
          <p:cNvPicPr>
            <a:picLocks noChangeAspect="1"/>
          </p:cNvPicPr>
          <p:nvPr/>
        </p:nvPicPr>
        <p:blipFill>
          <a:blip r:embed="rId2" cstate="print"/>
          <a:stretch>
            <a:fillRect/>
          </a:stretch>
        </p:blipFill>
        <p:spPr>
          <a:xfrm>
            <a:off x="4004039" y="2324819"/>
            <a:ext cx="5096829" cy="3115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4 plant cells - good.jpg"/>
          <p:cNvPicPr>
            <a:picLocks noChangeAspect="1"/>
          </p:cNvPicPr>
          <p:nvPr/>
        </p:nvPicPr>
        <p:blipFill>
          <a:blip r:embed="rId3" cstate="print"/>
          <a:srcRect t="5791" r="6349"/>
          <a:stretch>
            <a:fillRect/>
          </a:stretch>
        </p:blipFill>
        <p:spPr>
          <a:xfrm>
            <a:off x="3276600" y="5075502"/>
            <a:ext cx="3470681" cy="1705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4 plant1.jpg"/>
          <p:cNvPicPr>
            <a:picLocks noChangeAspect="1"/>
          </p:cNvPicPr>
          <p:nvPr/>
        </p:nvPicPr>
        <p:blipFill>
          <a:blip r:embed="rId4" cstate="print"/>
          <a:stretch>
            <a:fillRect/>
          </a:stretch>
        </p:blipFill>
        <p:spPr>
          <a:xfrm>
            <a:off x="3363153" y="3655265"/>
            <a:ext cx="1976210" cy="1976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334000" y="16495"/>
            <a:ext cx="3657600" cy="230832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u="sng" dirty="0" smtClean="0">
                <a:solidFill>
                  <a:srgbClr val="FFFF00"/>
                </a:solidFill>
              </a:rPr>
              <a:t>C4  plants </a:t>
            </a:r>
            <a:r>
              <a:rPr lang="en-US" dirty="0" smtClean="0"/>
              <a:t>→ the first product of carbon fixing is </a:t>
            </a:r>
            <a:r>
              <a:rPr lang="en-US" dirty="0" smtClean="0">
                <a:solidFill>
                  <a:srgbClr val="FFFF00"/>
                </a:solidFill>
              </a:rPr>
              <a:t>a 4C molecule </a:t>
            </a:r>
            <a:r>
              <a:rPr lang="en-US" dirty="0" smtClean="0"/>
              <a:t>(instead of a 3C molecule); it occurs in the mesophyll cells and sends the product to the </a:t>
            </a:r>
            <a:r>
              <a:rPr lang="en-US" dirty="0" smtClean="0">
                <a:solidFill>
                  <a:srgbClr val="FFFF00"/>
                </a:solidFill>
              </a:rPr>
              <a:t>bundle sheath cells</a:t>
            </a:r>
            <a:r>
              <a:rPr lang="en-US" dirty="0" smtClean="0"/>
              <a:t> and the </a:t>
            </a:r>
            <a:r>
              <a:rPr lang="en-US" dirty="0" err="1" smtClean="0"/>
              <a:t>calvin</a:t>
            </a:r>
            <a:r>
              <a:rPr lang="en-US" dirty="0" smtClean="0"/>
              <a:t> cycle happens there </a:t>
            </a:r>
            <a:r>
              <a:rPr lang="en-US" dirty="0" smtClean="0">
                <a:solidFill>
                  <a:srgbClr val="FFFF00"/>
                </a:solidFill>
              </a:rPr>
              <a:t>(Calvin cycle is confined to bundle sheath cells!)</a:t>
            </a:r>
            <a:endParaRPr lang="en-US" dirty="0">
              <a:solidFill>
                <a:srgbClr val="FFFF00"/>
              </a:solidFill>
            </a:endParaRPr>
          </a:p>
        </p:txBody>
      </p:sp>
      <p:sp>
        <p:nvSpPr>
          <p:cNvPr id="10" name="TextBox 9"/>
          <p:cNvSpPr txBox="1"/>
          <p:nvPr/>
        </p:nvSpPr>
        <p:spPr>
          <a:xfrm>
            <a:off x="6586268" y="5322792"/>
            <a:ext cx="2514600"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u="sng" dirty="0" smtClean="0">
                <a:solidFill>
                  <a:srgbClr val="FFFF00"/>
                </a:solidFill>
              </a:rPr>
              <a:t>PEP </a:t>
            </a:r>
            <a:r>
              <a:rPr lang="en-US" u="sng" dirty="0" err="1" smtClean="0">
                <a:solidFill>
                  <a:srgbClr val="FFFF00"/>
                </a:solidFill>
              </a:rPr>
              <a:t>Carboxylase</a:t>
            </a:r>
            <a:r>
              <a:rPr lang="en-US" u="sng" dirty="0" smtClean="0">
                <a:solidFill>
                  <a:srgbClr val="FFFF00"/>
                </a:solidFill>
              </a:rPr>
              <a:t> </a:t>
            </a:r>
            <a:r>
              <a:rPr lang="en-US" dirty="0" smtClean="0"/>
              <a:t>(enzyme) has a high affinity for CO</a:t>
            </a:r>
            <a:r>
              <a:rPr lang="en-US" baseline="-25000" dirty="0" smtClean="0"/>
              <a:t>2</a:t>
            </a:r>
            <a:r>
              <a:rPr lang="en-US" dirty="0" smtClean="0"/>
              <a:t> so it can work when </a:t>
            </a:r>
            <a:r>
              <a:rPr lang="en-US" dirty="0" err="1" smtClean="0"/>
              <a:t>rubisco</a:t>
            </a:r>
            <a:r>
              <a:rPr lang="en-US" dirty="0" smtClean="0"/>
              <a:t> can’t</a:t>
            </a:r>
            <a:endParaRPr lang="en-US"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25</a:t>
            </a:fld>
            <a:endParaRPr lang="en-US"/>
          </a:p>
        </p:txBody>
      </p:sp>
      <p:sp>
        <p:nvSpPr>
          <p:cNvPr id="4" name="TextBox 3"/>
          <p:cNvSpPr txBox="1"/>
          <p:nvPr/>
        </p:nvSpPr>
        <p:spPr>
          <a:xfrm>
            <a:off x="47417" y="16495"/>
            <a:ext cx="3229183" cy="67403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r>
              <a:rPr lang="en-US" dirty="0">
                <a:solidFill>
                  <a:schemeClr val="bg1"/>
                </a:solidFill>
              </a:rPr>
              <a:t>The key enzyme, phosphoenolpyruvate carboxylase, adds CO</a:t>
            </a:r>
            <a:r>
              <a:rPr lang="en-US" baseline="-25000" dirty="0">
                <a:solidFill>
                  <a:schemeClr val="bg1"/>
                </a:solidFill>
              </a:rPr>
              <a:t>2</a:t>
            </a:r>
            <a:r>
              <a:rPr lang="en-US" dirty="0">
                <a:solidFill>
                  <a:schemeClr val="bg1"/>
                </a:solidFill>
              </a:rPr>
              <a:t> to </a:t>
            </a:r>
            <a:r>
              <a:rPr lang="en-US" b="1" dirty="0">
                <a:solidFill>
                  <a:srgbClr val="FF0000"/>
                </a:solidFill>
              </a:rPr>
              <a:t>phosphoenolpyruvate</a:t>
            </a:r>
            <a:r>
              <a:rPr lang="en-US" dirty="0">
                <a:solidFill>
                  <a:srgbClr val="FF0000"/>
                </a:solidFill>
              </a:rPr>
              <a:t> (</a:t>
            </a:r>
            <a:r>
              <a:rPr lang="en-US" b="1" dirty="0">
                <a:solidFill>
                  <a:srgbClr val="FF0000"/>
                </a:solidFill>
              </a:rPr>
              <a:t>PEP</a:t>
            </a:r>
            <a:r>
              <a:rPr lang="en-US" dirty="0">
                <a:solidFill>
                  <a:srgbClr val="FF0000"/>
                </a:solidFill>
              </a:rPr>
              <a:t>) </a:t>
            </a:r>
            <a:r>
              <a:rPr lang="en-US" dirty="0">
                <a:solidFill>
                  <a:schemeClr val="bg1"/>
                </a:solidFill>
              </a:rPr>
              <a:t>to form the four-carbon product </a:t>
            </a:r>
            <a:r>
              <a:rPr lang="en-US" b="1" dirty="0">
                <a:solidFill>
                  <a:srgbClr val="FF0000"/>
                </a:solidFill>
              </a:rPr>
              <a:t>oxaloacetate</a:t>
            </a:r>
            <a:r>
              <a:rPr lang="en-US" dirty="0">
                <a:solidFill>
                  <a:schemeClr val="bg1"/>
                </a:solidFill>
              </a:rPr>
              <a:t>.</a:t>
            </a:r>
          </a:p>
          <a:p>
            <a:pPr lvl="0"/>
            <a:r>
              <a:rPr lang="en-US" b="1" dirty="0">
                <a:solidFill>
                  <a:srgbClr val="FF0000"/>
                </a:solidFill>
              </a:rPr>
              <a:t>PEP carboxylase</a:t>
            </a:r>
            <a:r>
              <a:rPr lang="en-US" dirty="0">
                <a:solidFill>
                  <a:srgbClr val="FF0000"/>
                </a:solidFill>
              </a:rPr>
              <a:t> </a:t>
            </a:r>
            <a:r>
              <a:rPr lang="en-US" dirty="0">
                <a:solidFill>
                  <a:schemeClr val="bg1"/>
                </a:solidFill>
              </a:rPr>
              <a:t>has a very high affinity for CO</a:t>
            </a:r>
            <a:r>
              <a:rPr lang="en-US" baseline="-25000" dirty="0">
                <a:solidFill>
                  <a:schemeClr val="bg1"/>
                </a:solidFill>
              </a:rPr>
              <a:t>2 </a:t>
            </a:r>
            <a:r>
              <a:rPr lang="en-US" dirty="0">
                <a:solidFill>
                  <a:schemeClr val="bg1"/>
                </a:solidFill>
              </a:rPr>
              <a:t>and no affinity for </a:t>
            </a:r>
            <a:r>
              <a:rPr lang="en-US" dirty="0" smtClean="0">
                <a:solidFill>
                  <a:schemeClr val="bg1"/>
                </a:solidFill>
              </a:rPr>
              <a:t>O</a:t>
            </a:r>
            <a:r>
              <a:rPr lang="en-US" baseline="-25000" dirty="0" smtClean="0">
                <a:solidFill>
                  <a:schemeClr val="bg1"/>
                </a:solidFill>
              </a:rPr>
              <a:t>2</a:t>
            </a:r>
            <a:r>
              <a:rPr lang="en-US" dirty="0" smtClean="0">
                <a:solidFill>
                  <a:schemeClr val="bg1"/>
                </a:solidFill>
              </a:rPr>
              <a:t>.  Therefore</a:t>
            </a:r>
            <a:r>
              <a:rPr lang="en-US" dirty="0">
                <a:solidFill>
                  <a:schemeClr val="bg1"/>
                </a:solidFill>
              </a:rPr>
              <a:t>, PEP carboxylase can fix CO</a:t>
            </a:r>
            <a:r>
              <a:rPr lang="en-US" baseline="-25000" dirty="0">
                <a:solidFill>
                  <a:schemeClr val="bg1"/>
                </a:solidFill>
              </a:rPr>
              <a:t>2</a:t>
            </a:r>
            <a:r>
              <a:rPr lang="en-US" dirty="0">
                <a:solidFill>
                  <a:schemeClr val="bg1"/>
                </a:solidFill>
              </a:rPr>
              <a:t> efficiently when rubisco cannot (that is, on hot, dry days when the stomata are closed</a:t>
            </a:r>
            <a:r>
              <a:rPr lang="en-US" dirty="0" smtClean="0">
                <a:solidFill>
                  <a:schemeClr val="bg1"/>
                </a:solidFill>
              </a:rPr>
              <a:t>).  </a:t>
            </a:r>
            <a:r>
              <a:rPr lang="en-US" b="1" dirty="0" smtClean="0">
                <a:solidFill>
                  <a:srgbClr val="FF0000"/>
                </a:solidFill>
              </a:rPr>
              <a:t>In </a:t>
            </a:r>
            <a:r>
              <a:rPr lang="en-US" b="1" dirty="0">
                <a:solidFill>
                  <a:srgbClr val="FF0000"/>
                </a:solidFill>
              </a:rPr>
              <a:t>effect, the mesophyll cells pump CO</a:t>
            </a:r>
            <a:r>
              <a:rPr lang="en-US" b="1" baseline="-25000" dirty="0">
                <a:solidFill>
                  <a:srgbClr val="FF0000"/>
                </a:solidFill>
              </a:rPr>
              <a:t>2</a:t>
            </a:r>
            <a:r>
              <a:rPr lang="en-US" b="1" dirty="0">
                <a:solidFill>
                  <a:srgbClr val="FF0000"/>
                </a:solidFill>
              </a:rPr>
              <a:t> into the bundle-sheath cells, keeping CO</a:t>
            </a:r>
            <a:r>
              <a:rPr lang="en-US" b="1" baseline="-25000" dirty="0">
                <a:solidFill>
                  <a:srgbClr val="FF0000"/>
                </a:solidFill>
              </a:rPr>
              <a:t>2</a:t>
            </a:r>
            <a:r>
              <a:rPr lang="en-US" b="1" dirty="0">
                <a:solidFill>
                  <a:srgbClr val="FF0000"/>
                </a:solidFill>
              </a:rPr>
              <a:t> levels high enough for rubisco to accept CO</a:t>
            </a:r>
            <a:r>
              <a:rPr lang="en-US" b="1" baseline="-25000" dirty="0">
                <a:solidFill>
                  <a:srgbClr val="FF0000"/>
                </a:solidFill>
              </a:rPr>
              <a:t>2</a:t>
            </a:r>
            <a:r>
              <a:rPr lang="en-US" b="1" dirty="0">
                <a:solidFill>
                  <a:srgbClr val="FF0000"/>
                </a:solidFill>
              </a:rPr>
              <a:t> and not </a:t>
            </a:r>
            <a:r>
              <a:rPr lang="en-US" b="1" dirty="0" smtClean="0">
                <a:solidFill>
                  <a:srgbClr val="FF0000"/>
                </a:solidFill>
              </a:rPr>
              <a:t>O</a:t>
            </a:r>
            <a:r>
              <a:rPr lang="en-US" b="1" baseline="-25000" dirty="0" smtClean="0">
                <a:solidFill>
                  <a:srgbClr val="FF0000"/>
                </a:solidFill>
              </a:rPr>
              <a:t>2</a:t>
            </a:r>
            <a:r>
              <a:rPr lang="en-US" dirty="0" smtClean="0">
                <a:solidFill>
                  <a:schemeClr val="bg1"/>
                </a:solidFill>
              </a:rPr>
              <a:t>.  C</a:t>
            </a:r>
            <a:r>
              <a:rPr lang="en-US" baseline="-25000" dirty="0" smtClean="0">
                <a:solidFill>
                  <a:schemeClr val="bg1"/>
                </a:solidFill>
              </a:rPr>
              <a:t>4</a:t>
            </a:r>
            <a:r>
              <a:rPr lang="en-US" dirty="0" smtClean="0">
                <a:solidFill>
                  <a:schemeClr val="bg1"/>
                </a:solidFill>
              </a:rPr>
              <a:t> </a:t>
            </a:r>
            <a:r>
              <a:rPr lang="en-US" dirty="0">
                <a:solidFill>
                  <a:schemeClr val="bg1"/>
                </a:solidFill>
              </a:rPr>
              <a:t>photosynthesis minimizes photorespiration and enhances sugar production.</a:t>
            </a:r>
          </a:p>
          <a:p>
            <a:pPr lvl="0"/>
            <a:r>
              <a:rPr lang="en-US" dirty="0">
                <a:solidFill>
                  <a:srgbClr val="FF0000"/>
                </a:solidFill>
              </a:rPr>
              <a:t>C</a:t>
            </a:r>
            <a:r>
              <a:rPr lang="en-US" baseline="-25000" dirty="0">
                <a:solidFill>
                  <a:srgbClr val="FF0000"/>
                </a:solidFill>
              </a:rPr>
              <a:t>4</a:t>
            </a:r>
            <a:r>
              <a:rPr lang="en-US" dirty="0">
                <a:solidFill>
                  <a:srgbClr val="FF0000"/>
                </a:solidFill>
              </a:rPr>
              <a:t> plants thrive in hot regions with intense sunlight</a:t>
            </a:r>
            <a:r>
              <a:rPr lang="en-US" dirty="0" smtClean="0">
                <a:solidFill>
                  <a:srgbClr val="FF0000"/>
                </a:solidFill>
              </a:rPr>
              <a:t>.</a:t>
            </a:r>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3733800" cy="914400"/>
          </a:xfrm>
        </p:spPr>
        <p:txBody>
          <a:bodyPr/>
          <a:lstStyle/>
          <a:p>
            <a:r>
              <a:rPr lang="en-US" dirty="0" smtClean="0"/>
              <a:t>CAM Plants</a:t>
            </a:r>
            <a:endParaRPr lang="en-US" dirty="0"/>
          </a:p>
        </p:txBody>
      </p:sp>
      <p:pic>
        <p:nvPicPr>
          <p:cNvPr id="4" name="Content Placeholder 3" descr="10-19-C4andCAMphotosyn-L.jpg"/>
          <p:cNvPicPr>
            <a:picLocks noGrp="1" noChangeAspect="1"/>
          </p:cNvPicPr>
          <p:nvPr>
            <p:ph idx="1"/>
          </p:nvPr>
        </p:nvPicPr>
        <p:blipFill>
          <a:blip r:embed="rId2" cstate="print"/>
          <a:stretch>
            <a:fillRect/>
          </a:stretch>
        </p:blipFill>
        <p:spPr>
          <a:xfrm>
            <a:off x="0" y="1183817"/>
            <a:ext cx="5181600" cy="5674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AM plants.jpg"/>
          <p:cNvPicPr>
            <a:picLocks noChangeAspect="1"/>
          </p:cNvPicPr>
          <p:nvPr/>
        </p:nvPicPr>
        <p:blipFill>
          <a:blip r:embed="rId3" cstate="print"/>
          <a:stretch>
            <a:fillRect/>
          </a:stretch>
        </p:blipFill>
        <p:spPr>
          <a:xfrm>
            <a:off x="0" y="0"/>
            <a:ext cx="9144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AM plants1.gif"/>
          <p:cNvPicPr>
            <a:picLocks noChangeAspect="1"/>
          </p:cNvPicPr>
          <p:nvPr/>
        </p:nvPicPr>
        <p:blipFill>
          <a:blip r:embed="rId4" cstate="print"/>
          <a:srcRect t="6432"/>
          <a:stretch>
            <a:fillRect/>
          </a:stretch>
        </p:blipFill>
        <p:spPr>
          <a:xfrm>
            <a:off x="5181600" y="3505200"/>
            <a:ext cx="39624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AMP plants 3.jpg"/>
          <p:cNvPicPr>
            <a:picLocks noChangeAspect="1"/>
          </p:cNvPicPr>
          <p:nvPr/>
        </p:nvPicPr>
        <p:blipFill>
          <a:blip r:embed="rId5" cstate="print"/>
          <a:stretch>
            <a:fillRect/>
          </a:stretch>
        </p:blipFill>
        <p:spPr>
          <a:xfrm>
            <a:off x="6324600" y="-1"/>
            <a:ext cx="2819400" cy="1913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257800" y="1981200"/>
            <a:ext cx="388620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u="sng" dirty="0" smtClean="0">
                <a:solidFill>
                  <a:srgbClr val="FFFF00"/>
                </a:solidFill>
              </a:rPr>
              <a:t>CAM</a:t>
            </a:r>
            <a:r>
              <a:rPr lang="en-US" u="sng" dirty="0" smtClean="0"/>
              <a:t> </a:t>
            </a:r>
            <a:r>
              <a:rPr lang="en-US" b="1" u="sng" dirty="0" smtClean="0"/>
              <a:t>(</a:t>
            </a:r>
            <a:r>
              <a:rPr lang="en-US" b="1" u="sng" dirty="0" err="1"/>
              <a:t>crassulacean</a:t>
            </a:r>
            <a:r>
              <a:rPr lang="en-US" b="1" u="sng" dirty="0"/>
              <a:t> acid </a:t>
            </a:r>
            <a:r>
              <a:rPr lang="en-US" b="1" u="sng" dirty="0" smtClean="0"/>
              <a:t>metabolism) </a:t>
            </a:r>
            <a:r>
              <a:rPr lang="en-US" u="sng" dirty="0" smtClean="0">
                <a:solidFill>
                  <a:srgbClr val="FFFF00"/>
                </a:solidFill>
              </a:rPr>
              <a:t>Plants</a:t>
            </a:r>
            <a:r>
              <a:rPr lang="en-US" u="sng" dirty="0" smtClean="0"/>
              <a:t> </a:t>
            </a:r>
            <a:r>
              <a:rPr lang="en-US" dirty="0" smtClean="0"/>
              <a:t>→ </a:t>
            </a:r>
            <a:r>
              <a:rPr lang="en-US" dirty="0" smtClean="0">
                <a:solidFill>
                  <a:srgbClr val="FFFF00"/>
                </a:solidFill>
              </a:rPr>
              <a:t>They open their stomata at night  </a:t>
            </a:r>
            <a:r>
              <a:rPr lang="en-US" dirty="0" smtClean="0"/>
              <a:t>and store the CO</a:t>
            </a:r>
            <a:r>
              <a:rPr lang="en-US" baseline="-25000" dirty="0" smtClean="0"/>
              <a:t>2</a:t>
            </a:r>
            <a:r>
              <a:rPr lang="en-US" dirty="0" smtClean="0"/>
              <a:t> in organic acids; then during the day they break those acids down to use the CO</a:t>
            </a:r>
            <a:r>
              <a:rPr lang="en-US" baseline="-25000" dirty="0" smtClean="0"/>
              <a:t>2</a:t>
            </a:r>
            <a:r>
              <a:rPr lang="en-US" dirty="0" smtClean="0"/>
              <a:t> </a:t>
            </a:r>
            <a:endParaRPr lang="en-US"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vs. CAM plants</a:t>
            </a:r>
            <a:endParaRPr lang="en-US" dirty="0"/>
          </a:p>
        </p:txBody>
      </p:sp>
      <p:sp>
        <p:nvSpPr>
          <p:cNvPr id="3" name="Content Placeholder 2"/>
          <p:cNvSpPr>
            <a:spLocks noGrp="1"/>
          </p:cNvSpPr>
          <p:nvPr>
            <p:ph idx="1"/>
          </p:nvPr>
        </p:nvSpPr>
        <p:spPr>
          <a:xfrm>
            <a:off x="457200" y="1600200"/>
            <a:ext cx="8229600" cy="3505200"/>
          </a:xfrm>
        </p:spPr>
        <p:style>
          <a:lnRef idx="3">
            <a:schemeClr val="lt1"/>
          </a:lnRef>
          <a:fillRef idx="1">
            <a:schemeClr val="accent4"/>
          </a:fillRef>
          <a:effectRef idx="1">
            <a:schemeClr val="accent4"/>
          </a:effectRef>
          <a:fontRef idx="minor">
            <a:schemeClr val="lt1"/>
          </a:fontRef>
        </p:style>
        <p:txBody>
          <a:bodyPr/>
          <a:lstStyle/>
          <a:p>
            <a:pPr lvl="0"/>
            <a:r>
              <a:rPr lang="en-US" dirty="0"/>
              <a:t>Both C</a:t>
            </a:r>
            <a:r>
              <a:rPr lang="en-US" baseline="-25000" dirty="0"/>
              <a:t>4</a:t>
            </a:r>
            <a:r>
              <a:rPr lang="en-US" dirty="0"/>
              <a:t> and CAM plants add CO</a:t>
            </a:r>
            <a:r>
              <a:rPr lang="en-US" baseline="-25000" dirty="0"/>
              <a:t>2</a:t>
            </a:r>
            <a:r>
              <a:rPr lang="en-US" dirty="0"/>
              <a:t> to organic intermediates before it enters the Calvin cycle.</a:t>
            </a:r>
          </a:p>
          <a:p>
            <a:pPr lvl="0"/>
            <a:r>
              <a:rPr lang="en-US" dirty="0"/>
              <a:t>In C</a:t>
            </a:r>
            <a:r>
              <a:rPr lang="en-US" baseline="-25000" dirty="0"/>
              <a:t>4</a:t>
            </a:r>
            <a:r>
              <a:rPr lang="en-US" dirty="0"/>
              <a:t> plants, carbon fixation and the Calvin cycle are structurally separated (bundle sheath cells vs. mesophyll cells)</a:t>
            </a:r>
          </a:p>
          <a:p>
            <a:pPr lvl="0"/>
            <a:r>
              <a:rPr lang="en-US" dirty="0"/>
              <a:t>In CAM plants, carbon fixation and the Calvin cycle are temporally separated (day vs. night)</a:t>
            </a:r>
          </a:p>
          <a:p>
            <a:endParaRPr lang="en-US" dirty="0"/>
          </a:p>
        </p:txBody>
      </p:sp>
      <p:sp>
        <p:nvSpPr>
          <p:cNvPr id="4" name="Slide Number Placeholder 3"/>
          <p:cNvSpPr>
            <a:spLocks noGrp="1"/>
          </p:cNvSpPr>
          <p:nvPr>
            <p:ph type="sldNum" sz="quarter" idx="12"/>
          </p:nvPr>
        </p:nvSpPr>
        <p:spPr/>
        <p:txBody>
          <a:bodyPr/>
          <a:lstStyle/>
          <a:p>
            <a:fld id="{A72629F5-3C39-46B5-96E0-A6668E7E6433}" type="slidenum">
              <a:rPr lang="en-US" smtClean="0"/>
              <a:pPr/>
              <a:t>27</a:t>
            </a:fld>
            <a:endParaRPr lang="en-US"/>
          </a:p>
        </p:txBody>
      </p:sp>
    </p:spTree>
    <p:extLst>
      <p:ext uri="{BB962C8B-B14F-4D97-AF65-F5344CB8AC3E}">
        <p14:creationId xmlns:p14="http://schemas.microsoft.com/office/powerpoint/2010/main" val="46048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172200" cy="838200"/>
          </a:xfrm>
        </p:spPr>
        <p:txBody>
          <a:bodyPr/>
          <a:lstStyle/>
          <a:p>
            <a:pPr algn="ctr"/>
            <a:r>
              <a:rPr lang="en-US" dirty="0" smtClean="0"/>
              <a:t>Leaf Structure</a:t>
            </a:r>
            <a:endParaRPr lang="en-US" dirty="0"/>
          </a:p>
        </p:txBody>
      </p:sp>
      <p:pic>
        <p:nvPicPr>
          <p:cNvPr id="5" name="Picture 4" descr="leaf_structure.jpg"/>
          <p:cNvPicPr>
            <a:picLocks noChangeAspect="1"/>
          </p:cNvPicPr>
          <p:nvPr/>
        </p:nvPicPr>
        <p:blipFill>
          <a:blip r:embed="rId2" cstate="print"/>
          <a:stretch>
            <a:fillRect/>
          </a:stretch>
        </p:blipFill>
        <p:spPr>
          <a:xfrm>
            <a:off x="0" y="990600"/>
            <a:ext cx="6564758"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705600" y="762000"/>
            <a:ext cx="2286000" cy="424731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t>Plant cells have chloroplasts.  The structure of a leaf is to the left.  Structures to note:</a:t>
            </a:r>
          </a:p>
          <a:p>
            <a:pPr>
              <a:buFontTx/>
              <a:buChar char="-"/>
            </a:pPr>
            <a:r>
              <a:rPr lang="en-US" dirty="0" smtClean="0"/>
              <a:t>   Stoma (stomata)</a:t>
            </a:r>
          </a:p>
          <a:p>
            <a:pPr>
              <a:buFontTx/>
              <a:buChar char="-"/>
            </a:pPr>
            <a:r>
              <a:rPr lang="en-US" dirty="0" smtClean="0"/>
              <a:t>  Cuticle</a:t>
            </a:r>
          </a:p>
          <a:p>
            <a:pPr marL="169863" indent="-169863">
              <a:buFontTx/>
              <a:buChar char="-"/>
            </a:pPr>
            <a:r>
              <a:rPr lang="en-US" dirty="0" smtClean="0"/>
              <a:t>Veins </a:t>
            </a:r>
            <a:r>
              <a:rPr lang="en-US" dirty="0" smtClean="0"/>
              <a:t>(xylem/ </a:t>
            </a:r>
            <a:r>
              <a:rPr lang="en-US" dirty="0" smtClean="0"/>
              <a:t>   phloem</a:t>
            </a:r>
            <a:r>
              <a:rPr lang="en-US" dirty="0" smtClean="0"/>
              <a:t>)</a:t>
            </a:r>
          </a:p>
          <a:p>
            <a:pPr>
              <a:buFontTx/>
              <a:buChar char="-"/>
            </a:pPr>
            <a:r>
              <a:rPr lang="en-US" dirty="0" smtClean="0"/>
              <a:t>  Guard Cells</a:t>
            </a:r>
          </a:p>
          <a:p>
            <a:pPr>
              <a:buFontTx/>
              <a:buChar char="-"/>
            </a:pPr>
            <a:r>
              <a:rPr lang="en-US" dirty="0" smtClean="0"/>
              <a:t>  Epidermis</a:t>
            </a:r>
          </a:p>
          <a:p>
            <a:pPr marL="169863" indent="-169863">
              <a:buFontTx/>
              <a:buChar char="-"/>
            </a:pPr>
            <a:r>
              <a:rPr lang="en-US" dirty="0" smtClean="0"/>
              <a:t>Mesophyll (in this pic it is called parenchyma – that is the </a:t>
            </a:r>
            <a:r>
              <a:rPr lang="en-US" i="1" dirty="0" smtClean="0"/>
              <a:t>type</a:t>
            </a:r>
            <a:r>
              <a:rPr lang="en-US" dirty="0" smtClean="0"/>
              <a:t> of cell)</a:t>
            </a:r>
            <a:endParaRPr lang="en-US" dirty="0"/>
          </a:p>
        </p:txBody>
      </p:sp>
      <p:sp>
        <p:nvSpPr>
          <p:cNvPr id="8" name="TextBox 7"/>
          <p:cNvSpPr txBox="1"/>
          <p:nvPr/>
        </p:nvSpPr>
        <p:spPr>
          <a:xfrm>
            <a:off x="6705600" y="5410200"/>
            <a:ext cx="2286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Photosynthesis mainly occurs in </a:t>
            </a:r>
            <a:r>
              <a:rPr lang="en-US" dirty="0" err="1" smtClean="0">
                <a:solidFill>
                  <a:srgbClr val="FFFF00"/>
                </a:solidFill>
              </a:rPr>
              <a:t>mesophyll</a:t>
            </a:r>
            <a:r>
              <a:rPr lang="en-US" dirty="0" smtClean="0">
                <a:solidFill>
                  <a:srgbClr val="FFFF00"/>
                </a:solidFill>
              </a:rPr>
              <a:t> cells</a:t>
            </a:r>
            <a:endParaRPr lang="en-US" dirty="0">
              <a:solidFill>
                <a:srgbClr val="FFFF00"/>
              </a:solidFill>
            </a:endParaRPr>
          </a:p>
        </p:txBody>
      </p:sp>
      <p:sp>
        <p:nvSpPr>
          <p:cNvPr id="3" name="Slide Number Placeholder 2"/>
          <p:cNvSpPr>
            <a:spLocks noGrp="1"/>
          </p:cNvSpPr>
          <p:nvPr>
            <p:ph type="sldNum" sz="quarter" idx="12"/>
          </p:nvPr>
        </p:nvSpPr>
        <p:spPr/>
        <p:txBody>
          <a:bodyPr/>
          <a:lstStyle/>
          <a:p>
            <a:fld id="{A72629F5-3C39-46B5-96E0-A6668E7E6433}"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46894"/>
            <a:ext cx="4191000" cy="990600"/>
          </a:xfrm>
        </p:spPr>
        <p:txBody>
          <a:bodyPr/>
          <a:lstStyle/>
          <a:p>
            <a:r>
              <a:rPr lang="en-US" dirty="0" smtClean="0"/>
              <a:t>Chloroplasts</a:t>
            </a:r>
            <a:endParaRPr lang="en-US" dirty="0"/>
          </a:p>
        </p:txBody>
      </p:sp>
      <p:pic>
        <p:nvPicPr>
          <p:cNvPr id="4" name="Content Placeholder 3" descr="10-02-Chloroplast-L.gif"/>
          <p:cNvPicPr>
            <a:picLocks noGrp="1" noChangeAspect="1"/>
          </p:cNvPicPr>
          <p:nvPr>
            <p:ph idx="1"/>
          </p:nvPr>
        </p:nvPicPr>
        <p:blipFill>
          <a:blip r:embed="rId2" cstate="print"/>
          <a:srcRect r="824" b="2900"/>
          <a:stretch>
            <a:fillRect/>
          </a:stretch>
        </p:blipFill>
        <p:spPr>
          <a:xfrm>
            <a:off x="6096000" y="2528323"/>
            <a:ext cx="3026735" cy="4223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hloroplast2.jpg"/>
          <p:cNvPicPr>
            <a:picLocks noChangeAspect="1"/>
          </p:cNvPicPr>
          <p:nvPr/>
        </p:nvPicPr>
        <p:blipFill>
          <a:blip r:embed="rId3" cstate="print"/>
          <a:stretch>
            <a:fillRect/>
          </a:stretch>
        </p:blipFill>
        <p:spPr>
          <a:xfrm>
            <a:off x="23036" y="3543"/>
            <a:ext cx="3786963" cy="3533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267200" y="686732"/>
            <a:ext cx="4876800"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solidFill>
                  <a:srgbClr val="FFFF00"/>
                </a:solidFill>
              </a:rPr>
              <a:t>Chloroplasts</a:t>
            </a:r>
            <a:r>
              <a:rPr lang="en-US" dirty="0" smtClean="0"/>
              <a:t> are the organelles where photosynthesis takes place.  Know the following structures: stroma, thylakoid, </a:t>
            </a:r>
            <a:r>
              <a:rPr lang="en-US" dirty="0" smtClean="0"/>
              <a:t>grana, </a:t>
            </a:r>
            <a:r>
              <a:rPr lang="en-US" dirty="0" smtClean="0"/>
              <a:t>lumen (inside thylakoid)</a:t>
            </a:r>
            <a:endParaRPr lang="en-US"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4</a:t>
            </a:fld>
            <a:endParaRPr lang="en-US"/>
          </a:p>
        </p:txBody>
      </p:sp>
      <p:sp>
        <p:nvSpPr>
          <p:cNvPr id="7" name="TextBox 6"/>
          <p:cNvSpPr txBox="1"/>
          <p:nvPr/>
        </p:nvSpPr>
        <p:spPr>
          <a:xfrm>
            <a:off x="38100" y="3736915"/>
            <a:ext cx="6629400" cy="286232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u="sng" dirty="0" smtClean="0">
                <a:solidFill>
                  <a:srgbClr val="FFFF00"/>
                </a:solidFill>
              </a:rPr>
              <a:t>Stomata</a:t>
            </a:r>
            <a:r>
              <a:rPr lang="en-US" dirty="0" smtClean="0">
                <a:solidFill>
                  <a:schemeClr val="bg1"/>
                </a:solidFill>
              </a:rPr>
              <a:t> </a:t>
            </a:r>
            <a:r>
              <a:rPr lang="en-US" dirty="0" smtClean="0">
                <a:solidFill>
                  <a:schemeClr val="bg1"/>
                </a:solidFill>
                <a:sym typeface="Wingdings" panose="05000000000000000000" pitchFamily="2" charset="2"/>
              </a:rPr>
              <a:t> microscopic pores in the bottom of the leaf; used for gas exchange</a:t>
            </a:r>
          </a:p>
          <a:p>
            <a:r>
              <a:rPr lang="en-US" b="1" u="sng" dirty="0" smtClean="0">
                <a:solidFill>
                  <a:srgbClr val="FFFF00"/>
                </a:solidFill>
                <a:sym typeface="Wingdings" panose="05000000000000000000" pitchFamily="2" charset="2"/>
              </a:rPr>
              <a:t>Veins </a:t>
            </a:r>
            <a:r>
              <a:rPr lang="en-US" dirty="0" smtClean="0">
                <a:solidFill>
                  <a:schemeClr val="bg1"/>
                </a:solidFill>
                <a:sym typeface="Wingdings" panose="05000000000000000000" pitchFamily="2" charset="2"/>
              </a:rPr>
              <a:t> run throughout the plant to deliver water from the </a:t>
            </a:r>
            <a:r>
              <a:rPr lang="en-US" b="1" dirty="0" smtClean="0">
                <a:solidFill>
                  <a:schemeClr val="bg1"/>
                </a:solidFill>
                <a:sym typeface="Wingdings" panose="05000000000000000000" pitchFamily="2" charset="2"/>
              </a:rPr>
              <a:t>roots</a:t>
            </a:r>
            <a:r>
              <a:rPr lang="en-US" dirty="0" smtClean="0">
                <a:solidFill>
                  <a:schemeClr val="bg1"/>
                </a:solidFill>
                <a:sym typeface="Wingdings" panose="05000000000000000000" pitchFamily="2" charset="2"/>
              </a:rPr>
              <a:t> and carry sugar from the leaves to the rest of the plant</a:t>
            </a:r>
          </a:p>
          <a:p>
            <a:r>
              <a:rPr lang="en-US" b="1" dirty="0" smtClean="0">
                <a:solidFill>
                  <a:schemeClr val="tx1"/>
                </a:solidFill>
                <a:sym typeface="Wingdings" panose="05000000000000000000" pitchFamily="2" charset="2"/>
              </a:rPr>
              <a:t>IN THE CHLOROPLAST….</a:t>
            </a:r>
          </a:p>
          <a:p>
            <a:r>
              <a:rPr lang="en-US" b="1" u="sng" dirty="0" smtClean="0">
                <a:solidFill>
                  <a:srgbClr val="FFFF00"/>
                </a:solidFill>
                <a:sym typeface="Wingdings" panose="05000000000000000000" pitchFamily="2" charset="2"/>
              </a:rPr>
              <a:t>Stroma</a:t>
            </a:r>
            <a:r>
              <a:rPr lang="en-US" dirty="0" smtClean="0">
                <a:solidFill>
                  <a:srgbClr val="FFFF00"/>
                </a:solidFill>
                <a:sym typeface="Wingdings" panose="05000000000000000000" pitchFamily="2" charset="2"/>
              </a:rPr>
              <a:t> </a:t>
            </a:r>
            <a:r>
              <a:rPr lang="en-US" dirty="0" smtClean="0">
                <a:solidFill>
                  <a:schemeClr val="bg1"/>
                </a:solidFill>
                <a:sym typeface="Wingdings" panose="05000000000000000000" pitchFamily="2" charset="2"/>
              </a:rPr>
              <a:t> fluid in the chloroplast; Calvin cycle happens here</a:t>
            </a:r>
          </a:p>
          <a:p>
            <a:r>
              <a:rPr lang="en-US" b="1" u="sng" dirty="0" smtClean="0">
                <a:solidFill>
                  <a:srgbClr val="FFFF00"/>
                </a:solidFill>
                <a:sym typeface="Wingdings" panose="05000000000000000000" pitchFamily="2" charset="2"/>
              </a:rPr>
              <a:t>Thylakoids</a:t>
            </a:r>
            <a:r>
              <a:rPr lang="en-US" dirty="0" smtClean="0">
                <a:solidFill>
                  <a:srgbClr val="FFFF00"/>
                </a:solidFill>
                <a:sym typeface="Wingdings" panose="05000000000000000000" pitchFamily="2" charset="2"/>
              </a:rPr>
              <a:t> </a:t>
            </a:r>
            <a:r>
              <a:rPr lang="en-US" dirty="0" smtClean="0">
                <a:solidFill>
                  <a:schemeClr val="bg1"/>
                </a:solidFill>
                <a:sym typeface="Wingdings" panose="05000000000000000000" pitchFamily="2" charset="2"/>
              </a:rPr>
              <a:t> membrane sacs where the light reaction happens</a:t>
            </a:r>
          </a:p>
          <a:p>
            <a:r>
              <a:rPr lang="en-US" b="1" u="sng" dirty="0" smtClean="0">
                <a:solidFill>
                  <a:srgbClr val="FFFF00"/>
                </a:solidFill>
                <a:sym typeface="Wingdings" panose="05000000000000000000" pitchFamily="2" charset="2"/>
              </a:rPr>
              <a:t>Thylakoid Space/ Lumen </a:t>
            </a:r>
            <a:r>
              <a:rPr lang="en-US" dirty="0" smtClean="0">
                <a:solidFill>
                  <a:schemeClr val="bg1"/>
                </a:solidFill>
                <a:sym typeface="Wingdings" panose="05000000000000000000" pitchFamily="2" charset="2"/>
              </a:rPr>
              <a:t> inside the thylakoids</a:t>
            </a:r>
          </a:p>
          <a:p>
            <a:r>
              <a:rPr lang="en-US" b="1" u="sng" dirty="0" smtClean="0">
                <a:solidFill>
                  <a:srgbClr val="FFFF00"/>
                </a:solidFill>
                <a:sym typeface="Wingdings" panose="05000000000000000000" pitchFamily="2" charset="2"/>
              </a:rPr>
              <a:t>Grana</a:t>
            </a:r>
            <a:r>
              <a:rPr lang="en-US" dirty="0" smtClean="0">
                <a:solidFill>
                  <a:srgbClr val="FFFF00"/>
                </a:solidFill>
                <a:sym typeface="Wingdings" panose="05000000000000000000" pitchFamily="2" charset="2"/>
              </a:rPr>
              <a:t> </a:t>
            </a:r>
            <a:r>
              <a:rPr lang="en-US" dirty="0" smtClean="0">
                <a:solidFill>
                  <a:schemeClr val="bg1"/>
                </a:solidFill>
                <a:sym typeface="Wingdings" panose="05000000000000000000" pitchFamily="2" charset="2"/>
              </a:rPr>
              <a:t> stacks of thylakoids</a:t>
            </a:r>
            <a:endParaRPr lang="en-US" dirty="0">
              <a:solidFill>
                <a:schemeClr val="bg1"/>
              </a:solidFill>
            </a:endParaRPr>
          </a:p>
        </p:txBody>
      </p:sp>
      <p:sp>
        <p:nvSpPr>
          <p:cNvPr id="8" name="TextBox 7"/>
          <p:cNvSpPr txBox="1"/>
          <p:nvPr/>
        </p:nvSpPr>
        <p:spPr>
          <a:xfrm>
            <a:off x="3868614" y="1934825"/>
            <a:ext cx="2227385"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smtClean="0">
                <a:solidFill>
                  <a:schemeClr val="bg1"/>
                </a:solidFill>
              </a:rPr>
              <a:t>Chlorophyll</a:t>
            </a:r>
            <a:r>
              <a:rPr lang="en-US" dirty="0" smtClean="0"/>
              <a:t>, the green pigment in chloroplasts, is found in the thylakoid membranes.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4-PhotosynOverview-L3.gif"/>
          <p:cNvPicPr>
            <a:picLocks noChangeAspect="1"/>
          </p:cNvPicPr>
          <p:nvPr/>
        </p:nvPicPr>
        <p:blipFill>
          <a:blip r:embed="rId2" cstate="print"/>
          <a:srcRect t="1471" r="2000" b="2941"/>
          <a:stretch>
            <a:fillRect/>
          </a:stretch>
        </p:blipFill>
        <p:spPr>
          <a:xfrm>
            <a:off x="2590800" y="0"/>
            <a:ext cx="6553200" cy="4346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0" y="4419600"/>
            <a:ext cx="8153400" cy="24384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Process that converts sunlight (light energy) into food (chemical energy)</a:t>
            </a:r>
          </a:p>
          <a:p>
            <a:r>
              <a:rPr lang="en-US" dirty="0" smtClean="0">
                <a:solidFill>
                  <a:schemeClr val="bg1"/>
                </a:solidFill>
              </a:rPr>
              <a:t>6CO</a:t>
            </a:r>
            <a:r>
              <a:rPr lang="en-US" baseline="-25000" dirty="0" smtClean="0">
                <a:solidFill>
                  <a:schemeClr val="bg1"/>
                </a:solidFill>
              </a:rPr>
              <a:t>2</a:t>
            </a:r>
            <a:r>
              <a:rPr lang="en-US" dirty="0" smtClean="0">
                <a:solidFill>
                  <a:schemeClr val="bg1"/>
                </a:solidFill>
              </a:rPr>
              <a:t> + 6 H</a:t>
            </a:r>
            <a:r>
              <a:rPr lang="en-US" baseline="-25000" dirty="0" smtClean="0">
                <a:solidFill>
                  <a:schemeClr val="bg1"/>
                </a:solidFill>
              </a:rPr>
              <a:t>2</a:t>
            </a:r>
            <a:r>
              <a:rPr lang="en-US" dirty="0" smtClean="0">
                <a:solidFill>
                  <a:schemeClr val="bg1"/>
                </a:solidFill>
              </a:rPr>
              <a:t>O + Light → C</a:t>
            </a:r>
            <a:r>
              <a:rPr lang="en-US" baseline="-25000" dirty="0" smtClean="0">
                <a:solidFill>
                  <a:schemeClr val="bg1"/>
                </a:solidFill>
              </a:rPr>
              <a:t>6</a:t>
            </a:r>
            <a:r>
              <a:rPr lang="en-US" dirty="0" smtClean="0">
                <a:solidFill>
                  <a:schemeClr val="bg1"/>
                </a:solidFill>
              </a:rPr>
              <a:t>H</a:t>
            </a:r>
            <a:r>
              <a:rPr lang="en-US" baseline="-25000" dirty="0" smtClean="0">
                <a:solidFill>
                  <a:schemeClr val="bg1"/>
                </a:solidFill>
              </a:rPr>
              <a:t>12</a:t>
            </a:r>
            <a:r>
              <a:rPr lang="en-US" dirty="0" smtClean="0">
                <a:solidFill>
                  <a:schemeClr val="bg1"/>
                </a:solidFill>
              </a:rPr>
              <a:t>O</a:t>
            </a:r>
            <a:r>
              <a:rPr lang="en-US" baseline="-25000" dirty="0" smtClean="0">
                <a:solidFill>
                  <a:schemeClr val="bg1"/>
                </a:solidFill>
              </a:rPr>
              <a:t>6</a:t>
            </a:r>
            <a:r>
              <a:rPr lang="en-US" dirty="0" smtClean="0">
                <a:solidFill>
                  <a:schemeClr val="bg1"/>
                </a:solidFill>
              </a:rPr>
              <a:t> + 6O</a:t>
            </a:r>
            <a:r>
              <a:rPr lang="en-US" baseline="-25000" dirty="0" smtClean="0">
                <a:solidFill>
                  <a:schemeClr val="bg1"/>
                </a:solidFill>
              </a:rPr>
              <a:t>2</a:t>
            </a:r>
          </a:p>
          <a:p>
            <a:r>
              <a:rPr lang="en-US" dirty="0" smtClean="0"/>
              <a:t>The oxygen given off by plants comes from WATER, not CARBON DIOXIDE</a:t>
            </a:r>
          </a:p>
          <a:p>
            <a:endParaRPr lang="en-US" dirty="0" smtClean="0"/>
          </a:p>
          <a:p>
            <a:endParaRPr lang="en-US" dirty="0"/>
          </a:p>
        </p:txBody>
      </p:sp>
      <p:sp>
        <p:nvSpPr>
          <p:cNvPr id="2" name="Title 1"/>
          <p:cNvSpPr>
            <a:spLocks noGrp="1"/>
          </p:cNvSpPr>
          <p:nvPr>
            <p:ph type="title"/>
          </p:nvPr>
        </p:nvSpPr>
        <p:spPr>
          <a:xfrm>
            <a:off x="0" y="1600200"/>
            <a:ext cx="3581400" cy="16002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Background of Photosynthesis</a:t>
            </a:r>
            <a:endParaRPr lang="en-US" dirty="0"/>
          </a:p>
        </p:txBody>
      </p:sp>
      <p:sp>
        <p:nvSpPr>
          <p:cNvPr id="5" name="TextBox 4"/>
          <p:cNvSpPr txBox="1"/>
          <p:nvPr/>
        </p:nvSpPr>
        <p:spPr>
          <a:xfrm>
            <a:off x="152400" y="3429000"/>
            <a:ext cx="20574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Make sure you know this picture!</a:t>
            </a:r>
            <a:endParaRPr lang="en-US" dirty="0"/>
          </a:p>
        </p:txBody>
      </p:sp>
      <p:sp>
        <p:nvSpPr>
          <p:cNvPr id="6" name="Slide Number Placeholder 5"/>
          <p:cNvSpPr>
            <a:spLocks noGrp="1"/>
          </p:cNvSpPr>
          <p:nvPr>
            <p:ph type="sldNum" sz="quarter" idx="12"/>
          </p:nvPr>
        </p:nvSpPr>
        <p:spPr/>
        <p:txBody>
          <a:bodyPr/>
          <a:lstStyle/>
          <a:p>
            <a:fld id="{A72629F5-3C39-46B5-96E0-A6668E7E6433}"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4800600" cy="868362"/>
          </a:xfrm>
        </p:spPr>
        <p:txBody>
          <a:bodyPr/>
          <a:lstStyle/>
          <a:p>
            <a:r>
              <a:rPr lang="en-US" dirty="0" smtClean="0"/>
              <a:t>C.B. Van </a:t>
            </a:r>
            <a:r>
              <a:rPr lang="en-US" dirty="0" err="1" smtClean="0"/>
              <a:t>Niel</a:t>
            </a:r>
            <a:endParaRPr lang="en-US" dirty="0"/>
          </a:p>
        </p:txBody>
      </p:sp>
      <p:pic>
        <p:nvPicPr>
          <p:cNvPr id="4" name="Content Placeholder 3" descr="van niel.jpg"/>
          <p:cNvPicPr>
            <a:picLocks noGrp="1" noChangeAspect="1"/>
          </p:cNvPicPr>
          <p:nvPr>
            <p:ph idx="1"/>
          </p:nvPr>
        </p:nvPicPr>
        <p:blipFill>
          <a:blip r:embed="rId2" cstate="print"/>
          <a:stretch>
            <a:fillRect/>
          </a:stretch>
        </p:blipFill>
        <p:spPr>
          <a:xfrm>
            <a:off x="0" y="3310891"/>
            <a:ext cx="3733800" cy="3547110"/>
          </a:xfrm>
        </p:spPr>
      </p:pic>
      <p:pic>
        <p:nvPicPr>
          <p:cNvPr id="5" name="Picture 4" descr="van niel2.jpg"/>
          <p:cNvPicPr>
            <a:picLocks noChangeAspect="1"/>
          </p:cNvPicPr>
          <p:nvPr/>
        </p:nvPicPr>
        <p:blipFill>
          <a:blip r:embed="rId3" cstate="print"/>
          <a:stretch>
            <a:fillRect/>
          </a:stretch>
        </p:blipFill>
        <p:spPr>
          <a:xfrm>
            <a:off x="0" y="1143000"/>
            <a:ext cx="36576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733800" y="1219200"/>
            <a:ext cx="5410200" cy="535531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err="1" smtClean="0"/>
              <a:t>Cornelis</a:t>
            </a:r>
            <a:r>
              <a:rPr lang="en-US" dirty="0" smtClean="0"/>
              <a:t> B. Van </a:t>
            </a:r>
            <a:r>
              <a:rPr lang="en-US" dirty="0" err="1" smtClean="0"/>
              <a:t>Niel</a:t>
            </a:r>
            <a:r>
              <a:rPr lang="en-US" dirty="0" smtClean="0"/>
              <a:t> was a teacher and made great contributions to the world of science as we know it.  He was a pioneer in the field of microbiology and he also discovered some of the chemistry behind photosynthesis.  </a:t>
            </a:r>
          </a:p>
          <a:p>
            <a:endParaRPr lang="en-US" dirty="0" smtClean="0"/>
          </a:p>
          <a:p>
            <a:r>
              <a:rPr lang="en-US" dirty="0" smtClean="0"/>
              <a:t>He did research with plants and figured out that water was split to give the ETC a source of hydrogen (and electrons) and that </a:t>
            </a:r>
            <a:r>
              <a:rPr lang="en-US" u="sng" dirty="0" smtClean="0"/>
              <a:t>oxygen</a:t>
            </a:r>
            <a:r>
              <a:rPr lang="en-US" dirty="0" smtClean="0"/>
              <a:t> was given off as a </a:t>
            </a:r>
            <a:r>
              <a:rPr lang="en-US" u="sng" dirty="0" smtClean="0"/>
              <a:t>byproduct</a:t>
            </a:r>
            <a:r>
              <a:rPr lang="en-US" dirty="0" smtClean="0"/>
              <a:t>.  Thus</a:t>
            </a:r>
            <a:r>
              <a:rPr lang="en-US" dirty="0" smtClean="0">
                <a:solidFill>
                  <a:schemeClr val="bg1"/>
                </a:solidFill>
              </a:rPr>
              <a:t>, the oxygen that is released during PS is </a:t>
            </a:r>
            <a:r>
              <a:rPr lang="en-US" u="sng" dirty="0" smtClean="0">
                <a:solidFill>
                  <a:schemeClr val="bg1"/>
                </a:solidFill>
              </a:rPr>
              <a:t>from water</a:t>
            </a:r>
            <a:r>
              <a:rPr lang="en-US" dirty="0" smtClean="0">
                <a:solidFill>
                  <a:schemeClr val="bg1"/>
                </a:solidFill>
              </a:rPr>
              <a:t>, </a:t>
            </a:r>
            <a:r>
              <a:rPr lang="en-US" u="sng" dirty="0" smtClean="0">
                <a:solidFill>
                  <a:schemeClr val="bg1"/>
                </a:solidFill>
              </a:rPr>
              <a:t>not the CO</a:t>
            </a:r>
            <a:r>
              <a:rPr lang="en-US" u="sng" baseline="-25000" dirty="0" smtClean="0">
                <a:solidFill>
                  <a:schemeClr val="bg1"/>
                </a:solidFill>
              </a:rPr>
              <a:t>2</a:t>
            </a:r>
            <a:r>
              <a:rPr lang="en-US" u="sng" dirty="0" smtClean="0">
                <a:solidFill>
                  <a:schemeClr val="bg1"/>
                </a:solidFill>
              </a:rPr>
              <a:t> </a:t>
            </a:r>
            <a:r>
              <a:rPr lang="en-US" dirty="0" smtClean="0">
                <a:solidFill>
                  <a:schemeClr val="bg1"/>
                </a:solidFill>
              </a:rPr>
              <a:t>that is consumed.</a:t>
            </a:r>
            <a:r>
              <a:rPr lang="en-US" dirty="0" smtClean="0"/>
              <a:t>  </a:t>
            </a:r>
          </a:p>
          <a:p>
            <a:endParaRPr lang="en-US" dirty="0" smtClean="0"/>
          </a:p>
          <a:p>
            <a:r>
              <a:rPr lang="en-US" dirty="0" smtClean="0"/>
              <a:t>Twenty years later (in the 1950’s), </a:t>
            </a:r>
            <a:r>
              <a:rPr lang="en-US" dirty="0" smtClean="0">
                <a:solidFill>
                  <a:schemeClr val="bg1"/>
                </a:solidFill>
              </a:rPr>
              <a:t>this theory was confirmed by doing research using a heavy isotope of oxygen (</a:t>
            </a:r>
            <a:r>
              <a:rPr lang="en-US" baseline="30000" dirty="0" smtClean="0">
                <a:solidFill>
                  <a:schemeClr val="bg1"/>
                </a:solidFill>
              </a:rPr>
              <a:t>18</a:t>
            </a:r>
            <a:r>
              <a:rPr lang="en-US" dirty="0" smtClean="0">
                <a:solidFill>
                  <a:schemeClr val="bg1"/>
                </a:solidFill>
              </a:rPr>
              <a:t>O) as a tracer </a:t>
            </a:r>
            <a:r>
              <a:rPr lang="en-US" dirty="0" smtClean="0"/>
              <a:t>to follow the path of the oxygen.  The radioactive label (isotope) was only found in the released oxygen if the source of the </a:t>
            </a:r>
            <a:r>
              <a:rPr lang="en-US" baseline="30000" dirty="0" smtClean="0"/>
              <a:t>18</a:t>
            </a:r>
            <a:r>
              <a:rPr lang="en-US" dirty="0" smtClean="0"/>
              <a:t>O was originally in the water (not the CO</a:t>
            </a:r>
            <a:r>
              <a:rPr lang="en-US" baseline="-25000" dirty="0" smtClean="0"/>
              <a:t>2</a:t>
            </a:r>
            <a:r>
              <a:rPr lang="en-US" dirty="0" smtClean="0"/>
              <a:t>).  </a:t>
            </a:r>
            <a:endParaRPr lang="en-US" dirty="0"/>
          </a:p>
        </p:txBody>
      </p:sp>
      <p:sp>
        <p:nvSpPr>
          <p:cNvPr id="3" name="Slide Number Placeholder 2"/>
          <p:cNvSpPr>
            <a:spLocks noGrp="1"/>
          </p:cNvSpPr>
          <p:nvPr>
            <p:ph type="sldNum" sz="quarter" idx="12"/>
          </p:nvPr>
        </p:nvSpPr>
        <p:spPr/>
        <p:txBody>
          <a:bodyPr/>
          <a:lstStyle/>
          <a:p>
            <a:fld id="{A72629F5-3C39-46B5-96E0-A6668E7E6433}"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a:normAutofit fontScale="90000"/>
          </a:bodyPr>
          <a:lstStyle/>
          <a:p>
            <a:r>
              <a:rPr lang="en-US" dirty="0"/>
              <a:t>Photosynthesis is a redox reaction.</a:t>
            </a:r>
            <a:br>
              <a:rPr lang="en-US" dirty="0"/>
            </a:br>
            <a:endParaRPr lang="en-US" dirty="0"/>
          </a:p>
        </p:txBody>
      </p:sp>
      <p:sp>
        <p:nvSpPr>
          <p:cNvPr id="3" name="Content Placeholder 2"/>
          <p:cNvSpPr>
            <a:spLocks noGrp="1"/>
          </p:cNvSpPr>
          <p:nvPr>
            <p:ph idx="1"/>
          </p:nvPr>
        </p:nvSpPr>
        <p:spPr>
          <a:xfrm>
            <a:off x="228600" y="1136283"/>
            <a:ext cx="8686800" cy="3130917"/>
          </a:xfrm>
        </p:spPr>
        <p:style>
          <a:lnRef idx="3">
            <a:schemeClr val="lt1"/>
          </a:lnRef>
          <a:fillRef idx="1">
            <a:schemeClr val="accent6"/>
          </a:fillRef>
          <a:effectRef idx="1">
            <a:schemeClr val="accent6"/>
          </a:effectRef>
          <a:fontRef idx="minor">
            <a:schemeClr val="lt1"/>
          </a:fontRef>
        </p:style>
        <p:txBody>
          <a:bodyPr>
            <a:normAutofit/>
          </a:bodyPr>
          <a:lstStyle/>
          <a:p>
            <a:pPr lvl="0"/>
            <a:r>
              <a:rPr lang="en-US" sz="2400" dirty="0" smtClean="0"/>
              <a:t>Both </a:t>
            </a:r>
            <a:r>
              <a:rPr lang="en-US" sz="2400" dirty="0"/>
              <a:t>photosynthesis and aerobic respiration involve redox reactions.</a:t>
            </a:r>
          </a:p>
          <a:p>
            <a:pPr lvl="0"/>
            <a:r>
              <a:rPr lang="en-US" sz="2400" dirty="0"/>
              <a:t>Photosynthesis reverses the direction of electron flow. </a:t>
            </a:r>
          </a:p>
          <a:p>
            <a:pPr lvl="0"/>
            <a:r>
              <a:rPr lang="en-US" sz="2400" dirty="0"/>
              <a:t>Water is split and electrons are transferred with H</a:t>
            </a:r>
            <a:r>
              <a:rPr lang="en-US" sz="2400" baseline="30000" dirty="0"/>
              <a:t>+</a:t>
            </a:r>
            <a:r>
              <a:rPr lang="en-US" sz="2400" dirty="0"/>
              <a:t> from water to CO</a:t>
            </a:r>
            <a:r>
              <a:rPr lang="en-US" sz="2400" baseline="-25000" dirty="0"/>
              <a:t>2</a:t>
            </a:r>
            <a:r>
              <a:rPr lang="en-US" sz="2400" dirty="0"/>
              <a:t>, reducing it to sugar.</a:t>
            </a:r>
          </a:p>
          <a:p>
            <a:r>
              <a:rPr lang="en-US" sz="2400" dirty="0" smtClean="0">
                <a:solidFill>
                  <a:srgbClr val="FFFF00"/>
                </a:solidFill>
              </a:rPr>
              <a:t>Oxidized = water</a:t>
            </a:r>
          </a:p>
          <a:p>
            <a:r>
              <a:rPr lang="en-US" sz="2400" dirty="0" smtClean="0">
                <a:solidFill>
                  <a:srgbClr val="FFFF00"/>
                </a:solidFill>
              </a:rPr>
              <a:t>Reduced = </a:t>
            </a:r>
            <a:r>
              <a:rPr lang="en-US" sz="2400" dirty="0">
                <a:solidFill>
                  <a:srgbClr val="FFFF00"/>
                </a:solidFill>
              </a:rPr>
              <a:t>CO</a:t>
            </a:r>
            <a:r>
              <a:rPr lang="en-US" sz="2400" baseline="-25000" dirty="0">
                <a:solidFill>
                  <a:srgbClr val="FFFF00"/>
                </a:solidFill>
              </a:rPr>
              <a:t>2</a:t>
            </a:r>
            <a:endParaRPr lang="en-US" sz="2400" dirty="0">
              <a:solidFill>
                <a:srgbClr val="FFFF00"/>
              </a:solidFill>
            </a:endParaRPr>
          </a:p>
        </p:txBody>
      </p:sp>
      <p:sp>
        <p:nvSpPr>
          <p:cNvPr id="4" name="Slide Number Placeholder 3"/>
          <p:cNvSpPr>
            <a:spLocks noGrp="1"/>
          </p:cNvSpPr>
          <p:nvPr>
            <p:ph type="sldNum" sz="quarter" idx="12"/>
          </p:nvPr>
        </p:nvSpPr>
        <p:spPr/>
        <p:txBody>
          <a:bodyPr/>
          <a:lstStyle/>
          <a:p>
            <a:fld id="{A72629F5-3C39-46B5-96E0-A6668E7E6433}" type="slidenum">
              <a:rPr lang="en-US" smtClean="0"/>
              <a:pPr/>
              <a:t>7</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333" t="58708" r="13333" b="7322"/>
          <a:stretch/>
        </p:blipFill>
        <p:spPr>
          <a:xfrm>
            <a:off x="1230923" y="4435474"/>
            <a:ext cx="6705600" cy="1981201"/>
          </a:xfrm>
          <a:prstGeom prst="rect">
            <a:avLst/>
          </a:prstGeom>
        </p:spPr>
      </p:pic>
    </p:spTree>
    <p:extLst>
      <p:ext uri="{BB962C8B-B14F-4D97-AF65-F5344CB8AC3E}">
        <p14:creationId xmlns:p14="http://schemas.microsoft.com/office/powerpoint/2010/main" val="268013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114800" cy="2716213"/>
          </a:xfrm>
        </p:spPr>
        <p:txBody>
          <a:bodyPr>
            <a:normAutofit/>
          </a:bodyPr>
          <a:lstStyle/>
          <a:p>
            <a:r>
              <a:rPr lang="en-US" sz="3600" dirty="0" smtClean="0"/>
              <a:t>PREVIEW </a:t>
            </a:r>
            <a:r>
              <a:rPr lang="en-US" sz="3600" dirty="0" smtClean="0">
                <a:sym typeface="Wingdings" panose="05000000000000000000" pitchFamily="2" charset="2"/>
              </a:rPr>
              <a:t> Light Reaction</a:t>
            </a:r>
            <a:br>
              <a:rPr lang="en-US" sz="3600" dirty="0" smtClean="0">
                <a:sym typeface="Wingdings" panose="05000000000000000000" pitchFamily="2" charset="2"/>
              </a:rPr>
            </a:br>
            <a:r>
              <a:rPr lang="en-US" sz="3600" dirty="0" smtClean="0">
                <a:sym typeface="Wingdings" panose="05000000000000000000" pitchFamily="2" charset="2"/>
              </a:rPr>
              <a:t>(first stage of photosynthesis)</a:t>
            </a:r>
            <a:endParaRPr lang="en-US" sz="3600" dirty="0"/>
          </a:p>
        </p:txBody>
      </p:sp>
      <p:sp>
        <p:nvSpPr>
          <p:cNvPr id="3" name="Content Placeholder 2"/>
          <p:cNvSpPr>
            <a:spLocks noGrp="1"/>
          </p:cNvSpPr>
          <p:nvPr>
            <p:ph idx="1"/>
          </p:nvPr>
        </p:nvSpPr>
        <p:spPr>
          <a:xfrm>
            <a:off x="-46892" y="3589020"/>
            <a:ext cx="9144000" cy="3192780"/>
          </a:xfrm>
        </p:spPr>
        <p:style>
          <a:lnRef idx="3">
            <a:schemeClr val="lt1"/>
          </a:lnRef>
          <a:fillRef idx="1">
            <a:schemeClr val="accent4"/>
          </a:fillRef>
          <a:effectRef idx="1">
            <a:schemeClr val="accent4"/>
          </a:effectRef>
          <a:fontRef idx="minor">
            <a:schemeClr val="lt1"/>
          </a:fontRef>
        </p:style>
        <p:txBody>
          <a:bodyPr>
            <a:normAutofit/>
          </a:bodyPr>
          <a:lstStyle/>
          <a:p>
            <a:pPr lvl="0"/>
            <a:r>
              <a:rPr lang="en-US" sz="2000" dirty="0"/>
              <a:t>The </a:t>
            </a:r>
            <a:r>
              <a:rPr lang="en-US" sz="2000" b="1" dirty="0">
                <a:solidFill>
                  <a:schemeClr val="bg1"/>
                </a:solidFill>
              </a:rPr>
              <a:t>light reactions</a:t>
            </a:r>
            <a:r>
              <a:rPr lang="en-US" sz="2000" dirty="0">
                <a:solidFill>
                  <a:schemeClr val="bg1"/>
                </a:solidFill>
              </a:rPr>
              <a:t> </a:t>
            </a:r>
            <a:r>
              <a:rPr lang="en-US" sz="2000" i="1" dirty="0"/>
              <a:t>(photo) </a:t>
            </a:r>
            <a:r>
              <a:rPr lang="en-US" sz="2000" dirty="0"/>
              <a:t>convert solar energy to chemical energy.</a:t>
            </a:r>
          </a:p>
          <a:p>
            <a:pPr lvl="0"/>
            <a:r>
              <a:rPr lang="en-US" sz="2000" dirty="0" smtClean="0"/>
              <a:t>In </a:t>
            </a:r>
            <a:r>
              <a:rPr lang="en-US" sz="2000" dirty="0"/>
              <a:t>the light reactions, water is split, providing a source of electrons and protons (H</a:t>
            </a:r>
            <a:r>
              <a:rPr lang="en-US" sz="2000" baseline="30000" dirty="0"/>
              <a:t>+</a:t>
            </a:r>
            <a:r>
              <a:rPr lang="en-US" sz="2000" dirty="0"/>
              <a:t> ions) and giving off O</a:t>
            </a:r>
            <a:r>
              <a:rPr lang="en-US" sz="2000" baseline="-25000" dirty="0"/>
              <a:t>2 </a:t>
            </a:r>
            <a:r>
              <a:rPr lang="en-US" sz="2000" dirty="0"/>
              <a:t>as a by-product. </a:t>
            </a:r>
          </a:p>
          <a:p>
            <a:pPr lvl="0"/>
            <a:r>
              <a:rPr lang="en-US" sz="2000" dirty="0"/>
              <a:t>Light absorbed by chlorophyll drives the transfer of electrons and hydrogen ions from water to </a:t>
            </a:r>
            <a:r>
              <a:rPr lang="en-US" sz="2000" b="1" dirty="0">
                <a:solidFill>
                  <a:schemeClr val="bg1"/>
                </a:solidFill>
              </a:rPr>
              <a:t>NADP</a:t>
            </a:r>
            <a:r>
              <a:rPr lang="en-US" sz="2000" b="1" baseline="30000" dirty="0">
                <a:solidFill>
                  <a:schemeClr val="bg1"/>
                </a:solidFill>
              </a:rPr>
              <a:t>+</a:t>
            </a:r>
            <a:r>
              <a:rPr lang="en-US" sz="2000" dirty="0">
                <a:solidFill>
                  <a:schemeClr val="bg1"/>
                </a:solidFill>
              </a:rPr>
              <a:t> </a:t>
            </a:r>
            <a:r>
              <a:rPr lang="en-US" sz="2000" dirty="0"/>
              <a:t>(nicotinamide adenine dinucleotide phosphate), forming </a:t>
            </a:r>
            <a:r>
              <a:rPr lang="en-US" sz="2000" b="1" dirty="0">
                <a:solidFill>
                  <a:schemeClr val="bg1"/>
                </a:solidFill>
              </a:rPr>
              <a:t>NADPH</a:t>
            </a:r>
            <a:r>
              <a:rPr lang="en-US" sz="2000" dirty="0"/>
              <a:t>.</a:t>
            </a:r>
          </a:p>
          <a:p>
            <a:r>
              <a:rPr lang="en-US" sz="2000" dirty="0"/>
              <a:t>The light reactions also generate ATP using </a:t>
            </a:r>
            <a:r>
              <a:rPr lang="en-US" sz="2000" b="1" dirty="0">
                <a:solidFill>
                  <a:schemeClr val="bg1"/>
                </a:solidFill>
              </a:rPr>
              <a:t>chemiosmosis</a:t>
            </a:r>
            <a:r>
              <a:rPr lang="en-US" sz="2000" dirty="0"/>
              <a:t>, in a process called </a:t>
            </a:r>
            <a:r>
              <a:rPr lang="en-US" sz="2000" b="1" dirty="0">
                <a:solidFill>
                  <a:schemeClr val="bg1"/>
                </a:solidFill>
              </a:rPr>
              <a:t>photophosphorylation</a:t>
            </a:r>
            <a:r>
              <a:rPr lang="en-US" sz="2000" b="1" dirty="0"/>
              <a:t> </a:t>
            </a:r>
            <a:r>
              <a:rPr lang="en-US" sz="2000" dirty="0"/>
              <a:t>(comparable to oxidative phosphorylation in cellular respiration.)</a:t>
            </a:r>
            <a:endParaRPr lang="en-US" sz="2000" dirty="0"/>
          </a:p>
        </p:txBody>
      </p:sp>
      <p:sp>
        <p:nvSpPr>
          <p:cNvPr id="4" name="Slide Number Placeholder 3"/>
          <p:cNvSpPr>
            <a:spLocks noGrp="1"/>
          </p:cNvSpPr>
          <p:nvPr>
            <p:ph type="sldNum" sz="quarter" idx="12"/>
          </p:nvPr>
        </p:nvSpPr>
        <p:spPr/>
        <p:txBody>
          <a:bodyPr/>
          <a:lstStyle/>
          <a:p>
            <a:fld id="{A72629F5-3C39-46B5-96E0-A6668E7E6433}" type="slidenum">
              <a:rPr lang="en-US" smtClean="0"/>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2756" y="304800"/>
            <a:ext cx="4889183" cy="2716213"/>
          </a:xfrm>
          <a:prstGeom prst="rect">
            <a:avLst/>
          </a:prstGeom>
        </p:spPr>
      </p:pic>
    </p:spTree>
    <p:extLst>
      <p:ext uri="{BB962C8B-B14F-4D97-AF65-F5344CB8AC3E}">
        <p14:creationId xmlns:p14="http://schemas.microsoft.com/office/powerpoint/2010/main" val="3701662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3">
            <a:schemeClr val="lt1"/>
          </a:lnRef>
          <a:fillRef idx="1">
            <a:schemeClr val="dk1"/>
          </a:fillRef>
          <a:effectRef idx="1">
            <a:schemeClr val="dk1"/>
          </a:effectRef>
          <a:fontRef idx="minor">
            <a:schemeClr val="lt1"/>
          </a:fontRef>
        </p:style>
        <p:txBody>
          <a:bodyPr>
            <a:normAutofit fontScale="85000" lnSpcReduction="10000"/>
          </a:bodyPr>
          <a:lstStyle/>
          <a:p>
            <a:pPr lvl="0"/>
            <a:r>
              <a:rPr lang="en-US" dirty="0"/>
              <a:t>The </a:t>
            </a:r>
            <a:r>
              <a:rPr lang="en-US" b="1" dirty="0"/>
              <a:t>Calvin cycle</a:t>
            </a:r>
            <a:r>
              <a:rPr lang="en-US" dirty="0"/>
              <a:t> </a:t>
            </a:r>
            <a:r>
              <a:rPr lang="en-US" i="1" dirty="0"/>
              <a:t>(synthesis) </a:t>
            </a:r>
            <a:r>
              <a:rPr lang="en-US" dirty="0"/>
              <a:t>uses energy from the light reactions to incorporate CO</a:t>
            </a:r>
            <a:r>
              <a:rPr lang="en-US" baseline="-25000" dirty="0"/>
              <a:t>2</a:t>
            </a:r>
            <a:r>
              <a:rPr lang="en-US" dirty="0"/>
              <a:t> from the atmosphere into sugar (named for Melvin Calvin ~1940’s.)</a:t>
            </a:r>
          </a:p>
          <a:p>
            <a:pPr lvl="0"/>
            <a:r>
              <a:rPr lang="en-US" dirty="0"/>
              <a:t>The Calvin cycle begins with the incorporation of CO</a:t>
            </a:r>
            <a:r>
              <a:rPr lang="en-US" baseline="-25000" dirty="0"/>
              <a:t>2</a:t>
            </a:r>
            <a:r>
              <a:rPr lang="en-US" dirty="0"/>
              <a:t> into organic molecules, a process known as </a:t>
            </a:r>
            <a:r>
              <a:rPr lang="en-US" b="1" dirty="0">
                <a:solidFill>
                  <a:srgbClr val="FFFF00"/>
                </a:solidFill>
              </a:rPr>
              <a:t>carbon fixation</a:t>
            </a:r>
            <a:r>
              <a:rPr lang="en-US" dirty="0">
                <a:solidFill>
                  <a:srgbClr val="FFFF00"/>
                </a:solidFill>
              </a:rPr>
              <a:t>.</a:t>
            </a:r>
          </a:p>
          <a:p>
            <a:pPr lvl="0"/>
            <a:r>
              <a:rPr lang="en-US" dirty="0"/>
              <a:t>The fixed carbon is reduced with electrons provided by NADPH.</a:t>
            </a:r>
          </a:p>
          <a:p>
            <a:pPr lvl="0"/>
            <a:r>
              <a:rPr lang="en-US" dirty="0"/>
              <a:t>ATP from the light reactions also powers parts of the Calvin cycle.</a:t>
            </a:r>
          </a:p>
          <a:p>
            <a:pPr lvl="0"/>
            <a:r>
              <a:rPr lang="en-US" dirty="0"/>
              <a:t>Thus, it is the Calvin cycle that makes </a:t>
            </a:r>
            <a:r>
              <a:rPr lang="en-US" dirty="0" smtClean="0"/>
              <a:t>sugar </a:t>
            </a:r>
            <a:r>
              <a:rPr lang="en-US" dirty="0" smtClean="0">
                <a:solidFill>
                  <a:srgbClr val="FFFF00"/>
                </a:solidFill>
              </a:rPr>
              <a:t>(G3P), </a:t>
            </a:r>
            <a:r>
              <a:rPr lang="en-US" dirty="0"/>
              <a:t>but only with the help of </a:t>
            </a:r>
            <a:r>
              <a:rPr lang="en-US" u="sng" dirty="0">
                <a:solidFill>
                  <a:srgbClr val="FFFF00"/>
                </a:solidFill>
              </a:rPr>
              <a:t>ATP</a:t>
            </a:r>
            <a:r>
              <a:rPr lang="en-US" dirty="0">
                <a:solidFill>
                  <a:srgbClr val="FFFF00"/>
                </a:solidFill>
              </a:rPr>
              <a:t> </a:t>
            </a:r>
            <a:r>
              <a:rPr lang="en-US" dirty="0"/>
              <a:t>and </a:t>
            </a:r>
            <a:r>
              <a:rPr lang="en-US" u="sng" dirty="0">
                <a:solidFill>
                  <a:srgbClr val="FFFF00"/>
                </a:solidFill>
              </a:rPr>
              <a:t>NADPH</a:t>
            </a:r>
            <a:r>
              <a:rPr lang="en-US" dirty="0">
                <a:solidFill>
                  <a:srgbClr val="FFFF00"/>
                </a:solidFill>
              </a:rPr>
              <a:t> </a:t>
            </a:r>
            <a:r>
              <a:rPr lang="en-US" dirty="0"/>
              <a:t>from the light reactions.</a:t>
            </a:r>
          </a:p>
          <a:p>
            <a:endParaRPr lang="en-US" dirty="0"/>
          </a:p>
        </p:txBody>
      </p:sp>
      <p:sp>
        <p:nvSpPr>
          <p:cNvPr id="4" name="Slide Number Placeholder 3"/>
          <p:cNvSpPr>
            <a:spLocks noGrp="1"/>
          </p:cNvSpPr>
          <p:nvPr>
            <p:ph type="sldNum" sz="quarter" idx="12"/>
          </p:nvPr>
        </p:nvSpPr>
        <p:spPr/>
        <p:txBody>
          <a:bodyPr/>
          <a:lstStyle/>
          <a:p>
            <a:fld id="{A72629F5-3C39-46B5-96E0-A6668E7E6433}" type="slidenum">
              <a:rPr lang="en-US" smtClean="0"/>
              <a:pPr/>
              <a:t>9</a:t>
            </a:fld>
            <a:endParaRPr lang="en-US"/>
          </a:p>
        </p:txBody>
      </p:sp>
      <p:sp>
        <p:nvSpPr>
          <p:cNvPr id="5" name="Title 1"/>
          <p:cNvSpPr>
            <a:spLocks noGrp="1"/>
          </p:cNvSpPr>
          <p:nvPr>
            <p:ph type="title"/>
          </p:nvPr>
        </p:nvSpPr>
        <p:spPr/>
        <p:txBody>
          <a:bodyPr>
            <a:normAutofit fontScale="90000"/>
          </a:bodyPr>
          <a:lstStyle/>
          <a:p>
            <a:r>
              <a:rPr lang="en-US" dirty="0" smtClean="0"/>
              <a:t>PREVIEW </a:t>
            </a:r>
            <a:r>
              <a:rPr lang="en-US" dirty="0" smtClean="0">
                <a:sym typeface="Wingdings" panose="05000000000000000000" pitchFamily="2" charset="2"/>
              </a:rPr>
              <a:t> Calvin Cycle</a:t>
            </a:r>
            <a:br>
              <a:rPr lang="en-US" dirty="0" smtClean="0">
                <a:sym typeface="Wingdings" panose="05000000000000000000" pitchFamily="2" charset="2"/>
              </a:rPr>
            </a:br>
            <a:r>
              <a:rPr lang="en-US" dirty="0" smtClean="0">
                <a:sym typeface="Wingdings" panose="05000000000000000000" pitchFamily="2" charset="2"/>
              </a:rPr>
              <a:t>(second stage of photosynthesis)</a:t>
            </a:r>
            <a:endParaRPr lang="en-US" dirty="0"/>
          </a:p>
        </p:txBody>
      </p:sp>
    </p:spTree>
    <p:extLst>
      <p:ext uri="{BB962C8B-B14F-4D97-AF65-F5344CB8AC3E}">
        <p14:creationId xmlns:p14="http://schemas.microsoft.com/office/powerpoint/2010/main" val="2178419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722</TotalTime>
  <Words>2296</Words>
  <Application>Microsoft Office PowerPoint</Application>
  <PresentationFormat>On-screen Show (4:3)</PresentationFormat>
  <Paragraphs>185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Book Antiqua</vt:lpstr>
      <vt:lpstr>Calibri</vt:lpstr>
      <vt:lpstr>Lucida Sans</vt:lpstr>
      <vt:lpstr>Wingdings</vt:lpstr>
      <vt:lpstr>Wingdings 2</vt:lpstr>
      <vt:lpstr>Wingdings 3</vt:lpstr>
      <vt:lpstr>Apex</vt:lpstr>
      <vt:lpstr>CHAPTER 10 - Photosynthesis</vt:lpstr>
      <vt:lpstr>PowerPoint Presentation</vt:lpstr>
      <vt:lpstr>Leaf Structure</vt:lpstr>
      <vt:lpstr>Chloroplasts</vt:lpstr>
      <vt:lpstr>Background of Photosynthesis</vt:lpstr>
      <vt:lpstr>C.B. Van Niel</vt:lpstr>
      <vt:lpstr>Photosynthesis is a redox reaction. </vt:lpstr>
      <vt:lpstr>PREVIEW  Light Reaction (first stage of photosynthesis)</vt:lpstr>
      <vt:lpstr>PREVIEW  Calvin Cycle (second stage of photosynthesis)</vt:lpstr>
      <vt:lpstr>Light</vt:lpstr>
      <vt:lpstr>Visible Light</vt:lpstr>
      <vt:lpstr>Spectrophotometer</vt:lpstr>
      <vt:lpstr>Thomas Engelmann</vt:lpstr>
      <vt:lpstr>Chlorophyll and Accessory Pigments</vt:lpstr>
      <vt:lpstr>PowerPoint Presentation</vt:lpstr>
      <vt:lpstr>Light  Reaction</vt:lpstr>
      <vt:lpstr>Reaction Center Chlorophyll and Photosystems</vt:lpstr>
      <vt:lpstr>Linear Electron Flow through the ETC</vt:lpstr>
      <vt:lpstr>Linear (Non-Cyclic) Electron Flow</vt:lpstr>
      <vt:lpstr>Cyclic Electron Flow</vt:lpstr>
      <vt:lpstr>Chemiosmosis</vt:lpstr>
      <vt:lpstr>Calvin Cycle</vt:lpstr>
      <vt:lpstr>PowerPoint Presentation</vt:lpstr>
      <vt:lpstr>Alternate Methods of Carbon Fixing</vt:lpstr>
      <vt:lpstr>C4 Plants</vt:lpstr>
      <vt:lpstr>CAM Plants</vt:lpstr>
      <vt:lpstr>C4 vs. CAM plants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 Photosynthesis</dc:title>
  <dc:creator>MCARR</dc:creator>
  <cp:lastModifiedBy>WILLIS, MELISSA</cp:lastModifiedBy>
  <cp:revision>50</cp:revision>
  <dcterms:created xsi:type="dcterms:W3CDTF">2008-10-14T18:30:07Z</dcterms:created>
  <dcterms:modified xsi:type="dcterms:W3CDTF">2015-10-01T17:49:09Z</dcterms:modified>
</cp:coreProperties>
</file>