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65" r:id="rId6"/>
    <p:sldId id="258" r:id="rId7"/>
    <p:sldId id="266" r:id="rId8"/>
    <p:sldId id="260" r:id="rId9"/>
    <p:sldId id="263" r:id="rId10"/>
    <p:sldId id="271" r:id="rId11"/>
    <p:sldId id="264" r:id="rId12"/>
    <p:sldId id="270" r:id="rId13"/>
    <p:sldId id="261" r:id="rId14"/>
    <p:sldId id="262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She went for a walk in the woods.</a:t>
          </a: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Goldilocks was sleepy.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/>
            <a:t>The yummy smelling food made her hungry.</a:t>
          </a: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The hungry, angry bears marched upstairs.</a:t>
          </a: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/>
            <a:t>Goldilocks walked into the living room. </a:t>
          </a: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“Keep it down!” whined Goldilocks. </a:t>
          </a: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She went for a walk in the woods.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Goldilocks was sleepy.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yummy smelling food made her hungry.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hungry, angry bears marched upstairs.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Goldilocks walked into the living room. </a:t>
          </a: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“Keep it down!” whined Goldilocks. </a:t>
          </a:r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5/25/2020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5-25T15:26:13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72885">
    <iact:property name="dataType"/>
    <iact:actionData xml:id="d0">
      <inkml:trace xmlns:inkml="http://www.w3.org/2003/InkML" xml:id="stk0" contextRef="#ctx0" brushRef="#br0">22374 6190 0,'26'0'293,"-1"0"-286,0 0 0,1 0 1,-1 0 0,0 0-1,1 0 8,-1 0-7,1 0 0,-1 0 0,26 0 7,-26 0-8,26 0 16,-1 0-1,-24 0-7,-1 0 8,1 0-8,-1 0 0,0 0 16,1 0-17,-1 0 2,0 0 6,1 0-7,-1 0-7,1 0 60,-1 0-53,0 0 1</inkml:trace>
    </iact:actionData>
  </iact:action>
  <iact:action type="add" startTime="92177">
    <iact:property name="dataType"/>
    <iact:actionData xml:id="d1">
      <inkml:trace xmlns:inkml="http://www.w3.org/2003/InkML" xml:id="stk1" contextRef="#ctx0" brushRef="#br0">20294 7560 0,'25'0'378,"1"0"-363,-1 0 0,0 0-8,26 0 8,-25 0 1,-1 0-9,0 0 16,1 0-1,-1 0 1,0 0-8,1 0-7,-1 0-1,1 0 1,-1 0 7,0 0-7,26 0 7,-26 0 8,1 0-16,-1 0 8,0 0-8,1 0 9,-1 0-9,1 0 16,-1 0-8,0 0 23,1 0-22,-1 0-10,0 0 9,1-26-7,-1 26 0,-25-25 0,26 25 7,-1 0-8,-25-25 1,25-1-1,1 26 1,-1 0 6,0 0 2,-25-25-9,26 0 8,-1 25-6,0 0-3,1 0 2,-1 0 14,1 0 2,-1 0-10,0 0-6,1 0 8,-1 0-9,0 0 7,1 0 10,-1 0-10,26 0 2,-26 0-9,1 0 8,-1 0-7,-25-26 0,25 26 7,1 0 10,-1 0-18,0 0-1,1 0 1,-1 0 16,1 0-9,-1 0 2,0 0-1,1 0-7,-1 0 6,0 0 17,1 0-23,-1 0 15,1 0 6,-1 0-14,-25-25 15</inkml:trace>
    </iact:actionData>
  </iact:action>
  <iact:action type="add" startTime="108192">
    <iact:property name="dataType"/>
    <iact:actionData xml:id="d2">
      <inkml:trace xmlns:inkml="http://www.w3.org/2003/InkML" xml:id="stk2" contextRef="#ctx0" brushRef="#br0">27752 7560 0,'26'0'309,"24"0"-294,-24 0 8,-1 0-15,0 0 22,1 0-15,-1 0-7,1 0 22,-1 0-23,0 0 9,1 0 22,-1 0-31,0 0 8,1 0 8,-1 0-8,1 0 0,-1 0 23,0 0-30,1 0 14,-1 0-7,0 0 1,1 0-9,-1 0 38,0 0-29,1 0 36,-1 0-37,1 0-7,-1 0 67,0 0-37,1 0-23,-1 0 16,0 0-1,1 0-23,-1 0 46,1 0 68,-1 0-38,0 0 1,1 0-62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5/25/2020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5/25/2020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png"/><Relationship Id="rId5" Type="http://schemas.microsoft.com/office/2011/relationships/inkAction" Target="../ink/inkAction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raz-plus.com/projectable/book.php?id=1206&amp;lang=1&amp;type=boo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badi" panose="020B0604020202020204" pitchFamily="34" charset="0"/>
              </a:rPr>
              <a:t>SEQUENCING EVENTS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BRIDGE VALLEY ELEMENTARY</a:t>
            </a:r>
          </a:p>
          <a:p>
            <a:pPr algn="ctr"/>
            <a:r>
              <a:rPr lang="en-US" dirty="0">
                <a:latin typeface="Abadi" panose="020B0604020104020204" pitchFamily="34" charset="0"/>
              </a:rPr>
              <a:t>Learning Support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447675"/>
            <a:ext cx="10058402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DESCRIPTIVE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3712" y="1825498"/>
            <a:ext cx="4954588" cy="418795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Add more detail to my story</a:t>
            </a:r>
          </a:p>
          <a:p>
            <a:r>
              <a:rPr lang="en-US" sz="3200" dirty="0">
                <a:latin typeface="Abadi" panose="020B0604020104020204" pitchFamily="34" charset="0"/>
              </a:rPr>
              <a:t>Make my story sound more interesting</a:t>
            </a:r>
          </a:p>
          <a:p>
            <a:r>
              <a:rPr lang="en-US" sz="3200" dirty="0">
                <a:latin typeface="Abadi" panose="020B0604020104020204" pitchFamily="34" charset="0"/>
              </a:rPr>
              <a:t>BUT descriptive details are NOT NECESSARY for someone else to understand the story</a:t>
            </a:r>
          </a:p>
        </p:txBody>
      </p:sp>
      <p:graphicFrame>
        <p:nvGraphicFramePr>
          <p:cNvPr id="9" name="Content Placeholder 8" descr="Basic Block List showing 6 groups of boxes, each a different colo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0247131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5880941-DA46-47A2-BE4E-0AFAC0A9E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9091" y="2490492"/>
            <a:ext cx="3840480" cy="216851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badi" panose="020B0604020104020204" pitchFamily="34" charset="0"/>
              </a:rPr>
              <a:t>This is not an extensive list of words, but it is a great start to helping us understand sequencing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213D09D-DD03-4111-91AF-5FB1C54B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891" y="387372"/>
            <a:ext cx="3916680" cy="210312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“CLUE WORDS”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6156403-F6A5-4146-A401-08C9CC1E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29" y="1019175"/>
            <a:ext cx="60293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B862-DE40-45C6-B80A-BB16A97A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2300" y="1330347"/>
            <a:ext cx="5219699" cy="210312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badi" panose="020B0604020104020204" pitchFamily="34" charset="0"/>
              </a:rPr>
              <a:t>INDEPENDENT PRACTICE</a:t>
            </a:r>
            <a:br>
              <a:rPr lang="en-US" sz="4800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GOLDILOCKS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D9595-959D-46E1-AE8F-44C93ADC6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3275" y="3555521"/>
            <a:ext cx="4838700" cy="2168517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Abadi" panose="020B0604020104020204" pitchFamily="34" charset="0"/>
              </a:rPr>
              <a:t>Read </a:t>
            </a:r>
            <a:r>
              <a:rPr lang="en-US" sz="2000" u="sng" dirty="0">
                <a:latin typeface="Abadi" panose="020B0604020104020204" pitchFamily="34" charset="0"/>
              </a:rPr>
              <a:t>Goldilocks and the Three Bears. </a:t>
            </a:r>
            <a:r>
              <a:rPr lang="en-US" sz="2000" dirty="0">
                <a:latin typeface="Abadi" panose="020B0604020104020204" pitchFamily="34" charset="0"/>
              </a:rPr>
              <a:t>Ask a parent or friend for help if you need</a:t>
            </a:r>
            <a:endParaRPr lang="en-US" sz="2000" u="sng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Abadi" panose="020B0604020104020204" pitchFamily="34" charset="0"/>
              </a:rPr>
              <a:t>Highlight or circle any “clue words” you can find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Abadi" panose="020B0604020104020204" pitchFamily="34" charset="0"/>
              </a:rPr>
              <a:t>Upload a picture of one of your pages to your </a:t>
            </a:r>
            <a:r>
              <a:rPr lang="en-US" sz="2000" dirty="0" err="1">
                <a:latin typeface="Abadi" panose="020B0604020104020204" pitchFamily="34" charset="0"/>
              </a:rPr>
              <a:t>SeeSaw</a:t>
            </a:r>
            <a:r>
              <a:rPr lang="en-US" sz="2000" dirty="0">
                <a:latin typeface="Abadi" panose="020B0604020104020204" pitchFamily="34" charset="0"/>
              </a:rPr>
              <a:t> account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48F8A-BE65-4CF1-BC5A-0FBF6AB2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09" y="1037738"/>
            <a:ext cx="314727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0" y="1295400"/>
            <a:ext cx="6858002" cy="18288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SEQUENCING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162301"/>
            <a:ext cx="6858002" cy="9144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DAY 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519386-5FC4-4C4A-9B39-2AE6B9451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85">
        <p:fade/>
      </p:transition>
    </mc:Choice>
    <mc:Fallback xmlns="">
      <p:transition spd="med" advTm="8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7" y="1943100"/>
            <a:ext cx="10058402" cy="34004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badi" panose="020B0604020104020204" pitchFamily="34" charset="0"/>
              </a:rPr>
              <a:t>LESSON OBJECTIVES: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1. Identify the sequence of events using clue words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2. Distinguish important even from descriptive details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5C25A54-8FA1-448E-9716-029999FC82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44">
        <p:fade/>
      </p:transition>
    </mc:Choice>
    <mc:Fallback xmlns="">
      <p:transition spd="med" advTm="18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FE5A-B9C0-4CFC-B88D-F78BBEA1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5" y="4673600"/>
            <a:ext cx="5484022" cy="121920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badi" panose="020B0604020104020204" pitchFamily="34" charset="0"/>
              </a:rPr>
              <a:t>MODEL PASSAGE</a:t>
            </a:r>
            <a:br>
              <a:rPr lang="en-US" dirty="0"/>
            </a:br>
            <a:r>
              <a:rPr lang="en-US" dirty="0">
                <a:latin typeface="Abadi" panose="020B0604020104020204" pitchFamily="34" charset="0"/>
              </a:rPr>
              <a:t>1. Follow along with a highlighter to identify “clue words” in the first paragraph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2. Try to find at least three “clue words” in the second paragraph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80765-8C2B-4FAD-AC7C-2588E4348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139" y="457200"/>
            <a:ext cx="5484021" cy="54356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7CCE7C-6DE5-4609-93A9-775C91B14DD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305840" y="2228400"/>
              <a:ext cx="3041640" cy="49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7CCE7C-6DE5-4609-93A9-775C91B14D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0000" y="2165040"/>
                <a:ext cx="3072960" cy="6202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3E35596-925D-4225-8CA9-D5AD4EC4C8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968">
        <p:fade/>
      </p:transition>
    </mc:Choice>
    <mc:Fallback xmlns="">
      <p:transition spd="med" advTm="142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8514-66F5-420C-B349-B7201B19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CHECK YOUR WORK: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DCA1A4-434F-460C-B17F-4A2B20411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59461" y="1752600"/>
            <a:ext cx="5269906" cy="4229100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F91B849-9621-4E90-902F-EE8A47F7B3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95">
        <p:fade/>
      </p:transition>
    </mc:Choice>
    <mc:Fallback xmlns="">
      <p:transition spd="med" advTm="296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6D8E-BDFD-4FCE-B4CB-000EEBA1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Abadi" panose="020B0604020104020204" pitchFamily="34" charset="0"/>
              </a:rPr>
              <a:t>INDEPENDENT PRACTICE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093B50-95BD-485B-8EA7-21E83AFE6C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72613" y="1825625"/>
            <a:ext cx="4539785" cy="4187952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BF074D3-C117-4DAF-AEF3-B6B0E89AA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3" y="1657413"/>
            <a:ext cx="5623560" cy="452437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Locate the passage provided to you by your teacher and labeled INDEPENDENT PRACTICE</a:t>
            </a:r>
          </a:p>
          <a:p>
            <a:pPr marL="457200" indent="-4572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Read this passage</a:t>
            </a:r>
          </a:p>
          <a:p>
            <a:pPr marL="457200" indent="-4572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Highlight or circle the “clue words” you were able to locate</a:t>
            </a:r>
          </a:p>
          <a:p>
            <a:pPr marL="457200" indent="-4572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Try to find at least three “clue words” and upload a picture of your passage to your </a:t>
            </a:r>
            <a:r>
              <a:rPr lang="en-US" dirty="0" err="1">
                <a:latin typeface="Abadi" panose="020B0604020104020204" pitchFamily="34" charset="0"/>
              </a:rPr>
              <a:t>SeeSaw</a:t>
            </a:r>
            <a:r>
              <a:rPr lang="en-US" dirty="0">
                <a:latin typeface="Abadi" panose="020B0604020104020204" pitchFamily="34" charset="0"/>
              </a:rPr>
              <a:t> account</a:t>
            </a:r>
          </a:p>
          <a:p>
            <a:pPr marL="457200" indent="-457200">
              <a:buAutoNum type="arabicPeriod"/>
            </a:pPr>
            <a:r>
              <a:rPr lang="en-US" dirty="0">
                <a:latin typeface="Abadi" panose="020B0604020104020204" pitchFamily="34" charset="0"/>
              </a:rPr>
              <a:t>CHALLENGE: Can you find a “detail”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5C02FA1-6D6F-4CA8-8D31-699A9B2C8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337">
        <p:fade/>
      </p:transition>
    </mc:Choice>
    <mc:Fallback xmlns="">
      <p:transition spd="med" advTm="42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0" y="1295400"/>
            <a:ext cx="6858002" cy="18288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SEQUENCING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162301"/>
            <a:ext cx="6858002" cy="9144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DAY 4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8916B2F-3EAA-4BE1-A1A4-F78B5D98E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57">
        <p:fade/>
      </p:transition>
    </mc:Choice>
    <mc:Fallback xmlns="">
      <p:transition spd="med" advTm="5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7" y="1943100"/>
            <a:ext cx="10058402" cy="34004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badi" panose="020B0604020104020204" pitchFamily="34" charset="0"/>
              </a:rPr>
              <a:t>LESSON OBJECTIVES: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1. Identify the sequence of events using clue words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2. Distinguish important even from descriptive details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37A6FD-1073-4CE8-8496-0B241FE0E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89">
        <p:fade/>
      </p:transition>
    </mc:Choice>
    <mc:Fallback xmlns="">
      <p:transition spd="med" advTm="16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7" y="1943100"/>
            <a:ext cx="10058402" cy="34004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badi" panose="020B0604020104020204" pitchFamily="34" charset="0"/>
              </a:rPr>
              <a:t>LESSON OBJECTIVES: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1. Identify the sequence of events using clue words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2. Distinguish important even from descriptive details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C75C-84EE-442B-B9A5-D9F07B2B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3228973"/>
            <a:ext cx="10058402" cy="1219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dirty="0">
                <a:latin typeface="Abadi" panose="020B0604020104020204" pitchFamily="34" charset="0"/>
              </a:rPr>
              <a:t>INDEPENDENT READING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1. Locate and complete the Reading A-Z book and/or Reading A-Z passage provided to you by your teacher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latin typeface="Abadi" panose="020B0604020104020204" pitchFamily="34" charset="0"/>
              </a:rPr>
              <a:t>2. Upload a picture of your worksheets to your </a:t>
            </a:r>
            <a:r>
              <a:rPr lang="en-US" dirty="0" err="1">
                <a:latin typeface="Abadi" panose="020B0604020104020204" pitchFamily="34" charset="0"/>
              </a:rPr>
              <a:t>SeeSaw</a:t>
            </a:r>
            <a:r>
              <a:rPr lang="en-US" dirty="0">
                <a:latin typeface="Abadi" panose="020B0604020104020204" pitchFamily="34" charset="0"/>
              </a:rPr>
              <a:t> account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F8C16-CE3F-47D4-8F59-11468D2FF008}"/>
              </a:ext>
            </a:extLst>
          </p:cNvPr>
          <p:cNvSpPr txBox="1"/>
          <p:nvPr/>
        </p:nvSpPr>
        <p:spPr>
          <a:xfrm>
            <a:off x="8535890" y="5917499"/>
            <a:ext cx="503335" cy="9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DBD121D-1BBF-44EA-B06F-9FF2DC4C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61" y="4415786"/>
            <a:ext cx="1884907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BFCF5E-F329-4348-9C00-36C3F029D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88">
        <p:fade/>
      </p:transition>
    </mc:Choice>
    <mc:Fallback xmlns="">
      <p:transition spd="med" advTm="217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110627-0345-41AC-A7C0-32BC75BF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35280"/>
            <a:ext cx="9286240" cy="1828800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READING AND WRITING CONNECTION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B3270-5243-4C23-A4C1-D2A1E1667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2125" y="2164080"/>
            <a:ext cx="868839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Create a “how-to” paragraph and/or video to share via </a:t>
            </a:r>
            <a:r>
              <a:rPr lang="en-US" sz="3600" dirty="0" err="1">
                <a:latin typeface="Abadi" panose="020B0604020104020204" pitchFamily="34" charset="0"/>
              </a:rPr>
              <a:t>SeeSaw</a:t>
            </a:r>
            <a:endParaRPr lang="en-US" sz="3600" dirty="0">
              <a:latin typeface="Abadi" panose="020B0604020104020204" pitchFamily="34" charset="0"/>
            </a:endParaRPr>
          </a:p>
          <a:p>
            <a:pPr algn="ctr"/>
            <a:r>
              <a:rPr lang="en-US" sz="3600" u="sng" dirty="0">
                <a:latin typeface="Abadi" panose="020B0604020104020204" pitchFamily="34" charset="0"/>
              </a:rPr>
              <a:t>Examples</a:t>
            </a:r>
            <a:r>
              <a:rPr lang="en-US" sz="3600" dirty="0">
                <a:latin typeface="Abadi" panose="020B0604020104020204" pitchFamily="34" charset="0"/>
              </a:rPr>
              <a:t>: How to wash the dishes</a:t>
            </a:r>
          </a:p>
          <a:p>
            <a:pPr algn="ctr"/>
            <a:r>
              <a:rPr lang="en-US" sz="3600" dirty="0">
                <a:latin typeface="Abadi" panose="020B0604020104020204" pitchFamily="34" charset="0"/>
              </a:rPr>
              <a:t>How to make your bed</a:t>
            </a:r>
          </a:p>
          <a:p>
            <a:pPr algn="ctr"/>
            <a:r>
              <a:rPr lang="en-US" sz="3600" dirty="0">
                <a:latin typeface="Abadi" panose="020B0604020104020204" pitchFamily="34" charset="0"/>
              </a:rPr>
              <a:t>How to walk your dog</a:t>
            </a:r>
          </a:p>
          <a:p>
            <a:pPr algn="ctr"/>
            <a:r>
              <a:rPr lang="en-US" sz="3600" dirty="0">
                <a:latin typeface="Abadi" panose="020B0604020104020204" pitchFamily="34" charset="0"/>
              </a:rPr>
              <a:t>How to make an ice cream sundae</a:t>
            </a:r>
          </a:p>
          <a:p>
            <a:pPr algn="ctr"/>
            <a:r>
              <a:rPr lang="en-US" sz="3600" dirty="0">
                <a:latin typeface="Abadi" panose="020B0604020104020204" pitchFamily="34" charset="0"/>
              </a:rPr>
              <a:t>How to make your favorite lunch</a:t>
            </a:r>
          </a:p>
          <a:p>
            <a:pPr algn="ctr"/>
            <a:endParaRPr lang="en-US" sz="3600" dirty="0">
              <a:latin typeface="Abadi" panose="020B0604020104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B10C78-4C94-41DC-B9D6-F886F305F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861">
        <p:fade/>
      </p:transition>
    </mc:Choice>
    <mc:Fallback xmlns="">
      <p:transition spd="med" advTm="33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       SEQUENCING EVENTS</a:t>
            </a:r>
            <a:endParaRPr sz="4400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D21B1-34BB-4E32-B93F-AD7A5737BB12}"/>
              </a:ext>
            </a:extLst>
          </p:cNvPr>
          <p:cNvSpPr txBox="1"/>
          <p:nvPr/>
        </p:nvSpPr>
        <p:spPr>
          <a:xfrm>
            <a:off x="4400550" y="5229224"/>
            <a:ext cx="813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badi" panose="020B0604020104020204" pitchFamily="34" charset="0"/>
                <a:hlinkClick r:id="rId2"/>
              </a:rPr>
              <a:t>https://www.raz-plus.com/projectable/book.php?id=1206&amp;lang=1&amp;type=book</a:t>
            </a:r>
            <a:endParaRPr lang="en-US" sz="1600" dirty="0"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69A17-66AC-4E92-8E05-D2CA59F5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5175">
            <a:off x="739789" y="1390545"/>
            <a:ext cx="3147272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2DB4DA-3B7D-4A65-A752-6666B1F67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842962"/>
            <a:ext cx="102870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42" y="933450"/>
            <a:ext cx="6334125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INDEPENDENT PRACTICE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3100" dirty="0">
                <a:latin typeface="Abadi" panose="020B0604020104020204" pitchFamily="34" charset="0"/>
              </a:rPr>
              <a:t>MAKE A PB &amp; J SANDWICH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6" y="2282825"/>
            <a:ext cx="4954588" cy="41879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latin typeface="Abadi" panose="020B0604020104020204" pitchFamily="34" charset="0"/>
              </a:rPr>
              <a:t>Read the steps at the bottom of the paper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Abadi" panose="020B0604020104020204" pitchFamily="34" charset="0"/>
              </a:rPr>
              <a:t>Cut the steps out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Abadi" panose="020B0604020104020204" pitchFamily="34" charset="0"/>
              </a:rPr>
              <a:t>Paste them on top of the corresponding number</a:t>
            </a:r>
          </a:p>
          <a:p>
            <a:pPr marL="457200" indent="-457200">
              <a:buAutoNum type="arabicPeriod"/>
            </a:pPr>
            <a:r>
              <a:rPr lang="en-US" sz="2800" dirty="0">
                <a:latin typeface="Abadi" panose="020B0604020104020204" pitchFamily="34" charset="0"/>
              </a:rPr>
              <a:t>Take a picture and upload it to your </a:t>
            </a:r>
            <a:r>
              <a:rPr lang="en-US" sz="2800" dirty="0" err="1">
                <a:latin typeface="Abadi" panose="020B0604020104020204" pitchFamily="34" charset="0"/>
              </a:rPr>
              <a:t>SeeSaw</a:t>
            </a:r>
            <a:r>
              <a:rPr lang="en-US" sz="2800" dirty="0">
                <a:latin typeface="Abadi" panose="020B0604020104020204" pitchFamily="34" charset="0"/>
              </a:rPr>
              <a:t>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12619-5361-4883-9756-AC6DF1139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381000"/>
            <a:ext cx="4866669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0" y="1295400"/>
            <a:ext cx="6858002" cy="18288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SEQUENCING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162301"/>
            <a:ext cx="6858002" cy="914400"/>
          </a:xfrm>
        </p:spPr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7" y="1943100"/>
            <a:ext cx="10058402" cy="34004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badi" panose="020B0604020104020204" pitchFamily="34" charset="0"/>
              </a:rPr>
              <a:t>LESSON OBJECTIVES:</a:t>
            </a:r>
            <a:br>
              <a:rPr lang="en-US" sz="44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1. Identify the sequence of events using clue words</a:t>
            </a:r>
            <a:br>
              <a:rPr lang="en-US" sz="4000" dirty="0">
                <a:latin typeface="Abadi" panose="020B0604020104020204" pitchFamily="34" charset="0"/>
              </a:rPr>
            </a:br>
            <a:r>
              <a:rPr lang="en-US" sz="4000" dirty="0">
                <a:latin typeface="Abadi" panose="020B0604020104020204" pitchFamily="34" charset="0"/>
              </a:rPr>
              <a:t>2. Distinguish important even from descriptive details</a:t>
            </a:r>
          </a:p>
        </p:txBody>
      </p:sp>
    </p:spTree>
    <p:extLst>
      <p:ext uri="{BB962C8B-B14F-4D97-AF65-F5344CB8AC3E}">
        <p14:creationId xmlns:p14="http://schemas.microsoft.com/office/powerpoint/2010/main" val="3975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715" y="3831544"/>
            <a:ext cx="4565759" cy="2103120"/>
          </a:xfrm>
        </p:spPr>
        <p:txBody>
          <a:bodyPr anchor="b">
            <a:noAutofit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WHAT IS A SEQUENCE AND WHY IS IT IMPORTANT?</a:t>
            </a:r>
            <a:br>
              <a:rPr lang="en-US" sz="3200" dirty="0">
                <a:latin typeface="Abadi" panose="020B0604020104020204" pitchFamily="34" charset="0"/>
              </a:rPr>
            </a:br>
            <a:br>
              <a:rPr lang="en-US" sz="3200" dirty="0">
                <a:latin typeface="Abadi" panose="020B0604020104020204" pitchFamily="34" charset="0"/>
              </a:rPr>
            </a:br>
            <a:r>
              <a:rPr lang="en-US" sz="3200" dirty="0">
                <a:latin typeface="Abadi" panose="020B0604020104020204" pitchFamily="34" charset="0"/>
              </a:rPr>
              <a:t>A SEQUENCE is the order of events in a story or the process</a:t>
            </a:r>
            <a:br>
              <a:rPr lang="en-US" sz="3200" dirty="0">
                <a:latin typeface="Abadi" panose="020B0604020104020204" pitchFamily="34" charset="0"/>
              </a:rPr>
            </a:br>
            <a:br>
              <a:rPr lang="en-US" sz="3200" dirty="0">
                <a:latin typeface="Abadi" panose="020B0604020104020204" pitchFamily="34" charset="0"/>
              </a:rPr>
            </a:br>
            <a:r>
              <a:rPr lang="en-US" sz="3200" dirty="0">
                <a:latin typeface="Abadi" panose="020B0604020104020204" pitchFamily="34" charset="0"/>
              </a:rPr>
              <a:t>Knowing the SEQUENCE will help us understand what we are reading</a:t>
            </a:r>
          </a:p>
        </p:txBody>
      </p:sp>
      <p:pic>
        <p:nvPicPr>
          <p:cNvPr id="2050" name="Picture 2" descr="Image result for little kid playing outside cartoon">
            <a:extLst>
              <a:ext uri="{FF2B5EF4-FFF2-40B4-BE49-F238E27FC236}">
                <a16:creationId xmlns:a16="http://schemas.microsoft.com/office/drawing/2014/main" id="{44D3E682-4172-48C0-BC2C-FD4BD79C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613" y="1274082"/>
            <a:ext cx="5943600" cy="40862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A9250B-29B8-48F8-9986-B0033304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71203"/>
            <a:ext cx="11950700" cy="591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6FE087FB2674C879F8F4A6CBD753A" ma:contentTypeVersion="15" ma:contentTypeDescription="Create a new document." ma:contentTypeScope="" ma:versionID="cd5c71a73df3884fb2d6d06d3b545322">
  <xsd:schema xmlns:xsd="http://www.w3.org/2001/XMLSchema" xmlns:xs="http://www.w3.org/2001/XMLSchema" xmlns:p="http://schemas.microsoft.com/office/2006/metadata/properties" xmlns:ns1="http://schemas.microsoft.com/sharepoint/v3" xmlns:ns3="c3c6ce31-05a9-4d52-943e-d8f79fb5b91c" xmlns:ns4="a2abe43b-14a2-4454-ad64-8f4964fc9db6" targetNamespace="http://schemas.microsoft.com/office/2006/metadata/properties" ma:root="true" ma:fieldsID="d6201665de45b8ab95573f83628b0efb" ns1:_="" ns3:_="" ns4:_="">
    <xsd:import namespace="http://schemas.microsoft.com/sharepoint/v3"/>
    <xsd:import namespace="c3c6ce31-05a9-4d52-943e-d8f79fb5b91c"/>
    <xsd:import namespace="a2abe43b-14a2-4454-ad64-8f4964fc9d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6ce31-05a9-4d52-943e-d8f79fb5b9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be43b-14a2-4454-ad64-8f4964fc9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E24ED5-287D-4BD4-91F3-A3AF5E619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c6ce31-05a9-4d52-943e-d8f79fb5b91c"/>
    <ds:schemaRef ds:uri="a2abe43b-14a2-4454-ad64-8f4964fc9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78F400-0D32-4088-9CFB-13B5D685C8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A63D1-F99A-439F-AE48-E82D5D1B974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543</Words>
  <Application>Microsoft Office PowerPoint</Application>
  <PresentationFormat>Widescreen</PresentationFormat>
  <Paragraphs>53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Abadi</vt:lpstr>
      <vt:lpstr>Arial</vt:lpstr>
      <vt:lpstr>Segoe Print</vt:lpstr>
      <vt:lpstr>Nature Illustration 16x9</vt:lpstr>
      <vt:lpstr>SEQUENCING EVENTS</vt:lpstr>
      <vt:lpstr>LESSON OBJECTIVES: 1. Identify the sequence of events using clue words 2. Distinguish important even from descriptive details</vt:lpstr>
      <vt:lpstr>       SEQUENCING EVENTS</vt:lpstr>
      <vt:lpstr>PowerPoint Presentation</vt:lpstr>
      <vt:lpstr>INDEPENDENT PRACTICE MAKE A PB &amp; J SANDWICH</vt:lpstr>
      <vt:lpstr>SEQUENCING EVENTS</vt:lpstr>
      <vt:lpstr>LESSON OBJECTIVES: 1. Identify the sequence of events using clue words 2. Distinguish important even from descriptive details</vt:lpstr>
      <vt:lpstr>WHAT IS A SEQUENCE AND WHY IS IT IMPORTANT?  A SEQUENCE is the order of events in a story or the process  Knowing the SEQUENCE will help us understand what we are reading</vt:lpstr>
      <vt:lpstr>PowerPoint Presentation</vt:lpstr>
      <vt:lpstr>DESCRIPTIVE DETAILS</vt:lpstr>
      <vt:lpstr>“CLUE WORDS”</vt:lpstr>
      <vt:lpstr>INDEPENDENT PRACTICE GOLDILOCKS</vt:lpstr>
      <vt:lpstr>SEQUENCING EVENTS</vt:lpstr>
      <vt:lpstr>LESSON OBJECTIVES: 1. Identify the sequence of events using clue words 2. Distinguish important even from descriptive details</vt:lpstr>
      <vt:lpstr>MODEL PASSAGE 1. Follow along with a highlighter to identify “clue words” in the first paragraph 2. Try to find at least three “clue words” in the second paragraph</vt:lpstr>
      <vt:lpstr>CHECK YOUR WORK:</vt:lpstr>
      <vt:lpstr>INDEPENDENT PRACTICE</vt:lpstr>
      <vt:lpstr>SEQUENCING EVENTS</vt:lpstr>
      <vt:lpstr>LESSON OBJECTIVES: 1. Identify the sequence of events using clue words 2. Distinguish important even from descriptive details</vt:lpstr>
      <vt:lpstr>INDEPENDENT READING 1. Locate and complete the Reading A-Z book and/or Reading A-Z passage provided to you by your teacher 2. Upload a picture of your worksheets to your SeeSaw account</vt:lpstr>
      <vt:lpstr>READING AND WRITING CONNECTION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SEQUENCING EVENTS</dc:title>
  <dc:creator>FITZGERALD, TINA</dc:creator>
  <cp:lastModifiedBy>FITZGERALD, TINA</cp:lastModifiedBy>
  <cp:revision>6</cp:revision>
  <dcterms:created xsi:type="dcterms:W3CDTF">2020-04-08T02:16:55Z</dcterms:created>
  <dcterms:modified xsi:type="dcterms:W3CDTF">2020-05-25T15:34:06Z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0x0101007DD6FE087FB2674C879F8F4A6CBD753A</vt:lpwstr>
  </property>
</Properties>
</file>