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12.1-->
<p:presentation xmlns:r="http://schemas.openxmlformats.org/officeDocument/2006/relationships" xmlns:a="http://schemas.openxmlformats.org/drawingml/2006/main" xmlns:p="http://schemas.openxmlformats.org/presentationml/2006/main" removePersonalInfoOnSave="1" saveSubsetFonts="1">
  <p:sldMasterIdLst>
    <p:sldMasterId id="2147483888" r:id="rId1"/>
  </p:sldMasterIdLst>
  <p:notesMasterIdLst>
    <p:notesMasterId r:id="rId2"/>
  </p:notesMasterIdLst>
  <p:handoutMasterIdLst>
    <p:handoutMasterId r:id="rId3"/>
  </p:handoutMasterIdLst>
  <p:sldIdLst>
    <p:sldId id="257" r:id="rId4"/>
    <p:sldId id="334" r:id="rId5"/>
    <p:sldId id="309" r:id="rId6"/>
    <p:sldId id="302" r:id="rId7"/>
    <p:sldId id="315" r:id="rId8"/>
    <p:sldId id="339" r:id="rId9"/>
    <p:sldId id="340" r:id="rId10"/>
    <p:sldId id="330" r:id="rId11"/>
    <p:sldId id="338" r:id="rId12"/>
    <p:sldId id="307" r:id="rId13"/>
    <p:sldId id="318" r:id="rId14"/>
    <p:sldId id="319" r:id="rId15"/>
    <p:sldId id="320" r:id="rId16"/>
    <p:sldId id="323" r:id="rId17"/>
    <p:sldId id="321" r:id="rId18"/>
    <p:sldId id="324" r:id="rId19"/>
    <p:sldId id="326" r:id="rId20"/>
    <p:sldId id="329" r:id="rId21"/>
    <p:sldId id="327" r:id="rId22"/>
    <p:sldId id="328" r:id="rId23"/>
    <p:sldId id="337" r:id="rId24"/>
    <p:sldId id="325" r:id="rId25"/>
    <p:sldId id="331" r:id="rId26"/>
    <p:sldId id="332" r:id="rId27"/>
    <p:sldId id="333" r:id="rId28"/>
    <p:sldId id="335" r:id="rId29"/>
    <p:sldId id="336" r:id="rId30"/>
    <p:sldId id="316" r:id="rId31"/>
    <p:sldId id="258" r:id="rId32"/>
    <p:sldId id="259" r:id="rId33"/>
    <p:sldId id="260" r:id="rId34"/>
    <p:sldId id="261" r:id="rId35"/>
    <p:sldId id="262" r:id="rId36"/>
    <p:sldId id="263" r:id="rId37"/>
    <p:sldId id="264"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82" r:id="rId55"/>
    <p:sldId id="283" r:id="rId56"/>
    <p:sldId id="284" r:id="rId57"/>
    <p:sldId id="285" r:id="rId58"/>
    <p:sldId id="286" r:id="rId59"/>
    <p:sldId id="287" r:id="rId60"/>
    <p:sldId id="288" r:id="rId61"/>
    <p:sldId id="289" r:id="rId62"/>
    <p:sldId id="290" r:id="rId63"/>
    <p:sldId id="291" r:id="rId64"/>
    <p:sldId id="292" r:id="rId65"/>
    <p:sldId id="293" r:id="rId66"/>
    <p:sldId id="294" r:id="rId67"/>
    <p:sldId id="295" r:id="rId68"/>
    <p:sldId id="296" r:id="rId69"/>
    <p:sldId id="297" r:id="rId70"/>
    <p:sldId id="298" r:id="rId71"/>
    <p:sldId id="299" r:id="rId72"/>
    <p:sldId id="300" r:id="rId73"/>
  </p:sldIdLst>
  <p:sldSz cx="12192000" cy="6858000"/>
  <p:notesSz cx="7077075" cy="9363075"/>
  <p:custDataLst>
    <p:tags r:id="rId7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7" autoAdjust="0"/>
  </p:normalViewPr>
  <p:slideViewPr>
    <p:cSldViewPr snapToGrid="0">
      <p:cViewPr varScale="1">
        <p:scale>
          <a:sx n="123" d="100"/>
          <a:sy n="123" d="100"/>
        </p:scale>
        <p:origin x="114"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00" y="96"/>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slide" Target="slides/slide65.xml" /><Relationship Id="rId69" Type="http://schemas.openxmlformats.org/officeDocument/2006/relationships/slide" Target="slides/slide66.xml" /><Relationship Id="rId7" Type="http://schemas.openxmlformats.org/officeDocument/2006/relationships/slide" Target="slides/slide4.xml" /><Relationship Id="rId70" Type="http://schemas.openxmlformats.org/officeDocument/2006/relationships/slide" Target="slides/slide67.xml" /><Relationship Id="rId71" Type="http://schemas.openxmlformats.org/officeDocument/2006/relationships/slide" Target="slides/slide68.xml" /><Relationship Id="rId72" Type="http://schemas.openxmlformats.org/officeDocument/2006/relationships/slide" Target="slides/slide69.xml" /><Relationship Id="rId73" Type="http://schemas.openxmlformats.org/officeDocument/2006/relationships/slide" Target="slides/slide70.xml" /><Relationship Id="rId74" Type="http://schemas.openxmlformats.org/officeDocument/2006/relationships/tags" Target="tags/tag1.xml" /><Relationship Id="rId75" Type="http://schemas.openxmlformats.org/officeDocument/2006/relationships/presProps" Target="presProps.xml" /><Relationship Id="rId76" Type="http://schemas.openxmlformats.org/officeDocument/2006/relationships/viewProps" Target="viewProps.xml" /><Relationship Id="rId77" Type="http://schemas.openxmlformats.org/officeDocument/2006/relationships/theme" Target="theme/theme1.xml" /><Relationship Id="rId78" Type="http://schemas.openxmlformats.org/officeDocument/2006/relationships/tableStyles" Target="tableStyles.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FAA5C1DB-6DA8-4556-9F9C-C329EF197700}" type="datetimeFigureOut">
              <a:rPr lang="en-US" smtClean="0"/>
              <a:t>2/14/2022</a:t>
            </a:fld>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38A46FE3-A8FD-4C4A-8B86-5E77519233D7}" type="slidenum">
              <a:rPr lang="en-US" smtClean="0"/>
              <a:t>‹#›</a:t>
            </a:fld>
            <a:endParaRPr lang="en-US"/>
          </a:p>
        </p:txBody>
      </p:sp>
    </p:spTree>
    <p:extLst>
      <p:ext uri="{BB962C8B-B14F-4D97-AF65-F5344CB8AC3E}">
        <p14:creationId xmlns:p14="http://schemas.microsoft.com/office/powerpoint/2010/main" val="16537623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5649AA5-3694-4D29-A0F9-28C53DB674F4}" type="datetimeFigureOut">
              <a:rPr lang="en-US" smtClean="0"/>
              <a:t>2/14/2022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6E6CC8B-30CD-48B3-B382-933B37D50B81}" type="slidenum">
              <a:rPr lang="en-US" smtClean="0"/>
              <a:t>‹#›</a:t>
            </a:fld>
            <a:endParaRPr lang="en-US"/>
          </a:p>
        </p:txBody>
      </p:sp>
    </p:spTree>
    <p:extLst>
      <p:ext uri="{BB962C8B-B14F-4D97-AF65-F5344CB8AC3E}">
        <p14:creationId xmlns:p14="http://schemas.microsoft.com/office/powerpoint/2010/main" val="245195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68.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69.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0.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64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a:p>
        </p:txBody>
      </p:sp>
    </p:spTree>
    <p:extLst>
      <p:ext uri="{BB962C8B-B14F-4D97-AF65-F5344CB8AC3E}">
        <p14:creationId xmlns:p14="http://schemas.microsoft.com/office/powerpoint/2010/main" val="426698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9158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a:p>
        </p:txBody>
      </p:sp>
    </p:spTree>
    <p:extLst>
      <p:ext uri="{BB962C8B-B14F-4D97-AF65-F5344CB8AC3E}">
        <p14:creationId xmlns:p14="http://schemas.microsoft.com/office/powerpoint/2010/main" val="3712986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294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91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a:p>
        </p:txBody>
      </p:sp>
    </p:spTree>
    <p:extLst>
      <p:ext uri="{BB962C8B-B14F-4D97-AF65-F5344CB8AC3E}">
        <p14:creationId xmlns:p14="http://schemas.microsoft.com/office/powerpoint/2010/main" val="1904020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397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Tree>
    <p:extLst>
      <p:ext uri="{BB962C8B-B14F-4D97-AF65-F5344CB8AC3E}">
        <p14:creationId xmlns:p14="http://schemas.microsoft.com/office/powerpoint/2010/main" val="3095464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Tree>
    <p:extLst>
      <p:ext uri="{BB962C8B-B14F-4D97-AF65-F5344CB8AC3E}">
        <p14:creationId xmlns:p14="http://schemas.microsoft.com/office/powerpoint/2010/main" val="3218342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a:p>
        </p:txBody>
      </p:sp>
    </p:spTree>
    <p:extLst>
      <p:ext uri="{BB962C8B-B14F-4D97-AF65-F5344CB8AC3E}">
        <p14:creationId xmlns:p14="http://schemas.microsoft.com/office/powerpoint/2010/main" val="239894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6876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p>
        </p:txBody>
      </p:sp>
    </p:spTree>
    <p:extLst>
      <p:ext uri="{BB962C8B-B14F-4D97-AF65-F5344CB8AC3E}">
        <p14:creationId xmlns:p14="http://schemas.microsoft.com/office/powerpoint/2010/main" val="513766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474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a:p>
        </p:txBody>
      </p:sp>
    </p:spTree>
    <p:extLst>
      <p:ext uri="{BB962C8B-B14F-4D97-AF65-F5344CB8AC3E}">
        <p14:creationId xmlns:p14="http://schemas.microsoft.com/office/powerpoint/2010/main" val="3111733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p>
        </p:txBody>
      </p:sp>
    </p:spTree>
    <p:extLst>
      <p:ext uri="{BB962C8B-B14F-4D97-AF65-F5344CB8AC3E}">
        <p14:creationId xmlns:p14="http://schemas.microsoft.com/office/powerpoint/2010/main" val="3486579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Tree>
    <p:extLst>
      <p:ext uri="{BB962C8B-B14F-4D97-AF65-F5344CB8AC3E}">
        <p14:creationId xmlns:p14="http://schemas.microsoft.com/office/powerpoint/2010/main" val="1079510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6807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5789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Tree>
    <p:extLst>
      <p:ext uri="{BB962C8B-B14F-4D97-AF65-F5344CB8AC3E}">
        <p14:creationId xmlns:p14="http://schemas.microsoft.com/office/powerpoint/2010/main" val="1529231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500"/>
          </a:p>
        </p:txBody>
      </p:sp>
    </p:spTree>
    <p:extLst>
      <p:ext uri="{BB962C8B-B14F-4D97-AF65-F5344CB8AC3E}">
        <p14:creationId xmlns:p14="http://schemas.microsoft.com/office/powerpoint/2010/main" val="1188386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333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a:p>
        </p:txBody>
      </p:sp>
    </p:spTree>
    <p:extLst>
      <p:ext uri="{BB962C8B-B14F-4D97-AF65-F5344CB8AC3E}">
        <p14:creationId xmlns:p14="http://schemas.microsoft.com/office/powerpoint/2010/main" val="541951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9266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0365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3804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4401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235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4455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722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472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3432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069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0414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5847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7304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6997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3494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3240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4817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07369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0121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64026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042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a:p>
        </p:txBody>
      </p:sp>
    </p:spTree>
    <p:extLst>
      <p:ext uri="{BB962C8B-B14F-4D97-AF65-F5344CB8AC3E}">
        <p14:creationId xmlns:p14="http://schemas.microsoft.com/office/powerpoint/2010/main" val="1905103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67871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26125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88068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9369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36240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74404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05118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46756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3215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121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79445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59562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14859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91768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83030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19106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8788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43562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25691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1982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838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32729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45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5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596543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79474-844C-4DAD-AA0E-E2EA00D88C2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160436725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Panoramic Picture with Caption">
    <p:spTree>
      <p:nvGrpSpPr>
        <p:cNvPr id="1" name=""/>
        <p:cNvGrpSpPr/>
        <p:nvPr/>
      </p:nvGrpSpPr>
      <p:grpSpPr>
        <a:xfrm>
          <a:off x="0" y="0"/>
          <a: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679474-844C-4DAD-AA0E-E2EA00D88C2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46365153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itle and Caption">
    <p:spTree>
      <p:nvGrpSpPr>
        <p:cNvPr id="1" name=""/>
        <p:cNvGrpSpPr/>
        <p:nvPr/>
      </p:nvGrpSpPr>
      <p:grpSpPr>
        <a:xfrm>
          <a:off x="0" y="0"/>
          <a: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679474-844C-4DAD-AA0E-E2EA00D88C2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235497354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Quote with Caption">
    <p:spTree>
      <p:nvGrpSpPr>
        <p:cNvPr id="1" name=""/>
        <p:cNvGrpSpPr/>
        <p:nvPr/>
      </p:nvGrpSpPr>
      <p:grpSpPr>
        <a:xfrm>
          <a:off x="0" y="0"/>
          <a: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679474-844C-4DAD-AA0E-E2EA00D88C2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4DAC6-EAC8-4D9C-BD39-DB5A3BEABD4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81722655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Name Card">
    <p:spTree>
      <p:nvGrpSpPr>
        <p:cNvPr id="1" name=""/>
        <p:cNvGrpSpPr/>
        <p:nvPr/>
      </p:nvGrpSpPr>
      <p:grpSpPr>
        <a:xfrm>
          <a:off x="0" y="0"/>
          <a: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679474-844C-4DAD-AA0E-E2EA00D88C2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190219896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3 Column">
    <p:spTree>
      <p:nvGrpSpPr>
        <p:cNvPr id="1" name=""/>
        <p:cNvGrpSpPr/>
        <p:nvPr/>
      </p:nvGrpSpPr>
      <p:grpSpPr>
        <a:xfrm>
          <a:off x="0" y="0"/>
          <a: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4679474-844C-4DAD-AA0E-E2EA00D88C2D}"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37250057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3 Picture Column">
    <p:spTree>
      <p:nvGrpSpPr>
        <p:cNvPr id="1" name=""/>
        <p:cNvGrpSpPr/>
        <p:nvPr/>
      </p:nvGrpSpPr>
      <p:grpSpPr>
        <a:xfrm>
          <a:off x="0" y="0"/>
          <a: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4679474-844C-4DAD-AA0E-E2EA00D88C2D}"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10849870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79474-844C-4DAD-AA0E-E2EA00D88C2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396000708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79474-844C-4DAD-AA0E-E2EA00D88C2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290354774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79474-844C-4DAD-AA0E-E2EA00D88C2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42609538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679474-844C-4DAD-AA0E-E2EA00D88C2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339806721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79474-844C-4DAD-AA0E-E2EA00D88C2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135978202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79474-844C-4DAD-AA0E-E2EA00D88C2D}"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411780433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79474-844C-4DAD-AA0E-E2EA00D88C2D}"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126945330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A4679474-844C-4DAD-AA0E-E2EA00D88C2D}" type="datetimeFigureOut">
              <a:rPr lang="en-US" smtClean="0"/>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296622634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679474-844C-4DAD-AA0E-E2EA00D88C2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271761138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679474-844C-4DAD-AA0E-E2EA00D88C2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4DAC6-EAC8-4D9C-BD39-DB5A3BEABD4B}" type="slidenum">
              <a:rPr lang="en-US" smtClean="0"/>
              <a:t>‹#›</a:t>
            </a:fld>
            <a:endParaRPr lang="en-US"/>
          </a:p>
        </p:txBody>
      </p:sp>
    </p:spTree>
    <p:extLst>
      <p:ext uri="{BB962C8B-B14F-4D97-AF65-F5344CB8AC3E}">
        <p14:creationId xmlns:p14="http://schemas.microsoft.com/office/powerpoint/2010/main" val="15079008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3">
        <a:schemeClr val="bg2"/>
      </p:bgRef>
    </p:bg>
    <p:spTree>
      <p:nvGrpSpPr>
        <p:cNvPr id="1" name=""/>
        <p:cNvGrpSpPr/>
        <p:nvPr/>
      </p:nvGrpSpPr>
      <p:grpSpPr>
        <a:xfrm>
          <a:off x="0" y="0"/>
          <a: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4679474-844C-4DAD-AA0E-E2EA00D88C2D}" type="datetimeFigureOut">
              <a:rPr lang="en-US" smtClean="0"/>
              <a:t>2/14/2022</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234DAC6-EAC8-4D9C-BD39-DB5A3BEABD4B}" type="slidenum">
              <a:rPr lang="en-US" smtClean="0"/>
              <a:t>‹#›</a:t>
            </a:fld>
            <a:endParaRPr lang="en-US"/>
          </a:p>
        </p:txBody>
      </p:sp>
    </p:spTree>
    <p:extLst>
      <p:ext uri="{BB962C8B-B14F-4D97-AF65-F5344CB8AC3E}">
        <p14:creationId xmlns:p14="http://schemas.microsoft.com/office/powerpoint/2010/main" val="2754276566"/>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ransition/>
  <p:timing/>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1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19.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xml" /><Relationship Id="rId3" Type="http://schemas.openxmlformats.org/officeDocument/2006/relationships/image" Target="../media/image5.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6.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7.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0.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1.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2.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4.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6.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7.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8.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8.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1.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3.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4.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5.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6.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7.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8.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9.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1206921" y="2545492"/>
            <a:ext cx="8825658" cy="1564485"/>
          </a:xfrm>
        </p:spPr>
        <p:txBody>
          <a:bodyPr>
            <a:normAutofit/>
          </a:bodyPr>
          <a:lstStyle/>
          <a:p>
            <a:pPr algn="ctr"/>
            <a:r>
              <a:rPr lang="en-US" sz="4400" smtClean="0"/>
              <a:t>Title IX OVERVIEW, CASES, AND PROCEDURES</a:t>
            </a:r>
            <a:endParaRPr lang="en-US" sz="4400"/>
          </a:p>
        </p:txBody>
      </p:sp>
      <p:sp>
        <p:nvSpPr>
          <p:cNvPr id="3" name="Subtitle 2"/>
          <p:cNvSpPr>
            <a:spLocks noGrp="1"/>
          </p:cNvSpPr>
          <p:nvPr>
            <p:ph type="subTitle" idx="1"/>
          </p:nvPr>
        </p:nvSpPr>
        <p:spPr>
          <a:xfrm>
            <a:off x="1268703" y="568080"/>
            <a:ext cx="9001462" cy="1792408"/>
          </a:xfrm>
        </p:spPr>
        <p:txBody>
          <a:bodyPr>
            <a:noAutofit/>
          </a:bodyPr>
          <a:lstStyle/>
          <a:p>
            <a:r>
              <a:rPr lang="en-US" sz="2800" smtClean="0"/>
              <a:t>Central Bucks School District</a:t>
            </a:r>
          </a:p>
          <a:p>
            <a:r>
              <a:rPr lang="en-US" sz="2800" smtClean="0"/>
              <a:t>TITLE IX Training</a:t>
            </a:r>
          </a:p>
          <a:p>
            <a:r>
              <a:rPr lang="en-US" sz="2800" smtClean="0"/>
              <a:t>February 14, 2022</a:t>
            </a:r>
            <a:endParaRPr lang="en-US" sz="28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659" y="4109977"/>
            <a:ext cx="3681549" cy="1866456"/>
          </a:xfrm>
          <a:prstGeom prst="rect">
            <a:avLst/>
          </a:prstGeom>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33833" y="6215101"/>
            <a:ext cx="2891540" cy="40180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p:nvPr/>
        </p:nvSpPr>
        <p:spPr>
          <a:xfrm>
            <a:off x="6774668" y="6215101"/>
            <a:ext cx="2059164" cy="387352"/>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mtClean="0"/>
              <a:t>Copyright © 2022</a:t>
            </a:r>
            <a:endParaRPr lang="en-US"/>
          </a:p>
        </p:txBody>
      </p:sp>
      <p:sp>
        <p:nvSpPr>
          <p:cNvPr id="8" name="TextBox 7"/>
          <p:cNvSpPr txBox="1"/>
          <p:nvPr/>
        </p:nvSpPr>
        <p:spPr>
          <a:xfrm>
            <a:off x="7955544" y="4849272"/>
            <a:ext cx="4154070" cy="830997"/>
          </a:xfrm>
          <a:prstGeom prst="rect">
            <a:avLst/>
          </a:prstGeom>
          <a:noFill/>
        </p:spPr>
        <p:txBody>
          <a:bodyPr wrap="square" rtlCol="0">
            <a:spAutoFit/>
          </a:bodyPr>
          <a:lstStyle/>
          <a:p>
            <a:r>
              <a:rPr lang="en-US" sz="2400" smtClean="0"/>
              <a:t>Presented by:  </a:t>
            </a:r>
          </a:p>
          <a:p>
            <a:r>
              <a:rPr lang="en-US" sz="2400" smtClean="0"/>
              <a:t>Mark Cheramie Walz</a:t>
            </a:r>
            <a:endParaRPr lang="en-US" sz="2400"/>
          </a:p>
        </p:txBody>
      </p:sp>
    </p:spTree>
    <p:extLst>
      <p:ext uri="{BB962C8B-B14F-4D97-AF65-F5344CB8AC3E}">
        <p14:creationId xmlns:p14="http://schemas.microsoft.com/office/powerpoint/2010/main" val="2045933384"/>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t>TITLE IX VIOLATIONS BASED UPON HOSTILE ENVIRONMENT</a:t>
            </a:r>
            <a:endParaRPr lang="en-US" b="1"/>
          </a:p>
        </p:txBody>
      </p:sp>
      <p:sp>
        <p:nvSpPr>
          <p:cNvPr id="4" name="Text Placeholder 3"/>
          <p:cNvSpPr>
            <a:spLocks noGrp="1"/>
          </p:cNvSpPr>
          <p:nvPr>
            <p:ph idx="1"/>
          </p:nvPr>
        </p:nvSpPr>
        <p:spPr/>
        <p:txBody>
          <a:bodyPr>
            <a:normAutofit/>
          </a:bodyPr>
          <a:lstStyle/>
          <a:p>
            <a:pPr marL="0" indent="0">
              <a:buNone/>
            </a:pPr>
            <a:r>
              <a:rPr lang="en-US" sz="2800" b="1" smtClean="0"/>
              <a:t>A Hostile Environment is an environment where a student is subjected to unwelcome conduct that interferes with the student’s ability to access education due to an intimidating or offensive learning environment. </a:t>
            </a:r>
            <a:endParaRPr lang="en-US" sz="2800" b="1"/>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382" y="4451927"/>
            <a:ext cx="3077008" cy="1685348"/>
          </a:xfrm>
          <a:prstGeom prst="rect">
            <a:avLst/>
          </a:prstGeom>
        </p:spPr>
      </p:pic>
    </p:spTree>
    <p:extLst>
      <p:ext uri="{BB962C8B-B14F-4D97-AF65-F5344CB8AC3E}">
        <p14:creationId xmlns:p14="http://schemas.microsoft.com/office/powerpoint/2010/main" val="373309732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Signs of a TITLE </a:t>
            </a:r>
            <a:r>
              <a:rPr lang="en-US"/>
              <a:t>IX </a:t>
            </a:r>
            <a:r>
              <a:rPr lang="en-US" smtClean="0"/>
              <a:t>VIOLATION</a:t>
            </a:r>
            <a:endParaRPr lang="en-US"/>
          </a:p>
        </p:txBody>
      </p:sp>
      <p:sp>
        <p:nvSpPr>
          <p:cNvPr id="3" name="Content Placeholder 2"/>
          <p:cNvSpPr>
            <a:spLocks noGrp="1"/>
          </p:cNvSpPr>
          <p:nvPr>
            <p:ph idx="1"/>
          </p:nvPr>
        </p:nvSpPr>
        <p:spPr>
          <a:xfrm>
            <a:off x="913795" y="1551118"/>
            <a:ext cx="10353762" cy="3695136"/>
          </a:xfrm>
        </p:spPr>
        <p:txBody>
          <a:bodyPr/>
          <a:lstStyle/>
          <a:p>
            <a:pPr marL="0" indent="0">
              <a:buNone/>
            </a:pPr>
            <a:r>
              <a:rPr lang="en-US" smtClean="0"/>
              <a:t>A denial of equal access to educational opportunities may be shown where a student:</a:t>
            </a:r>
          </a:p>
          <a:p>
            <a:r>
              <a:rPr lang="en-US" smtClean="0"/>
              <a:t>feels compelled to skip classes or miss school to avoid a harasser;</a:t>
            </a:r>
          </a:p>
          <a:p>
            <a:r>
              <a:rPr lang="en-US" smtClean="0"/>
              <a:t>has declining grades;</a:t>
            </a:r>
          </a:p>
          <a:p>
            <a:r>
              <a:rPr lang="en-US" smtClean="0"/>
              <a:t>has difficulty concentrating in class;</a:t>
            </a:r>
          </a:p>
          <a:p>
            <a:r>
              <a:rPr lang="en-US"/>
              <a:t>h</a:t>
            </a:r>
            <a:r>
              <a:rPr lang="en-US" smtClean="0"/>
              <a:t>as problems with sleeping;</a:t>
            </a:r>
          </a:p>
          <a:p>
            <a:r>
              <a:rPr lang="en-US"/>
              <a:t>q</a:t>
            </a:r>
            <a:r>
              <a:rPr lang="en-US" smtClean="0"/>
              <a:t>uits a sports team or other school activity.</a:t>
            </a:r>
          </a:p>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928" y="5375563"/>
            <a:ext cx="4128654" cy="1089891"/>
          </a:xfrm>
          <a:prstGeom prst="rect">
            <a:avLst/>
          </a:prstGeom>
        </p:spPr>
      </p:pic>
    </p:spTree>
    <p:extLst>
      <p:ext uri="{BB962C8B-B14F-4D97-AF65-F5344CB8AC3E}">
        <p14:creationId xmlns:p14="http://schemas.microsoft.com/office/powerpoint/2010/main" val="616013764"/>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Injury from a TITLE </a:t>
            </a:r>
            <a:r>
              <a:rPr lang="en-US"/>
              <a:t>IX </a:t>
            </a:r>
            <a:r>
              <a:rPr lang="en-US" smtClean="0"/>
              <a:t>VIOLATION </a:t>
            </a:r>
            <a:endParaRPr lang="en-US"/>
          </a:p>
        </p:txBody>
      </p:sp>
      <p:sp>
        <p:nvSpPr>
          <p:cNvPr id="3" name="Content Placeholder 2"/>
          <p:cNvSpPr>
            <a:spLocks noGrp="1"/>
          </p:cNvSpPr>
          <p:nvPr>
            <p:ph idx="1"/>
          </p:nvPr>
        </p:nvSpPr>
        <p:spPr/>
        <p:txBody>
          <a:bodyPr/>
          <a:lstStyle/>
          <a:p>
            <a:pPr marL="0" indent="0">
              <a:buNone/>
            </a:pPr>
            <a:r>
              <a:rPr lang="en-US" smtClean="0"/>
              <a:t> </a:t>
            </a:r>
            <a:r>
              <a:rPr lang="en-US"/>
              <a:t>Concrete injury is not required to prove effective denial of equal </a:t>
            </a:r>
            <a:r>
              <a:rPr lang="en-US" smtClean="0"/>
              <a:t>access</a:t>
            </a:r>
          </a:p>
          <a:p>
            <a:pPr lvl="1"/>
            <a:r>
              <a:rPr lang="en-US" smtClean="0"/>
              <a:t>Students do not need to have “dropped </a:t>
            </a:r>
            <a:r>
              <a:rPr lang="en-US">
                <a:effectLst/>
              </a:rPr>
              <a:t>out of school, failed a class, had a </a:t>
            </a:r>
            <a:r>
              <a:rPr lang="en-US" smtClean="0">
                <a:effectLst/>
              </a:rPr>
              <a:t>panic attack</a:t>
            </a:r>
            <a:r>
              <a:rPr lang="en-US">
                <a:effectLst/>
              </a:rPr>
              <a:t>, </a:t>
            </a:r>
            <a:r>
              <a:rPr lang="en-US" smtClean="0">
                <a:effectLst/>
              </a:rPr>
              <a:t>otherwise </a:t>
            </a:r>
            <a:r>
              <a:rPr lang="en-US">
                <a:effectLst/>
              </a:rPr>
              <a:t>reached a ‘breaking point</a:t>
            </a:r>
            <a:r>
              <a:rPr lang="en-US" smtClean="0">
                <a:effectLst/>
              </a:rPr>
              <a:t>’ , ”</a:t>
            </a:r>
            <a:r>
              <a:rPr lang="en-US">
                <a:effectLst/>
              </a:rPr>
              <a:t>or exhibited specific trauma </a:t>
            </a:r>
            <a:r>
              <a:rPr lang="en-US" smtClean="0">
                <a:effectLst/>
              </a:rPr>
              <a:t>symptoms to </a:t>
            </a:r>
            <a:r>
              <a:rPr lang="en-US">
                <a:effectLst/>
              </a:rPr>
              <a:t>be effectively denied equal </a:t>
            </a:r>
            <a:r>
              <a:rPr lang="en-US" smtClean="0">
                <a:effectLst/>
              </a:rPr>
              <a:t>access. </a:t>
            </a:r>
          </a:p>
          <a:p>
            <a:pPr marL="457200" lvl="1" indent="0">
              <a:buNone/>
            </a:pPr>
            <a:r>
              <a:rPr lang="en-US"/>
              <a:t>https://www2.ed.gov/about/offices/list/ocr/docs/202107-qa-titleix.pdf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964" y="4036289"/>
            <a:ext cx="2654026" cy="2304473"/>
          </a:xfrm>
          <a:prstGeom prst="rect">
            <a:avLst/>
          </a:prstGeom>
        </p:spPr>
      </p:pic>
    </p:spTree>
    <p:extLst>
      <p:ext uri="{BB962C8B-B14F-4D97-AF65-F5344CB8AC3E}">
        <p14:creationId xmlns:p14="http://schemas.microsoft.com/office/powerpoint/2010/main" val="390918544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Off-campus TITLE </a:t>
            </a:r>
            <a:r>
              <a:rPr lang="en-US"/>
              <a:t>IX </a:t>
            </a:r>
            <a:r>
              <a:rPr lang="en-US" smtClean="0"/>
              <a:t>VIOLATIONS</a:t>
            </a:r>
            <a:endParaRPr lang="en-US"/>
          </a:p>
        </p:txBody>
      </p:sp>
      <p:sp>
        <p:nvSpPr>
          <p:cNvPr id="3" name="Content Placeholder 2"/>
          <p:cNvSpPr>
            <a:spLocks noGrp="1"/>
          </p:cNvSpPr>
          <p:nvPr>
            <p:ph idx="1"/>
          </p:nvPr>
        </p:nvSpPr>
        <p:spPr/>
        <p:txBody>
          <a:bodyPr>
            <a:normAutofit/>
          </a:bodyPr>
          <a:lstStyle/>
          <a:p>
            <a:pPr marL="0" indent="0">
              <a:buNone/>
            </a:pPr>
            <a:r>
              <a:rPr lang="en-US" sz="2800" smtClean="0"/>
              <a:t>Title IX applies to off-campus settings if a school entity exercises substantial control over the alleged perpetrator and the context in which the harassment occurs (e.g. a field trip).</a:t>
            </a:r>
          </a:p>
          <a:p>
            <a:pPr marL="0" indent="0">
              <a:buNone/>
            </a:pPr>
            <a:endParaRPr lang="en-US" sz="280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9" y="3943632"/>
            <a:ext cx="4372263" cy="1995198"/>
          </a:xfrm>
          <a:prstGeom prst="rect">
            <a:avLst/>
          </a:prstGeom>
        </p:spPr>
      </p:pic>
    </p:spTree>
    <p:extLst>
      <p:ext uri="{BB962C8B-B14F-4D97-AF65-F5344CB8AC3E}">
        <p14:creationId xmlns:p14="http://schemas.microsoft.com/office/powerpoint/2010/main" val="3765237403"/>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On-Line TITLE </a:t>
            </a:r>
            <a:r>
              <a:rPr lang="en-US"/>
              <a:t>IX VIOLATIONS</a:t>
            </a:r>
          </a:p>
        </p:txBody>
      </p:sp>
      <p:sp>
        <p:nvSpPr>
          <p:cNvPr id="3" name="Content Placeholder 2"/>
          <p:cNvSpPr>
            <a:spLocks noGrp="1"/>
          </p:cNvSpPr>
          <p:nvPr>
            <p:ph idx="1"/>
          </p:nvPr>
        </p:nvSpPr>
        <p:spPr/>
        <p:txBody>
          <a:bodyPr>
            <a:normAutofit/>
          </a:bodyPr>
          <a:lstStyle/>
          <a:p>
            <a:pPr marL="0" indent="0">
              <a:buNone/>
            </a:pPr>
            <a:r>
              <a:rPr lang="en-US" sz="3600"/>
              <a:t>The statute and regulations </a:t>
            </a:r>
            <a:r>
              <a:rPr lang="en-US" sz="3600" smtClean="0"/>
              <a:t>can also </a:t>
            </a:r>
            <a:r>
              <a:rPr lang="en-US" sz="3600"/>
              <a:t>apply to harassment occurring </a:t>
            </a:r>
            <a:r>
              <a:rPr lang="en-US" sz="3600" smtClean="0"/>
              <a:t>on-line</a:t>
            </a:r>
            <a:r>
              <a:rPr lang="en-US" sz="3600"/>
              <a:t>. </a:t>
            </a:r>
          </a:p>
          <a:p>
            <a:endParaRPr lang="en-US" sz="36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038" y="3564465"/>
            <a:ext cx="5403273" cy="2128260"/>
          </a:xfrm>
          <a:prstGeom prst="rect">
            <a:avLst/>
          </a:prstGeom>
        </p:spPr>
      </p:pic>
    </p:spTree>
    <p:extLst>
      <p:ext uri="{BB962C8B-B14F-4D97-AF65-F5344CB8AC3E}">
        <p14:creationId xmlns:p14="http://schemas.microsoft.com/office/powerpoint/2010/main" val="39876657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Notice of TITLE </a:t>
            </a:r>
            <a:r>
              <a:rPr lang="en-US"/>
              <a:t>IX </a:t>
            </a:r>
            <a:r>
              <a:rPr lang="en-US" smtClean="0"/>
              <a:t>VIOLATIONS</a:t>
            </a:r>
            <a:endParaRPr lang="en-US"/>
          </a:p>
        </p:txBody>
      </p:sp>
      <p:sp>
        <p:nvSpPr>
          <p:cNvPr id="3" name="Content Placeholder 2"/>
          <p:cNvSpPr>
            <a:spLocks noGrp="1"/>
          </p:cNvSpPr>
          <p:nvPr>
            <p:ph idx="1"/>
          </p:nvPr>
        </p:nvSpPr>
        <p:spPr/>
        <p:txBody>
          <a:bodyPr/>
          <a:lstStyle/>
          <a:p>
            <a:pPr marL="0" indent="0">
              <a:buNone/>
            </a:pPr>
            <a:r>
              <a:rPr lang="en-US" sz="3200" smtClean="0"/>
              <a:t>School entities do not have “notice” for purposes of Title IX if the only official who has actual notice of the harassment is the alleged perpetrator.</a:t>
            </a:r>
            <a:endParaRPr lang="en-US" sz="3200"/>
          </a:p>
        </p:txBody>
      </p:sp>
    </p:spTree>
    <p:extLst>
      <p:ext uri="{BB962C8B-B14F-4D97-AF65-F5344CB8AC3E}">
        <p14:creationId xmlns:p14="http://schemas.microsoft.com/office/powerpoint/2010/main" val="35471122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1595269" y="1122363"/>
            <a:ext cx="9001462" cy="918873"/>
          </a:xfrm>
        </p:spPr>
        <p:txBody>
          <a:bodyPr/>
          <a:lstStyle/>
          <a:p>
            <a:r>
              <a:rPr lang="en-US" smtClean="0"/>
              <a:t>CASES</a:t>
            </a:r>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617" y="3438767"/>
            <a:ext cx="5255491" cy="1819033"/>
          </a:xfrm>
          <a:prstGeom prst="rect">
            <a:avLst/>
          </a:prstGeom>
        </p:spPr>
      </p:pic>
    </p:spTree>
    <p:extLst>
      <p:ext uri="{BB962C8B-B14F-4D97-AF65-F5344CB8AC3E}">
        <p14:creationId xmlns:p14="http://schemas.microsoft.com/office/powerpoint/2010/main" val="3407461723"/>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p:txBody>
          <a:bodyPr/>
          <a:lstStyle/>
          <a:p>
            <a:pPr marL="0" indent="0">
              <a:buNone/>
            </a:pPr>
            <a:r>
              <a:rPr lang="en-US" i="1" smtClean="0"/>
              <a:t>Franklin Gwinnett County Public Schools, </a:t>
            </a:r>
            <a:r>
              <a:rPr lang="en-US" smtClean="0">
                <a:effectLst/>
              </a:rPr>
              <a:t>( S. Ct. 1992)</a:t>
            </a:r>
          </a:p>
          <a:p>
            <a:r>
              <a:rPr lang="en-US" smtClean="0">
                <a:effectLst/>
              </a:rPr>
              <a:t>The Unites States Supreme Court held that victims of sexual harassment may seek money damages against a district as a remedy for a violation of their Title IX rights.  The Court also recognized that teacher on student harassment is a form of sex based discrimination under Title IX. </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455" y="4558422"/>
            <a:ext cx="3302739" cy="1546814"/>
          </a:xfrm>
          <a:prstGeom prst="rect">
            <a:avLst/>
          </a:prstGeom>
        </p:spPr>
      </p:pic>
    </p:spTree>
    <p:extLst>
      <p:ext uri="{BB962C8B-B14F-4D97-AF65-F5344CB8AC3E}">
        <p14:creationId xmlns:p14="http://schemas.microsoft.com/office/powerpoint/2010/main" val="2950541592"/>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p:txBody>
          <a:bodyPr>
            <a:normAutofit fontScale="92500"/>
          </a:bodyPr>
          <a:lstStyle/>
          <a:p>
            <a:pPr marL="0" indent="0">
              <a:buNone/>
            </a:pPr>
            <a:r>
              <a:rPr lang="en-US" i="1" err="1" smtClean="0">
                <a:effectLst/>
              </a:rPr>
              <a:t>Gebser v. Lago Vista Independent School Dist. </a:t>
            </a:r>
            <a:r>
              <a:rPr lang="en-US" smtClean="0">
                <a:effectLst/>
              </a:rPr>
              <a:t>(S. Ct. 1999)</a:t>
            </a:r>
          </a:p>
          <a:p>
            <a:r>
              <a:rPr lang="en-US" smtClean="0">
                <a:effectLst/>
              </a:rPr>
              <a:t>The United States Supreme Court held that </a:t>
            </a:r>
            <a:r>
              <a:rPr lang="en-US"/>
              <a:t>a school district may be liable for damages under Title IX where it is </a:t>
            </a:r>
            <a:r>
              <a:rPr lang="en-US" i="1"/>
              <a:t>deliberately indifferent </a:t>
            </a:r>
            <a:r>
              <a:rPr lang="en-US"/>
              <a:t>to </a:t>
            </a:r>
            <a:r>
              <a:rPr lang="en-US" i="1"/>
              <a:t>known acts </a:t>
            </a:r>
            <a:r>
              <a:rPr lang="en-US"/>
              <a:t>of teacher-student sexual harassment. The high standard imposed in </a:t>
            </a:r>
            <a:r>
              <a:rPr lang="en-US" i="1" err="1"/>
              <a:t>Gebser</a:t>
            </a:r>
            <a:r>
              <a:rPr lang="en-US"/>
              <a:t> </a:t>
            </a:r>
            <a:r>
              <a:rPr lang="en-US" smtClean="0"/>
              <a:t>was designed to </a:t>
            </a:r>
            <a:r>
              <a:rPr lang="en-US"/>
              <a:t>eliminate any </a:t>
            </a:r>
            <a:r>
              <a:rPr lang="en-US" smtClean="0"/>
              <a:t>risk </a:t>
            </a:r>
            <a:r>
              <a:rPr lang="en-US"/>
              <a:t>that </a:t>
            </a:r>
            <a:r>
              <a:rPr lang="en-US" smtClean="0"/>
              <a:t>a </a:t>
            </a:r>
            <a:r>
              <a:rPr lang="en-US"/>
              <a:t>recipient would be liable </a:t>
            </a:r>
            <a:r>
              <a:rPr lang="en-US" smtClean="0"/>
              <a:t>for </a:t>
            </a:r>
            <a:r>
              <a:rPr lang="en-US"/>
              <a:t>damages </a:t>
            </a:r>
            <a:r>
              <a:rPr lang="en-US" smtClean="0"/>
              <a:t>for </a:t>
            </a:r>
            <a:r>
              <a:rPr lang="en-US"/>
              <a:t>its employees' independent </a:t>
            </a:r>
            <a:r>
              <a:rPr lang="en-US" smtClean="0"/>
              <a:t>actions.</a:t>
            </a:r>
          </a:p>
          <a:p>
            <a:r>
              <a:rPr lang="en-US" smtClean="0"/>
              <a:t>The Court also held that damages cannot be awarded under </a:t>
            </a:r>
            <a:r>
              <a:rPr lang="en-US"/>
              <a:t>Title IX unless an official </a:t>
            </a:r>
            <a:r>
              <a:rPr lang="en-US" smtClean="0"/>
              <a:t>who, </a:t>
            </a:r>
            <a:r>
              <a:rPr lang="en-US"/>
              <a:t>at a </a:t>
            </a:r>
            <a:r>
              <a:rPr lang="en-US" smtClean="0"/>
              <a:t>minimum, </a:t>
            </a:r>
            <a:r>
              <a:rPr lang="en-US"/>
              <a:t>has authority to address the alleged discrimination and to institute corrective measures on the recipient's </a:t>
            </a:r>
            <a:r>
              <a:rPr lang="en-US" smtClean="0"/>
              <a:t>behalf, </a:t>
            </a:r>
            <a:r>
              <a:rPr lang="en-US"/>
              <a:t>has actual knowledge of discrimination in the recipient's programs and fails </a:t>
            </a:r>
            <a:r>
              <a:rPr lang="en-US" smtClean="0"/>
              <a:t>to adequately respond</a:t>
            </a:r>
            <a:r>
              <a:rPr lang="en-US"/>
              <a:t>.</a:t>
            </a:r>
            <a:endParaRPr lang="en-US" smtClean="0">
              <a:effectLst/>
            </a:endParaRPr>
          </a:p>
        </p:txBody>
      </p:sp>
    </p:spTree>
    <p:extLst>
      <p:ext uri="{BB962C8B-B14F-4D97-AF65-F5344CB8AC3E}">
        <p14:creationId xmlns:p14="http://schemas.microsoft.com/office/powerpoint/2010/main" val="252482935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smtClean="0"/>
              <a:t>Davis v. Monroe County Board of Education, (S. Ct. 1999)</a:t>
            </a:r>
          </a:p>
          <a:p>
            <a:r>
              <a:rPr lang="en-US" smtClean="0"/>
              <a:t>The United States Supreme Court found:</a:t>
            </a:r>
          </a:p>
          <a:p>
            <a:pPr lvl="1"/>
            <a:r>
              <a:rPr lang="en-US" smtClean="0"/>
              <a:t> student on student harassment is covered by Title IX</a:t>
            </a:r>
          </a:p>
          <a:p>
            <a:pPr lvl="1"/>
            <a:r>
              <a:rPr lang="en-US" smtClean="0"/>
              <a:t>a student seeking damages under these circumstances must show that the funding recipient acted with deliberate indifference to known acts of harassment in its programs/activities, and that the harassment is so severe, pervasive, and objectively offensive that it effectively bars the victim's access to education</a:t>
            </a:r>
          </a:p>
          <a:p>
            <a:pPr lvl="1"/>
            <a:r>
              <a:rPr lang="en-US" smtClean="0"/>
              <a:t>the recipient’s deliberate indifference must, at a minimum, cause the student to undergo harassment or make the student vulnerable to it</a:t>
            </a:r>
          </a:p>
          <a:p>
            <a:pPr lvl="1"/>
            <a:r>
              <a:rPr lang="en-US" smtClean="0"/>
              <a:t>the </a:t>
            </a:r>
            <a:r>
              <a:rPr lang="en-US"/>
              <a:t>recipient </a:t>
            </a:r>
            <a:r>
              <a:rPr lang="en-US" smtClean="0"/>
              <a:t>is only liable if it exercises </a:t>
            </a:r>
            <a:r>
              <a:rPr lang="en-US"/>
              <a:t>substantial control over both the harasser and the context in which the known harassment </a:t>
            </a:r>
            <a:r>
              <a:rPr lang="en-US" smtClean="0"/>
              <a:t>occurs</a:t>
            </a:r>
          </a:p>
          <a:p>
            <a:pPr lvl="1"/>
            <a:r>
              <a:rPr lang="en-US" smtClean="0"/>
              <a:t>the recipient will not be liable if it is shown that officials responded </a:t>
            </a:r>
            <a:r>
              <a:rPr lang="en-US"/>
              <a:t>to known peer harassment in a manner that is not clearly </a:t>
            </a:r>
            <a:r>
              <a:rPr lang="en-US" smtClean="0"/>
              <a:t>unreasonable (there is no requirement that alleged perpetrator must be suspended or expelled)</a:t>
            </a:r>
            <a:endParaRPr lang="en-US"/>
          </a:p>
          <a:p>
            <a:pPr lvl="1"/>
            <a:endParaRPr lang="en-US"/>
          </a:p>
        </p:txBody>
      </p:sp>
    </p:spTree>
    <p:extLst>
      <p:ext uri="{BB962C8B-B14F-4D97-AF65-F5344CB8AC3E}">
        <p14:creationId xmlns:p14="http://schemas.microsoft.com/office/powerpoint/2010/main" val="2423987785"/>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caveat</a:t>
            </a:r>
            <a:endParaRPr lang="en-US"/>
          </a:p>
        </p:txBody>
      </p:sp>
      <p:sp>
        <p:nvSpPr>
          <p:cNvPr id="3" name="Content Placeholder 2"/>
          <p:cNvSpPr>
            <a:spLocks noGrp="1"/>
          </p:cNvSpPr>
          <p:nvPr>
            <p:ph idx="1"/>
          </p:nvPr>
        </p:nvSpPr>
        <p:spPr>
          <a:xfrm>
            <a:off x="913795" y="1631115"/>
            <a:ext cx="10353762" cy="3695136"/>
          </a:xfrm>
        </p:spPr>
        <p:txBody>
          <a:bodyPr/>
          <a:lstStyle/>
          <a:p>
            <a:pPr marL="0" indent="0">
              <a:buNone/>
            </a:pPr>
            <a:r>
              <a:rPr lang="en-US" smtClean="0"/>
              <a:t>This presentation does not address student rights or the responsibility of school employees and LEAs under Pennsylvania’s Child Protective Services Law.  The responsibility of school employees and/or districts are very different under this law which mandates reporting whenever a school employee has a reasonable suspicion that a child is/has been subject to abuse. </a:t>
            </a:r>
          </a:p>
          <a:p>
            <a:pPr marL="0" indent="0">
              <a:buNone/>
            </a:pPr>
            <a:endParaRPr lang="en-US"/>
          </a:p>
          <a:p>
            <a:pPr marL="0" indent="0">
              <a:buNone/>
            </a:pPr>
            <a:r>
              <a:rPr lang="en-US" smtClean="0"/>
              <a:t>Please contact us if you need additional information about the Child Protective Services Law.</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927" y="5494143"/>
            <a:ext cx="3741882" cy="914400"/>
          </a:xfrm>
          <a:prstGeom prst="rect">
            <a:avLst/>
          </a:prstGeom>
        </p:spPr>
      </p:pic>
    </p:spTree>
    <p:extLst>
      <p:ext uri="{BB962C8B-B14F-4D97-AF65-F5344CB8AC3E}">
        <p14:creationId xmlns:p14="http://schemas.microsoft.com/office/powerpoint/2010/main" val="345956953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p:txBody>
          <a:bodyPr>
            <a:normAutofit/>
          </a:bodyPr>
          <a:lstStyle/>
          <a:p>
            <a:pPr marL="0" indent="0">
              <a:buNone/>
            </a:pPr>
            <a:r>
              <a:rPr lang="en-US" i="1" smtClean="0"/>
              <a:t>Davis</a:t>
            </a:r>
            <a:r>
              <a:rPr lang="en-US" smtClean="0"/>
              <a:t> continued</a:t>
            </a:r>
          </a:p>
          <a:p>
            <a:pPr marL="0" indent="0">
              <a:buNone/>
            </a:pPr>
            <a:r>
              <a:rPr lang="en-US"/>
              <a:t>“Courts, </a:t>
            </a:r>
            <a:r>
              <a:rPr lang="en-US" smtClean="0"/>
              <a:t>… </a:t>
            </a:r>
            <a:r>
              <a:rPr lang="en-US"/>
              <a:t>must bear in mind that </a:t>
            </a:r>
            <a:r>
              <a:rPr lang="en-US" smtClean="0"/>
              <a:t>…that </a:t>
            </a:r>
            <a:r>
              <a:rPr lang="en-US"/>
              <a:t>children may regularly interact in a manner that would be unacceptable among adults. </a:t>
            </a:r>
            <a:r>
              <a:rPr lang="en-US" smtClean="0"/>
              <a:t>…. </a:t>
            </a:r>
            <a:r>
              <a:rPr lang="en-US"/>
              <a:t>Indeed, at least early on, students are still learning how to interact appropriately with their peers. It is thus understandable that, in the school setting, students often engage in insults, banter, teasing, shoving, pushing, and gender-specific conduct that is upsetting to the students </a:t>
            </a:r>
            <a:r>
              <a:rPr lang="en-US" smtClean="0"/>
              <a:t>subjected </a:t>
            </a:r>
            <a:r>
              <a:rPr lang="en-US"/>
              <a:t>to it. </a:t>
            </a:r>
            <a:r>
              <a:rPr lang="en-US" i="1" u="sng" smtClean="0"/>
              <a:t>Damages </a:t>
            </a:r>
            <a:r>
              <a:rPr lang="en-US" i="1" u="sng"/>
              <a:t>are not available for simple acts of teasing and name-calling among school children, however, even where these comments target differences in gender</a:t>
            </a:r>
            <a:r>
              <a:rPr lang="en-US" i="1" u="sng" smtClean="0"/>
              <a:t>.</a:t>
            </a:r>
            <a:r>
              <a:rPr lang="en-US" smtClean="0"/>
              <a:t>” (emphasis added)</a:t>
            </a:r>
            <a:endParaRPr lang="en-US"/>
          </a:p>
        </p:txBody>
      </p:sp>
    </p:spTree>
    <p:extLst>
      <p:ext uri="{BB962C8B-B14F-4D97-AF65-F5344CB8AC3E}">
        <p14:creationId xmlns:p14="http://schemas.microsoft.com/office/powerpoint/2010/main" val="512709728"/>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p:txBody>
          <a:bodyPr/>
          <a:lstStyle/>
          <a:p>
            <a:pPr marL="0" indent="0">
              <a:buNone/>
            </a:pPr>
            <a:r>
              <a:rPr lang="en-US" i="1" smtClean="0"/>
              <a:t>Davis</a:t>
            </a:r>
            <a:r>
              <a:rPr lang="en-US" smtClean="0"/>
              <a:t> continued</a:t>
            </a:r>
          </a:p>
          <a:p>
            <a:r>
              <a:rPr lang="en-US">
                <a:effectLst/>
              </a:rPr>
              <a:t>A reviewing court may consider a constellation of surrounding circumstances, expectations and relationships in determining whether sex-based harassment by fellow students is so severe, pervasive, and objectively offensive, and so undermined the victim-student, that she was denied equal access to a district’s resources and opportunities under Title IX.  </a:t>
            </a:r>
          </a:p>
          <a:p>
            <a:endParaRPr lang="en-US" i="1"/>
          </a:p>
          <a:p>
            <a:pPr marL="0" indent="0">
              <a:buNone/>
            </a:pPr>
            <a:endParaRPr lang="en-US"/>
          </a:p>
        </p:txBody>
      </p:sp>
    </p:spTree>
    <p:extLst>
      <p:ext uri="{BB962C8B-B14F-4D97-AF65-F5344CB8AC3E}">
        <p14:creationId xmlns:p14="http://schemas.microsoft.com/office/powerpoint/2010/main" val="2221627890"/>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a:xfrm>
            <a:off x="913795" y="1935922"/>
            <a:ext cx="10353762" cy="2266624"/>
          </a:xfrm>
        </p:spPr>
        <p:txBody>
          <a:bodyPr>
            <a:normAutofit/>
          </a:bodyPr>
          <a:lstStyle/>
          <a:p>
            <a:r>
              <a:rPr lang="en-US" i="1" err="1" smtClean="0"/>
              <a:t>Bostock v. Clayton County, </a:t>
            </a:r>
            <a:r>
              <a:rPr lang="en-US" smtClean="0">
                <a:effectLst/>
              </a:rPr>
              <a:t>(S. Ct., 2020)</a:t>
            </a:r>
          </a:p>
          <a:p>
            <a:pPr lvl="1"/>
            <a:r>
              <a:rPr lang="en-US" smtClean="0">
                <a:effectLst/>
              </a:rPr>
              <a:t>The United States Supreme Court found that discriminating against an individual on the basis on their sexual orientation or gender identity is discriminating against them on the basis of sex in the employment context. OCR has published notice that it interprets this decision as also applying to discrimination under Title IX, explaining that the Court’s reasoning in </a:t>
            </a:r>
            <a:r>
              <a:rPr lang="en-US" i="1" err="1" smtClean="0">
                <a:effectLst/>
              </a:rPr>
              <a:t>Bostock </a:t>
            </a:r>
            <a:r>
              <a:rPr lang="en-US" smtClean="0">
                <a:effectLst/>
              </a:rPr>
              <a:t>applies equally to adults in the workplace and student’s in school.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073" y="4414982"/>
            <a:ext cx="2126672" cy="1838036"/>
          </a:xfrm>
          <a:prstGeom prst="rect">
            <a:avLst/>
          </a:prstGeom>
        </p:spPr>
      </p:pic>
    </p:spTree>
    <p:extLst>
      <p:ext uri="{BB962C8B-B14F-4D97-AF65-F5344CB8AC3E}">
        <p14:creationId xmlns:p14="http://schemas.microsoft.com/office/powerpoint/2010/main" val="1088661334"/>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p:txBody>
          <a:bodyPr/>
          <a:lstStyle/>
          <a:p>
            <a:pPr marL="0" indent="0">
              <a:buNone/>
            </a:pPr>
            <a:r>
              <a:rPr lang="en-US" i="1" smtClean="0"/>
              <a:t>M.S. v. Susquenhanna Township School District, </a:t>
            </a:r>
            <a:r>
              <a:rPr lang="en-US" smtClean="0">
                <a:effectLst/>
              </a:rPr>
              <a:t>(3</a:t>
            </a:r>
            <a:r>
              <a:rPr lang="en-US" baseline="30000" smtClean="0">
                <a:effectLst/>
              </a:rPr>
              <a:t>rd</a:t>
            </a:r>
            <a:r>
              <a:rPr lang="en-US" smtClean="0">
                <a:effectLst/>
              </a:rPr>
              <a:t>. Cir. 2020)</a:t>
            </a:r>
          </a:p>
          <a:p>
            <a:r>
              <a:rPr lang="en-US" smtClean="0">
                <a:effectLst/>
              </a:rPr>
              <a:t>The federal appellate court from our jurisdiction (the Third Circuit) held that the school district was not liable under Title IX where the only individual who knew about the sexual relationship between the student and the assistant principal was the assistant principal. The court based its decision on the following:</a:t>
            </a:r>
          </a:p>
          <a:p>
            <a:pPr lvl="1"/>
            <a:r>
              <a:rPr lang="en-US" smtClean="0">
                <a:effectLst/>
              </a:rPr>
              <a:t>the goals of Title IX would be frustrated if the district were punished for harassment when it did not know about the relationship because the perpetrator did not report himself; and</a:t>
            </a:r>
          </a:p>
          <a:p>
            <a:pPr lvl="1"/>
            <a:r>
              <a:rPr lang="en-US">
                <a:effectLst/>
              </a:rPr>
              <a:t>t</a:t>
            </a:r>
            <a:r>
              <a:rPr lang="en-US" smtClean="0">
                <a:effectLst/>
              </a:rPr>
              <a:t>he district’s indifference did not lead to its lack of knowledge</a:t>
            </a:r>
            <a:endParaRPr lang="en-US"/>
          </a:p>
        </p:txBody>
      </p:sp>
    </p:spTree>
    <p:extLst>
      <p:ext uri="{BB962C8B-B14F-4D97-AF65-F5344CB8AC3E}">
        <p14:creationId xmlns:p14="http://schemas.microsoft.com/office/powerpoint/2010/main" val="837713974"/>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i="1" smtClean="0">
                <a:effectLst/>
              </a:rPr>
              <a:t>Grimm v. Gloucester County School Board, </a:t>
            </a:r>
            <a:r>
              <a:rPr lang="en-US" smtClean="0">
                <a:effectLst/>
              </a:rPr>
              <a:t>(4</a:t>
            </a:r>
            <a:r>
              <a:rPr lang="en-US" baseline="30000" smtClean="0">
                <a:effectLst/>
              </a:rPr>
              <a:t>th</a:t>
            </a:r>
            <a:r>
              <a:rPr lang="en-US" smtClean="0">
                <a:effectLst/>
              </a:rPr>
              <a:t> Cir. 2020)</a:t>
            </a:r>
          </a:p>
          <a:p>
            <a:r>
              <a:rPr lang="en-US" smtClean="0">
                <a:effectLst/>
              </a:rPr>
              <a:t>This case began in 2015 when a transgender student challenged his district’s policy which prohibited him from using male restrooms. His suit was brought by the ACLU and was supported by the </a:t>
            </a:r>
            <a:r>
              <a:rPr lang="en-US" err="1">
                <a:effectLst/>
              </a:rPr>
              <a:t>t</a:t>
            </a:r>
            <a:r>
              <a:rPr lang="en-US" err="1" smtClean="0">
                <a:effectLst/>
              </a:rPr>
              <a:t>he federal government during the Obama administration.  The U.S. Supreme Court granted review but eventually dismissed the case after the Justice Dept. under the Trump administration withdrew its support for the student’s case.  The case was then  sent back to the lower courts.</a:t>
            </a:r>
            <a:endParaRPr lang="en-US"/>
          </a:p>
          <a:p>
            <a:r>
              <a:rPr lang="en-US" smtClean="0">
                <a:effectLst/>
              </a:rPr>
              <a:t>The 4</a:t>
            </a:r>
            <a:r>
              <a:rPr lang="en-US" baseline="30000" smtClean="0">
                <a:effectLst/>
              </a:rPr>
              <a:t>th</a:t>
            </a:r>
            <a:r>
              <a:rPr lang="en-US" smtClean="0">
                <a:effectLst/>
              </a:rPr>
              <a:t> Circuit ruled that the district’s restroom policy and its refusal to amend the student’s records to reflect his male gender constituted unlawful discrimination under Title IX. </a:t>
            </a:r>
            <a:endParaRPr lang="en-US"/>
          </a:p>
        </p:txBody>
      </p:sp>
    </p:spTree>
    <p:extLst>
      <p:ext uri="{BB962C8B-B14F-4D97-AF65-F5344CB8AC3E}">
        <p14:creationId xmlns:p14="http://schemas.microsoft.com/office/powerpoint/2010/main" val="2062924174"/>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i="1" smtClean="0">
                <a:effectLst/>
              </a:rPr>
              <a:t>Doe v. Boyertown Area School District, </a:t>
            </a:r>
            <a:r>
              <a:rPr lang="en-US" smtClean="0">
                <a:effectLst/>
              </a:rPr>
              <a:t>(3</a:t>
            </a:r>
            <a:r>
              <a:rPr lang="en-US" baseline="30000" smtClean="0">
                <a:effectLst/>
              </a:rPr>
              <a:t>rd</a:t>
            </a:r>
            <a:r>
              <a:rPr lang="en-US">
                <a:effectLst/>
              </a:rPr>
              <a:t> </a:t>
            </a:r>
            <a:r>
              <a:rPr lang="en-US" smtClean="0">
                <a:effectLst/>
              </a:rPr>
              <a:t>Cir. 2018)</a:t>
            </a:r>
          </a:p>
          <a:p>
            <a:r>
              <a:rPr lang="en-US"/>
              <a:t>Cisgender high school </a:t>
            </a:r>
            <a:r>
              <a:rPr lang="en-US" smtClean="0"/>
              <a:t>students and parents were unlikely to succeed on their claim that their Title IX rights </a:t>
            </a:r>
            <a:r>
              <a:rPr lang="en-US"/>
              <a:t>were violated </a:t>
            </a:r>
            <a:r>
              <a:rPr lang="en-US" smtClean="0"/>
              <a:t>by a district policy allowing </a:t>
            </a:r>
            <a:r>
              <a:rPr lang="en-US"/>
              <a:t>transgender students to access bathrooms and locker rooms consistent with their gender identity. </a:t>
            </a:r>
            <a:endParaRPr lang="en-US" smtClean="0">
              <a:effectLst/>
            </a:endParaRPr>
          </a:p>
          <a:p>
            <a:r>
              <a:rPr lang="en-US" smtClean="0"/>
              <a:t>The </a:t>
            </a:r>
            <a:r>
              <a:rPr lang="en-US"/>
              <a:t>mere presence of a transgender individual in a bathroom or locker room is not the type of conduct that would be highly offensive to a reasonable person. </a:t>
            </a:r>
            <a:r>
              <a:rPr lang="en-US" smtClean="0"/>
              <a:t>Students </a:t>
            </a:r>
            <a:r>
              <a:rPr lang="en-US"/>
              <a:t>in a locker room expect to see other students in varying stages of undress, and they expect that other students will see them in varying stages of undress</a:t>
            </a:r>
            <a:r>
              <a:rPr lang="en-US" smtClean="0"/>
              <a:t>.</a:t>
            </a:r>
            <a:endParaRPr lang="en-US" i="1"/>
          </a:p>
          <a:p>
            <a:pPr marL="0" indent="0">
              <a:buNone/>
            </a:pPr>
            <a:r>
              <a:rPr lang="en-US" i="1" smtClean="0">
                <a:effectLst/>
              </a:rPr>
              <a:t>A.H. v. Minersville Area School District</a:t>
            </a:r>
            <a:r>
              <a:rPr lang="en-US" smtClean="0">
                <a:effectLst/>
              </a:rPr>
              <a:t>, (M.D. Pa. 2019)</a:t>
            </a:r>
          </a:p>
          <a:p>
            <a:r>
              <a:rPr lang="en-US" smtClean="0">
                <a:effectLst/>
              </a:rPr>
              <a:t>District’s policy that all students except transgender student could use the restroom corresponding with their gender identity on field trips discriminated against transgender elementary student on the basis of her gender non-conformity. Use of restrooms by students is part of the provision of their educational services</a:t>
            </a:r>
          </a:p>
          <a:p>
            <a:endParaRPr lang="en-US" i="1"/>
          </a:p>
        </p:txBody>
      </p:sp>
    </p:spTree>
    <p:extLst>
      <p:ext uri="{BB962C8B-B14F-4D97-AF65-F5344CB8AC3E}">
        <p14:creationId xmlns:p14="http://schemas.microsoft.com/office/powerpoint/2010/main" val="1267469948"/>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p:txBody>
          <a:bodyPr/>
          <a:lstStyle/>
          <a:p>
            <a:pPr marL="0" indent="0">
              <a:buNone/>
            </a:pPr>
            <a:r>
              <a:rPr lang="en-US" i="1" smtClean="0"/>
              <a:t>Doe v. Manor College, </a:t>
            </a:r>
            <a:r>
              <a:rPr lang="en-US" smtClean="0"/>
              <a:t>(E.D. Pa. 2020)</a:t>
            </a:r>
          </a:p>
          <a:p>
            <a:r>
              <a:rPr lang="en-US" smtClean="0"/>
              <a:t>The college’s action in evicting the student from her dormitory and demanding that she move off campus was “adverse action” for purposes of the student’s Title IX retaliation claim. </a:t>
            </a:r>
          </a:p>
          <a:p>
            <a:r>
              <a:rPr lang="en-US" smtClean="0"/>
              <a:t>Courts look to the totality of circumstances when determining whether the recipient was deliberately indifferent. </a:t>
            </a:r>
            <a:endParaRPr lang="en-US"/>
          </a:p>
        </p:txBody>
      </p:sp>
    </p:spTree>
    <p:extLst>
      <p:ext uri="{BB962C8B-B14F-4D97-AF65-F5344CB8AC3E}">
        <p14:creationId xmlns:p14="http://schemas.microsoft.com/office/powerpoint/2010/main" val="245295546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cases</a:t>
            </a:r>
            <a:endParaRPr lang="en-US"/>
          </a:p>
        </p:txBody>
      </p:sp>
      <p:sp>
        <p:nvSpPr>
          <p:cNvPr id="3" name="Content Placeholder 2"/>
          <p:cNvSpPr>
            <a:spLocks noGrp="1"/>
          </p:cNvSpPr>
          <p:nvPr>
            <p:ph idx="1"/>
          </p:nvPr>
        </p:nvSpPr>
        <p:spPr/>
        <p:txBody>
          <a:bodyPr>
            <a:normAutofit/>
          </a:bodyPr>
          <a:lstStyle/>
          <a:p>
            <a:pPr marL="0" indent="0">
              <a:buNone/>
            </a:pPr>
            <a:r>
              <a:rPr lang="en-US" sz="3200" i="1" smtClean="0"/>
              <a:t>Doe v. School District Number 1, Denver Colorado, </a:t>
            </a:r>
            <a:r>
              <a:rPr lang="en-US" sz="3200" smtClean="0">
                <a:effectLst/>
              </a:rPr>
              <a:t>(10</a:t>
            </a:r>
            <a:r>
              <a:rPr lang="en-US" sz="3200" baseline="30000" smtClean="0">
                <a:effectLst/>
              </a:rPr>
              <a:t>th</a:t>
            </a:r>
            <a:r>
              <a:rPr lang="en-US" sz="3200" smtClean="0">
                <a:effectLst/>
              </a:rPr>
              <a:t> Cir. 2020)</a:t>
            </a:r>
          </a:p>
          <a:p>
            <a:r>
              <a:rPr lang="en-US" sz="3200" smtClean="0">
                <a:effectLst/>
              </a:rPr>
              <a:t>If proven, conduct alleged by student which was exhibited by associates of another student who raped her was harassment under Title IX</a:t>
            </a:r>
          </a:p>
        </p:txBody>
      </p:sp>
    </p:spTree>
    <p:extLst>
      <p:ext uri="{BB962C8B-B14F-4D97-AF65-F5344CB8AC3E}">
        <p14:creationId xmlns:p14="http://schemas.microsoft.com/office/powerpoint/2010/main" val="2693621174"/>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2020 amendments to the Title ix regulations</a:t>
            </a:r>
            <a:endParaRPr lang="en-US"/>
          </a:p>
        </p:txBody>
      </p:sp>
      <p:sp>
        <p:nvSpPr>
          <p:cNvPr id="3" name="Content Placeholder 2"/>
          <p:cNvSpPr>
            <a:spLocks noGrp="1"/>
          </p:cNvSpPr>
          <p:nvPr>
            <p:ph idx="1"/>
          </p:nvPr>
        </p:nvSpPr>
        <p:spPr/>
        <p:txBody>
          <a:bodyPr/>
          <a:lstStyle/>
          <a:p>
            <a:pPr marL="0" indent="0">
              <a:buNone/>
            </a:pPr>
            <a:r>
              <a:rPr lang="en-US" smtClean="0"/>
              <a:t>On April 6, 2021, OCR announced a comprehensive review of these amendments and all Tittle IX regulations, orders, guidance documents, policies and other similar Department actions pursuant to President Biden’s March 8, 2021Executive Order on Guaranteeing an Educational Environment Free from Discrimination on the Basis of Sex. Including Sexual Orientation or Gender Identity. </a:t>
            </a:r>
          </a:p>
          <a:p>
            <a:pPr marL="0" indent="0">
              <a:buNone/>
            </a:pPr>
            <a:r>
              <a:rPr lang="en-US" sz="1200"/>
              <a:t>https://www.ed.gov/news/press-releases/department-educations-office-civil-rights-launches-comprehensive-review-title-ix-regulations-fulfill-president-bidens-executive-order-guaranteeing-educational-environment-free-sex-discrimination</a:t>
            </a:r>
          </a:p>
        </p:txBody>
      </p:sp>
    </p:spTree>
    <p:extLst>
      <p:ext uri="{BB962C8B-B14F-4D97-AF65-F5344CB8AC3E}">
        <p14:creationId xmlns:p14="http://schemas.microsoft.com/office/powerpoint/2010/main" val="3555735554"/>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type="subTitle" idx="1"/>
          </p:nvPr>
        </p:nvSpPr>
        <p:spPr>
          <a:xfrm>
            <a:off x="1657262" y="2633394"/>
            <a:ext cx="9001462" cy="1655762"/>
          </a:xfrm>
        </p:spPr>
        <p:txBody>
          <a:bodyPr>
            <a:normAutofit fontScale="47500" lnSpcReduction="20000"/>
          </a:bodyPr>
          <a:lstStyle/>
          <a:p>
            <a:r>
              <a:rPr lang="en-US" smtClean="0"/>
              <a:t>The regulations defines “sexual harassment” more narrowly than prior case law had done</a:t>
            </a:r>
          </a:p>
          <a:p>
            <a:r>
              <a:rPr lang="en-US" smtClean="0"/>
              <a:t>The District must select a burden of proof: either “preponderance of the evidence” or “clear and convincing evidence”</a:t>
            </a:r>
          </a:p>
          <a:p>
            <a:r>
              <a:rPr lang="en-US" smtClean="0"/>
              <a:t>The burden of proof is on the District, not the complainant or respondent</a:t>
            </a:r>
          </a:p>
          <a:p>
            <a:r>
              <a:rPr lang="en-US" smtClean="0"/>
              <a:t>The District must identify: a Title IX Coordinator; a Title IX investigator; a Title IX decision maker; and a Title IX appeals decision maker</a:t>
            </a:r>
          </a:p>
          <a:p>
            <a:r>
              <a:rPr lang="en-US" smtClean="0"/>
              <a:t>Standard for liability for the District is changed to “actual knowledge” of harassment and “deliberate indifference” to that harassment</a:t>
            </a:r>
          </a:p>
          <a:p>
            <a:endParaRPr lang="en-US"/>
          </a:p>
        </p:txBody>
      </p:sp>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372484646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 name="Title 9"/>
          <p:cNvSpPr>
            <a:spLocks noGrp="1"/>
          </p:cNvSpPr>
          <p:nvPr>
            <p:ph type="title"/>
          </p:nvPr>
        </p:nvSpPr>
        <p:spPr/>
        <p:txBody>
          <a:bodyPr/>
          <a:lstStyle/>
          <a:p>
            <a:r>
              <a:rPr lang="en-US" smtClean="0"/>
              <a:t>WHAT IS TITLE IX?</a:t>
            </a:r>
            <a:endParaRPr lang="en-US"/>
          </a:p>
        </p:txBody>
      </p:sp>
      <p:pic>
        <p:nvPicPr>
          <p:cNvPr id="13" name="Picture Placeholder 12"/>
          <p:cNvPicPr>
            <a:picLocks noGrp="1" noChangeAspect="1"/>
          </p:cNvPicPr>
          <p:nvPr>
            <p:ph type="pic" idx="1"/>
          </p:nvPr>
        </p:nvPicPr>
        <p:blipFill>
          <a:blip r:embed="rId3">
            <a:extLst>
              <a:ext uri="{28A0092B-C50C-407E-A947-70E740481C1C}">
                <a14:useLocalDpi xmlns:a14="http://schemas.microsoft.com/office/drawing/2010/main" val="0"/>
              </a:ext>
            </a:extLst>
          </a:blip>
          <a:srcRect l="36104" r="36104"/>
          <a:stretch>
            <a:fillRect/>
          </a:stretch>
        </p:blipFill>
        <p:spPr/>
      </p:pic>
      <p:sp>
        <p:nvSpPr>
          <p:cNvPr id="12" name="Text Placeholder 11"/>
          <p:cNvSpPr>
            <a:spLocks noGrp="1"/>
          </p:cNvSpPr>
          <p:nvPr>
            <p:ph type="body" sz="half" idx="2"/>
          </p:nvPr>
        </p:nvSpPr>
        <p:spPr/>
        <p:txBody>
          <a:bodyPr/>
          <a:lstStyle/>
          <a:p>
            <a:r>
              <a:rPr lang="en-US" b="1" smtClean="0"/>
              <a:t>Title IX of the Education Amendments of 1972 is a federal statute that prohibits discrimination on the basis of sex in education programs or activities of recipients of federal assistance including school districts.</a:t>
            </a:r>
            <a:endParaRPr lang="en-US" b="1"/>
          </a:p>
        </p:txBody>
      </p:sp>
    </p:spTree>
    <p:extLst>
      <p:ext uri="{BB962C8B-B14F-4D97-AF65-F5344CB8AC3E}">
        <p14:creationId xmlns:p14="http://schemas.microsoft.com/office/powerpoint/2010/main" val="2170786163"/>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Summary of changes (cont.)</a:t>
            </a:r>
            <a:endParaRPr lang="en-US"/>
          </a:p>
        </p:txBody>
      </p:sp>
      <p:sp>
        <p:nvSpPr>
          <p:cNvPr id="3" name="Content Placeholder 2"/>
          <p:cNvSpPr>
            <a:spLocks noGrp="1"/>
          </p:cNvSpPr>
          <p:nvPr>
            <p:ph type="subTitle" idx="1"/>
          </p:nvPr>
        </p:nvSpPr>
        <p:spPr/>
        <p:txBody>
          <a:bodyPr>
            <a:normAutofit fontScale="47500" lnSpcReduction="20000"/>
          </a:bodyPr>
          <a:lstStyle/>
          <a:p>
            <a:r>
              <a:rPr lang="en-US" smtClean="0"/>
              <a:t>Action may not be taken against a respondent unless a formal complaint is filed</a:t>
            </a:r>
          </a:p>
          <a:p>
            <a:r>
              <a:rPr lang="en-US" smtClean="0"/>
              <a:t>Supportive services must be offered to a complainant even if no formal complaint is filed</a:t>
            </a:r>
          </a:p>
          <a:p>
            <a:r>
              <a:rPr lang="en-US" smtClean="0"/>
              <a:t>A Title IX complaint may be filed by the Title IX coordinator who receives multiple informal complaints about the same respondent</a:t>
            </a:r>
          </a:p>
          <a:p>
            <a:r>
              <a:rPr lang="en-US" smtClean="0"/>
              <a:t>The respondent is entitled to all information secured in the complaint and investigation</a:t>
            </a:r>
          </a:p>
          <a:p>
            <a:r>
              <a:rPr lang="en-US" smtClean="0"/>
              <a:t>No confidentiality requirements can be imposed</a:t>
            </a:r>
            <a:endParaRPr lang="en-US"/>
          </a:p>
        </p:txBody>
      </p:sp>
    </p:spTree>
    <p:extLst>
      <p:ext uri="{BB962C8B-B14F-4D97-AF65-F5344CB8AC3E}">
        <p14:creationId xmlns:p14="http://schemas.microsoft.com/office/powerpoint/2010/main" val="203013632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Summary of changes (cont.)</a:t>
            </a:r>
            <a:endParaRPr lang="en-US"/>
          </a:p>
        </p:txBody>
      </p:sp>
      <p:sp>
        <p:nvSpPr>
          <p:cNvPr id="3" name="Content Placeholder 2"/>
          <p:cNvSpPr>
            <a:spLocks noGrp="1"/>
          </p:cNvSpPr>
          <p:nvPr>
            <p:ph type="subTitle" idx="1"/>
          </p:nvPr>
        </p:nvSpPr>
        <p:spPr/>
        <p:txBody>
          <a:bodyPr>
            <a:normAutofit fontScale="70000" lnSpcReduction="20000"/>
          </a:bodyPr>
          <a:lstStyle/>
          <a:p>
            <a:r>
              <a:rPr lang="en-US" smtClean="0"/>
              <a:t>Informal resolution may be offered under certain conditions</a:t>
            </a:r>
          </a:p>
          <a:p>
            <a:r>
              <a:rPr lang="en-US" smtClean="0"/>
              <a:t>The District must post on its website: the identity and contact information for the Title IX coordinator; its non-discrimination policy; and its training materials for Title IX</a:t>
            </a:r>
          </a:p>
          <a:p>
            <a:r>
              <a:rPr lang="en-US" smtClean="0"/>
              <a:t>New due process requirements for disposition of a complaint, whether by hearing or through written questions</a:t>
            </a:r>
            <a:endParaRPr lang="en-US"/>
          </a:p>
        </p:txBody>
      </p:sp>
    </p:spTree>
    <p:extLst>
      <p:ext uri="{BB962C8B-B14F-4D97-AF65-F5344CB8AC3E}">
        <p14:creationId xmlns:p14="http://schemas.microsoft.com/office/powerpoint/2010/main" val="310089023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Sexual harassment defined</a:t>
            </a:r>
            <a:endParaRPr lang="en-US"/>
          </a:p>
        </p:txBody>
      </p:sp>
      <p:sp>
        <p:nvSpPr>
          <p:cNvPr id="3" name="Content Placeholder 2"/>
          <p:cNvSpPr>
            <a:spLocks noGrp="1"/>
          </p:cNvSpPr>
          <p:nvPr>
            <p:ph type="subTitle" idx="1"/>
          </p:nvPr>
        </p:nvSpPr>
        <p:spPr/>
        <p:txBody>
          <a:bodyPr>
            <a:normAutofit fontScale="77500" lnSpcReduction="20000"/>
          </a:bodyPr>
          <a:lstStyle/>
          <a:p>
            <a:r>
              <a:rPr lang="en-US" sz="2000"/>
              <a:t>“unwelcome conduct on the basis of sex that is so severe, pervasive, and objectively offensive that it effectively denies a person equal access to the school’s education program or </a:t>
            </a:r>
            <a:r>
              <a:rPr lang="en-US" sz="2000" smtClean="0"/>
              <a:t>activity”</a:t>
            </a:r>
          </a:p>
          <a:p>
            <a:r>
              <a:rPr lang="en-US" sz="2000" smtClean="0"/>
              <a:t>This is a more narrow definition than had previously applied</a:t>
            </a:r>
          </a:p>
          <a:p>
            <a:r>
              <a:rPr lang="en-US" sz="2000" smtClean="0"/>
              <a:t>Sexual assault, dating violence, domestic violence and stalking are </a:t>
            </a:r>
            <a:r>
              <a:rPr lang="en-US" sz="2000" i="1" smtClean="0"/>
              <a:t>per se</a:t>
            </a:r>
            <a:r>
              <a:rPr lang="en-US" sz="2000" smtClean="0"/>
              <a:t> harassment under the regulations</a:t>
            </a:r>
            <a:endParaRPr lang="en-US" sz="2000"/>
          </a:p>
        </p:txBody>
      </p:sp>
    </p:spTree>
    <p:extLst>
      <p:ext uri="{BB962C8B-B14F-4D97-AF65-F5344CB8AC3E}">
        <p14:creationId xmlns:p14="http://schemas.microsoft.com/office/powerpoint/2010/main" val="3329074821"/>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Sexual harassment defined (cont.)</a:t>
            </a:r>
            <a:endParaRPr lang="en-US"/>
          </a:p>
        </p:txBody>
      </p:sp>
      <p:sp>
        <p:nvSpPr>
          <p:cNvPr id="3" name="Content Placeholder 2"/>
          <p:cNvSpPr>
            <a:spLocks noGrp="1"/>
          </p:cNvSpPr>
          <p:nvPr>
            <p:ph type="subTitle" idx="1"/>
          </p:nvPr>
        </p:nvSpPr>
        <p:spPr/>
        <p:txBody>
          <a:bodyPr>
            <a:normAutofit fontScale="55000" lnSpcReduction="20000"/>
          </a:bodyPr>
          <a:lstStyle/>
          <a:p>
            <a:r>
              <a:rPr lang="en-US"/>
              <a:t>Sexual harassment is defined as “conduct on the basis of sex that satisfies one or more of the following: (1) An employee of the District conditioning the provision of an aid, benefit, or service of the District on an individual’s participation in unwelcome sexual conduct; (2) Unwelcome conduct determined by a reasonable person to be so severe, pervasive, and objectively offensive that it effectively denies a person equal access to the District’s education program or activity; or (3) ‘‘Sexual assault’’ as defined in 20 U.S.C. 1092(f)(6)(A)(v), ‘‘dating violence’’ as defined in 34 U.S.C. 12291(a)(10), ‘‘domestic violence’’ as defined in 34 U.S.C. 12291(a)(8), or ‘‘stalking’’ as defined in 34 U.S.C. 12291(a)(30)”</a:t>
            </a:r>
          </a:p>
        </p:txBody>
      </p:sp>
    </p:spTree>
    <p:extLst>
      <p:ext uri="{BB962C8B-B14F-4D97-AF65-F5344CB8AC3E}">
        <p14:creationId xmlns:p14="http://schemas.microsoft.com/office/powerpoint/2010/main" val="4148190922"/>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Burden of proof</a:t>
            </a:r>
            <a:endParaRPr lang="en-US"/>
          </a:p>
        </p:txBody>
      </p:sp>
      <p:sp>
        <p:nvSpPr>
          <p:cNvPr id="3" name="Content Placeholder 2"/>
          <p:cNvSpPr>
            <a:spLocks noGrp="1"/>
          </p:cNvSpPr>
          <p:nvPr>
            <p:ph type="subTitle" idx="1"/>
          </p:nvPr>
        </p:nvSpPr>
        <p:spPr/>
        <p:txBody>
          <a:bodyPr>
            <a:normAutofit fontScale="47500" lnSpcReduction="20000"/>
          </a:bodyPr>
          <a:lstStyle/>
          <a:p>
            <a:r>
              <a:rPr lang="en-US" smtClean="0"/>
              <a:t>District must choose either “preponderance of the evidence” or “clear and convincing” as the standard</a:t>
            </a:r>
          </a:p>
          <a:p>
            <a:r>
              <a:rPr lang="en-US" smtClean="0"/>
              <a:t>“Preponderance of the evidence” essentially means that the scales tip one direction or the other</a:t>
            </a:r>
          </a:p>
          <a:p>
            <a:r>
              <a:rPr lang="en-US" smtClean="0"/>
              <a:t>“Clear and convincing” essentially means that the allegations are highly likely to be true (it is not “beyond a reasonable doubt”)</a:t>
            </a:r>
          </a:p>
          <a:p>
            <a:r>
              <a:rPr lang="en-US" smtClean="0"/>
              <a:t>Whatever standard the District chooses must be utilized for all complaints</a:t>
            </a:r>
          </a:p>
          <a:p>
            <a:r>
              <a:rPr lang="en-US" smtClean="0"/>
              <a:t>“Preponderance of the evidence” may not be used as the standard if “clear and convincing” is used as the standard for any other conduct violation</a:t>
            </a:r>
            <a:endParaRPr lang="en-US"/>
          </a:p>
        </p:txBody>
      </p:sp>
    </p:spTree>
    <p:extLst>
      <p:ext uri="{BB962C8B-B14F-4D97-AF65-F5344CB8AC3E}">
        <p14:creationId xmlns:p14="http://schemas.microsoft.com/office/powerpoint/2010/main" val="2082923221"/>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Formal complaint</a:t>
            </a:r>
            <a:endParaRPr lang="en-US"/>
          </a:p>
        </p:txBody>
      </p:sp>
      <p:sp>
        <p:nvSpPr>
          <p:cNvPr id="3" name="Content Placeholder 2"/>
          <p:cNvSpPr>
            <a:spLocks noGrp="1"/>
          </p:cNvSpPr>
          <p:nvPr>
            <p:ph type="subTitle" idx="1"/>
          </p:nvPr>
        </p:nvSpPr>
        <p:spPr/>
        <p:txBody>
          <a:bodyPr>
            <a:normAutofit fontScale="55000" lnSpcReduction="20000"/>
          </a:bodyPr>
          <a:lstStyle/>
          <a:p>
            <a:r>
              <a:rPr lang="en-US" smtClean="0"/>
              <a:t>No particular format is required, and any signed, written assertion of harassment may constitute a formal complaint.</a:t>
            </a:r>
          </a:p>
          <a:p>
            <a:r>
              <a:rPr lang="en-US" smtClean="0"/>
              <a:t>The Title IX Coordinator may conclude that they should file a formal complaint even if the complainant has not elected to.</a:t>
            </a:r>
          </a:p>
          <a:p>
            <a:r>
              <a:rPr lang="en-US" smtClean="0"/>
              <a:t>Even in the absence of a formal complaint, the District must offer supportive services to the complainant, such as a change in class schedule to avoid</a:t>
            </a:r>
            <a:endParaRPr lang="en-US"/>
          </a:p>
        </p:txBody>
      </p:sp>
    </p:spTree>
    <p:extLst>
      <p:ext uri="{BB962C8B-B14F-4D97-AF65-F5344CB8AC3E}">
        <p14:creationId xmlns:p14="http://schemas.microsoft.com/office/powerpoint/2010/main" val="4079128722"/>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Title IX Coordinator</a:t>
            </a:r>
            <a:endParaRPr lang="en-US"/>
          </a:p>
        </p:txBody>
      </p:sp>
      <p:sp>
        <p:nvSpPr>
          <p:cNvPr id="3" name="Content Placeholder 2"/>
          <p:cNvSpPr>
            <a:spLocks noGrp="1"/>
          </p:cNvSpPr>
          <p:nvPr>
            <p:ph type="subTitle" idx="1"/>
          </p:nvPr>
        </p:nvSpPr>
        <p:spPr/>
        <p:txBody>
          <a:bodyPr>
            <a:normAutofit fontScale="47500" lnSpcReduction="20000"/>
          </a:bodyPr>
          <a:lstStyle/>
          <a:p>
            <a:r>
              <a:rPr lang="en-US"/>
              <a:t>Each District must designate at least one employee to be the Title IX Coordinator. The District must provide the Coordinator’s or Coordinators’ name or title, office address, email address, and phone number to “applicants for admission and employment, students, parents or legal guardians of elementary and secondary school students, employees, and all unions or professional organizations holding collective bargaining or professional agreements with the District”. This information must also be made available, along with the District’s anti-discrimination policy, on the District’s website and in any handbooks or catalogues provided to any person entitled to receive notification of the Title IX Coordinator’s contact information. Additionally, each person entitled to the above notifications must be provided with the grievance process procedures and how the District will respond</a:t>
            </a:r>
          </a:p>
        </p:txBody>
      </p:sp>
    </p:spTree>
    <p:extLst>
      <p:ext uri="{BB962C8B-B14F-4D97-AF65-F5344CB8AC3E}">
        <p14:creationId xmlns:p14="http://schemas.microsoft.com/office/powerpoint/2010/main" val="983918170"/>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Title IX Coordinator (cont.)</a:t>
            </a:r>
            <a:endParaRPr lang="en-US"/>
          </a:p>
        </p:txBody>
      </p:sp>
      <p:sp>
        <p:nvSpPr>
          <p:cNvPr id="3" name="Content Placeholder 2"/>
          <p:cNvSpPr>
            <a:spLocks noGrp="1"/>
          </p:cNvSpPr>
          <p:nvPr>
            <p:ph type="subTitle" idx="1"/>
          </p:nvPr>
        </p:nvSpPr>
        <p:spPr/>
        <p:txBody>
          <a:bodyPr>
            <a:normAutofit fontScale="47500" lnSpcReduction="20000"/>
          </a:bodyPr>
          <a:lstStyle/>
          <a:p>
            <a:pPr lvl="0"/>
            <a:r>
              <a:rPr lang="en-US" smtClean="0"/>
              <a:t>Must receive </a:t>
            </a:r>
            <a:r>
              <a:rPr lang="en-US"/>
              <a:t>Title IX training as to the definition of sexual harassment, the scope of the school’s education programs and activities, how to conduct an investigation and grievance process, remaining impartial and free of bias, and the issue of relevance</a:t>
            </a:r>
          </a:p>
          <a:p>
            <a:r>
              <a:rPr lang="en-US"/>
              <a:t>Title IX Coordinators cannot have a conflict of interest or bias for or against Complainants or Respondents generally or individually </a:t>
            </a:r>
            <a:endParaRPr lang="en-US" smtClean="0">
              <a:effectLst/>
            </a:endParaRPr>
          </a:p>
          <a:p>
            <a:r>
              <a:rPr lang="en-US" smtClean="0"/>
              <a:t>Must accept </a:t>
            </a:r>
            <a:r>
              <a:rPr lang="en-US"/>
              <a:t>complaints by email, mail, or phone. These reports can be made at any time, including during non-business hours, and may be made by anyone, whether or not they are the alleged victim of discrimination</a:t>
            </a:r>
          </a:p>
        </p:txBody>
      </p:sp>
    </p:spTree>
    <p:extLst>
      <p:ext uri="{BB962C8B-B14F-4D97-AF65-F5344CB8AC3E}">
        <p14:creationId xmlns:p14="http://schemas.microsoft.com/office/powerpoint/2010/main" val="895561424"/>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Title IX Coordinator (cont.)</a:t>
            </a:r>
            <a:endParaRPr lang="en-US"/>
          </a:p>
        </p:txBody>
      </p:sp>
      <p:sp>
        <p:nvSpPr>
          <p:cNvPr id="3" name="Content Placeholder 2"/>
          <p:cNvSpPr>
            <a:spLocks noGrp="1"/>
          </p:cNvSpPr>
          <p:nvPr>
            <p:ph type="subTitle" idx="1"/>
          </p:nvPr>
        </p:nvSpPr>
        <p:spPr/>
        <p:txBody>
          <a:bodyPr>
            <a:normAutofit fontScale="47500" lnSpcReduction="20000"/>
          </a:bodyPr>
          <a:lstStyle/>
          <a:p>
            <a:r>
              <a:rPr lang="en-US"/>
              <a:t>The Title IX Coordinator is the only employee who can sign a formal complaint alleging sexual harassment. When signing a formal complaint, the Title IX Coordinator does not become a Complainant or otherwise a </a:t>
            </a:r>
            <a:r>
              <a:rPr lang="en-US" smtClean="0"/>
              <a:t>party</a:t>
            </a:r>
          </a:p>
          <a:p>
            <a:r>
              <a:rPr lang="en-US"/>
              <a:t>Once a District has actual knowledge, the Title IX Coordinator must respond promptly and in a manner that is not deliberately indifferent. A District is deliberately indifferent if the response is clearly unreasonable given the known circumstances. The Title IX Coordinator must reach out to the Complainant to discuss the availability of supportive measures at no cost, and the process for filing a formal complaint </a:t>
            </a:r>
            <a:endParaRPr lang="en-US" smtClean="0">
              <a:effectLst/>
            </a:endParaRPr>
          </a:p>
          <a:p>
            <a:r>
              <a:rPr lang="en-US"/>
              <a:t>Actual knowledge means notice given to the Title IX Coordinator or to any elementary or secondary school employee</a:t>
            </a:r>
          </a:p>
        </p:txBody>
      </p:sp>
    </p:spTree>
    <p:extLst>
      <p:ext uri="{BB962C8B-B14F-4D97-AF65-F5344CB8AC3E}">
        <p14:creationId xmlns:p14="http://schemas.microsoft.com/office/powerpoint/2010/main" val="296309388"/>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Complaint process</a:t>
            </a:r>
            <a:endParaRPr lang="en-US"/>
          </a:p>
        </p:txBody>
      </p:sp>
      <p:sp>
        <p:nvSpPr>
          <p:cNvPr id="3" name="Content Placeholder 2"/>
          <p:cNvSpPr>
            <a:spLocks noGrp="1"/>
          </p:cNvSpPr>
          <p:nvPr>
            <p:ph type="subTitle" idx="1"/>
          </p:nvPr>
        </p:nvSpPr>
        <p:spPr/>
        <p:txBody>
          <a:bodyPr>
            <a:normAutofit fontScale="55000" lnSpcReduction="20000"/>
          </a:bodyPr>
          <a:lstStyle/>
          <a:p>
            <a:r>
              <a:rPr lang="en-US"/>
              <a:t>Upon receipt of a formal complaint, written notice must be provided to all parties. Such notice shall include</a:t>
            </a:r>
            <a:r>
              <a:rPr lang="en-US" smtClean="0"/>
              <a:t>:</a:t>
            </a:r>
          </a:p>
          <a:p>
            <a:pPr lvl="1"/>
            <a:r>
              <a:rPr lang="en-US"/>
              <a:t>Notice of grievance process</a:t>
            </a:r>
          </a:p>
          <a:p>
            <a:pPr lvl="1"/>
            <a:r>
              <a:rPr lang="en-US"/>
              <a:t>Notice of the allegations providing sufficient details known at the time, including the names of the parties and dates and locations of the alleged incident(s) if known, as well as sufficient time to prepare a response before any initial interviews </a:t>
            </a:r>
          </a:p>
          <a:p>
            <a:pPr lvl="1"/>
            <a:r>
              <a:rPr lang="en-US"/>
              <a:t>Statement that Respondent is presumed not responsible and that a determination of responsibility will be made at the end of the grievance process</a:t>
            </a:r>
          </a:p>
        </p:txBody>
      </p:sp>
    </p:spTree>
    <p:extLst>
      <p:ext uri="{BB962C8B-B14F-4D97-AF65-F5344CB8AC3E}">
        <p14:creationId xmlns:p14="http://schemas.microsoft.com/office/powerpoint/2010/main" val="176712617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2673530" y="685799"/>
            <a:ext cx="6011681" cy="994955"/>
          </a:xfrm>
        </p:spPr>
        <p:txBody>
          <a:bodyPr>
            <a:normAutofit fontScale="90000"/>
          </a:bodyPr>
          <a:lstStyle/>
          <a:p>
            <a:r>
              <a:rPr lang="en-US" smtClean="0"/>
              <a:t>TITLE IX LANGUAGE</a:t>
            </a:r>
            <a:endParaRPr lang="en-US"/>
          </a:p>
        </p:txBody>
      </p:sp>
      <p:sp>
        <p:nvSpPr>
          <p:cNvPr id="3" name="Content Placeholder 2"/>
          <p:cNvSpPr>
            <a:spLocks noGrp="1"/>
          </p:cNvSpPr>
          <p:nvPr>
            <p:ph type="subTitle" idx="1"/>
          </p:nvPr>
        </p:nvSpPr>
        <p:spPr>
          <a:xfrm>
            <a:off x="2608806" y="2194561"/>
            <a:ext cx="6400800" cy="3257006"/>
          </a:xfrm>
        </p:spPr>
        <p:txBody>
          <a:bodyPr/>
          <a:lstStyle/>
          <a:p>
            <a:r>
              <a:rPr lang="en-US" b="1" smtClean="0"/>
              <a:t>“No </a:t>
            </a:r>
            <a:r>
              <a:rPr lang="en-US" b="1"/>
              <a:t>person in the United States shall, on the basis of sex, be excluded from participation in, be denied the benefits of, or be subjected to discrimination under any education program or activity receiving federal financial assistance</a:t>
            </a:r>
            <a:r>
              <a:rPr lang="en-US" b="1" smtClean="0"/>
              <a:t>.”</a:t>
            </a:r>
            <a:endParaRPr lang="en-US" b="1"/>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818" y="5541818"/>
            <a:ext cx="1749136" cy="1038080"/>
          </a:xfrm>
          <a:prstGeom prst="rect">
            <a:avLst/>
          </a:prstGeom>
        </p:spPr>
      </p:pic>
    </p:spTree>
    <p:extLst>
      <p:ext uri="{BB962C8B-B14F-4D97-AF65-F5344CB8AC3E}">
        <p14:creationId xmlns:p14="http://schemas.microsoft.com/office/powerpoint/2010/main" val="3923002228"/>
      </p:ext>
    </p:extLst>
  </p:cSld>
  <p:clrMapOvr>
    <a:masterClrMapping/>
  </p:clrMapOvr>
  <p:transition spd="slow"/>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Complaint process (cont.)</a:t>
            </a:r>
            <a:endParaRPr lang="en-US"/>
          </a:p>
        </p:txBody>
      </p:sp>
      <p:sp>
        <p:nvSpPr>
          <p:cNvPr id="3" name="Content Placeholder 2"/>
          <p:cNvSpPr>
            <a:spLocks noGrp="1"/>
          </p:cNvSpPr>
          <p:nvPr>
            <p:ph type="subTitle" idx="1"/>
          </p:nvPr>
        </p:nvSpPr>
        <p:spPr/>
        <p:txBody>
          <a:bodyPr>
            <a:normAutofit fontScale="47500" lnSpcReduction="20000"/>
          </a:bodyPr>
          <a:lstStyle/>
          <a:p>
            <a:r>
              <a:rPr lang="en-US" smtClean="0"/>
              <a:t>Notice must also include:</a:t>
            </a:r>
          </a:p>
          <a:p>
            <a:pPr lvl="1"/>
            <a:r>
              <a:rPr lang="en-US"/>
              <a:t>Notice that the parties are entitled to an advisor who may be, but is not required to be, an attorney, and that the parties and their advisors will be entitled to review any evidence obtained as part of the investigation into the allegations</a:t>
            </a:r>
          </a:p>
          <a:p>
            <a:pPr lvl="1"/>
            <a:r>
              <a:rPr lang="en-US"/>
              <a:t>Notice of any provision of school code of conduct that prohibits knowingly submitting false information during the grievance process</a:t>
            </a:r>
            <a:endParaRPr lang="en-US" smtClean="0">
              <a:effectLst/>
            </a:endParaRPr>
          </a:p>
          <a:p>
            <a:r>
              <a:rPr lang="en-US"/>
              <a:t>If in the course of an investigation the District decides to investigate allegations concerning the Complainant or Respondent that are not part of the original notice to the parties, the District must provide notice of the new allegations to the parties who are known </a:t>
            </a:r>
            <a:endParaRPr lang="en-US" smtClean="0">
              <a:effectLst/>
            </a:endParaRPr>
          </a:p>
        </p:txBody>
      </p:sp>
    </p:spTree>
    <p:extLst>
      <p:ext uri="{BB962C8B-B14F-4D97-AF65-F5344CB8AC3E}">
        <p14:creationId xmlns:p14="http://schemas.microsoft.com/office/powerpoint/2010/main" val="2350506305"/>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Complaint process (cont.)</a:t>
            </a:r>
            <a:endParaRPr lang="en-US"/>
          </a:p>
        </p:txBody>
      </p:sp>
      <p:sp>
        <p:nvSpPr>
          <p:cNvPr id="3" name="Content Placeholder 2"/>
          <p:cNvSpPr>
            <a:spLocks noGrp="1"/>
          </p:cNvSpPr>
          <p:nvPr>
            <p:ph type="subTitle" idx="1"/>
          </p:nvPr>
        </p:nvSpPr>
        <p:spPr/>
        <p:txBody>
          <a:bodyPr>
            <a:normAutofit fontScale="55000" lnSpcReduction="20000"/>
          </a:bodyPr>
          <a:lstStyle/>
          <a:p>
            <a:r>
              <a:rPr lang="en-US"/>
              <a:t>Complainants and Respondents must be treated equitably, and it is the responsibility of the Title IX Coordinator to coordinate and implement supportive measures for both parties. Supportive measures are non-disciplinary services offered to the parties free of charge, either before or after the filing of a formal complaint, or where no formal complaint has been filed. Supportive measures could include counseling, course-related adjustments, modification of schedules, restrictions of contact between the parties, etc. Parties should be made aware of the range of supportive measure that may be available to them</a:t>
            </a:r>
          </a:p>
        </p:txBody>
      </p:sp>
    </p:spTree>
    <p:extLst>
      <p:ext uri="{BB962C8B-B14F-4D97-AF65-F5344CB8AC3E}">
        <p14:creationId xmlns:p14="http://schemas.microsoft.com/office/powerpoint/2010/main" val="2837621306"/>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Complaint process (cont.)</a:t>
            </a:r>
            <a:endParaRPr lang="en-US"/>
          </a:p>
        </p:txBody>
      </p:sp>
      <p:sp>
        <p:nvSpPr>
          <p:cNvPr id="3" name="Content Placeholder 2"/>
          <p:cNvSpPr>
            <a:spLocks noGrp="1"/>
          </p:cNvSpPr>
          <p:nvPr>
            <p:ph type="subTitle" idx="1"/>
          </p:nvPr>
        </p:nvSpPr>
        <p:spPr/>
        <p:txBody>
          <a:bodyPr>
            <a:normAutofit fontScale="77500" lnSpcReduction="20000"/>
          </a:bodyPr>
          <a:lstStyle/>
          <a:p>
            <a:pPr lvl="0"/>
            <a:r>
              <a:rPr lang="en-US"/>
              <a:t>A formal complaint </a:t>
            </a:r>
            <a:r>
              <a:rPr lang="en-US" u="sng"/>
              <a:t>must</a:t>
            </a:r>
            <a:r>
              <a:rPr lang="en-US"/>
              <a:t> be dismissed for purposes of sexual harassment under Title IX if any of the following is true:</a:t>
            </a:r>
          </a:p>
          <a:p>
            <a:pPr lvl="1"/>
            <a:r>
              <a:rPr lang="en-US"/>
              <a:t>The alleged misconduct would not constitute sexual harassment even if proved</a:t>
            </a:r>
          </a:p>
          <a:p>
            <a:pPr lvl="1"/>
            <a:r>
              <a:rPr lang="en-US"/>
              <a:t>The alleged misconduct did not occur in a school education program or activity</a:t>
            </a:r>
          </a:p>
          <a:p>
            <a:pPr lvl="1"/>
            <a:r>
              <a:rPr lang="en-US"/>
              <a:t>The alleged misconduct did not occur against a person in the United States</a:t>
            </a:r>
          </a:p>
        </p:txBody>
      </p:sp>
    </p:spTree>
    <p:extLst>
      <p:ext uri="{BB962C8B-B14F-4D97-AF65-F5344CB8AC3E}">
        <p14:creationId xmlns:p14="http://schemas.microsoft.com/office/powerpoint/2010/main" val="218716232"/>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Complaint process (cont.)</a:t>
            </a:r>
            <a:endParaRPr lang="en-US"/>
          </a:p>
        </p:txBody>
      </p:sp>
      <p:sp>
        <p:nvSpPr>
          <p:cNvPr id="3" name="Content Placeholder 2"/>
          <p:cNvSpPr>
            <a:spLocks noGrp="1"/>
          </p:cNvSpPr>
          <p:nvPr>
            <p:ph type="subTitle" idx="1"/>
          </p:nvPr>
        </p:nvSpPr>
        <p:spPr/>
        <p:txBody>
          <a:bodyPr>
            <a:normAutofit fontScale="47500" lnSpcReduction="20000"/>
          </a:bodyPr>
          <a:lstStyle/>
          <a:p>
            <a:pPr lvl="0"/>
            <a:r>
              <a:rPr lang="en-US"/>
              <a:t>A formal complaint </a:t>
            </a:r>
            <a:r>
              <a:rPr lang="en-US" u="sng"/>
              <a:t>may</a:t>
            </a:r>
            <a:r>
              <a:rPr lang="en-US"/>
              <a:t> be dismissed if at any time during the investigation or hearing any of the following is true</a:t>
            </a:r>
            <a:r>
              <a:rPr lang="en-US" smtClean="0"/>
              <a:t>:</a:t>
            </a:r>
          </a:p>
          <a:p>
            <a:pPr lvl="1"/>
            <a:r>
              <a:rPr lang="en-US"/>
              <a:t>A Complainant notifies the District in writing that they wish to withdraw the complaint</a:t>
            </a:r>
          </a:p>
          <a:p>
            <a:pPr lvl="1"/>
            <a:r>
              <a:rPr lang="en-US"/>
              <a:t>The Respondent is no longer enrolled or employed by the District</a:t>
            </a:r>
          </a:p>
          <a:p>
            <a:pPr lvl="1"/>
            <a:r>
              <a:rPr lang="en-US"/>
              <a:t>Specific circumstances prevent the District from gathering sufficient evidence to reach a determination as to the formal complaint or allegations</a:t>
            </a:r>
          </a:p>
          <a:p>
            <a:pPr marL="0" lvl="0" indent="0">
              <a:buNone/>
            </a:pPr>
            <a:endParaRPr lang="en-US" smtClean="0">
              <a:effectLst/>
            </a:endParaRPr>
          </a:p>
          <a:p>
            <a:r>
              <a:rPr lang="en-US"/>
              <a:t>Any dismissal of complaint requires written notice and the reasons for dismissal simultaneously to the parties</a:t>
            </a:r>
          </a:p>
          <a:p>
            <a:pPr lvl="0"/>
            <a:endParaRPr lang="en-US"/>
          </a:p>
        </p:txBody>
      </p:sp>
    </p:spTree>
    <p:extLst>
      <p:ext uri="{BB962C8B-B14F-4D97-AF65-F5344CB8AC3E}">
        <p14:creationId xmlns:p14="http://schemas.microsoft.com/office/powerpoint/2010/main" val="3271277638"/>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Complaint process side bar</a:t>
            </a:r>
            <a:endParaRPr lang="en-US"/>
          </a:p>
        </p:txBody>
      </p:sp>
      <p:sp>
        <p:nvSpPr>
          <p:cNvPr id="3" name="Content Placeholder 2"/>
          <p:cNvSpPr>
            <a:spLocks noGrp="1"/>
          </p:cNvSpPr>
          <p:nvPr>
            <p:ph type="subTitle" idx="1"/>
          </p:nvPr>
        </p:nvSpPr>
        <p:spPr/>
        <p:txBody>
          <a:bodyPr>
            <a:normAutofit fontScale="77500" lnSpcReduction="20000"/>
          </a:bodyPr>
          <a:lstStyle/>
          <a:p>
            <a:r>
              <a:rPr lang="en-US" smtClean="0"/>
              <a:t>Although conduct may not satisfy the definition of “sexual harassment” under Title IX, that does not mean that the conduct is immune from discipline</a:t>
            </a:r>
          </a:p>
          <a:p>
            <a:r>
              <a:rPr lang="en-US" smtClean="0"/>
              <a:t>District’s have other Board policies or codes of conduct that may govern the behavior at issue, and under which corrective action may be taken</a:t>
            </a:r>
            <a:endParaRPr lang="en-US"/>
          </a:p>
        </p:txBody>
      </p:sp>
    </p:spTree>
    <p:extLst>
      <p:ext uri="{BB962C8B-B14F-4D97-AF65-F5344CB8AC3E}">
        <p14:creationId xmlns:p14="http://schemas.microsoft.com/office/powerpoint/2010/main" val="2855018881"/>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Complaint process (cont.)</a:t>
            </a:r>
            <a:endParaRPr lang="en-US"/>
          </a:p>
        </p:txBody>
      </p:sp>
      <p:sp>
        <p:nvSpPr>
          <p:cNvPr id="3" name="Content Placeholder 2"/>
          <p:cNvSpPr>
            <a:spLocks noGrp="1"/>
          </p:cNvSpPr>
          <p:nvPr>
            <p:ph type="subTitle" idx="1"/>
          </p:nvPr>
        </p:nvSpPr>
        <p:spPr/>
        <p:txBody>
          <a:bodyPr>
            <a:normAutofit fontScale="85000" lnSpcReduction="20000"/>
          </a:bodyPr>
          <a:lstStyle/>
          <a:p>
            <a:r>
              <a:rPr lang="en-US"/>
              <a:t>Formal complaints may be consolidated as to allegations of sexual harassment against more than one Respondent, or by more than one Complainant against one or more Respondents, or by one party against the other where the allegations of sexual harassment arise out of the same facts or circumstances </a:t>
            </a:r>
          </a:p>
        </p:txBody>
      </p:sp>
    </p:spTree>
    <p:extLst>
      <p:ext uri="{BB962C8B-B14F-4D97-AF65-F5344CB8AC3E}">
        <p14:creationId xmlns:p14="http://schemas.microsoft.com/office/powerpoint/2010/main" val="1619748837"/>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Complaint process (cont.)</a:t>
            </a:r>
            <a:endParaRPr lang="en-US"/>
          </a:p>
        </p:txBody>
      </p:sp>
      <p:sp>
        <p:nvSpPr>
          <p:cNvPr id="3" name="Content Placeholder 2"/>
          <p:cNvSpPr>
            <a:spLocks noGrp="1"/>
          </p:cNvSpPr>
          <p:nvPr>
            <p:ph type="subTitle" idx="1"/>
          </p:nvPr>
        </p:nvSpPr>
        <p:spPr/>
        <p:txBody>
          <a:bodyPr>
            <a:normAutofit fontScale="47500" lnSpcReduction="20000"/>
          </a:bodyPr>
          <a:lstStyle/>
          <a:p>
            <a:pPr lvl="0"/>
            <a:r>
              <a:rPr lang="en-US"/>
              <a:t>Respondents are considered non-responsible until a determination has been made. Therefore, </a:t>
            </a:r>
            <a:r>
              <a:rPr lang="en-US" smtClean="0"/>
              <a:t>Districts </a:t>
            </a:r>
            <a:r>
              <a:rPr lang="en-US"/>
              <a:t>may not punish or impose sanctions upon a </a:t>
            </a:r>
            <a:r>
              <a:rPr lang="en-US" smtClean="0"/>
              <a:t>Respondent </a:t>
            </a:r>
            <a:r>
              <a:rPr lang="en-US"/>
              <a:t>unless they are determined to be responsible </a:t>
            </a:r>
          </a:p>
          <a:p>
            <a:pPr lvl="0"/>
            <a:r>
              <a:rPr lang="en-US"/>
              <a:t>Districts may remove a Respondent from an education program or activity on an emergency basis if, after applying an individualized safety and risk analysis, it is determined that there is an immediate threat to the physical health or safety of another person arising from the allegations of sexual harassment. The Respondent must be given notice and the opportunity to challenge the decision immediately following removal</a:t>
            </a:r>
          </a:p>
          <a:p>
            <a:pPr lvl="0"/>
            <a:r>
              <a:rPr lang="en-US"/>
              <a:t>Districts may place non-student employees on administrative leave during the pendency of a grievance process </a:t>
            </a:r>
          </a:p>
          <a:p>
            <a:endParaRPr lang="en-US"/>
          </a:p>
        </p:txBody>
      </p:sp>
    </p:spTree>
    <p:extLst>
      <p:ext uri="{BB962C8B-B14F-4D97-AF65-F5344CB8AC3E}">
        <p14:creationId xmlns:p14="http://schemas.microsoft.com/office/powerpoint/2010/main" val="793347860"/>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type="subTitle" idx="1"/>
          </p:nvPr>
        </p:nvSpPr>
        <p:spPr>
          <a:xfrm>
            <a:off x="1595269" y="2052207"/>
            <a:ext cx="9001462" cy="1655762"/>
          </a:xfrm>
        </p:spPr>
        <p:txBody>
          <a:bodyPr>
            <a:normAutofit fontScale="25000" lnSpcReduction="20000"/>
          </a:bodyPr>
          <a:lstStyle/>
          <a:p>
            <a:pPr marL="0" indent="0">
              <a:buNone/>
            </a:pPr>
            <a:r>
              <a:rPr lang="en-US" sz="7200"/>
              <a:t>Responsibilities of an investigator include the following:</a:t>
            </a:r>
          </a:p>
          <a:p>
            <a:pPr lvl="0"/>
            <a:r>
              <a:rPr lang="en-US" sz="7200" smtClean="0"/>
              <a:t>Receive </a:t>
            </a:r>
            <a:r>
              <a:rPr lang="en-US" sz="7200"/>
              <a:t>Title IX training as to the definition of sexual harassment, the scope of the school’s education programs and activities, how to conduct an investigation and grievance process, remaining impartial and free of bias, and the issue of relevance</a:t>
            </a:r>
          </a:p>
          <a:p>
            <a:pPr lvl="0"/>
            <a:r>
              <a:rPr lang="en-US" sz="7200"/>
              <a:t>Investigators cannot have a conflict of interest or bias for or against Complainants or Respondents generally or individually </a:t>
            </a:r>
          </a:p>
          <a:p>
            <a:pPr lvl="0"/>
            <a:r>
              <a:rPr lang="en-US" sz="7200"/>
              <a:t>Do not seek or use evidence or information protected under a legally recognized privilege, unless the person holding the privilege has waived it </a:t>
            </a:r>
          </a:p>
          <a:p>
            <a:pPr lvl="0"/>
            <a:r>
              <a:rPr lang="en-US" sz="7200"/>
              <a:t>If during the course of the investigation, it is decided to also investigate allegations concerning either party which were not included in the notice sent to the parties informing them of the original allegations, additional notice must be provided to the parties informing them of the additional allegations</a:t>
            </a:r>
          </a:p>
          <a:p>
            <a:pPr lvl="0"/>
            <a:r>
              <a:rPr lang="en-US" sz="7200"/>
              <a:t>The burden of proof and of gathering evidence rests on the school, not on the parties. The standard of evidence is [a preponderance of the evidence]</a:t>
            </a:r>
          </a:p>
          <a:p>
            <a:endParaRPr lang="en-US"/>
          </a:p>
        </p:txBody>
      </p:sp>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2120947890"/>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Title IX Investigator Sidebar</a:t>
            </a:r>
            <a:endParaRPr lang="en-US"/>
          </a:p>
        </p:txBody>
      </p:sp>
      <p:sp>
        <p:nvSpPr>
          <p:cNvPr id="3" name="Content Placeholder 2"/>
          <p:cNvSpPr>
            <a:spLocks noGrp="1"/>
          </p:cNvSpPr>
          <p:nvPr>
            <p:ph type="subTitle" idx="1"/>
          </p:nvPr>
        </p:nvSpPr>
        <p:spPr/>
        <p:txBody>
          <a:bodyPr>
            <a:normAutofit fontScale="92500" lnSpcReduction="10000"/>
          </a:bodyPr>
          <a:lstStyle/>
          <a:p>
            <a:pPr lvl="0"/>
            <a:r>
              <a:rPr lang="en-US" smtClean="0"/>
              <a:t>Scope of the District’s educational programs includes:</a:t>
            </a:r>
          </a:p>
          <a:p>
            <a:pPr lvl="1"/>
            <a:r>
              <a:rPr lang="en-US" sz="1800" smtClean="0"/>
              <a:t>All buildings, transportation, sports and clubs, field trips, District sponsored professional development</a:t>
            </a:r>
            <a:endParaRPr lang="en-US" sz="1800"/>
          </a:p>
          <a:p>
            <a:pPr lvl="0"/>
            <a:r>
              <a:rPr lang="en-US" sz="2300" smtClean="0"/>
              <a:t>What about a student placed at an approved private school via NOREP</a:t>
            </a:r>
            <a:r>
              <a:rPr lang="en-US" smtClean="0"/>
              <a:t>? </a:t>
            </a:r>
          </a:p>
          <a:p>
            <a:pPr lvl="0"/>
            <a:endParaRPr lang="en-US" sz="7200"/>
          </a:p>
          <a:p>
            <a:endParaRPr lang="en-US"/>
          </a:p>
        </p:txBody>
      </p:sp>
    </p:spTree>
    <p:extLst>
      <p:ext uri="{BB962C8B-B14F-4D97-AF65-F5344CB8AC3E}">
        <p14:creationId xmlns:p14="http://schemas.microsoft.com/office/powerpoint/2010/main" val="3885621727"/>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Title IX Investigator (cont.)</a:t>
            </a:r>
            <a:endParaRPr lang="en-US"/>
          </a:p>
        </p:txBody>
      </p:sp>
      <p:sp>
        <p:nvSpPr>
          <p:cNvPr id="3" name="Content Placeholder 2"/>
          <p:cNvSpPr>
            <a:spLocks noGrp="1"/>
          </p:cNvSpPr>
          <p:nvPr>
            <p:ph type="subTitle" idx="1"/>
          </p:nvPr>
        </p:nvSpPr>
        <p:spPr/>
        <p:txBody>
          <a:bodyPr>
            <a:normAutofit fontScale="25000" lnSpcReduction="20000"/>
          </a:bodyPr>
          <a:lstStyle/>
          <a:p>
            <a:pPr lvl="0"/>
            <a:r>
              <a:rPr lang="en-US" sz="3800"/>
              <a:t>Hold investigative hearings and interviews. Provide equal opportunities for the parties to present witnesses and evidence, both inculpatory and exculpatory</a:t>
            </a:r>
          </a:p>
          <a:p>
            <a:pPr lvl="0"/>
            <a:r>
              <a:rPr lang="en-US" sz="3800"/>
              <a:t>Do not restrict either party from discussing the allegations or from gathering and presenting relevant evidence</a:t>
            </a:r>
          </a:p>
          <a:p>
            <a:pPr lvl="0"/>
            <a:r>
              <a:rPr lang="en-US" sz="3800"/>
              <a:t>Ensure that the parties have equal opportunity to have others present at any grievance proceeding, including an advisor. Do not restrict the parties’ choice of advisor or their presence at any proceeding, although it is permissible to limit the extent to which the advisors may participate in proceedings, so long as restrictions apply equally to both parties</a:t>
            </a:r>
          </a:p>
          <a:p>
            <a:pPr lvl="0"/>
            <a:r>
              <a:rPr lang="en-US" sz="3800"/>
              <a:t>Provide written notice of date, time, location, participants and purpose for any hearing, interview, or other meeting, with sufficient time for the parties to prepare</a:t>
            </a:r>
          </a:p>
          <a:p>
            <a:pPr lvl="0"/>
            <a:r>
              <a:rPr lang="en-US" sz="3800"/>
              <a:t>Provide the parties with equal opportunity to inspect and review evidence gathered during the investigation that is directly related to the accusations in the formal complaint. This evidence must be sent to the parties and their advisors in electronic format or hard copy prior to completion of the investigative report. The parties must be given at least 10 days to submit a written response, which you will need to take into consideration prior to finalizing the report</a:t>
            </a:r>
          </a:p>
          <a:p>
            <a:endParaRPr lang="en-US"/>
          </a:p>
        </p:txBody>
      </p:sp>
    </p:spTree>
    <p:extLst>
      <p:ext uri="{BB962C8B-B14F-4D97-AF65-F5344CB8AC3E}">
        <p14:creationId xmlns:p14="http://schemas.microsoft.com/office/powerpoint/2010/main" val="104828708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4000" smtClean="0"/>
              <a:t>ENFORCEMENT</a:t>
            </a:r>
            <a:endParaRPr lang="en-US" sz="4000"/>
          </a:p>
        </p:txBody>
      </p:sp>
      <p:sp>
        <p:nvSpPr>
          <p:cNvPr id="3" name="Content Placeholder 2"/>
          <p:cNvSpPr>
            <a:spLocks noGrp="1"/>
          </p:cNvSpPr>
          <p:nvPr>
            <p:ph idx="1"/>
          </p:nvPr>
        </p:nvSpPr>
        <p:spPr>
          <a:xfrm>
            <a:off x="1089286" y="1631937"/>
            <a:ext cx="10353762" cy="2302754"/>
          </a:xfrm>
        </p:spPr>
        <p:txBody>
          <a:bodyPr>
            <a:normAutofit/>
          </a:bodyPr>
          <a:lstStyle/>
          <a:p>
            <a:pPr marL="0" indent="0">
              <a:buNone/>
            </a:pPr>
            <a:r>
              <a:rPr lang="en-US" sz="3600" smtClean="0"/>
              <a:t>Title IX is enforced by the Office of Civil Rights within the United States Department of Education (“OCR”).</a:t>
            </a:r>
            <a:endParaRPr lang="en-US" sz="36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057" y="4174836"/>
            <a:ext cx="3031836" cy="2378364"/>
          </a:xfrm>
          <a:prstGeom prst="rect">
            <a:avLst/>
          </a:prstGeom>
        </p:spPr>
      </p:pic>
    </p:spTree>
    <p:extLst>
      <p:ext uri="{BB962C8B-B14F-4D97-AF65-F5344CB8AC3E}">
        <p14:creationId xmlns:p14="http://schemas.microsoft.com/office/powerpoint/2010/main" val="4287233126"/>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Investigation sidebar</a:t>
            </a:r>
            <a:endParaRPr lang="en-US"/>
          </a:p>
        </p:txBody>
      </p:sp>
      <p:sp>
        <p:nvSpPr>
          <p:cNvPr id="3" name="Content Placeholder 2"/>
          <p:cNvSpPr>
            <a:spLocks noGrp="1"/>
          </p:cNvSpPr>
          <p:nvPr>
            <p:ph type="subTitle" idx="1"/>
          </p:nvPr>
        </p:nvSpPr>
        <p:spPr/>
        <p:txBody>
          <a:bodyPr>
            <a:normAutofit fontScale="77500" lnSpcReduction="20000"/>
          </a:bodyPr>
          <a:lstStyle/>
          <a:p>
            <a:r>
              <a:rPr lang="en-US" smtClean="0"/>
              <a:t>FERPA still applies</a:t>
            </a:r>
          </a:p>
          <a:p>
            <a:r>
              <a:rPr lang="en-US" smtClean="0"/>
              <a:t>Complainants and Respondents may discuss allegations to the extent necessary to prepare their respective positions, but if the discussion includes personally identifiable information about students, that is the limit of the permission</a:t>
            </a:r>
            <a:endParaRPr lang="en-US"/>
          </a:p>
        </p:txBody>
      </p:sp>
    </p:spTree>
    <p:extLst>
      <p:ext uri="{BB962C8B-B14F-4D97-AF65-F5344CB8AC3E}">
        <p14:creationId xmlns:p14="http://schemas.microsoft.com/office/powerpoint/2010/main" val="4173960468"/>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fontScale="90000"/>
          </a:bodyPr>
          <a:lstStyle/>
          <a:p>
            <a:r>
              <a:rPr lang="en-US" smtClean="0"/>
              <a:t>Title IX Investigator (cont.)	</a:t>
            </a:r>
            <a:br>
              <a:rPr lang="en-US" smtClean="0"/>
            </a:br>
            <a:endParaRPr lang="en-US"/>
          </a:p>
        </p:txBody>
      </p:sp>
      <p:sp>
        <p:nvSpPr>
          <p:cNvPr id="3" name="Rectangle 2"/>
          <p:cNvSpPr/>
          <p:nvPr/>
        </p:nvSpPr>
        <p:spPr>
          <a:xfrm>
            <a:off x="677334" y="1307939"/>
            <a:ext cx="8397218" cy="2990562"/>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With or without a formal hearing, questions and evidence about </a:t>
            </a:r>
            <a:r>
              <a:rPr lang="en-US" smtClean="0">
                <a:solidFill>
                  <a:schemeClr val="tx1">
                    <a:lumMod val="75000"/>
                    <a:lumOff val="25000"/>
                  </a:schemeClr>
                </a:solidFill>
              </a:rPr>
              <a:t>a Complainant’s sexual predisposition or prior sexual behavior are not relevant unless 1) offered to prove that someone other than the Respondent committed the act alleged in the complaint, or 2) the questions and evidence concern specific incidents of the Complainant’s prior sexual behavior with respect to the Respondent and are offered to prove consent</a:t>
            </a:r>
          </a:p>
          <a:p>
            <a:pPr marL="342900" lvl="0" indent="-342900">
              <a:spcBef>
                <a:spcPts val="1000"/>
              </a:spcBef>
              <a:buClr>
                <a:srgbClr val="90C226"/>
              </a:buClr>
              <a:buSzPct val="80000"/>
              <a:buFont typeface="Wingdings 3" charset="2"/>
              <a:buChar char=""/>
            </a:pPr>
            <a:r>
              <a:rPr lang="en-US" smtClean="0">
                <a:solidFill>
                  <a:schemeClr val="tx1">
                    <a:lumMod val="75000"/>
                    <a:lumOff val="25000"/>
                  </a:schemeClr>
                </a:solidFill>
              </a:rPr>
              <a:t>Finalize an investigative report that summarizes the relevant evidence and send a copy of </a:t>
            </a:r>
            <a:r>
              <a:rPr lang="en-US">
                <a:solidFill>
                  <a:schemeClr val="tx1">
                    <a:lumMod val="75000"/>
                    <a:lumOff val="25000"/>
                  </a:schemeClr>
                </a:solidFill>
              </a:rPr>
              <a:t>this report, either electronically or hard copy, to the parties and their advisors at least ten days before any hearing or time of determination </a:t>
            </a:r>
          </a:p>
        </p:txBody>
      </p:sp>
    </p:spTree>
    <p:extLst>
      <p:ext uri="{BB962C8B-B14F-4D97-AF65-F5344CB8AC3E}">
        <p14:creationId xmlns:p14="http://schemas.microsoft.com/office/powerpoint/2010/main" val="2767604040"/>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fontScale="90000"/>
          </a:bodyPr>
          <a:lstStyle/>
          <a:p>
            <a:r>
              <a:rPr lang="en-US" smtClean="0"/>
              <a:t>Title IX Investigator (cont.)	</a:t>
            </a:r>
            <a:br>
              <a:rPr lang="en-US" smtClean="0"/>
            </a:br>
            <a:endParaRPr lang="en-US"/>
          </a:p>
        </p:txBody>
      </p:sp>
      <p:sp>
        <p:nvSpPr>
          <p:cNvPr id="3" name="Rectangle 2"/>
          <p:cNvSpPr/>
          <p:nvPr/>
        </p:nvSpPr>
        <p:spPr>
          <a:xfrm>
            <a:off x="677334" y="1412111"/>
            <a:ext cx="8397218" cy="3631763"/>
          </a:xfrm>
          <a:prstGeom prst="rect">
            <a:avLst/>
          </a:prstGeom>
        </p:spPr>
        <p:txBody>
          <a:bodyPr wrap="square">
            <a:spAutoFit/>
          </a:bodyPr>
          <a:lstStyle/>
          <a:p>
            <a:r>
              <a:rPr lang="en-US"/>
              <a:t>Gathering </a:t>
            </a:r>
            <a:r>
              <a:rPr lang="en-US" smtClean="0"/>
              <a:t>Evidence</a:t>
            </a:r>
          </a:p>
          <a:p>
            <a:endParaRPr lang="en-US" smtClean="0">
              <a:effectLst/>
            </a:endParaRPr>
          </a:p>
          <a:p>
            <a:r>
              <a:rPr lang="en-US" smtClean="0"/>
              <a:t>Suggested questioning</a:t>
            </a:r>
            <a:endParaRPr lang="en-US"/>
          </a:p>
          <a:p>
            <a:pPr marL="342900" lvl="0" indent="-342900">
              <a:spcBef>
                <a:spcPts val="1000"/>
              </a:spcBef>
              <a:buClr>
                <a:srgbClr val="90C226"/>
              </a:buClr>
              <a:buSzPct val="80000"/>
              <a:buFont typeface="Wingdings 3" charset="2"/>
              <a:buChar char=""/>
            </a:pPr>
            <a:r>
              <a:rPr lang="en-US"/>
              <a:t>Names</a:t>
            </a:r>
            <a:r>
              <a:rPr lang="en-US" smtClean="0"/>
              <a:t> of all alleged to have committed the discriminatory conduct</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Complainant’s relationship to the Respondent(s)</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Names and contact information of any witnesses</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Times and locations of alleged misconduct</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Is the misconduct ongoing</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Who has the Complainant told about the alleged misconduct? When and what where they told</a:t>
            </a:r>
            <a:endParaRPr lang="en-US"/>
          </a:p>
        </p:txBody>
      </p:sp>
    </p:spTree>
    <p:extLst>
      <p:ext uri="{BB962C8B-B14F-4D97-AF65-F5344CB8AC3E}">
        <p14:creationId xmlns:p14="http://schemas.microsoft.com/office/powerpoint/2010/main" val="512579773"/>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fontScale="90000"/>
          </a:bodyPr>
          <a:lstStyle/>
          <a:p>
            <a:r>
              <a:rPr lang="en-US" smtClean="0"/>
              <a:t>Title IX Investigator (cont.)	</a:t>
            </a:r>
            <a:br>
              <a:rPr lang="en-US" smtClean="0"/>
            </a:br>
            <a:endParaRPr lang="en-US"/>
          </a:p>
        </p:txBody>
      </p:sp>
      <p:sp>
        <p:nvSpPr>
          <p:cNvPr id="3" name="Rectangle 2"/>
          <p:cNvSpPr/>
          <p:nvPr/>
        </p:nvSpPr>
        <p:spPr>
          <a:xfrm>
            <a:off x="677334" y="1412111"/>
            <a:ext cx="8397218" cy="3780522"/>
          </a:xfrm>
          <a:prstGeom prst="rect">
            <a:avLst/>
          </a:prstGeom>
        </p:spPr>
        <p:txBody>
          <a:bodyPr wrap="square">
            <a:spAutoFit/>
          </a:bodyPr>
          <a:lstStyle/>
          <a:p>
            <a:r>
              <a:rPr lang="en-US"/>
              <a:t>Gathering </a:t>
            </a:r>
            <a:r>
              <a:rPr lang="en-US" smtClean="0"/>
              <a:t>Evidence</a:t>
            </a:r>
          </a:p>
          <a:p>
            <a:endParaRPr lang="en-US" smtClean="0">
              <a:effectLst/>
            </a:endParaRPr>
          </a:p>
          <a:p>
            <a:r>
              <a:rPr lang="en-US" smtClean="0"/>
              <a:t>Suggested questioning</a:t>
            </a:r>
            <a:endParaRPr lang="en-US"/>
          </a:p>
          <a:p>
            <a:pPr marL="342900" lvl="0" indent="-342900">
              <a:spcBef>
                <a:spcPts val="1000"/>
              </a:spcBef>
              <a:buClr>
                <a:srgbClr val="90C226"/>
              </a:buClr>
              <a:buSzPct val="80000"/>
              <a:buFont typeface="Wingdings 3" charset="2"/>
              <a:buChar char=""/>
            </a:pPr>
            <a:r>
              <a:rPr lang="en-US" smtClean="0"/>
              <a:t>Are there any documents, emails, photos, texts, letters, etc. that corroborate or refute the assertion</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What about the complained behavior seems prompted by sex</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How does the Respondent behave with people other than the Complainant</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Any history of prior interpersonal conflict between the Complainant and Respondent</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An open-ended question to allow both the Complainant and Respondent to share whatever they think the Investigator should consider</a:t>
            </a:r>
          </a:p>
        </p:txBody>
      </p:sp>
    </p:spTree>
    <p:extLst>
      <p:ext uri="{BB962C8B-B14F-4D97-AF65-F5344CB8AC3E}">
        <p14:creationId xmlns:p14="http://schemas.microsoft.com/office/powerpoint/2010/main" val="626577764"/>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fontScale="90000"/>
          </a:bodyPr>
          <a:lstStyle/>
          <a:p>
            <a:r>
              <a:rPr lang="en-US" smtClean="0"/>
              <a:t>Relevance	</a:t>
            </a:r>
            <a:br>
              <a:rPr lang="en-US" smtClean="0"/>
            </a:br>
            <a:endParaRPr lang="en-US"/>
          </a:p>
        </p:txBody>
      </p:sp>
      <p:sp>
        <p:nvSpPr>
          <p:cNvPr id="3" name="Rectangle 2"/>
          <p:cNvSpPr/>
          <p:nvPr/>
        </p:nvSpPr>
        <p:spPr>
          <a:xfrm>
            <a:off x="677334" y="1412111"/>
            <a:ext cx="8397218" cy="3247043"/>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b="1"/>
              <a:t>Relevant evidence means evidence</a:t>
            </a:r>
            <a:r>
              <a:rPr lang="en-US"/>
              <a:t> having any tendency to make the existence of any fact that is of consequence to the determination of the action more probable or less probable than it would be without the </a:t>
            </a:r>
            <a:r>
              <a:rPr lang="en-US" b="1"/>
              <a:t>evidence</a:t>
            </a:r>
            <a:r>
              <a:rPr lang="en-US"/>
              <a:t>. </a:t>
            </a:r>
            <a:r>
              <a:rPr lang="en-US" b="1"/>
              <a:t>Relevant evidence</a:t>
            </a:r>
            <a:r>
              <a:rPr lang="en-US"/>
              <a:t> may include </a:t>
            </a:r>
            <a:r>
              <a:rPr lang="en-US" b="1"/>
              <a:t>evidence</a:t>
            </a:r>
            <a:r>
              <a:rPr lang="en-US"/>
              <a:t> bearing upon the credibility of a witness or hearsay declarant</a:t>
            </a:r>
            <a:r>
              <a:rPr lang="en-US" smtClean="0"/>
              <a:t>.</a:t>
            </a:r>
            <a:endParaRPr lang="en-US" smtClean="0">
              <a:solidFill>
                <a:prstClr val="white">
                  <a:lumMod val="75000"/>
                  <a:lumOff val="25000"/>
                </a:prstClr>
              </a:solidFill>
            </a:endParaRPr>
          </a:p>
          <a:p>
            <a:pPr marL="342900" lvl="0" indent="-342900">
              <a:spcBef>
                <a:spcPts val="1000"/>
              </a:spcBef>
              <a:buClr>
                <a:srgbClr val="90C226"/>
              </a:buClr>
              <a:buSzPct val="80000"/>
              <a:buFont typeface="Wingdings 3" charset="2"/>
              <a:buChar char=""/>
            </a:pPr>
            <a:r>
              <a:rPr lang="en-US"/>
              <a:t>If a female Complainant alleges that a male colleague uses inappropriate and suggestive language around her</a:t>
            </a:r>
            <a:r>
              <a:rPr lang="en-US" smtClean="0"/>
              <a:t>:</a:t>
            </a:r>
          </a:p>
          <a:p>
            <a:pPr marL="800100" lvl="1" indent="-342900">
              <a:spcBef>
                <a:spcPts val="1000"/>
              </a:spcBef>
              <a:buClr>
                <a:srgbClr val="90C226"/>
              </a:buClr>
              <a:buSzPct val="80000"/>
              <a:buFont typeface="Wingdings 3" charset="2"/>
              <a:buChar char=""/>
            </a:pPr>
            <a:r>
              <a:rPr lang="en-US"/>
              <a:t>And a witness says the Complainant often wears skirts above the knee</a:t>
            </a:r>
            <a:endParaRPr lang="en-US" smtClean="0">
              <a:solidFill>
                <a:prstClr val="white">
                  <a:lumMod val="75000"/>
                  <a:lumOff val="25000"/>
                </a:prstClr>
              </a:solidFill>
            </a:endParaRPr>
          </a:p>
          <a:p>
            <a:pPr marL="800100" lvl="1" indent="-342900">
              <a:spcBef>
                <a:spcPts val="1000"/>
              </a:spcBef>
              <a:buClr>
                <a:srgbClr val="90C226"/>
              </a:buClr>
              <a:buSzPct val="80000"/>
              <a:buFont typeface="Wingdings 3" charset="2"/>
              <a:buChar char=""/>
            </a:pPr>
            <a:r>
              <a:rPr lang="en-US"/>
              <a:t>And the Respondent says the Complainant often wears skirts above the knee</a:t>
            </a:r>
            <a:endParaRPr lang="en-US" smtClean="0">
              <a:solidFill>
                <a:prstClr val="white">
                  <a:lumMod val="75000"/>
                  <a:lumOff val="25000"/>
                </a:prstClr>
              </a:solidFill>
            </a:endParaRPr>
          </a:p>
        </p:txBody>
      </p:sp>
    </p:spTree>
    <p:extLst>
      <p:ext uri="{BB962C8B-B14F-4D97-AF65-F5344CB8AC3E}">
        <p14:creationId xmlns:p14="http://schemas.microsoft.com/office/powerpoint/2010/main" val="382313877"/>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fontScale="90000"/>
          </a:bodyPr>
          <a:lstStyle/>
          <a:p>
            <a:r>
              <a:rPr lang="en-US" smtClean="0"/>
              <a:t>Bias and Impartiality	</a:t>
            </a:r>
            <a:br>
              <a:rPr lang="en-US" smtClean="0"/>
            </a:br>
            <a:endParaRPr lang="en-US"/>
          </a:p>
        </p:txBody>
      </p:sp>
      <p:sp>
        <p:nvSpPr>
          <p:cNvPr id="3" name="Rectangle 2"/>
          <p:cNvSpPr/>
          <p:nvPr/>
        </p:nvSpPr>
        <p:spPr>
          <a:xfrm>
            <a:off x="677334" y="1412111"/>
            <a:ext cx="8397218" cy="4334520"/>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smtClean="0"/>
              <a:t>Bias is a pre-disposition toward an outcome</a:t>
            </a:r>
          </a:p>
          <a:p>
            <a:pPr marL="800100" lvl="1" indent="-342900">
              <a:spcBef>
                <a:spcPts val="1000"/>
              </a:spcBef>
              <a:buClr>
                <a:srgbClr val="90C226"/>
              </a:buClr>
              <a:buSzPct val="80000"/>
              <a:buFont typeface="Wingdings 3" charset="2"/>
              <a:buChar char=""/>
            </a:pPr>
            <a:r>
              <a:rPr lang="en-US" smtClean="0"/>
              <a:t>Bias can be specific to an individual, or a broad group </a:t>
            </a:r>
            <a:endParaRPr lang="en-US" smtClean="0">
              <a:solidFill>
                <a:prstClr val="white">
                  <a:lumMod val="75000"/>
                  <a:lumOff val="25000"/>
                </a:prstClr>
              </a:solidFill>
            </a:endParaRPr>
          </a:p>
          <a:p>
            <a:pPr marL="342900" lvl="0" indent="-342900">
              <a:spcBef>
                <a:spcPts val="1000"/>
              </a:spcBef>
              <a:buClr>
                <a:srgbClr val="90C226"/>
              </a:buClr>
              <a:buSzPct val="80000"/>
              <a:buFont typeface="Wingdings 3" charset="2"/>
              <a:buChar char=""/>
            </a:pPr>
            <a:r>
              <a:rPr lang="en-US" smtClean="0"/>
              <a:t>All Title IX officers are expected to be impartial, both regarding general issues and specific individuals</a:t>
            </a:r>
          </a:p>
          <a:p>
            <a:pPr marL="800100" lvl="1" indent="-342900">
              <a:spcBef>
                <a:spcPts val="1000"/>
              </a:spcBef>
              <a:buClr>
                <a:srgbClr val="90C226"/>
              </a:buClr>
              <a:buSzPct val="80000"/>
              <a:buFont typeface="Wingdings 3" charset="2"/>
              <a:buChar char=""/>
            </a:pPr>
            <a:r>
              <a:rPr lang="en-US" smtClean="0"/>
              <a:t>One intent of the new regulations is to clarify that the Title IX response system should not be designed to favor Complainants</a:t>
            </a:r>
            <a:endParaRPr lang="en-US" smtClean="0">
              <a:solidFill>
                <a:prstClr val="white">
                  <a:lumMod val="75000"/>
                  <a:lumOff val="25000"/>
                </a:prstClr>
              </a:solidFill>
            </a:endParaRPr>
          </a:p>
          <a:p>
            <a:pPr marL="800100" lvl="1" indent="-342900">
              <a:spcBef>
                <a:spcPts val="1000"/>
              </a:spcBef>
              <a:buClr>
                <a:srgbClr val="90C226"/>
              </a:buClr>
              <a:buSzPct val="80000"/>
              <a:buFont typeface="Wingdings 3" charset="2"/>
              <a:buChar char=""/>
            </a:pPr>
            <a:r>
              <a:rPr lang="en-US" smtClean="0"/>
              <a:t>Impartiality does not mean that Title IX officers may not make credibility determinations – they should do so, but based on factors such as the presence or absence of corroboration, the internal inconsistencies of evidence or even such elements as the demeanor of the witness, Complainant or Respondent</a:t>
            </a:r>
          </a:p>
          <a:p>
            <a:pPr marL="800100" lvl="1" indent="-342900">
              <a:spcBef>
                <a:spcPts val="1000"/>
              </a:spcBef>
              <a:buClr>
                <a:srgbClr val="90C226"/>
              </a:buClr>
              <a:buSzPct val="80000"/>
              <a:buFont typeface="Wingdings 3" charset="2"/>
              <a:buChar char=""/>
            </a:pPr>
            <a:r>
              <a:rPr lang="en-US" smtClean="0">
                <a:solidFill>
                  <a:prstClr val="white">
                    <a:lumMod val="75000"/>
                    <a:lumOff val="25000"/>
                  </a:prstClr>
                </a:solidFill>
              </a:rPr>
              <a:t>Those credibility determinations should be made after the evidence has been collected</a:t>
            </a:r>
          </a:p>
        </p:txBody>
      </p:sp>
    </p:spTree>
    <p:extLst>
      <p:ext uri="{BB962C8B-B14F-4D97-AF65-F5344CB8AC3E}">
        <p14:creationId xmlns:p14="http://schemas.microsoft.com/office/powerpoint/2010/main" val="197693551"/>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Grievance Process</a:t>
            </a:r>
            <a:endParaRPr lang="en-US"/>
          </a:p>
        </p:txBody>
      </p:sp>
      <p:sp>
        <p:nvSpPr>
          <p:cNvPr id="3" name="Rectangle 2"/>
          <p:cNvSpPr/>
          <p:nvPr/>
        </p:nvSpPr>
        <p:spPr>
          <a:xfrm>
            <a:off x="876784" y="1400536"/>
            <a:ext cx="8397218" cy="4760278"/>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smtClean="0">
                <a:solidFill>
                  <a:prstClr val="white"/>
                </a:solidFill>
              </a:rPr>
              <a:t>Provide reasonably prompt time frames for conclusion of the grievance process including appeals and any informal resolution process. A temporary delay in the grievance process may be instituted with good cause and written notice to the Complainant and Respondent</a:t>
            </a:r>
            <a:endParaRPr lang="en-US">
              <a:solidFill>
                <a:prstClr val="white"/>
              </a:solidFill>
            </a:endParaRP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Describe or list the range of possible disciplinary sanction and remedies that may be implemented after a determination of responsibility</a:t>
            </a:r>
            <a:endParaRPr lang="en-US">
              <a:solidFill>
                <a:prstClr val="white">
                  <a:lumMod val="75000"/>
                  <a:lumOff val="25000"/>
                </a:prstClr>
              </a:solidFill>
            </a:endParaRP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Indicate the standard of evidence that will be used to determine responsibility, whether it be a preponderance of evidence or clear and convincing evidence. The standard must be the same in all formal complaints of sexual harassment, whether the Respondent is a student or an employee</a:t>
            </a:r>
            <a:endParaRPr lang="en-US">
              <a:solidFill>
                <a:prstClr val="white">
                  <a:lumMod val="75000"/>
                  <a:lumOff val="25000"/>
                </a:prstClr>
              </a:solidFill>
            </a:endParaRP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Provide the process and bases for the parties to appeal</a:t>
            </a:r>
            <a:endParaRPr lang="en-US">
              <a:solidFill>
                <a:prstClr val="white">
                  <a:lumMod val="75000"/>
                  <a:lumOff val="25000"/>
                </a:prstClr>
              </a:solidFill>
            </a:endParaRP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If also designated as </a:t>
            </a:r>
            <a:r>
              <a:rPr lang="en-US">
                <a:solidFill>
                  <a:prstClr val="white">
                    <a:lumMod val="75000"/>
                    <a:lumOff val="25000"/>
                  </a:prstClr>
                </a:solidFill>
              </a:rPr>
              <a:t>the </a:t>
            </a:r>
            <a:r>
              <a:rPr lang="en-US" smtClean="0">
                <a:solidFill>
                  <a:prstClr val="white">
                    <a:lumMod val="75000"/>
                    <a:lumOff val="25000"/>
                  </a:prstClr>
                </a:solidFill>
              </a:rPr>
              <a:t>Investigator, conduct an investigation that adheres to the requirements of §106.45 (see Guidance for Title IX Investigators)</a:t>
            </a:r>
            <a:endParaRPr lang="en-US">
              <a:solidFill>
                <a:prstClr val="white">
                  <a:lumMod val="75000"/>
                  <a:lumOff val="25000"/>
                </a:prstClr>
              </a:solidFill>
            </a:endParaRPr>
          </a:p>
          <a:p>
            <a:endParaRPr lang="en-US"/>
          </a:p>
        </p:txBody>
      </p:sp>
    </p:spTree>
    <p:extLst>
      <p:ext uri="{BB962C8B-B14F-4D97-AF65-F5344CB8AC3E}">
        <p14:creationId xmlns:p14="http://schemas.microsoft.com/office/powerpoint/2010/main" val="3792183584"/>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Grievance Process (cont.)</a:t>
            </a:r>
            <a:endParaRPr lang="en-US"/>
          </a:p>
        </p:txBody>
      </p:sp>
      <p:sp>
        <p:nvSpPr>
          <p:cNvPr id="3" name="Rectangle 2"/>
          <p:cNvSpPr/>
          <p:nvPr/>
        </p:nvSpPr>
        <p:spPr>
          <a:xfrm>
            <a:off x="876784" y="1400536"/>
            <a:ext cx="8397218" cy="3672800"/>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smtClean="0">
                <a:solidFill>
                  <a:prstClr val="white"/>
                </a:solidFill>
              </a:rPr>
              <a:t>Ensure that no information is required to be given that is protected by a legally recognized privilege, unless the person holding the privilege has waived it</a:t>
            </a:r>
            <a:endParaRPr lang="en-US">
              <a:solidFill>
                <a:prstClr val="white"/>
              </a:solidFill>
            </a:endParaRP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Ensure that the Decision Maker is not the same person as Title IX Coordinator, Investigator, or Decision Maker on appeal</a:t>
            </a:r>
            <a:endParaRPr lang="en-US">
              <a:solidFill>
                <a:prstClr val="white">
                  <a:lumMod val="75000"/>
                  <a:lumOff val="25000"/>
                </a:prstClr>
              </a:solidFill>
            </a:endParaRP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The grievance process for elementary and secondary schools does not need to including a formal hearing. Regardless of whether or not there will be a formal hearing, and upon receipt of the investigative report, the parties must have the opportunity to submit written questions to be asked of any party or witness. Such questions should be answered, with opportunity for limited follow-up questions, before a final determination is made</a:t>
            </a:r>
            <a:endParaRPr lang="en-US">
              <a:solidFill>
                <a:prstClr val="white">
                  <a:lumMod val="75000"/>
                  <a:lumOff val="25000"/>
                </a:prstClr>
              </a:solidFill>
            </a:endParaRPr>
          </a:p>
          <a:p>
            <a:endParaRPr lang="en-US"/>
          </a:p>
        </p:txBody>
      </p:sp>
    </p:spTree>
    <p:extLst>
      <p:ext uri="{BB962C8B-B14F-4D97-AF65-F5344CB8AC3E}">
        <p14:creationId xmlns:p14="http://schemas.microsoft.com/office/powerpoint/2010/main" val="1797577356"/>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Grievance Process (cont.)</a:t>
            </a:r>
            <a:endParaRPr lang="en-US"/>
          </a:p>
        </p:txBody>
      </p:sp>
      <p:sp>
        <p:nvSpPr>
          <p:cNvPr id="3" name="Rectangle 2"/>
          <p:cNvSpPr/>
          <p:nvPr/>
        </p:nvSpPr>
        <p:spPr>
          <a:xfrm>
            <a:off x="876784" y="1400536"/>
            <a:ext cx="8397218" cy="3118803"/>
          </a:xfrm>
          <a:prstGeom prst="rect">
            <a:avLst/>
          </a:prstGeom>
        </p:spPr>
        <p:txBody>
          <a:bodyPr wrap="square">
            <a:spAutoFit/>
          </a:bodyPr>
          <a:lstStyle/>
          <a:p>
            <a:pPr marL="342900" indent="-342900">
              <a:spcBef>
                <a:spcPts val="1000"/>
              </a:spcBef>
              <a:buClr>
                <a:srgbClr val="90C226"/>
              </a:buClr>
              <a:buSzPct val="80000"/>
              <a:buFont typeface="Wingdings 3" charset="2"/>
              <a:buChar char=""/>
            </a:pPr>
            <a:r>
              <a:rPr lang="en-US"/>
              <a:t>With or without a formal hearing, questions and evidence about a Complainant’s sexual predisposition or prior sexual behavior are not relevant unless 1) offered to prove that someone other than the Respondent committed the act alleged in the complaint, or 2) the questions and evidence concern specific incidents of the Complainant’s prior sexual behavior with respect to the Respondent and are offered to prove </a:t>
            </a:r>
            <a:r>
              <a:rPr lang="en-US" smtClean="0"/>
              <a:t>consent</a:t>
            </a:r>
          </a:p>
          <a:p>
            <a:pPr marL="342900" indent="-342900">
              <a:spcBef>
                <a:spcPts val="1000"/>
              </a:spcBef>
              <a:buClr>
                <a:srgbClr val="90C226"/>
              </a:buClr>
              <a:buSzPct val="80000"/>
              <a:buFont typeface="Wingdings 3" charset="2"/>
              <a:buChar char=""/>
            </a:pPr>
            <a:r>
              <a:rPr lang="en-US" smtClean="0"/>
              <a:t>WE DO NOT RECOMMEND A FORMAL HEARING PROCESS</a:t>
            </a:r>
            <a:endParaRPr lang="en-US"/>
          </a:p>
          <a:p>
            <a:pPr marL="342900" lvl="0" indent="-342900">
              <a:spcBef>
                <a:spcPts val="1000"/>
              </a:spcBef>
              <a:buClr>
                <a:srgbClr val="90C226"/>
              </a:buClr>
              <a:buSzPct val="80000"/>
              <a:buFont typeface="Wingdings 3" charset="2"/>
              <a:buChar char=""/>
            </a:pPr>
            <a:r>
              <a:rPr lang="en-US" smtClean="0">
                <a:solidFill>
                  <a:prstClr val="white"/>
                </a:solidFill>
              </a:rPr>
              <a:t>Title IX Coordinator is responsible for effectively implementing any remedies after a final determination of responsibility by the Decision Maker</a:t>
            </a:r>
          </a:p>
          <a:p>
            <a:endParaRPr lang="en-US"/>
          </a:p>
        </p:txBody>
      </p:sp>
    </p:spTree>
    <p:extLst>
      <p:ext uri="{BB962C8B-B14F-4D97-AF65-F5344CB8AC3E}">
        <p14:creationId xmlns:p14="http://schemas.microsoft.com/office/powerpoint/2010/main" val="3352250103"/>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Appeals</a:t>
            </a:r>
            <a:endParaRPr lang="en-US"/>
          </a:p>
        </p:txBody>
      </p:sp>
      <p:sp>
        <p:nvSpPr>
          <p:cNvPr id="3" name="Rectangle 2"/>
          <p:cNvSpPr/>
          <p:nvPr/>
        </p:nvSpPr>
        <p:spPr>
          <a:xfrm>
            <a:off x="876784" y="1400536"/>
            <a:ext cx="8397218" cy="4632037"/>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Both Complainants and the District are entitled to an appeal from the final determination of responsibility and from the District’s dismissal of a formal complaint on the following bases: procedural irregularity that affected the outcome; new evidence that could affect the outcome; or bias or conflict of interest on the part of a Title IX Coordinator, Investigator, or Decision Maker that affected the outcome. Appeals may also be offered equally to both parties on other grounds</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When a party appeals, the District must notify the other party in writing. The Decision Maker in the appeal cannot be the same person as those who serve </a:t>
            </a:r>
            <a:r>
              <a:rPr lang="en-US" smtClean="0"/>
              <a:t>as </a:t>
            </a:r>
            <a:r>
              <a:rPr lang="en-US"/>
              <a:t>Title IX Coordinator, Investigator, or the original Decision Maker </a:t>
            </a:r>
            <a:endParaRPr lang="en-US" smtClean="0">
              <a:effectLst/>
            </a:endParaRPr>
          </a:p>
          <a:p>
            <a:pPr marL="342900" lvl="0" indent="-342900">
              <a:spcBef>
                <a:spcPts val="1000"/>
              </a:spcBef>
              <a:buClr>
                <a:srgbClr val="90C226"/>
              </a:buClr>
              <a:buSzPct val="80000"/>
              <a:buFont typeface="Wingdings 3" charset="2"/>
              <a:buChar char=""/>
            </a:pPr>
            <a:r>
              <a:rPr lang="en-US" smtClean="0"/>
              <a:t>Each party shall have the opportunity to submit a written statement supporting </a:t>
            </a:r>
            <a:r>
              <a:rPr lang="en-US"/>
              <a:t>or challenging the determination of </a:t>
            </a:r>
            <a:r>
              <a:rPr lang="en-US" smtClean="0"/>
              <a:t>responsibility</a:t>
            </a:r>
          </a:p>
          <a:p>
            <a:pPr marL="342900" lvl="0" indent="-342900">
              <a:spcBef>
                <a:spcPts val="1000"/>
              </a:spcBef>
              <a:buClr>
                <a:srgbClr val="90C226"/>
              </a:buClr>
              <a:buSzPct val="80000"/>
              <a:buFont typeface="Wingdings 3" charset="2"/>
              <a:buChar char=""/>
            </a:pPr>
            <a:r>
              <a:rPr lang="en-US" smtClean="0"/>
              <a:t>A written decision should be issued to the parties simultaneously </a:t>
            </a:r>
            <a:r>
              <a:rPr lang="en-US"/>
              <a:t>and include the rationale for reaching the decision </a:t>
            </a:r>
          </a:p>
          <a:p>
            <a:endParaRPr lang="en-US"/>
          </a:p>
        </p:txBody>
      </p:sp>
    </p:spTree>
    <p:extLst>
      <p:ext uri="{BB962C8B-B14F-4D97-AF65-F5344CB8AC3E}">
        <p14:creationId xmlns:p14="http://schemas.microsoft.com/office/powerpoint/2010/main" val="2833263945"/>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a:xfrm>
            <a:off x="1711823" y="482600"/>
            <a:ext cx="8534401" cy="997857"/>
          </a:xfrm>
        </p:spPr>
        <p:txBody>
          <a:bodyPr/>
          <a:lstStyle/>
          <a:p>
            <a:r>
              <a:rPr lang="en-US" smtClean="0"/>
              <a:t>EXAMPLES OF TITLE IX ISSUES</a:t>
            </a:r>
            <a:endParaRPr lang="en-US"/>
          </a:p>
        </p:txBody>
      </p:sp>
      <p:sp>
        <p:nvSpPr>
          <p:cNvPr id="5" name="Text Placeholder 4"/>
          <p:cNvSpPr>
            <a:spLocks noGrp="1"/>
          </p:cNvSpPr>
          <p:nvPr>
            <p:ph type="body" idx="1"/>
          </p:nvPr>
        </p:nvSpPr>
        <p:spPr>
          <a:xfrm>
            <a:off x="1711823" y="1801090"/>
            <a:ext cx="8534400" cy="2974109"/>
          </a:xfrm>
        </p:spPr>
        <p:txBody>
          <a:bodyPr>
            <a:normAutofit fontScale="85000" lnSpcReduction="20000"/>
          </a:bodyPr>
          <a:lstStyle/>
          <a:p>
            <a:pPr marL="342900" indent="-342900" algn="l">
              <a:buFont typeface="Arial" panose="020b0604020202020204" pitchFamily="34" charset="0"/>
              <a:buChar char="•"/>
            </a:pPr>
            <a:r>
              <a:rPr lang="en-US" b="1" smtClean="0"/>
              <a:t>Discrimination in student discipline or athletics;</a:t>
            </a:r>
          </a:p>
          <a:p>
            <a:pPr marL="342900" indent="-342900" algn="l">
              <a:buFont typeface="Arial" panose="020b0604020202020204" pitchFamily="34" charset="0"/>
              <a:buChar char="•"/>
            </a:pPr>
            <a:r>
              <a:rPr lang="en-US" b="1" smtClean="0"/>
              <a:t>Unequal Access to educational resources or programs;</a:t>
            </a:r>
          </a:p>
          <a:p>
            <a:pPr marL="285750" indent="-285750" algn="l">
              <a:buFont typeface="Arial" panose="020b0604020202020204" pitchFamily="34" charset="0"/>
              <a:buChar char="•"/>
            </a:pPr>
            <a:r>
              <a:rPr lang="en-US" b="1"/>
              <a:t>A </a:t>
            </a:r>
            <a:r>
              <a:rPr lang="en-US" b="1" smtClean="0"/>
              <a:t>sexual </a:t>
            </a:r>
            <a:r>
              <a:rPr lang="en-US" b="1"/>
              <a:t>relationship between a staff member and a student;</a:t>
            </a:r>
          </a:p>
          <a:p>
            <a:pPr marL="285750" indent="-285750" algn="l">
              <a:buFont typeface="Arial" panose="020b0604020202020204" pitchFamily="34" charset="0"/>
              <a:buChar char="•"/>
            </a:pPr>
            <a:r>
              <a:rPr lang="en-US" b="1"/>
              <a:t>Peer </a:t>
            </a:r>
            <a:r>
              <a:rPr lang="en-US" b="1" smtClean="0"/>
              <a:t>on </a:t>
            </a:r>
            <a:r>
              <a:rPr lang="en-US" b="1"/>
              <a:t>peer harassment;</a:t>
            </a:r>
          </a:p>
          <a:p>
            <a:pPr marL="285750" indent="-285750" algn="l">
              <a:buFont typeface="Arial" panose="020b0604020202020204" pitchFamily="34" charset="0"/>
              <a:buChar char="•"/>
            </a:pPr>
            <a:r>
              <a:rPr lang="en-US" b="1"/>
              <a:t>Harassment by </a:t>
            </a:r>
            <a:r>
              <a:rPr lang="en-US" b="1" smtClean="0"/>
              <a:t>an individual of </a:t>
            </a:r>
            <a:r>
              <a:rPr lang="en-US" b="1"/>
              <a:t>the same </a:t>
            </a:r>
            <a:r>
              <a:rPr lang="en-US" b="1" smtClean="0"/>
              <a:t>gender;</a:t>
            </a:r>
          </a:p>
          <a:p>
            <a:pPr marL="285750" indent="-285750" algn="l">
              <a:buFont typeface="Arial" panose="020b0604020202020204" pitchFamily="34" charset="0"/>
              <a:buChar char="•"/>
            </a:pPr>
            <a:r>
              <a:rPr lang="en-US" b="1" smtClean="0"/>
              <a:t>Retaliation against an individual who has asserted Title IX rights.</a:t>
            </a:r>
          </a:p>
          <a:p>
            <a:pPr marL="285750" indent="-285750" algn="l">
              <a:buFont typeface="Arial" panose="020b0604020202020204" pitchFamily="34" charset="0"/>
              <a:buChar char="•"/>
            </a:pPr>
            <a:endParaRPr lang="en-US" b="1"/>
          </a:p>
          <a:p>
            <a:pPr marL="342900" indent="-342900" algn="l">
              <a:buFont typeface="Arial" panose="020b0604020202020204" pitchFamily="34" charset="0"/>
              <a:buChar char="•"/>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217" y="5095832"/>
            <a:ext cx="2045855" cy="1411185"/>
          </a:xfrm>
          <a:prstGeom prst="rect">
            <a:avLst/>
          </a:prstGeom>
        </p:spPr>
      </p:pic>
    </p:spTree>
    <p:extLst>
      <p:ext uri="{BB962C8B-B14F-4D97-AF65-F5344CB8AC3E}">
        <p14:creationId xmlns:p14="http://schemas.microsoft.com/office/powerpoint/2010/main" val="931865788"/>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Informal Resolution</a:t>
            </a:r>
            <a:endParaRPr lang="en-US"/>
          </a:p>
        </p:txBody>
      </p:sp>
      <p:sp>
        <p:nvSpPr>
          <p:cNvPr id="3" name="Rectangle 2"/>
          <p:cNvSpPr/>
          <p:nvPr/>
        </p:nvSpPr>
        <p:spPr>
          <a:xfrm>
            <a:off x="876784" y="1400536"/>
            <a:ext cx="8397218" cy="4632037"/>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An informal resolution process can be offered to the parties only after a formal complaint has been filed, and can be entered into with the written consent of all parties at any time prior to reaching a final determination of responsibility. The parties cannot be required to participate in an informal resolution process </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The District must provide the parties with the allegations, the requirements of the process, including any circumstances under which the parties would then be precluded from resuming the formal complaint, and any consequences resulting from participating in the informal resolution process such as records being maintained or shared</a:t>
            </a:r>
            <a:endParaRPr lang="en-US" smtClean="0">
              <a:effectLst/>
            </a:endParaRPr>
          </a:p>
          <a:p>
            <a:pPr marL="342900" lvl="0" indent="-342900">
              <a:spcBef>
                <a:spcPts val="1000"/>
              </a:spcBef>
              <a:buClr>
                <a:srgbClr val="90C226"/>
              </a:buClr>
              <a:buSzPct val="80000"/>
              <a:buFont typeface="Wingdings 3" charset="2"/>
              <a:buChar char=""/>
            </a:pPr>
            <a:r>
              <a:rPr lang="en-US" smtClean="0"/>
              <a:t>Either party may withdraw from the informal resolution process at any time prior to reaching an agreed upon resolution</a:t>
            </a:r>
          </a:p>
          <a:p>
            <a:pPr marL="342900" lvl="0" indent="-342900">
              <a:spcBef>
                <a:spcPts val="1000"/>
              </a:spcBef>
              <a:buClr>
                <a:srgbClr val="90C226"/>
              </a:buClr>
              <a:buSzPct val="80000"/>
              <a:buFont typeface="Wingdings 3" charset="2"/>
              <a:buChar char=""/>
            </a:pPr>
            <a:r>
              <a:rPr lang="en-US" smtClean="0"/>
              <a:t>The informal resolution process is not available where there are allegations of an employee sexually harassing a student </a:t>
            </a:r>
            <a:endParaRPr lang="en-US"/>
          </a:p>
          <a:p>
            <a:endParaRPr lang="en-US"/>
          </a:p>
        </p:txBody>
      </p:sp>
    </p:spTree>
    <p:extLst>
      <p:ext uri="{BB962C8B-B14F-4D97-AF65-F5344CB8AC3E}">
        <p14:creationId xmlns:p14="http://schemas.microsoft.com/office/powerpoint/2010/main" val="305114625"/>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Decision Makers</a:t>
            </a:r>
            <a:endParaRPr lang="en-US"/>
          </a:p>
        </p:txBody>
      </p:sp>
      <p:sp>
        <p:nvSpPr>
          <p:cNvPr id="3" name="Rectangle 2"/>
          <p:cNvSpPr/>
          <p:nvPr/>
        </p:nvSpPr>
        <p:spPr>
          <a:xfrm>
            <a:off x="876784" y="1400536"/>
            <a:ext cx="8397218" cy="5165517"/>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Receive Title IX training as to the definition of sexual harassment, the scope of the school’s education programs and activities, how to conduct a grievance process including hearings and appeals, remaining impartial and free of bias, and the issue of relevance</a:t>
            </a:r>
            <a:endParaRPr lang="en-US" smtClean="0">
              <a:effectLst/>
            </a:endParaRPr>
          </a:p>
          <a:p>
            <a:pPr marL="342900" lvl="0" indent="-342900">
              <a:spcBef>
                <a:spcPts val="1000"/>
              </a:spcBef>
              <a:buClr>
                <a:srgbClr val="90C226"/>
              </a:buClr>
              <a:buSzPct val="80000"/>
              <a:buFont typeface="Wingdings 3" charset="2"/>
              <a:buChar char=""/>
            </a:pPr>
            <a:r>
              <a:rPr lang="en-US" smtClean="0"/>
              <a:t>Decision Makers cannot serve in any other capacity, i.e. Title IX Coordinator, Investigator, or Decision Maker on appeal</a:t>
            </a:r>
          </a:p>
          <a:p>
            <a:pPr marL="342900" lvl="0" indent="-342900">
              <a:spcBef>
                <a:spcPts val="1000"/>
              </a:spcBef>
              <a:buClr>
                <a:srgbClr val="90C226"/>
              </a:buClr>
              <a:buSzPct val="80000"/>
              <a:buFont typeface="Wingdings 3" charset="2"/>
              <a:buChar char=""/>
            </a:pPr>
            <a:r>
              <a:rPr lang="en-US" smtClean="0"/>
              <a:t>Decision Makers cannot have a conflict of interest or bias for or against Complainants or Respondents generally or individually </a:t>
            </a:r>
          </a:p>
          <a:p>
            <a:pPr marL="342900" lvl="0" indent="-342900">
              <a:spcBef>
                <a:spcPts val="1000"/>
              </a:spcBef>
              <a:buClr>
                <a:srgbClr val="90C226"/>
              </a:buClr>
              <a:buSzPct val="80000"/>
              <a:buFont typeface="Wingdings 3" charset="2"/>
              <a:buChar char=""/>
            </a:pPr>
            <a:r>
              <a:rPr lang="en-US" smtClean="0"/>
              <a:t>Provide </a:t>
            </a:r>
            <a:r>
              <a:rPr lang="en-US"/>
              <a:t>reasonably prompt time frames for the conclusion of the grievance process</a:t>
            </a:r>
          </a:p>
          <a:p>
            <a:pPr marL="342900" lvl="0" indent="-342900">
              <a:spcBef>
                <a:spcPts val="1000"/>
              </a:spcBef>
              <a:buClr>
                <a:srgbClr val="90C226"/>
              </a:buClr>
              <a:buSzPct val="80000"/>
              <a:buFont typeface="Wingdings 3" charset="2"/>
              <a:buChar char=""/>
            </a:pPr>
            <a:r>
              <a:rPr lang="en-US" smtClean="0"/>
              <a:t>Describe </a:t>
            </a:r>
            <a:r>
              <a:rPr lang="en-US"/>
              <a:t>the range of possible sanctions and remedies that may be implemented following a determination of responsibility</a:t>
            </a:r>
          </a:p>
          <a:p>
            <a:pPr marL="342900" lvl="0" indent="-342900">
              <a:spcBef>
                <a:spcPts val="1000"/>
              </a:spcBef>
              <a:buClr>
                <a:srgbClr val="90C226"/>
              </a:buClr>
              <a:buSzPct val="80000"/>
              <a:buFont typeface="Wingdings 3" charset="2"/>
              <a:buChar char=""/>
            </a:pPr>
            <a:r>
              <a:rPr lang="en-US" smtClean="0"/>
              <a:t>State </a:t>
            </a:r>
            <a:r>
              <a:rPr lang="en-US"/>
              <a:t>the standard of evidence: [preponderance of the </a:t>
            </a:r>
            <a:r>
              <a:rPr lang="en-US" smtClean="0"/>
              <a:t>evidence or clear and convincing]. </a:t>
            </a:r>
            <a:r>
              <a:rPr lang="en-US"/>
              <a:t>This standard must be the same for all formal complaints of sexual harassment </a:t>
            </a:r>
          </a:p>
          <a:p>
            <a:endParaRPr lang="en-US"/>
          </a:p>
        </p:txBody>
      </p:sp>
    </p:spTree>
    <p:extLst>
      <p:ext uri="{BB962C8B-B14F-4D97-AF65-F5344CB8AC3E}">
        <p14:creationId xmlns:p14="http://schemas.microsoft.com/office/powerpoint/2010/main" val="2979166896"/>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Decision Makers (cont.)</a:t>
            </a:r>
            <a:endParaRPr lang="en-US"/>
          </a:p>
        </p:txBody>
      </p:sp>
      <p:sp>
        <p:nvSpPr>
          <p:cNvPr id="3" name="Rectangle 2"/>
          <p:cNvSpPr/>
          <p:nvPr/>
        </p:nvSpPr>
        <p:spPr>
          <a:xfrm>
            <a:off x="876784" y="1273215"/>
            <a:ext cx="8397218" cy="5186035"/>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The burden of proof rests on the District, not on the parties</a:t>
            </a:r>
            <a:endParaRPr lang="en-US" smtClean="0">
              <a:effectLst/>
            </a:endParaRPr>
          </a:p>
          <a:p>
            <a:pPr marL="342900" lvl="0" indent="-342900">
              <a:spcBef>
                <a:spcPts val="1000"/>
              </a:spcBef>
              <a:buClr>
                <a:srgbClr val="90C226"/>
              </a:buClr>
              <a:buSzPct val="80000"/>
              <a:buFont typeface="Wingdings 3" charset="2"/>
              <a:buChar char=""/>
            </a:pPr>
            <a:r>
              <a:rPr lang="en-US" smtClean="0"/>
              <a:t>Parties must receive procedures and bases on which to file an appeal</a:t>
            </a:r>
          </a:p>
          <a:p>
            <a:pPr marL="342900" lvl="0" indent="-342900">
              <a:spcBef>
                <a:spcPts val="1000"/>
              </a:spcBef>
              <a:buClr>
                <a:srgbClr val="90C226"/>
              </a:buClr>
              <a:buSzPct val="80000"/>
              <a:buFont typeface="Wingdings 3" charset="2"/>
              <a:buChar char=""/>
            </a:pPr>
            <a:r>
              <a:rPr lang="en-US" smtClean="0"/>
              <a:t>Do not seek or use evidence or information protected under a legally recognized privilege, unless the person holding the privilege has waived it </a:t>
            </a:r>
          </a:p>
          <a:p>
            <a:pPr marL="342900" lvl="0" indent="-342900">
              <a:spcBef>
                <a:spcPts val="1000"/>
              </a:spcBef>
              <a:buClr>
                <a:srgbClr val="90C226"/>
              </a:buClr>
              <a:buSzPct val="80000"/>
              <a:buFont typeface="Wingdings 3" charset="2"/>
              <a:buChar char=""/>
            </a:pPr>
            <a:r>
              <a:rPr lang="en-US" smtClean="0"/>
              <a:t>After receiving the Investigator’s final report, oversee live hearing</a:t>
            </a:r>
          </a:p>
          <a:p>
            <a:pPr marL="742950" lvl="1" indent="-285750">
              <a:buClr>
                <a:schemeClr val="accent2">
                  <a:lumMod val="60000"/>
                  <a:lumOff val="40000"/>
                </a:schemeClr>
              </a:buClr>
              <a:buFont typeface="Courier New" panose="02070309020205020404" pitchFamily="49" charset="0"/>
              <a:buChar char="o"/>
            </a:pPr>
            <a:r>
              <a:rPr lang="en-US"/>
              <a:t>Each party’s advisor must be allowed to ask the other party and any witnesses relevant questions and follow-up questions, including those challenging </a:t>
            </a:r>
            <a:r>
              <a:rPr lang="en-US" smtClean="0"/>
              <a:t>credibility</a:t>
            </a:r>
          </a:p>
          <a:p>
            <a:pPr marL="742950" lvl="1" indent="-285750">
              <a:buClr>
                <a:schemeClr val="accent2">
                  <a:lumMod val="60000"/>
                  <a:lumOff val="40000"/>
                </a:schemeClr>
              </a:buClr>
              <a:buFont typeface="Courier New" panose="02070309020205020404" pitchFamily="49" charset="0"/>
              <a:buChar char="o"/>
            </a:pPr>
            <a:r>
              <a:rPr lang="en-US" smtClean="0"/>
              <a:t>Cross </a:t>
            </a:r>
            <a:r>
              <a:rPr lang="en-US"/>
              <a:t>examination must be conducted directly, orally, and in real time by a party’s advisor, not the party itself. At the request of either party, the live hearing must occur with parties located in separate rooms with technology enabling the Decision Maker and parties to simultaneously see and hear the party or witness answering the questions </a:t>
            </a:r>
            <a:endParaRPr lang="en-US" smtClean="0">
              <a:effectLst/>
            </a:endParaRPr>
          </a:p>
          <a:p>
            <a:pPr marL="742950" lvl="1" indent="-285750">
              <a:buClr>
                <a:schemeClr val="accent2">
                  <a:lumMod val="60000"/>
                  <a:lumOff val="40000"/>
                </a:schemeClr>
              </a:buClr>
              <a:buFont typeface="Courier New" panose="02070309020205020404" pitchFamily="49" charset="0"/>
              <a:buChar char="o"/>
            </a:pPr>
            <a:r>
              <a:rPr lang="en-US" smtClean="0"/>
              <a:t>Only relevant cross </a:t>
            </a:r>
            <a:r>
              <a:rPr lang="en-US"/>
              <a:t>examination and other questions may be asked of a party or witness. Before any party or witness answers a question, the Decision Maker must first determine whether it is relevant and explain any decision to exclude a question as not </a:t>
            </a:r>
            <a:r>
              <a:rPr lang="en-US" smtClean="0"/>
              <a:t>relevant</a:t>
            </a:r>
            <a:endParaRPr lang="en-US"/>
          </a:p>
        </p:txBody>
      </p:sp>
    </p:spTree>
    <p:extLst>
      <p:ext uri="{BB962C8B-B14F-4D97-AF65-F5344CB8AC3E}">
        <p14:creationId xmlns:p14="http://schemas.microsoft.com/office/powerpoint/2010/main" val="1669878122"/>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Decision Makers (cont.)</a:t>
            </a:r>
            <a:endParaRPr lang="en-US"/>
          </a:p>
        </p:txBody>
      </p:sp>
      <p:sp>
        <p:nvSpPr>
          <p:cNvPr id="3" name="Rectangle 2"/>
          <p:cNvSpPr/>
          <p:nvPr/>
        </p:nvSpPr>
        <p:spPr>
          <a:xfrm>
            <a:off x="876784" y="1400536"/>
            <a:ext cx="8397218" cy="4503797"/>
          </a:xfrm>
          <a:prstGeom prst="rect">
            <a:avLst/>
          </a:prstGeom>
        </p:spPr>
        <p:txBody>
          <a:bodyPr wrap="square">
            <a:spAutoFit/>
          </a:bodyPr>
          <a:lstStyle/>
          <a:p>
            <a:pPr marL="800100" lvl="1" indent="-342900">
              <a:spcBef>
                <a:spcPts val="1000"/>
              </a:spcBef>
              <a:buClr>
                <a:srgbClr val="90C226"/>
              </a:buClr>
              <a:buSzTx/>
              <a:buFont typeface="Courier New" panose="02070309020205020404" pitchFamily="49" charset="0"/>
              <a:buChar char="o"/>
            </a:pPr>
            <a:r>
              <a:rPr lang="en-US" smtClean="0">
                <a:solidFill>
                  <a:prstClr val="white">
                    <a:lumMod val="75000"/>
                    <a:lumOff val="25000"/>
                  </a:prstClr>
                </a:solidFill>
              </a:rPr>
              <a:t>If a party</a:t>
            </a:r>
            <a:r>
              <a:rPr lang="en-US" smtClean="0"/>
              <a:t> </a:t>
            </a:r>
            <a:r>
              <a:rPr lang="en-US"/>
              <a:t>does not have an advisor at the live hearing, one must be provided free of charge. This advisor may or may not be an attorney, and will conduct cross examination on the party’s </a:t>
            </a:r>
            <a:r>
              <a:rPr lang="en-US" smtClean="0"/>
              <a:t>behalf</a:t>
            </a:r>
          </a:p>
          <a:p>
            <a:pPr marL="800100" lvl="1" indent="-342900">
              <a:spcBef>
                <a:spcPts val="1000"/>
              </a:spcBef>
              <a:buClr>
                <a:srgbClr val="90C226"/>
              </a:buClr>
              <a:buSzTx/>
              <a:buFont typeface="Courier New" panose="02070309020205020404" pitchFamily="49" charset="0"/>
              <a:buChar char="o"/>
            </a:pPr>
            <a:r>
              <a:rPr lang="en-US" smtClean="0"/>
              <a:t>Questions and evidence </a:t>
            </a:r>
            <a:r>
              <a:rPr lang="en-US"/>
              <a:t>about a Complainant’s sexual predisposition or prior sexual behavior are not relevant unless 1) offered to prove that someone other than the Respondent committed the act alleged in the complaint, or 2) the questions and evidence concern specific incidents of the Complainant’s prior sexual behavior with respect to the Respondent and are offered to prove </a:t>
            </a:r>
            <a:r>
              <a:rPr lang="en-US" smtClean="0"/>
              <a:t>consent</a:t>
            </a:r>
          </a:p>
          <a:p>
            <a:pPr marL="800100" lvl="1" indent="-342900">
              <a:spcBef>
                <a:spcPts val="1000"/>
              </a:spcBef>
              <a:buClr>
                <a:srgbClr val="90C226"/>
              </a:buClr>
              <a:buSzTx/>
              <a:buFont typeface="Courier New" panose="02070309020205020404" pitchFamily="49" charset="0"/>
              <a:buChar char="o"/>
            </a:pPr>
            <a:r>
              <a:rPr lang="en-US" smtClean="0"/>
              <a:t>If a party or </a:t>
            </a:r>
            <a:r>
              <a:rPr lang="en-US"/>
              <a:t>witness does not submit to cross examination at the live hearing, the Decision Maker must not rely on any statement of that party or witness in reaching a determination of responsibility, but the Decision Maker cannot draw conclusions based solely on a party’s or witness’s absence from the live hearing or refusal to answer cross examination or other questions </a:t>
            </a:r>
          </a:p>
        </p:txBody>
      </p:sp>
    </p:spTree>
    <p:extLst>
      <p:ext uri="{BB962C8B-B14F-4D97-AF65-F5344CB8AC3E}">
        <p14:creationId xmlns:p14="http://schemas.microsoft.com/office/powerpoint/2010/main" val="395321138"/>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Decision Makers (cont.)</a:t>
            </a:r>
            <a:endParaRPr lang="en-US"/>
          </a:p>
        </p:txBody>
      </p:sp>
      <p:sp>
        <p:nvSpPr>
          <p:cNvPr id="3" name="Rectangle 2"/>
          <p:cNvSpPr/>
          <p:nvPr/>
        </p:nvSpPr>
        <p:spPr>
          <a:xfrm>
            <a:off x="876784" y="1400536"/>
            <a:ext cx="8397218" cy="3801041"/>
          </a:xfrm>
          <a:prstGeom prst="rect">
            <a:avLst/>
          </a:prstGeom>
        </p:spPr>
        <p:txBody>
          <a:bodyPr wrap="square">
            <a:spAutoFit/>
          </a:bodyPr>
          <a:lstStyle/>
          <a:p>
            <a:pPr marL="800100" lvl="1" indent="-342900">
              <a:spcBef>
                <a:spcPts val="1000"/>
              </a:spcBef>
              <a:buClr>
                <a:srgbClr val="90C226"/>
              </a:buClr>
              <a:buSzTx/>
              <a:buFont typeface="Courier New" panose="02070309020205020404" pitchFamily="49" charset="0"/>
              <a:buChar char="o"/>
            </a:pPr>
            <a:r>
              <a:rPr lang="en-US" smtClean="0">
                <a:solidFill>
                  <a:prstClr val="white">
                    <a:lumMod val="75000"/>
                    <a:lumOff val="25000"/>
                  </a:prstClr>
                </a:solidFill>
              </a:rPr>
              <a:t>At the District’s</a:t>
            </a:r>
            <a:r>
              <a:rPr lang="en-US" smtClean="0"/>
              <a:t> </a:t>
            </a:r>
            <a:r>
              <a:rPr lang="en-US"/>
              <a:t>discretion, any or all parties, witnesses or participants may attend the live hearing virtually, with technology to enable participants simultaneously to see and hear each </a:t>
            </a:r>
            <a:r>
              <a:rPr lang="en-US" smtClean="0"/>
              <a:t>other</a:t>
            </a:r>
          </a:p>
          <a:p>
            <a:pPr marL="800100" lvl="1" indent="-342900">
              <a:spcBef>
                <a:spcPts val="1000"/>
              </a:spcBef>
              <a:buClr>
                <a:srgbClr val="90C226"/>
              </a:buClr>
              <a:buSzTx/>
              <a:buFont typeface="Courier New" panose="02070309020205020404" pitchFamily="49" charset="0"/>
              <a:buChar char="o"/>
            </a:pPr>
            <a:r>
              <a:rPr lang="en-US" smtClean="0"/>
              <a:t>The District must create </a:t>
            </a:r>
            <a:r>
              <a:rPr lang="en-US"/>
              <a:t>an audio or audiovisual recording or transcript of any </a:t>
            </a:r>
            <a:r>
              <a:rPr lang="en-US" smtClean="0"/>
              <a:t>live </a:t>
            </a:r>
            <a:r>
              <a:rPr lang="en-US"/>
              <a:t>hearing and make it available to the parties for inspection and </a:t>
            </a:r>
            <a:r>
              <a:rPr lang="en-US" smtClean="0"/>
              <a:t>review</a:t>
            </a:r>
          </a:p>
          <a:p>
            <a:pPr marL="342900" lvl="0" indent="-342900">
              <a:spcBef>
                <a:spcPts val="1000"/>
              </a:spcBef>
              <a:buClr>
                <a:srgbClr val="90C226"/>
              </a:buClr>
              <a:buSzPct val="80000"/>
              <a:buFont typeface="Wingdings 3" charset="2"/>
              <a:buChar char=""/>
            </a:pPr>
            <a:r>
              <a:rPr lang="en-US" smtClean="0"/>
              <a:t>Regardless of whether or not there will be a formal hearing, and upon receipt of the investigative report, the parties must have the opportunity to submit written questions to be asked of any party or witness. Such questions should be answered, with opportunity for limited follow-up questions, before a final determination is made</a:t>
            </a:r>
          </a:p>
          <a:p>
            <a:pPr lvl="0">
              <a:spcBef>
                <a:spcPts val="1000"/>
              </a:spcBef>
              <a:buClr>
                <a:srgbClr val="90C226"/>
              </a:buClr>
              <a:buSzPct val="80000"/>
            </a:pPr>
            <a:r>
              <a:rPr lang="en-US" smtClean="0"/>
              <a:t> </a:t>
            </a:r>
            <a:endParaRPr lang="en-US"/>
          </a:p>
        </p:txBody>
      </p:sp>
    </p:spTree>
    <p:extLst>
      <p:ext uri="{BB962C8B-B14F-4D97-AF65-F5344CB8AC3E}">
        <p14:creationId xmlns:p14="http://schemas.microsoft.com/office/powerpoint/2010/main" val="1328948140"/>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Decision Makers (cont.)</a:t>
            </a:r>
            <a:endParaRPr lang="en-US"/>
          </a:p>
        </p:txBody>
      </p:sp>
      <p:sp>
        <p:nvSpPr>
          <p:cNvPr id="3" name="Rectangle 2"/>
          <p:cNvSpPr/>
          <p:nvPr/>
        </p:nvSpPr>
        <p:spPr>
          <a:xfrm>
            <a:off x="876784" y="1266726"/>
            <a:ext cx="8397218" cy="5314275"/>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a:t>With</a:t>
            </a:r>
            <a:r>
              <a:rPr lang="en-US" smtClean="0"/>
              <a:t> </a:t>
            </a:r>
            <a:r>
              <a:rPr lang="en-US"/>
              <a:t>or without a formal hearing, questions and evidence about a Complainant’s</a:t>
            </a:r>
            <a:r>
              <a:rPr lang="en-US" smtClean="0"/>
              <a:t> </a:t>
            </a:r>
            <a:r>
              <a:rPr lang="en-US"/>
              <a:t>sexual predisposition or prior sexual behavior are not relevant unless 1) offered to prove that someone other than the Respondent committed the act alleged in the </a:t>
            </a:r>
            <a:r>
              <a:rPr lang="en-US" smtClean="0"/>
              <a:t>complaint, or 2) the questions and evidence concern specific incidents of the Complainant’s prior sexual behavior with respect to the Respondent and are offered to prove consent. The </a:t>
            </a:r>
            <a:r>
              <a:rPr lang="en-US"/>
              <a:t>Decision Maker must </a:t>
            </a:r>
            <a:r>
              <a:rPr lang="en-US" smtClean="0"/>
              <a:t>explain to the party proposing the questions any decision to exclude a question as not relevant</a:t>
            </a:r>
          </a:p>
          <a:p>
            <a:pPr marL="342900" indent="-342900">
              <a:spcBef>
                <a:spcPts val="1000"/>
              </a:spcBef>
              <a:buClr>
                <a:srgbClr val="90C226"/>
              </a:buClr>
              <a:buSzPct val="80000"/>
              <a:buFont typeface="Wingdings 3" charset="2"/>
              <a:buChar char=""/>
            </a:pPr>
            <a:r>
              <a:rPr lang="en-US"/>
              <a:t>The Decision Maker must issue a written determination regarding responsibility, applying the appropriate standard of evidence. The written determination must include the following:</a:t>
            </a:r>
          </a:p>
          <a:p>
            <a:pPr marL="800100" lvl="1" indent="-342900">
              <a:spcBef>
                <a:spcPts val="1000"/>
              </a:spcBef>
              <a:buClr>
                <a:srgbClr val="90C226"/>
              </a:buClr>
              <a:buSzPct val="80000"/>
              <a:buFont typeface="Wingdings 3" charset="2"/>
              <a:buChar char=""/>
            </a:pPr>
            <a:r>
              <a:rPr lang="en-US" smtClean="0"/>
              <a:t>Identification </a:t>
            </a:r>
            <a:r>
              <a:rPr lang="en-US"/>
              <a:t>of allegations potentially constituting sexual </a:t>
            </a:r>
            <a:r>
              <a:rPr lang="en-US" smtClean="0"/>
              <a:t>harassment</a:t>
            </a:r>
          </a:p>
          <a:p>
            <a:pPr marL="800100" lvl="1" indent="-342900">
              <a:spcBef>
                <a:spcPts val="1000"/>
              </a:spcBef>
              <a:buClr>
                <a:srgbClr val="90C226"/>
              </a:buClr>
              <a:buSzPct val="80000"/>
              <a:buFont typeface="Wingdings 3" charset="2"/>
              <a:buChar char=""/>
            </a:pPr>
            <a:r>
              <a:rPr lang="en-US" smtClean="0"/>
              <a:t>A description of </a:t>
            </a:r>
            <a:r>
              <a:rPr lang="en-US"/>
              <a:t>the procedural steps taken from receipt of formal complaint through determination, including any notifications to parties, interviews with parties and witnesses, site visits, methods used to gather evidence, hearings held</a:t>
            </a:r>
          </a:p>
          <a:p>
            <a:pPr marL="800100" lvl="1" indent="-342900">
              <a:spcBef>
                <a:spcPts val="1000"/>
              </a:spcBef>
              <a:buClr>
                <a:srgbClr val="90C226"/>
              </a:buClr>
              <a:buSzPct val="80000"/>
              <a:buFont typeface="Wingdings 3" charset="2"/>
              <a:buChar char=""/>
            </a:pPr>
            <a:endParaRPr lang="en-US" smtClean="0">
              <a:solidFill>
                <a:prstClr val="white"/>
              </a:solidFill>
            </a:endParaRPr>
          </a:p>
        </p:txBody>
      </p:sp>
    </p:spTree>
    <p:extLst>
      <p:ext uri="{BB962C8B-B14F-4D97-AF65-F5344CB8AC3E}">
        <p14:creationId xmlns:p14="http://schemas.microsoft.com/office/powerpoint/2010/main" val="305724337"/>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Decision Makers (cont.)</a:t>
            </a:r>
            <a:endParaRPr lang="en-US"/>
          </a:p>
        </p:txBody>
      </p:sp>
      <p:sp>
        <p:nvSpPr>
          <p:cNvPr id="3" name="Rectangle 2"/>
          <p:cNvSpPr/>
          <p:nvPr/>
        </p:nvSpPr>
        <p:spPr>
          <a:xfrm>
            <a:off x="777059" y="1458410"/>
            <a:ext cx="8397218" cy="4888518"/>
          </a:xfrm>
          <a:prstGeom prst="rect">
            <a:avLst/>
          </a:prstGeom>
        </p:spPr>
        <p:txBody>
          <a:bodyPr wrap="square">
            <a:spAutoFit/>
          </a:bodyPr>
          <a:lstStyle/>
          <a:p>
            <a:pPr marL="800100" lvl="1" indent="-342900">
              <a:spcBef>
                <a:spcPts val="1000"/>
              </a:spcBef>
              <a:buClr>
                <a:srgbClr val="90C226"/>
              </a:buClr>
              <a:buSzPct val="80000"/>
              <a:buFont typeface="Wingdings 3" charset="2"/>
              <a:buChar char=""/>
            </a:pPr>
            <a:r>
              <a:rPr lang="en-US">
                <a:solidFill>
                  <a:prstClr val="white"/>
                </a:solidFill>
              </a:rPr>
              <a:t>Findings of fact supporting the determination</a:t>
            </a:r>
          </a:p>
          <a:p>
            <a:pPr marL="800100" lvl="1" indent="-342900">
              <a:spcBef>
                <a:spcPts val="1000"/>
              </a:spcBef>
              <a:buClr>
                <a:srgbClr val="90C226"/>
              </a:buClr>
              <a:buSzPct val="80000"/>
              <a:buFont typeface="Wingdings 3" charset="2"/>
              <a:buChar char=""/>
            </a:pPr>
            <a:r>
              <a:rPr lang="en-US" smtClean="0">
                <a:solidFill>
                  <a:prstClr val="white"/>
                </a:solidFill>
              </a:rPr>
              <a:t>Conclusions </a:t>
            </a:r>
            <a:r>
              <a:rPr lang="en-US">
                <a:solidFill>
                  <a:prstClr val="white"/>
                </a:solidFill>
              </a:rPr>
              <a:t>regarding the application of the District’s code of conduct to the </a:t>
            </a:r>
            <a:r>
              <a:rPr lang="en-US" smtClean="0">
                <a:solidFill>
                  <a:prstClr val="white"/>
                </a:solidFill>
              </a:rPr>
              <a:t>facts</a:t>
            </a:r>
          </a:p>
          <a:p>
            <a:pPr marL="800100" lvl="1" indent="-342900">
              <a:spcBef>
                <a:spcPts val="1000"/>
              </a:spcBef>
              <a:buClr>
                <a:srgbClr val="90C226"/>
              </a:buClr>
              <a:buSzPct val="80000"/>
              <a:buFont typeface="Wingdings 3" charset="2"/>
              <a:buChar char=""/>
            </a:pPr>
            <a:r>
              <a:rPr lang="en-US" smtClean="0">
                <a:solidFill>
                  <a:prstClr val="white">
                    <a:lumMod val="75000"/>
                    <a:lumOff val="25000"/>
                  </a:prstClr>
                </a:solidFill>
              </a:rPr>
              <a:t>A statement of rationale for each allegation, including a determination of responsibility, any disciplinary sanctions to be imposed on the Respondent, and whether remedies designed to restore or preserve equal access to the District’s education program or activity will be provided by the District to the Complainant</a:t>
            </a:r>
          </a:p>
          <a:p>
            <a:pPr marL="800100" lvl="1" indent="-342900">
              <a:spcBef>
                <a:spcPts val="1000"/>
              </a:spcBef>
              <a:buClr>
                <a:srgbClr val="90C226"/>
              </a:buClr>
              <a:buSzPct val="80000"/>
              <a:buFont typeface="Wingdings 3" charset="2"/>
              <a:buChar char=""/>
            </a:pPr>
            <a:r>
              <a:rPr lang="en-US" smtClean="0"/>
              <a:t>Procedures </a:t>
            </a:r>
            <a:r>
              <a:rPr lang="en-US"/>
              <a:t>and bases to appeal</a:t>
            </a:r>
          </a:p>
          <a:p>
            <a:pPr marL="342900" indent="-342900">
              <a:spcBef>
                <a:spcPts val="1000"/>
              </a:spcBef>
              <a:buClr>
                <a:srgbClr val="90C226"/>
              </a:buClr>
              <a:buSzPct val="80000"/>
              <a:buFont typeface="Wingdings 3" charset="2"/>
              <a:buChar char=""/>
            </a:pPr>
            <a:r>
              <a:rPr lang="en-US" smtClean="0"/>
              <a:t>The written determination must be provided to the parties simultaneously. The determination regarding responsibility becomes final either on the date that the District provides the parties with the determination of the result of the appeal, or if an appeal is not filed, it becomes final on the date on which an appeal would no longer be considered timely</a:t>
            </a:r>
            <a:endParaRPr lang="en-US"/>
          </a:p>
          <a:p>
            <a:pPr marL="800100" lvl="1" indent="-342900">
              <a:spcBef>
                <a:spcPts val="1000"/>
              </a:spcBef>
              <a:buClr>
                <a:srgbClr val="90C226"/>
              </a:buClr>
              <a:buSzPct val="80000"/>
              <a:buFont typeface="Wingdings 3" charset="2"/>
              <a:buChar char=""/>
            </a:pPr>
            <a:endParaRPr lang="en-US"/>
          </a:p>
        </p:txBody>
      </p:sp>
    </p:spTree>
    <p:extLst>
      <p:ext uri="{BB962C8B-B14F-4D97-AF65-F5344CB8AC3E}">
        <p14:creationId xmlns:p14="http://schemas.microsoft.com/office/powerpoint/2010/main" val="1479253676"/>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Appeals Decision Makers</a:t>
            </a:r>
            <a:endParaRPr lang="en-US"/>
          </a:p>
        </p:txBody>
      </p:sp>
      <p:sp>
        <p:nvSpPr>
          <p:cNvPr id="3" name="Rectangle 2"/>
          <p:cNvSpPr/>
          <p:nvPr/>
        </p:nvSpPr>
        <p:spPr>
          <a:xfrm>
            <a:off x="876784" y="1400536"/>
            <a:ext cx="8397218" cy="5016758"/>
          </a:xfrm>
          <a:prstGeom prst="rect">
            <a:avLst/>
          </a:prstGeom>
        </p:spPr>
        <p:txBody>
          <a:bodyPr wrap="square">
            <a:spAutoFit/>
          </a:bodyPr>
          <a:lstStyle/>
          <a:p>
            <a:pPr marL="342900" indent="-342900">
              <a:spcBef>
                <a:spcPts val="1000"/>
              </a:spcBef>
              <a:buClr>
                <a:srgbClr val="90C226"/>
              </a:buClr>
              <a:buSzPct val="80000"/>
              <a:buFont typeface="Wingdings 3" charset="2"/>
              <a:buChar char=""/>
            </a:pPr>
            <a:r>
              <a:rPr lang="en-US" smtClean="0"/>
              <a:t>Receive Title IX training as to the definition of sexual harassment, the scope of the school’s education programs and activities, how to conduct a grievance process including appeals, remaining impartial and free of bias, and the issue of relevance </a:t>
            </a:r>
          </a:p>
          <a:p>
            <a:pPr marL="342900" indent="-342900">
              <a:spcBef>
                <a:spcPts val="1000"/>
              </a:spcBef>
              <a:buClr>
                <a:srgbClr val="90C226"/>
              </a:buClr>
              <a:buSzPct val="80000"/>
              <a:buFont typeface="Wingdings 3" charset="2"/>
              <a:buChar char=""/>
            </a:pPr>
            <a:r>
              <a:rPr lang="en-US" smtClean="0"/>
              <a:t>Appeals Decision Makers cannot serve in </a:t>
            </a:r>
            <a:r>
              <a:rPr lang="en-US"/>
              <a:t>any other capacity, i.e. Title IX Coordinator, Investigator, or initial Decision </a:t>
            </a:r>
            <a:r>
              <a:rPr lang="en-US" smtClean="0"/>
              <a:t>Maker</a:t>
            </a:r>
          </a:p>
          <a:p>
            <a:pPr marL="342900" indent="-342900">
              <a:spcBef>
                <a:spcPts val="1000"/>
              </a:spcBef>
              <a:buClr>
                <a:srgbClr val="90C226"/>
              </a:buClr>
              <a:buSzPct val="80000"/>
              <a:buFont typeface="Wingdings 3" charset="2"/>
              <a:buChar char=""/>
            </a:pPr>
            <a:r>
              <a:rPr lang="en-US" smtClean="0"/>
              <a:t>Decision Makers cannot have a conflict of interest or bias for or against Complainants </a:t>
            </a:r>
            <a:r>
              <a:rPr lang="en-US"/>
              <a:t>or Respondents generally or individually </a:t>
            </a:r>
            <a:endParaRPr lang="en-US" smtClean="0">
              <a:effectLst/>
            </a:endParaRPr>
          </a:p>
          <a:p>
            <a:pPr marL="342900" indent="-342900">
              <a:spcBef>
                <a:spcPts val="1000"/>
              </a:spcBef>
              <a:buClr>
                <a:srgbClr val="90C226"/>
              </a:buClr>
              <a:buSzPct val="80000"/>
              <a:buFont typeface="Wingdings 3" charset="2"/>
              <a:buChar char=""/>
            </a:pPr>
            <a:r>
              <a:rPr lang="en-US" smtClean="0"/>
              <a:t>Both parties must be </a:t>
            </a:r>
            <a:r>
              <a:rPr lang="en-US"/>
              <a:t>offered the chance to appeal the determination of </a:t>
            </a:r>
            <a:r>
              <a:rPr lang="en-US" smtClean="0"/>
              <a:t>responsibility</a:t>
            </a:r>
          </a:p>
          <a:p>
            <a:pPr marL="342900" indent="-342900">
              <a:spcBef>
                <a:spcPts val="1000"/>
              </a:spcBef>
              <a:buClr>
                <a:srgbClr val="90C226"/>
              </a:buClr>
              <a:buSzPct val="80000"/>
              <a:buFont typeface="Wingdings 3" charset="2"/>
              <a:buChar char=""/>
            </a:pPr>
            <a:r>
              <a:rPr lang="en-US" smtClean="0"/>
              <a:t>Both parties must be </a:t>
            </a:r>
            <a:r>
              <a:rPr lang="en-US"/>
              <a:t>given equal opportunity to submit a written statement in support of or challenging the outcome of the determination of </a:t>
            </a:r>
            <a:r>
              <a:rPr lang="en-US" smtClean="0"/>
              <a:t>responsibility</a:t>
            </a:r>
          </a:p>
          <a:p>
            <a:pPr marL="342900" indent="-342900">
              <a:spcBef>
                <a:spcPts val="1000"/>
              </a:spcBef>
              <a:buClr>
                <a:srgbClr val="90C226"/>
              </a:buClr>
              <a:buSzPct val="80000"/>
              <a:buFont typeface="Wingdings 3" charset="2"/>
              <a:buChar char=""/>
            </a:pPr>
            <a:endParaRPr lang="en-US" smtClean="0">
              <a:effectLst/>
            </a:endParaRPr>
          </a:p>
          <a:p>
            <a:pPr marL="800100" lvl="1" indent="-342900">
              <a:spcBef>
                <a:spcPts val="1000"/>
              </a:spcBef>
              <a:buClr>
                <a:srgbClr val="90C226"/>
              </a:buClr>
              <a:buSzPct val="80000"/>
              <a:buFont typeface="Wingdings 3" charset="2"/>
              <a:buChar char=""/>
            </a:pPr>
            <a:endParaRPr lang="en-US"/>
          </a:p>
        </p:txBody>
      </p:sp>
    </p:spTree>
    <p:extLst>
      <p:ext uri="{BB962C8B-B14F-4D97-AF65-F5344CB8AC3E}">
        <p14:creationId xmlns:p14="http://schemas.microsoft.com/office/powerpoint/2010/main" val="217082468"/>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fontScale="90000"/>
          </a:bodyPr>
          <a:lstStyle/>
          <a:p>
            <a:r>
              <a:rPr lang="en-US" smtClean="0"/>
              <a:t>Appeals Decision Makers (cont.)</a:t>
            </a:r>
            <a:endParaRPr lang="en-US"/>
          </a:p>
        </p:txBody>
      </p:sp>
      <p:sp>
        <p:nvSpPr>
          <p:cNvPr id="3" name="Rectangle 2"/>
          <p:cNvSpPr/>
          <p:nvPr/>
        </p:nvSpPr>
        <p:spPr>
          <a:xfrm>
            <a:off x="876784" y="1400536"/>
            <a:ext cx="8397218" cy="2010807"/>
          </a:xfrm>
          <a:prstGeom prst="rect">
            <a:avLst/>
          </a:prstGeom>
        </p:spPr>
        <p:txBody>
          <a:bodyPr wrap="square">
            <a:spAutoFit/>
          </a:bodyPr>
          <a:lstStyle/>
          <a:p>
            <a:pPr marL="342900" indent="-342900">
              <a:spcBef>
                <a:spcPts val="1000"/>
              </a:spcBef>
              <a:buClr>
                <a:srgbClr val="90C226"/>
              </a:buClr>
              <a:buSzPct val="80000"/>
              <a:buFont typeface="Wingdings 3" charset="2"/>
              <a:buChar char=""/>
            </a:pPr>
            <a:r>
              <a:rPr lang="en-US" smtClean="0"/>
              <a:t>Issue a written </a:t>
            </a:r>
            <a:r>
              <a:rPr lang="en-US"/>
              <a:t>decision describing the result of the appeal and the rationale behind it</a:t>
            </a:r>
          </a:p>
          <a:p>
            <a:pPr marL="342900" indent="-342900">
              <a:spcBef>
                <a:spcPts val="1000"/>
              </a:spcBef>
              <a:buClr>
                <a:srgbClr val="90C226"/>
              </a:buClr>
              <a:buSzPct val="80000"/>
              <a:buFont typeface="Wingdings 3" charset="2"/>
              <a:buChar char=""/>
            </a:pPr>
            <a:r>
              <a:rPr lang="en-US" smtClean="0"/>
              <a:t>The written decision must be provided simultaneously to both parties</a:t>
            </a:r>
          </a:p>
          <a:p>
            <a:pPr marL="342900" indent="-342900">
              <a:spcBef>
                <a:spcPts val="1000"/>
              </a:spcBef>
              <a:buClr>
                <a:srgbClr val="90C226"/>
              </a:buClr>
              <a:buSzPct val="80000"/>
              <a:buFont typeface="Wingdings 3" charset="2"/>
              <a:buChar char=""/>
            </a:pPr>
            <a:r>
              <a:rPr lang="en-US" smtClean="0"/>
              <a:t>The determination regarding responsibility becomes final on the date that the District provides the parties with the determination of the result of the appeal</a:t>
            </a:r>
          </a:p>
        </p:txBody>
      </p:sp>
    </p:spTree>
    <p:extLst>
      <p:ext uri="{BB962C8B-B14F-4D97-AF65-F5344CB8AC3E}">
        <p14:creationId xmlns:p14="http://schemas.microsoft.com/office/powerpoint/2010/main" val="1641454998"/>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Miscellaneous</a:t>
            </a:r>
            <a:endParaRPr lang="en-US"/>
          </a:p>
        </p:txBody>
      </p:sp>
    </p:spTree>
    <p:extLst>
      <p:ext uri="{BB962C8B-B14F-4D97-AF65-F5344CB8AC3E}">
        <p14:creationId xmlns:p14="http://schemas.microsoft.com/office/powerpoint/2010/main" val="276395825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err="1" smtClean="0"/>
              <a:t>aTHLETICS</a:t>
            </a:r>
            <a:endParaRPr lang="en-US"/>
          </a:p>
        </p:txBody>
      </p:sp>
      <p:sp>
        <p:nvSpPr>
          <p:cNvPr id="3" name="Content Placeholder 2"/>
          <p:cNvSpPr>
            <a:spLocks noGrp="1"/>
          </p:cNvSpPr>
          <p:nvPr>
            <p:ph idx="1"/>
          </p:nvPr>
        </p:nvSpPr>
        <p:spPr>
          <a:xfrm>
            <a:off x="913794" y="1662545"/>
            <a:ext cx="10353762" cy="2964874"/>
          </a:xfrm>
        </p:spPr>
        <p:txBody>
          <a:bodyPr/>
          <a:lstStyle/>
          <a:p>
            <a:r>
              <a:rPr lang="en-US" smtClean="0"/>
              <a:t>Factors considered by OCR in reviewing Title IX issues in athletics include equal access to:</a:t>
            </a:r>
          </a:p>
          <a:p>
            <a:pPr lvl="1"/>
            <a:r>
              <a:rPr lang="en-US" smtClean="0"/>
              <a:t>Equipment and supplies;</a:t>
            </a:r>
          </a:p>
          <a:p>
            <a:pPr lvl="1"/>
            <a:r>
              <a:rPr lang="en-US" smtClean="0"/>
              <a:t>Medical services and training facilities;</a:t>
            </a:r>
          </a:p>
          <a:p>
            <a:pPr lvl="1"/>
            <a:r>
              <a:rPr lang="en-US" smtClean="0"/>
              <a:t>Locker rooms, practice and competitive facilities;</a:t>
            </a:r>
          </a:p>
          <a:p>
            <a:pPr lvl="1"/>
            <a:r>
              <a:rPr lang="en-US" smtClean="0"/>
              <a:t>Assignment and compensation of coaches; and </a:t>
            </a:r>
          </a:p>
          <a:p>
            <a:pPr lvl="1"/>
            <a:r>
              <a:rPr lang="en-US" smtClean="0"/>
              <a:t>Game and practice times.</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762" y="4710546"/>
            <a:ext cx="4543483" cy="1681017"/>
          </a:xfrm>
          <a:prstGeom prst="rect">
            <a:avLst/>
          </a:prstGeom>
        </p:spPr>
      </p:pic>
    </p:spTree>
    <p:extLst>
      <p:ext uri="{BB962C8B-B14F-4D97-AF65-F5344CB8AC3E}">
        <p14:creationId xmlns:p14="http://schemas.microsoft.com/office/powerpoint/2010/main" val="1127369399"/>
      </p:ext>
    </p:extLst>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rotWithShape="1">
          <a:gsLst>
            <a:gs pos="24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xfrm>
      </p:grpSpPr>
      <p:sp>
        <p:nvSpPr>
          <p:cNvPr id="2" name="Title 1"/>
          <p:cNvSpPr>
            <a:spLocks noGrp="1"/>
          </p:cNvSpPr>
          <p:nvPr>
            <p:ph type="title"/>
          </p:nvPr>
        </p:nvSpPr>
        <p:spPr>
          <a:xfrm>
            <a:off x="677334" y="609600"/>
            <a:ext cx="8596668" cy="698339"/>
          </a:xfrm>
        </p:spPr>
        <p:txBody>
          <a:bodyPr>
            <a:normAutofit/>
          </a:bodyPr>
          <a:lstStyle/>
          <a:p>
            <a:r>
              <a:rPr lang="en-US" smtClean="0"/>
              <a:t>Miscellaneous (cont.)</a:t>
            </a:r>
            <a:endParaRPr lang="en-US"/>
          </a:p>
        </p:txBody>
      </p:sp>
      <p:sp>
        <p:nvSpPr>
          <p:cNvPr id="3" name="Rectangle 2"/>
          <p:cNvSpPr/>
          <p:nvPr/>
        </p:nvSpPr>
        <p:spPr>
          <a:xfrm>
            <a:off x="876784" y="1307939"/>
            <a:ext cx="8397218" cy="5334794"/>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No District or other person may intimidate, threaten, coerce or discriminate against any individual for the </a:t>
            </a:r>
            <a:r>
              <a:rPr lang="en-US" smtClean="0"/>
              <a:t>purpose </a:t>
            </a:r>
            <a:r>
              <a:rPr lang="en-US"/>
              <a:t>of interfering with any right or privilege secured by Title IX because that person made a report or complaint, testified or refused to testify or refused to participate in any manner in an investigation, proceeding, or </a:t>
            </a:r>
            <a:r>
              <a:rPr lang="en-US" smtClean="0"/>
              <a:t>hearing</a:t>
            </a:r>
          </a:p>
          <a:p>
            <a:pPr marL="342900" lvl="0" indent="-342900">
              <a:spcBef>
                <a:spcPts val="1000"/>
              </a:spcBef>
              <a:buClr>
                <a:srgbClr val="90C226"/>
              </a:buClr>
              <a:buSzPct val="80000"/>
              <a:buFont typeface="Wingdings 3" charset="2"/>
              <a:buChar char=""/>
            </a:pPr>
            <a:r>
              <a:rPr lang="en-US" smtClean="0"/>
              <a:t>Intimidation, threats, coercion, or discrimination, including </a:t>
            </a:r>
            <a:r>
              <a:rPr lang="en-US"/>
              <a:t>charges against an individual for code of conduct violations that do not involve sex discrimination or sexual harassment, but arise out of the same facts or circumstances as a report or complaint of sex discrimination, or a report or formal complaint of sexual harassment, for the </a:t>
            </a:r>
            <a:r>
              <a:rPr lang="en-US" smtClean="0"/>
              <a:t>purpose of interfering with any right or privilege secured by Title IX or this part, constitutes retaliation</a:t>
            </a:r>
          </a:p>
          <a:p>
            <a:pPr marL="342900" lvl="0" indent="-342900">
              <a:spcBef>
                <a:spcPts val="1000"/>
              </a:spcBef>
              <a:buClr>
                <a:srgbClr val="90C226"/>
              </a:buClr>
              <a:buSzPct val="80000"/>
              <a:buFont typeface="Wingdings 3" charset="2"/>
              <a:buChar char=""/>
            </a:pPr>
            <a:r>
              <a:rPr lang="en-US" smtClean="0">
                <a:solidFill>
                  <a:prstClr val="white">
                    <a:lumMod val="75000"/>
                    <a:lumOff val="25000"/>
                  </a:prstClr>
                </a:solidFill>
              </a:rPr>
              <a:t>The District must keep confidential the identity of any persons who make a report or complaint of sex discrimination, including a report or formal complaint of sexual harassment, any complainant, any individual who has been reported to be the perpetrator of sex discrimination, any respondent, and any witness, except as may be permitted by statute or required by law to carry out an investigation, hearing, or judicial proceeding</a:t>
            </a:r>
            <a:endParaRPr lang="en-US">
              <a:solidFill>
                <a:prstClr val="white">
                  <a:lumMod val="75000"/>
                  <a:lumOff val="25000"/>
                </a:prstClr>
              </a:solidFill>
            </a:endParaRPr>
          </a:p>
          <a:p>
            <a:endParaRPr lang="en-US"/>
          </a:p>
        </p:txBody>
      </p:sp>
    </p:spTree>
    <p:extLst>
      <p:ext uri="{BB962C8B-B14F-4D97-AF65-F5344CB8AC3E}">
        <p14:creationId xmlns:p14="http://schemas.microsoft.com/office/powerpoint/2010/main" val="584655431"/>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Sexual Harassment</a:t>
            </a:r>
            <a:endParaRPr lang="en-US"/>
          </a:p>
        </p:txBody>
      </p:sp>
      <p:sp>
        <p:nvSpPr>
          <p:cNvPr id="3" name="Content Placeholder 2"/>
          <p:cNvSpPr>
            <a:spLocks noGrp="1"/>
          </p:cNvSpPr>
          <p:nvPr>
            <p:ph idx="1"/>
          </p:nvPr>
        </p:nvSpPr>
        <p:spPr/>
        <p:txBody>
          <a:bodyPr>
            <a:normAutofit/>
          </a:bodyPr>
          <a:lstStyle/>
          <a:p>
            <a:pPr marL="0" indent="0">
              <a:buNone/>
            </a:pPr>
            <a:r>
              <a:rPr lang="en-US" sz="3600" smtClean="0"/>
              <a:t>Sexual Harassment is a type of discrimination based on sex which is prohibited under Title IX. </a:t>
            </a:r>
            <a:endParaRPr lang="en-US" sz="36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253" y="3943632"/>
            <a:ext cx="1819275" cy="1800225"/>
          </a:xfrm>
          <a:prstGeom prst="rect">
            <a:avLst/>
          </a:prstGeom>
        </p:spPr>
      </p:pic>
    </p:spTree>
    <p:extLst>
      <p:ext uri="{BB962C8B-B14F-4D97-AF65-F5344CB8AC3E}">
        <p14:creationId xmlns:p14="http://schemas.microsoft.com/office/powerpoint/2010/main" val="233958365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p:cNvSpPr>
            <a:spLocks noGrp="1"/>
          </p:cNvSpPr>
          <p:nvPr>
            <p:ph type="ctrTitle"/>
          </p:nvPr>
        </p:nvSpPr>
        <p:spPr>
          <a:xfrm>
            <a:off x="2360022" y="685799"/>
            <a:ext cx="6325189" cy="1874521"/>
          </a:xfrm>
        </p:spPr>
        <p:txBody>
          <a:bodyPr>
            <a:normAutofit fontScale="90000"/>
          </a:bodyPr>
          <a:lstStyle/>
          <a:p>
            <a:pPr algn="ctr"/>
            <a:r>
              <a:rPr lang="en-US" smtClean="0"/>
              <a:t>EXAMPLES OF SEXUAL HARASSMENT</a:t>
            </a:r>
            <a:endParaRPr lang="en-US"/>
          </a:p>
        </p:txBody>
      </p:sp>
      <p:sp>
        <p:nvSpPr>
          <p:cNvPr id="5" name="Subtitle 4"/>
          <p:cNvSpPr>
            <a:spLocks noGrp="1"/>
          </p:cNvSpPr>
          <p:nvPr>
            <p:ph type="subTitle" idx="1"/>
          </p:nvPr>
        </p:nvSpPr>
        <p:spPr>
          <a:xfrm>
            <a:off x="2481344" y="2504594"/>
            <a:ext cx="6400800" cy="1947333"/>
          </a:xfrm>
        </p:spPr>
        <p:txBody>
          <a:bodyPr>
            <a:normAutofit fontScale="70000" lnSpcReduction="20000"/>
          </a:bodyPr>
          <a:lstStyle/>
          <a:p>
            <a:pPr marL="342900" indent="-342900" algn="l">
              <a:buFont typeface="Arial" panose="020b0604020202020204" pitchFamily="34" charset="0"/>
              <a:buChar char="•"/>
            </a:pPr>
            <a:r>
              <a:rPr lang="en-US" b="1" smtClean="0"/>
              <a:t>Sexually explicit communications;</a:t>
            </a:r>
          </a:p>
          <a:p>
            <a:pPr marL="342900" indent="-342900" algn="l">
              <a:buFont typeface="Arial" panose="020b0604020202020204" pitchFamily="34" charset="0"/>
              <a:buChar char="•"/>
            </a:pPr>
            <a:r>
              <a:rPr lang="en-US" b="1" smtClean="0"/>
              <a:t>Sexual statements about a person’s appearance, sexual orientation, gender identity, or prior or current sexual experience/activity; and</a:t>
            </a:r>
          </a:p>
          <a:p>
            <a:pPr marL="342900" indent="-342900" algn="l">
              <a:buFont typeface="Arial" panose="020b0604020202020204" pitchFamily="34" charset="0"/>
              <a:buChar char="•"/>
            </a:pPr>
            <a:r>
              <a:rPr lang="en-US" b="1" smtClean="0"/>
              <a:t>Unnecessary touching of another person (e.g. brushing against their body or hugging them).</a:t>
            </a:r>
            <a:endParaRPr lang="en-US" b="1"/>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0" y="4599709"/>
            <a:ext cx="3700173" cy="1408834"/>
          </a:xfrm>
          <a:prstGeom prst="rect">
            <a:avLst/>
          </a:prstGeom>
        </p:spPr>
      </p:pic>
    </p:spTree>
    <p:extLst>
      <p:ext uri="{BB962C8B-B14F-4D97-AF65-F5344CB8AC3E}">
        <p14:creationId xmlns:p14="http://schemas.microsoft.com/office/powerpoint/2010/main" val="377898764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12.15"/>
  <p:tag name="AS_TITLE" val="Aspose.Slides for .NET 2.0"/>
  <p:tag name="AS_VERSION" val="17.12.1"/>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r:embed="rId1">
            <a:duotone>
              <a:schemeClr val="phClr">
                <a:shade val="18000"/>
                <a:satMod val="160000"/>
                <a:lumMod val="28000"/>
              </a:schemeClr>
              <a:schemeClr val="phClr">
                <a:tint val="95000"/>
                <a:satMod val="160000"/>
                <a:lumMod val="116000"/>
              </a:schemeClr>
            </a:duotone>
          </a:blip>
          <a:stretch>
            <a:fillRect/>
          </a:stretch>
        </a:blipFill>
      </a:bgFillStyleLst>
    </a:fmtScheme>
  </a:themeElements>
  <a:objectDefaults/>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TM04033921[[fn=Damask]]</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