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81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4" r:id="rId16"/>
    <p:sldId id="270" r:id="rId17"/>
    <p:sldId id="271" r:id="rId18"/>
    <p:sldId id="272" r:id="rId19"/>
    <p:sldId id="275" r:id="rId20"/>
    <p:sldId id="273" r:id="rId21"/>
    <p:sldId id="277" r:id="rId22"/>
    <p:sldId id="276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D8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0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2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7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8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8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0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4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C26C-F077-4E24-8479-D3B3690EB996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0B0B8-9FB7-43A2-817A-341DF0B5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4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kursomarso@cbsd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474" y="267285"/>
            <a:ext cx="9144000" cy="1399809"/>
          </a:xfrm>
        </p:spPr>
        <p:txBody>
          <a:bodyPr>
            <a:noAutofit/>
          </a:bodyPr>
          <a:lstStyle/>
          <a:p>
            <a:r>
              <a:rPr lang="en-US" sz="11500" dirty="0">
                <a:solidFill>
                  <a:srgbClr val="002060"/>
                </a:solidFill>
                <a:latin typeface="KG Chasing Cars" panose="02000000000000000000" pitchFamily="2" charset="0"/>
              </a:rPr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7901" y="2490692"/>
            <a:ext cx="10447606" cy="264401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Find your child’s seat by identifying his/her self portrait and letter.</a:t>
            </a:r>
          </a:p>
          <a:p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Write a note to your son or daughter.  You can share about your second grade experience! </a:t>
            </a:r>
          </a:p>
          <a:p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042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Reading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526418"/>
            <a:ext cx="11432346" cy="450862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Ways to Practice Fluency:</a:t>
            </a:r>
          </a:p>
          <a:p>
            <a:pPr>
              <a:spcBef>
                <a:spcPct val="0"/>
              </a:spcBef>
            </a:pPr>
            <a:endParaRPr lang="en-US" alt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lvl="1">
              <a:spcBef>
                <a:spcPct val="0"/>
              </a:spcBef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Fluent Readers read with expression, at </a:t>
            </a:r>
          </a:p>
          <a:p>
            <a:pPr lvl="1">
              <a:spcBef>
                <a:spcPct val="0"/>
              </a:spcBef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“just the right rate”, attend to punctuation, </a:t>
            </a:r>
          </a:p>
          <a:p>
            <a:pPr lvl="1">
              <a:spcBef>
                <a:spcPct val="0"/>
              </a:spcBef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and read in meaningful phrases.</a:t>
            </a:r>
          </a:p>
          <a:p>
            <a:pPr lvl="1">
              <a:spcBef>
                <a:spcPct val="0"/>
              </a:spcBef>
            </a:pPr>
            <a:endParaRPr lang="en-US" altLang="en-US" sz="36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Weekly Poems in their Poetry Notebook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Reader’s Theater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Rereading familiar books</a:t>
            </a:r>
          </a:p>
          <a:p>
            <a:pPr algn="l"/>
            <a:endParaRPr 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97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Writer’s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6418"/>
            <a:ext cx="12192000" cy="533158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002060"/>
                </a:solidFill>
                <a:latin typeface="KG Primary Penmanship" panose="02000506000000020003" pitchFamily="2" charset="0"/>
              </a:rPr>
              <a:t>Monday, Wednesday and Friday</a:t>
            </a:r>
          </a:p>
          <a:p>
            <a:pPr>
              <a:spcBef>
                <a:spcPct val="50000"/>
              </a:spcBef>
            </a:pPr>
            <a:r>
              <a:rPr lang="en-US" altLang="en-US" sz="3600" i="1" dirty="0">
                <a:solidFill>
                  <a:srgbClr val="002060"/>
                </a:solidFill>
                <a:latin typeface="KG Primary Penmanship" panose="02000506000000020003" pitchFamily="2" charset="0"/>
              </a:rPr>
              <a:t>Being a Writer Program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Mentor Texts to Model Writer’s Craft, Genres, and Grammar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Writer’s Notebooks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Writing Process – Brainstorming, Drafting, Revising, Editing and Publishing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Author’s Chair for Students to Share Their Writing</a:t>
            </a:r>
          </a:p>
          <a:p>
            <a:pPr lvl="1">
              <a:spcBef>
                <a:spcPct val="50000"/>
              </a:spcBef>
            </a:pPr>
            <a:endParaRPr lang="en-US" altLang="en-US" sz="36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l"/>
            <a:endParaRPr lang="en-US" sz="6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73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Social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6418"/>
            <a:ext cx="12192000" cy="533158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002060"/>
                </a:solidFill>
                <a:latin typeface="KG Primary Penmanship" panose="02000506000000020003" pitchFamily="2" charset="0"/>
              </a:rPr>
              <a:t>Tuesday/Thursday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Communities 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Geography 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Economics 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Communities and change</a:t>
            </a:r>
          </a:p>
          <a:p>
            <a:pPr algn="l"/>
            <a:endParaRPr 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9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6418"/>
            <a:ext cx="12192000" cy="5331582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002060"/>
                </a:solidFill>
                <a:latin typeface="KG Primary Penmanship" panose="02000506000000020003" pitchFamily="2" charset="0"/>
              </a:rPr>
              <a:t>Tuesday/Thursday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Drugs and Poisons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Habitats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Rocks and Minerals</a:t>
            </a:r>
          </a:p>
          <a:p>
            <a:pPr>
              <a:spcBef>
                <a:spcPct val="5000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Sound</a:t>
            </a:r>
          </a:p>
          <a:p>
            <a:pPr algn="l"/>
            <a:endParaRPr 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9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Snacks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6418"/>
            <a:ext cx="12192000" cy="533158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2060"/>
                </a:solidFill>
                <a:latin typeface="KG Primary Penmanship" panose="02000506000000020003" pitchFamily="2" charset="0"/>
              </a:rPr>
              <a:t>Severe Food allergies …. </a:t>
            </a:r>
          </a:p>
          <a:p>
            <a:pPr>
              <a:defRPr/>
            </a:pPr>
            <a:r>
              <a:rPr lang="en-US" sz="4400" b="1" i="1" dirty="0">
                <a:solidFill>
                  <a:srgbClr val="002060"/>
                </a:solidFill>
                <a:latin typeface="KG Primary Penmanship" panose="02000506000000020003" pitchFamily="2" charset="0"/>
              </a:rPr>
              <a:t>Please avoid sending in any peanut/tree nut foods</a:t>
            </a:r>
          </a:p>
          <a:p>
            <a:pPr>
              <a:defRPr/>
            </a:pPr>
            <a:endParaRPr lang="en-US" sz="4400" b="1" i="1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Remind your child not to trade or share food or snacks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Remind your child to wash his/her hands after eating lunch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  We will have a snack in the afternoon following specials </a:t>
            </a:r>
          </a:p>
          <a:p>
            <a:pPr algn="l"/>
            <a:endParaRPr 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11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Homework</a:t>
            </a:r>
          </a:p>
        </p:txBody>
      </p:sp>
      <p:sp>
        <p:nvSpPr>
          <p:cNvPr id="3" name="Rectangle 2"/>
          <p:cNvSpPr/>
          <p:nvPr/>
        </p:nvSpPr>
        <p:spPr>
          <a:xfrm>
            <a:off x="858129" y="1724861"/>
            <a:ext cx="1091652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Monday – Thursday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Approximately 20 minutes plus independent reading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Math home links/practice facts 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Poetry Notebook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Words their Way </a:t>
            </a:r>
          </a:p>
          <a:p>
            <a:pPr>
              <a:spcBef>
                <a:spcPct val="0"/>
              </a:spcBef>
            </a:pPr>
            <a:endParaRPr lang="en-US" alt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Binder will come home daily.  Be sure to send it back to school.  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Math homework will be checked daily.  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Poetry and Words Their Way will be checked on Friday 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Think sheets, conduct reports, behavior notices will be in the binder. 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33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Responsive Classroom</a:t>
            </a:r>
          </a:p>
        </p:txBody>
      </p:sp>
      <p:cxnSp>
        <p:nvCxnSpPr>
          <p:cNvPr id="5" name="Straight Connector 4"/>
          <p:cNvCxnSpPr>
            <a:stCxn id="2" idx="2"/>
          </p:cNvCxnSpPr>
          <p:nvPr/>
        </p:nvCxnSpPr>
        <p:spPr>
          <a:xfrm>
            <a:off x="5999871" y="1526418"/>
            <a:ext cx="0" cy="501505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2542" y="3938954"/>
            <a:ext cx="118872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12542" y="185552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Engaging Academics</a:t>
            </a:r>
          </a:p>
          <a:p>
            <a:r>
              <a:rPr lang="en-US" sz="24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Adults create learning tasks that are active, interactive, appropriately challenging, purposeful, and connected to students' interests.</a:t>
            </a:r>
            <a:endParaRPr lang="en-US" sz="2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56961" y="185552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Positive Community</a:t>
            </a:r>
          </a:p>
          <a:p>
            <a:r>
              <a:rPr lang="en-US" sz="24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Adults nurture a sense of belonging, significance, and emotional safety so that students feel comfortable taking risks and working with a variety of peers.</a:t>
            </a:r>
            <a:endParaRPr lang="en-US" sz="2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662902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Effective Management</a:t>
            </a:r>
            <a:endParaRPr lang="en-US" sz="3200" b="0" i="0" dirty="0">
              <a:solidFill>
                <a:srgbClr val="002060"/>
              </a:solidFill>
              <a:effectLst/>
              <a:latin typeface="KG Primary Penmanship" panose="02000506000000020003" pitchFamily="2" charset="0"/>
            </a:endParaRPr>
          </a:p>
          <a:p>
            <a:r>
              <a:rPr lang="en-US" sz="24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Adults create a calm, orderly environment that promotes autonomy and allows students to focus on learning.</a:t>
            </a:r>
            <a:endParaRPr lang="en-US" sz="2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56961" y="44782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Developmental Awareness</a:t>
            </a:r>
          </a:p>
          <a:p>
            <a:r>
              <a:rPr lang="en-US" sz="2400" b="0" i="0" dirty="0">
                <a:solidFill>
                  <a:srgbClr val="002060"/>
                </a:solidFill>
                <a:effectLst/>
                <a:latin typeface="KG Primary Penmanship" panose="02000506000000020003" pitchFamily="2" charset="0"/>
              </a:rPr>
              <a:t>Adults use knowledge of child development, along with observations of students, to create a developmentally appropriate learning environment.</a:t>
            </a:r>
            <a:endParaRPr lang="en-US" sz="2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31212" y="640891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>
                <a:solidFill>
                  <a:srgbClr val="00B050"/>
                </a:solidFill>
                <a:effectLst/>
                <a:latin typeface="KG Primary Penmanship" panose="02000506000000020003" pitchFamily="2" charset="0"/>
              </a:rPr>
              <a:t>From www.responsiveclassroom.org</a:t>
            </a:r>
            <a:endParaRPr lang="en-US" sz="2400" dirty="0">
              <a:solidFill>
                <a:srgbClr val="00B05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53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RC- What students see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31212" y="640891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0" i="0" dirty="0">
                <a:solidFill>
                  <a:srgbClr val="00B050"/>
                </a:solidFill>
                <a:effectLst/>
                <a:latin typeface="KG Primary Penmanship" panose="02000506000000020003" pitchFamily="2" charset="0"/>
              </a:rPr>
              <a:t>From www.responsiveclassroom.org</a:t>
            </a:r>
            <a:endParaRPr lang="en-US" sz="2400" dirty="0">
              <a:solidFill>
                <a:srgbClr val="00B050"/>
              </a:solidFill>
              <a:latin typeface="KG Primary Penmanship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8347" y="1767065"/>
            <a:ext cx="7002751" cy="4401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Logical Consequences/Apology of Action 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Teacher Language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“Show me how…”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“How might you….”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Interactive Modeling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Interactive Learning Structures (carousel, turn and talk)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Morning Meeting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Students Construct Class Rules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Energizers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Closing Circle</a:t>
            </a:r>
          </a:p>
        </p:txBody>
      </p:sp>
    </p:spTree>
    <p:extLst>
      <p:ext uri="{BB962C8B-B14F-4D97-AF65-F5344CB8AC3E}">
        <p14:creationId xmlns:p14="http://schemas.microsoft.com/office/powerpoint/2010/main" val="376365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002060"/>
                </a:solidFill>
                <a:latin typeface="KG Chasing Cars" panose="02000000000000000000" pitchFamily="2" charset="0"/>
              </a:rPr>
              <a:t>When poor choices are made…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3411696" y="1724861"/>
            <a:ext cx="6463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Whole group warning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Individual Warning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Take a Break- Calm Down Area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Think Sheet/Apology of Action 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Conduct Report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Behavior Notice with reflection session </a:t>
            </a:r>
          </a:p>
        </p:txBody>
      </p:sp>
    </p:spTree>
    <p:extLst>
      <p:ext uri="{BB962C8B-B14F-4D97-AF65-F5344CB8AC3E}">
        <p14:creationId xmlns:p14="http://schemas.microsoft.com/office/powerpoint/2010/main" val="589439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Communication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1606" y="1640455"/>
            <a:ext cx="1091652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Communication + Collaboration = Success</a:t>
            </a:r>
          </a:p>
          <a:p>
            <a:pPr algn="ctr">
              <a:spcBef>
                <a:spcPct val="0"/>
              </a:spcBef>
            </a:pP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  <a:hlinkClick r:id="rId2"/>
              </a:rPr>
              <a:t>kursomarso@cbsd.org</a:t>
            </a: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Wednesday Folders</a:t>
            </a: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Notes in Planner</a:t>
            </a: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Weekly/biweekly emails</a:t>
            </a:r>
          </a:p>
          <a:p>
            <a:pPr algn="ctr">
              <a:spcBef>
                <a:spcPct val="0"/>
              </a:spcBef>
            </a:pPr>
            <a:r>
              <a:rPr lang="en-US" altLang="en-US" sz="4000" dirty="0">
                <a:latin typeface="Minya Nouvelle" pitchFamily="2" charset="0"/>
              </a:rPr>
              <a:t> </a:t>
            </a: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267-893-4300 x 4341</a:t>
            </a:r>
          </a:p>
          <a:p>
            <a:pPr algn="ctr">
              <a:spcBef>
                <a:spcPct val="0"/>
              </a:spcBef>
            </a:pP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0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2646" y="323556"/>
            <a:ext cx="9702018" cy="1399809"/>
          </a:xfrm>
        </p:spPr>
        <p:txBody>
          <a:bodyPr>
            <a:noAutofit/>
          </a:bodyPr>
          <a:lstStyle/>
          <a:p>
            <a:r>
              <a:rPr lang="en-US" sz="11500" dirty="0">
                <a:solidFill>
                  <a:srgbClr val="002060"/>
                </a:solidFill>
                <a:latin typeface="KG Chasing Cars" panose="02000000000000000000" pitchFamily="2" charset="0"/>
              </a:rPr>
              <a:t>About 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852" y="1864680"/>
            <a:ext cx="10447606" cy="871486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Kylee </a:t>
            </a:r>
            <a:r>
              <a:rPr lang="en-US" sz="4400" dirty="0" err="1">
                <a:solidFill>
                  <a:srgbClr val="002060"/>
                </a:solidFill>
                <a:latin typeface="KG Primary Penmanship" panose="02000506000000020003" pitchFamily="2" charset="0"/>
              </a:rPr>
              <a:t>Ursomarso</a:t>
            </a:r>
            <a:endParaRPr 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52" y="2879401"/>
            <a:ext cx="4559398" cy="34195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650" y="2736166"/>
            <a:ext cx="3856020" cy="3856020"/>
          </a:xfrm>
          <a:prstGeom prst="rect">
            <a:avLst/>
          </a:prstGeom>
        </p:spPr>
      </p:pic>
      <p:pic>
        <p:nvPicPr>
          <p:cNvPr id="1028" name="Picture 4" descr="Image result for Penn 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00" y="2877481"/>
            <a:ext cx="3183750" cy="159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925" y="4462253"/>
            <a:ext cx="2171700" cy="239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966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Field Trips</a:t>
            </a:r>
          </a:p>
        </p:txBody>
      </p:sp>
      <p:sp>
        <p:nvSpPr>
          <p:cNvPr id="3" name="Rectangle 2"/>
          <p:cNvSpPr/>
          <p:nvPr/>
        </p:nvSpPr>
        <p:spPr>
          <a:xfrm>
            <a:off x="858129" y="1724861"/>
            <a:ext cx="109165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Three tentative field trips (walking field trip, Lost River Cavern, &amp; Churchville Nature Center)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Need parent volunteers to chaperone</a:t>
            </a:r>
          </a:p>
          <a:p>
            <a:pPr>
              <a:spcBef>
                <a:spcPct val="0"/>
              </a:spcBef>
            </a:pPr>
            <a:endParaRPr lang="en-US" alt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Parents will be contacted prior to trip to confirm</a:t>
            </a:r>
          </a:p>
          <a:p>
            <a:pPr>
              <a:spcBef>
                <a:spcPct val="0"/>
              </a:spcBef>
            </a:pPr>
            <a:endParaRPr lang="en-US" alt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All volunteers will not be able to chaperone due to available bus seating (usually one parent for 5 or 6 students)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362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Volunteers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75471" y="1526418"/>
            <a:ext cx="1091652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Homeroom parent </a:t>
            </a:r>
          </a:p>
          <a:p>
            <a:pPr lvl="1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Organize signup genius </a:t>
            </a:r>
          </a:p>
          <a:p>
            <a:pPr lvl="1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Class Parties (Halloween, Holiday, End of Year)</a:t>
            </a:r>
          </a:p>
          <a:p>
            <a:pPr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Class parties  </a:t>
            </a:r>
          </a:p>
          <a:p>
            <a:pPr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Field Trips</a:t>
            </a:r>
          </a:p>
          <a:p>
            <a:pPr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Book Fairs</a:t>
            </a:r>
          </a:p>
          <a:p>
            <a:pPr>
              <a:spcBef>
                <a:spcPct val="0"/>
              </a:spcBef>
            </a:pPr>
            <a:endParaRPr lang="en-US" alt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ctr">
              <a:spcBef>
                <a:spcPct val="0"/>
              </a:spcBef>
            </a:pPr>
            <a:endParaRPr lang="en-US" sz="66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91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Doyle Dollars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41606" y="1415372"/>
            <a:ext cx="1091652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Home and School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Homework books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Recess equipment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Young authors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Technology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Soaring Eagle Assemblies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Art Goes to School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Art Mobile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Field Trip Support </a:t>
            </a:r>
          </a:p>
          <a:p>
            <a:pPr>
              <a:spcBef>
                <a:spcPct val="0"/>
              </a:spcBef>
            </a:pPr>
            <a:r>
              <a:rPr lang="en-US" alt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Library support- books/magazines </a:t>
            </a:r>
          </a:p>
          <a:p>
            <a:pPr algn="ctr">
              <a:spcBef>
                <a:spcPct val="0"/>
              </a:spcBef>
            </a:pPr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73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My goals for your child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3372" y="1526418"/>
            <a:ext cx="8042031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Problem Solvers</a:t>
            </a:r>
          </a:p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Voracious Readers</a:t>
            </a:r>
          </a:p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Independent Thinkers</a:t>
            </a:r>
          </a:p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Cooperative</a:t>
            </a:r>
          </a:p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Respectful</a:t>
            </a:r>
          </a:p>
          <a:p>
            <a:pPr algn="ctr">
              <a:spcBef>
                <a:spcPct val="0"/>
              </a:spcBef>
            </a:pPr>
            <a:r>
              <a:rPr lang="en-US" altLang="en-US" sz="44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Confident </a:t>
            </a:r>
          </a:p>
          <a:p>
            <a:pPr algn="ctr">
              <a:spcBef>
                <a:spcPct val="0"/>
              </a:spcBef>
            </a:pPr>
            <a:r>
              <a:rPr lang="en-US" altLang="en-US" sz="6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Love learning </a:t>
            </a:r>
          </a:p>
          <a:p>
            <a:pPr algn="ctr">
              <a:spcBef>
                <a:spcPct val="0"/>
              </a:spcBef>
            </a:pPr>
            <a:endParaRPr lang="en-US" altLang="en-US" sz="44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ctr">
              <a:spcBef>
                <a:spcPct val="0"/>
              </a:spcBef>
            </a:pPr>
            <a:endParaRPr lang="en-US" sz="66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44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Thank you!</a:t>
            </a:r>
          </a:p>
        </p:txBody>
      </p:sp>
      <p:sp>
        <p:nvSpPr>
          <p:cNvPr id="3" name="Rectangle 2"/>
          <p:cNvSpPr/>
          <p:nvPr/>
        </p:nvSpPr>
        <p:spPr>
          <a:xfrm>
            <a:off x="829994" y="1751501"/>
            <a:ext cx="103397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I know and truly appreciate that you are entrusting your child to me. I promise to do my best to nurture your child’s mind and spirit in my classroom each day. I am looking forward to being your child’s companion in learning and working alongside you this year. It is going to be a wonderful year filled with exciting learning activities!</a:t>
            </a:r>
          </a:p>
          <a:p>
            <a:pPr algn="ctr">
              <a:spcBef>
                <a:spcPct val="0"/>
              </a:spcBef>
            </a:pP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075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609"/>
            <a:ext cx="11999742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Before Leaving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829994" y="1751501"/>
            <a:ext cx="103397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Finish the note to your child</a:t>
            </a:r>
          </a:p>
          <a:p>
            <a:pPr algn="ctr">
              <a:spcBef>
                <a:spcPct val="0"/>
              </a:spcBef>
            </a:pP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Sign up for Giant Rewards for Doyle</a:t>
            </a:r>
          </a:p>
          <a:p>
            <a:pPr algn="ctr">
              <a:spcBef>
                <a:spcPct val="0"/>
              </a:spcBef>
            </a:pP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Sign up if you’re interested in being our room parent! </a:t>
            </a:r>
          </a:p>
          <a:p>
            <a:pPr algn="ctr">
              <a:spcBef>
                <a:spcPct val="0"/>
              </a:spcBef>
            </a:pPr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0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2646" y="323556"/>
            <a:ext cx="9702018" cy="1399809"/>
          </a:xfrm>
        </p:spPr>
        <p:txBody>
          <a:bodyPr>
            <a:noAutofit/>
          </a:bodyPr>
          <a:lstStyle/>
          <a:p>
            <a:r>
              <a:rPr lang="en-US" sz="11500" dirty="0">
                <a:solidFill>
                  <a:srgbClr val="002060"/>
                </a:solidFill>
                <a:latin typeface="KG Chasing Cars" panose="02000000000000000000" pitchFamily="2" charset="0"/>
              </a:rPr>
              <a:t>About 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878747"/>
            <a:ext cx="11432346" cy="4578323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Education	</a:t>
            </a:r>
          </a:p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Penn State University- Elementary Education, Special Education minor</a:t>
            </a:r>
          </a:p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Slippery Rock University- Currently attending for a masters in reading 	instruction </a:t>
            </a:r>
          </a:p>
          <a:p>
            <a:pPr algn="l"/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Career</a:t>
            </a:r>
          </a:p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4 years in Fairfax County Public Schools, VA</a:t>
            </a:r>
          </a:p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2</a:t>
            </a:r>
            <a:r>
              <a:rPr lang="en-US" sz="3200" baseline="30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nd</a:t>
            </a:r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year at Doyle</a:t>
            </a:r>
          </a:p>
          <a:p>
            <a:pPr algn="l"/>
            <a:r>
              <a:rPr lang="en-US" sz="32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74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11500" dirty="0">
                <a:solidFill>
                  <a:srgbClr val="002060"/>
                </a:solidFill>
                <a:latin typeface="KG Chasing Cars" panose="02000000000000000000" pitchFamily="2" charset="0"/>
              </a:rPr>
              <a:t>Daily Schedule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526418"/>
            <a:ext cx="11432346" cy="53315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8:15 Arrival and morning work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8:45 Morning Meeting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9:00 Math 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10:30 Science/Social Studies (T, Th) or Writing (M, W, F)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11:20 Lunch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11:45 Recess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12:20 Reading 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1:45 Specials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2:30 Finish reading groups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2:45 Read aloud/Snack  (Nut free)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66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292" y="-284209"/>
            <a:ext cx="9702018" cy="1399809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002060"/>
                </a:solidFill>
                <a:latin typeface="KG Chasing Cars" panose="02000000000000000000" pitchFamily="2" charset="0"/>
              </a:rPr>
              <a:t>Our Pledge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270" y="1115600"/>
            <a:ext cx="12072730" cy="53315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 are here to learn, have fun, make friends, and support each other.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 will treat others how we want to be treated, with respect and kindness.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 will make others feel happy, smart, proud, appreciated, and included in school.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 will use materials carefully, the right way, and put them away when we’re done.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We will make safe choices and keep our hands to ourselves. </a:t>
            </a:r>
          </a:p>
        </p:txBody>
      </p:sp>
    </p:spTree>
    <p:extLst>
      <p:ext uri="{BB962C8B-B14F-4D97-AF65-F5344CB8AC3E}">
        <p14:creationId xmlns:p14="http://schemas.microsoft.com/office/powerpoint/2010/main" val="147005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Math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526418"/>
            <a:ext cx="11432346" cy="53315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Warm Up (number sense routines)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Whole Group mini lesson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BUILD rotations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B- Buddy games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U- Using manipulatives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I- Independent work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L- Learning about Numbers (iPads)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	D- Doing Math with the teacher (Differentiated Groups)</a:t>
            </a: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Reflection </a:t>
            </a:r>
          </a:p>
          <a:p>
            <a:pPr algn="l"/>
            <a:endParaRPr lang="en-US" sz="28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102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Math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526418"/>
            <a:ext cx="11432346" cy="533158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Everyday Math Series</a:t>
            </a:r>
          </a:p>
          <a:p>
            <a:pPr>
              <a:spcBef>
                <a:spcPct val="0"/>
              </a:spcBef>
            </a:pPr>
            <a:endParaRPr lang="en-US" alt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Math Journals</a:t>
            </a:r>
          </a:p>
          <a:p>
            <a:pPr>
              <a:spcBef>
                <a:spcPct val="0"/>
              </a:spcBef>
            </a:pPr>
            <a:endParaRPr lang="en-US" alt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Math Toolkits </a:t>
            </a:r>
          </a:p>
          <a:p>
            <a:pPr>
              <a:spcBef>
                <a:spcPct val="0"/>
              </a:spcBef>
            </a:pPr>
            <a:endParaRPr lang="en-US" alt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>
              <a:spcBef>
                <a:spcPct val="0"/>
              </a:spcBef>
            </a:pPr>
            <a:r>
              <a:rPr lang="en-US" alt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Home Links – information for parents in front of packet</a:t>
            </a:r>
          </a:p>
          <a:p>
            <a:pPr algn="l"/>
            <a:endParaRPr lang="en-US" sz="40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l"/>
            <a:r>
              <a:rPr lang="en-US" sz="40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6641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Reading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526418"/>
            <a:ext cx="11432346" cy="4508622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Daily 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Read to Self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Read to someone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Listen to reading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Word Work (phonics)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Writing</a:t>
            </a:r>
          </a:p>
          <a:p>
            <a:pPr algn="l"/>
            <a:endParaRPr lang="en-US" sz="36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l"/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During these stations, I pull differentiated reading groups. </a:t>
            </a:r>
          </a:p>
          <a:p>
            <a:pPr algn="l"/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223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D8C9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1544" y="126609"/>
            <a:ext cx="9702018" cy="1399809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002060"/>
                </a:solidFill>
                <a:latin typeface="KG Chasing Cars" panose="02000000000000000000" pitchFamily="2" charset="0"/>
              </a:rPr>
              <a:t>Reading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0" y="1526418"/>
            <a:ext cx="11432346" cy="4508622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Series- Good Habits Great Readers </a:t>
            </a:r>
          </a:p>
          <a:p>
            <a:pPr algn="l"/>
            <a:endParaRPr lang="en-US" sz="2800" dirty="0">
              <a:solidFill>
                <a:srgbClr val="002060"/>
              </a:solidFill>
              <a:latin typeface="KG Primary Penmanship" panose="02000506000000020003" pitchFamily="2" charset="0"/>
            </a:endParaRPr>
          </a:p>
          <a:p>
            <a:pPr algn="l"/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Strategy Instruction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Summarizing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Visualizing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Inferring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Connections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Predictions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Questioning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KG Primary Penmanship" panose="02000506000000020003" pitchFamily="2" charset="0"/>
              </a:rPr>
              <a:t>Monitoring Comprehension </a:t>
            </a:r>
          </a:p>
        </p:txBody>
      </p:sp>
    </p:spTree>
    <p:extLst>
      <p:ext uri="{BB962C8B-B14F-4D97-AF65-F5344CB8AC3E}">
        <p14:creationId xmlns:p14="http://schemas.microsoft.com/office/powerpoint/2010/main" val="169668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846</Words>
  <Application>Microsoft Office PowerPoint</Application>
  <PresentationFormat>Widescreen</PresentationFormat>
  <Paragraphs>206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KG Chasing Cars</vt:lpstr>
      <vt:lpstr>KG Primary Penmanship</vt:lpstr>
      <vt:lpstr>Minya Nouvelle</vt:lpstr>
      <vt:lpstr>Office Theme</vt:lpstr>
      <vt:lpstr>Welcome</vt:lpstr>
      <vt:lpstr>About Me</vt:lpstr>
      <vt:lpstr>About Me</vt:lpstr>
      <vt:lpstr>Daily Schedule</vt:lpstr>
      <vt:lpstr>Our Pledge</vt:lpstr>
      <vt:lpstr>Math</vt:lpstr>
      <vt:lpstr>Math</vt:lpstr>
      <vt:lpstr>Reading</vt:lpstr>
      <vt:lpstr>Reading</vt:lpstr>
      <vt:lpstr>Reading</vt:lpstr>
      <vt:lpstr>Writer’s Workshop</vt:lpstr>
      <vt:lpstr>Social Studies</vt:lpstr>
      <vt:lpstr>Science</vt:lpstr>
      <vt:lpstr>Snacks</vt:lpstr>
      <vt:lpstr>Homework</vt:lpstr>
      <vt:lpstr>Responsive Classroom</vt:lpstr>
      <vt:lpstr>RC- What students see</vt:lpstr>
      <vt:lpstr>When poor choices are made…</vt:lpstr>
      <vt:lpstr>Communication </vt:lpstr>
      <vt:lpstr>Field Trips</vt:lpstr>
      <vt:lpstr>Volunteers</vt:lpstr>
      <vt:lpstr>Doyle Dollars</vt:lpstr>
      <vt:lpstr>My goals for your child</vt:lpstr>
      <vt:lpstr>Thank you!</vt:lpstr>
      <vt:lpstr>Before Leaving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URSOMARSO, KYLEE M</dc:creator>
  <cp:lastModifiedBy>URSOMARSO, KYLEE M</cp:lastModifiedBy>
  <cp:revision>19</cp:revision>
  <dcterms:created xsi:type="dcterms:W3CDTF">2017-09-05T20:31:41Z</dcterms:created>
  <dcterms:modified xsi:type="dcterms:W3CDTF">2017-09-08T00:33:03Z</dcterms:modified>
</cp:coreProperties>
</file>