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CD0DD971-EACD-495E-BBAD-E11F7729BA89}" type="datetimeFigureOut">
              <a:rPr lang="en-US" smtClean="0"/>
              <a:t>2/13/2017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58C45284-1050-4D3F-B7D2-3934C5B6C5D4}" type="slidenum">
              <a:rPr lang="en-US" smtClean="0"/>
              <a:t>‹#›</a:t>
            </a:fld>
            <a:endParaRPr lang="en-US"/>
          </a:p>
        </p:txBody>
      </p:sp>
    </p:spTree>
    <p:extLst>
      <p:ext uri="{BB962C8B-B14F-4D97-AF65-F5344CB8AC3E}">
        <p14:creationId xmlns:p14="http://schemas.microsoft.com/office/powerpoint/2010/main" val="78358647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DD971-EACD-495E-BBAD-E11F7729BA8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45284-1050-4D3F-B7D2-3934C5B6C5D4}" type="slidenum">
              <a:rPr lang="en-US" smtClean="0"/>
              <a:t>‹#›</a:t>
            </a:fld>
            <a:endParaRPr lang="en-US"/>
          </a:p>
        </p:txBody>
      </p:sp>
    </p:spTree>
    <p:extLst>
      <p:ext uri="{BB962C8B-B14F-4D97-AF65-F5344CB8AC3E}">
        <p14:creationId xmlns:p14="http://schemas.microsoft.com/office/powerpoint/2010/main" val="101098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CD0DD971-EACD-495E-BBAD-E11F7729BA89}" type="datetimeFigureOut">
              <a:rPr lang="en-US" smtClean="0"/>
              <a:t>2/13/2017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8C45284-1050-4D3F-B7D2-3934C5B6C5D4}"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28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DD971-EACD-495E-BBAD-E11F7729BA8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45284-1050-4D3F-B7D2-3934C5B6C5D4}" type="slidenum">
              <a:rPr lang="en-US" smtClean="0"/>
              <a:t>‹#›</a:t>
            </a:fld>
            <a:endParaRPr lang="en-US"/>
          </a:p>
        </p:txBody>
      </p:sp>
    </p:spTree>
    <p:extLst>
      <p:ext uri="{BB962C8B-B14F-4D97-AF65-F5344CB8AC3E}">
        <p14:creationId xmlns:p14="http://schemas.microsoft.com/office/powerpoint/2010/main" val="251995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D0DD971-EACD-495E-BBAD-E11F7729BA89}" type="datetimeFigureOut">
              <a:rPr lang="en-US" smtClean="0"/>
              <a:t>2/13/2017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8C45284-1050-4D3F-B7D2-3934C5B6C5D4}"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8076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0DD971-EACD-495E-BBAD-E11F7729BA8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45284-1050-4D3F-B7D2-3934C5B6C5D4}" type="slidenum">
              <a:rPr lang="en-US" smtClean="0"/>
              <a:t>‹#›</a:t>
            </a:fld>
            <a:endParaRPr lang="en-US"/>
          </a:p>
        </p:txBody>
      </p:sp>
    </p:spTree>
    <p:extLst>
      <p:ext uri="{BB962C8B-B14F-4D97-AF65-F5344CB8AC3E}">
        <p14:creationId xmlns:p14="http://schemas.microsoft.com/office/powerpoint/2010/main" val="54629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0DD971-EACD-495E-BBAD-E11F7729BA89}"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45284-1050-4D3F-B7D2-3934C5B6C5D4}" type="slidenum">
              <a:rPr lang="en-US" smtClean="0"/>
              <a:t>‹#›</a:t>
            </a:fld>
            <a:endParaRPr lang="en-US"/>
          </a:p>
        </p:txBody>
      </p:sp>
    </p:spTree>
    <p:extLst>
      <p:ext uri="{BB962C8B-B14F-4D97-AF65-F5344CB8AC3E}">
        <p14:creationId xmlns:p14="http://schemas.microsoft.com/office/powerpoint/2010/main" val="27921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0DD971-EACD-495E-BBAD-E11F7729BA89}"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45284-1050-4D3F-B7D2-3934C5B6C5D4}" type="slidenum">
              <a:rPr lang="en-US" smtClean="0"/>
              <a:t>‹#›</a:t>
            </a:fld>
            <a:endParaRPr lang="en-US"/>
          </a:p>
        </p:txBody>
      </p:sp>
    </p:spTree>
    <p:extLst>
      <p:ext uri="{BB962C8B-B14F-4D97-AF65-F5344CB8AC3E}">
        <p14:creationId xmlns:p14="http://schemas.microsoft.com/office/powerpoint/2010/main" val="302110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DD971-EACD-495E-BBAD-E11F7729BA89}"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45284-1050-4D3F-B7D2-3934C5B6C5D4}" type="slidenum">
              <a:rPr lang="en-US" smtClean="0"/>
              <a:t>‹#›</a:t>
            </a:fld>
            <a:endParaRPr lang="en-US"/>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79203913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CD0DD971-EACD-495E-BBAD-E11F7729BA89}" type="datetimeFigureOut">
              <a:rPr lang="en-US" smtClean="0"/>
              <a:t>2/13/2017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8C45284-1050-4D3F-B7D2-3934C5B6C5D4}" type="slidenum">
              <a:rPr lang="en-US" smtClean="0"/>
              <a:t>‹#›</a:t>
            </a:fld>
            <a:endParaRPr lang="en-US"/>
          </a:p>
        </p:txBody>
      </p:sp>
    </p:spTree>
    <p:extLst>
      <p:ext uri="{BB962C8B-B14F-4D97-AF65-F5344CB8AC3E}">
        <p14:creationId xmlns:p14="http://schemas.microsoft.com/office/powerpoint/2010/main" val="182859176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D0DD971-EACD-495E-BBAD-E11F7729BA89}" type="datetimeFigureOut">
              <a:rPr lang="en-US" smtClean="0"/>
              <a:t>2/13/2017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8C45284-1050-4D3F-B7D2-3934C5B6C5D4}" type="slidenum">
              <a:rPr lang="en-US" smtClean="0"/>
              <a:t>‹#›</a:t>
            </a:fld>
            <a:endParaRPr lang="en-US"/>
          </a:p>
        </p:txBody>
      </p:sp>
    </p:spTree>
    <p:extLst>
      <p:ext uri="{BB962C8B-B14F-4D97-AF65-F5344CB8AC3E}">
        <p14:creationId xmlns:p14="http://schemas.microsoft.com/office/powerpoint/2010/main" val="195512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CD0DD971-EACD-495E-BBAD-E11F7729BA89}" type="datetimeFigureOut">
              <a:rPr lang="en-US" smtClean="0"/>
              <a:t>2/13/2017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58C45284-1050-4D3F-B7D2-3934C5B6C5D4}"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417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Dubrovnik, Croatia</a:t>
            </a:r>
          </a:p>
        </p:txBody>
      </p:sp>
      <p:sp>
        <p:nvSpPr>
          <p:cNvPr id="3" name="Subtitle 2"/>
          <p:cNvSpPr>
            <a:spLocks noGrp="1"/>
          </p:cNvSpPr>
          <p:nvPr>
            <p:ph type="subTitle" idx="1"/>
          </p:nvPr>
        </p:nvSpPr>
        <p:spPr/>
        <p:txBody>
          <a:bodyPr/>
          <a:lstStyle/>
          <a:p>
            <a:r>
              <a:rPr lang="en-US" dirty="0"/>
              <a:t>52 Places to Visit in 2017</a:t>
            </a:r>
          </a:p>
        </p:txBody>
      </p:sp>
    </p:spTree>
    <p:extLst>
      <p:ext uri="{BB962C8B-B14F-4D97-AF65-F5344CB8AC3E}">
        <p14:creationId xmlns:p14="http://schemas.microsoft.com/office/powerpoint/2010/main" val="334885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697793" cy="2438400"/>
          </a:xfrm>
          <a:prstGeom prst="rect">
            <a:avLst/>
          </a:prstGeom>
        </p:spPr>
      </p:pic>
      <p:sp>
        <p:nvSpPr>
          <p:cNvPr id="2" name="Title 1"/>
          <p:cNvSpPr>
            <a:spLocks noGrp="1"/>
          </p:cNvSpPr>
          <p:nvPr>
            <p:ph type="title"/>
          </p:nvPr>
        </p:nvSpPr>
        <p:spPr>
          <a:xfrm>
            <a:off x="4187687" y="568345"/>
            <a:ext cx="7516584" cy="1560716"/>
          </a:xfrm>
        </p:spPr>
        <p:txBody>
          <a:bodyPr/>
          <a:lstStyle/>
          <a:p>
            <a:r>
              <a:rPr lang="en-US" b="1" dirty="0">
                <a:solidFill>
                  <a:schemeClr val="tx1">
                    <a:lumMod val="95000"/>
                    <a:lumOff val="5000"/>
                  </a:schemeClr>
                </a:solidFill>
              </a:rPr>
              <a:t>Activity #2: Drive Along Route E65</a:t>
            </a:r>
          </a:p>
        </p:txBody>
      </p:sp>
      <p:sp>
        <p:nvSpPr>
          <p:cNvPr id="3" name="Content Placeholder 2"/>
          <p:cNvSpPr>
            <a:spLocks noGrp="1"/>
          </p:cNvSpPr>
          <p:nvPr>
            <p:ph idx="1"/>
          </p:nvPr>
        </p:nvSpPr>
        <p:spPr/>
        <p:txBody>
          <a:bodyPr/>
          <a:lstStyle/>
          <a:p>
            <a:r>
              <a:rPr lang="en-US" dirty="0"/>
              <a:t>Scenic Drive on European Route E65</a:t>
            </a:r>
          </a:p>
          <a:p>
            <a:r>
              <a:rPr lang="en-US" dirty="0"/>
              <a:t>Pick a day with nice weather for the clearest views.</a:t>
            </a:r>
          </a:p>
          <a:p>
            <a:r>
              <a:rPr lang="en-US" dirty="0"/>
              <a:t>Numerous pit stops are available along the way, with really nice lookouts.</a:t>
            </a:r>
          </a:p>
          <a:p>
            <a:r>
              <a:rPr lang="en-US" dirty="0"/>
              <a:t>Drive slowly, as most of the time it's quite a congested route.</a:t>
            </a:r>
          </a:p>
          <a:p>
            <a:r>
              <a:rPr lang="en-US" dirty="0"/>
              <a:t>Bring your passport and all documents with you if you plan to cross borders.</a:t>
            </a:r>
          </a:p>
          <a:p>
            <a:r>
              <a:rPr lang="en-US" dirty="0"/>
              <a:t>Explore the country on your own time, not with a tourist group. </a:t>
            </a:r>
          </a:p>
          <a:p>
            <a:r>
              <a:rPr lang="en-US" dirty="0"/>
              <a:t>Make sure you are comfortable driving in a foreign country or hire a driver for a half day. </a:t>
            </a:r>
          </a:p>
        </p:txBody>
      </p:sp>
    </p:spTree>
    <p:extLst>
      <p:ext uri="{BB962C8B-B14F-4D97-AF65-F5344CB8AC3E}">
        <p14:creationId xmlns:p14="http://schemas.microsoft.com/office/powerpoint/2010/main" val="151800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7127691" cy="4452730"/>
          </a:xfrm>
          <a:prstGeom prst="rect">
            <a:avLst/>
          </a:prstGeom>
        </p:spPr>
      </p:pic>
      <p:pic>
        <p:nvPicPr>
          <p:cNvPr id="5" name="Content Placeholder 4"/>
          <p:cNvPicPr>
            <a:picLocks noGrp="1" noChangeAspect="1"/>
          </p:cNvPicPr>
          <p:nvPr>
            <p:ph idx="1"/>
          </p:nvPr>
        </p:nvPicPr>
        <p:blipFill>
          <a:blip r:embed="rId3"/>
          <a:stretch>
            <a:fillRect/>
          </a:stretch>
        </p:blipFill>
        <p:spPr>
          <a:xfrm>
            <a:off x="4577418" y="2686315"/>
            <a:ext cx="7614582" cy="4171685"/>
          </a:xfrm>
          <a:prstGeom prst="rect">
            <a:avLst/>
          </a:prstGeom>
        </p:spPr>
      </p:pic>
      <p:pic>
        <p:nvPicPr>
          <p:cNvPr id="6" name="Picture 5"/>
          <p:cNvPicPr>
            <a:picLocks noChangeAspect="1"/>
          </p:cNvPicPr>
          <p:nvPr/>
        </p:nvPicPr>
        <p:blipFill>
          <a:blip r:embed="rId4"/>
          <a:stretch>
            <a:fillRect/>
          </a:stretch>
        </p:blipFill>
        <p:spPr>
          <a:xfrm>
            <a:off x="7414383" y="8191"/>
            <a:ext cx="3691081" cy="2767013"/>
          </a:xfrm>
          <a:prstGeom prst="rect">
            <a:avLst/>
          </a:prstGeom>
        </p:spPr>
      </p:pic>
      <p:pic>
        <p:nvPicPr>
          <p:cNvPr id="7" name="Picture 6"/>
          <p:cNvPicPr>
            <a:picLocks noChangeAspect="1"/>
          </p:cNvPicPr>
          <p:nvPr/>
        </p:nvPicPr>
        <p:blipFill>
          <a:blip r:embed="rId5"/>
          <a:stretch>
            <a:fillRect/>
          </a:stretch>
        </p:blipFill>
        <p:spPr>
          <a:xfrm>
            <a:off x="186773" y="4373883"/>
            <a:ext cx="3815384" cy="2484117"/>
          </a:xfrm>
          <a:prstGeom prst="rect">
            <a:avLst/>
          </a:prstGeom>
        </p:spPr>
      </p:pic>
    </p:spTree>
    <p:extLst>
      <p:ext uri="{BB962C8B-B14F-4D97-AF65-F5344CB8AC3E}">
        <p14:creationId xmlns:p14="http://schemas.microsoft.com/office/powerpoint/2010/main" val="391801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6000" contrast="-20000"/>
                    </a14:imgEffect>
                  </a14:imgLayer>
                </a14:imgProps>
              </a:ext>
            </a:extLst>
          </a:blip>
          <a:stretch>
            <a:fillRect/>
          </a:stretch>
        </p:blipFill>
        <p:spPr>
          <a:xfrm>
            <a:off x="717452" y="-970817"/>
            <a:ext cx="12192000" cy="8096250"/>
          </a:xfrm>
          <a:prstGeom prst="rect">
            <a:avLst/>
          </a:prstGeom>
          <a:effectLst>
            <a:glow rad="127000">
              <a:schemeClr val="accent1"/>
            </a:glow>
            <a:outerShdw blurRad="50800" dist="50800" dir="5400000" algn="ctr" rotWithShape="0">
              <a:srgbClr val="000000"/>
            </a:outerShdw>
          </a:effectLst>
        </p:spPr>
      </p:pic>
      <p:sp>
        <p:nvSpPr>
          <p:cNvPr id="2" name="Title 1"/>
          <p:cNvSpPr>
            <a:spLocks noGrp="1"/>
          </p:cNvSpPr>
          <p:nvPr>
            <p:ph type="title"/>
          </p:nvPr>
        </p:nvSpPr>
        <p:spPr/>
        <p:txBody>
          <a:bodyPr/>
          <a:lstStyle/>
          <a:p>
            <a:r>
              <a:rPr lang="en-US" dirty="0"/>
              <a:t>3 Other Activities</a:t>
            </a:r>
          </a:p>
        </p:txBody>
      </p:sp>
      <p:sp>
        <p:nvSpPr>
          <p:cNvPr id="3" name="Content Placeholder 2"/>
          <p:cNvSpPr>
            <a:spLocks noGrp="1"/>
          </p:cNvSpPr>
          <p:nvPr>
            <p:ph idx="1"/>
          </p:nvPr>
        </p:nvSpPr>
        <p:spPr>
          <a:xfrm>
            <a:off x="3421429" y="2550942"/>
            <a:ext cx="8770571" cy="3651504"/>
          </a:xfrm>
        </p:spPr>
        <p:txBody>
          <a:bodyPr>
            <a:normAutofit lnSpcReduction="10000"/>
          </a:bodyPr>
          <a:lstStyle/>
          <a:p>
            <a:r>
              <a:rPr lang="en-US" sz="3200" b="1" dirty="0">
                <a:solidFill>
                  <a:schemeClr val="tx1">
                    <a:lumMod val="95000"/>
                    <a:lumOff val="5000"/>
                  </a:schemeClr>
                </a:solidFill>
              </a:rPr>
              <a:t>1. Cruises with Karaka: Take this Karaka replica boat cruise from the Old Town to experience beautiful views and feel like a sailor on a merchant ship back in the 16th century! The views of the coastline from an entirely different perspective, as well as the unique mode of transport, make this experience really worth it.</a:t>
            </a:r>
          </a:p>
          <a:p>
            <a:endParaRPr lang="en-US" dirty="0">
              <a:solidFill>
                <a:schemeClr val="tx1">
                  <a:lumMod val="95000"/>
                  <a:lumOff val="5000"/>
                </a:schemeClr>
              </a:solidFill>
            </a:endParaRPr>
          </a:p>
        </p:txBody>
      </p:sp>
    </p:spTree>
    <p:extLst>
      <p:ext uri="{BB962C8B-B14F-4D97-AF65-F5344CB8AC3E}">
        <p14:creationId xmlns:p14="http://schemas.microsoft.com/office/powerpoint/2010/main" val="16920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883" y="3774361"/>
            <a:ext cx="8497472" cy="3398989"/>
          </a:xfrm>
          <a:prstGeom prst="rect">
            <a:avLst/>
          </a:prstGeom>
        </p:spPr>
      </p:pic>
      <p:sp>
        <p:nvSpPr>
          <p:cNvPr id="2" name="Title 1"/>
          <p:cNvSpPr>
            <a:spLocks noGrp="1"/>
          </p:cNvSpPr>
          <p:nvPr>
            <p:ph type="title"/>
          </p:nvPr>
        </p:nvSpPr>
        <p:spPr>
          <a:xfrm>
            <a:off x="52586" y="303309"/>
            <a:ext cx="3098577" cy="1560716"/>
          </a:xfrm>
        </p:spPr>
        <p:txBody>
          <a:bodyPr/>
          <a:lstStyle/>
          <a:p>
            <a:r>
              <a:rPr lang="en-US" dirty="0"/>
              <a:t>Additional Activities</a:t>
            </a:r>
          </a:p>
        </p:txBody>
      </p:sp>
      <p:sp>
        <p:nvSpPr>
          <p:cNvPr id="3" name="Content Placeholder 2"/>
          <p:cNvSpPr>
            <a:spLocks noGrp="1"/>
          </p:cNvSpPr>
          <p:nvPr>
            <p:ph idx="1"/>
          </p:nvPr>
        </p:nvSpPr>
        <p:spPr>
          <a:xfrm>
            <a:off x="3566746" y="303309"/>
            <a:ext cx="8770571" cy="3651504"/>
          </a:xfrm>
        </p:spPr>
        <p:txBody>
          <a:bodyPr>
            <a:normAutofit lnSpcReduction="10000"/>
          </a:bodyPr>
          <a:lstStyle/>
          <a:p>
            <a:pPr marL="0" indent="0">
              <a:buNone/>
            </a:pPr>
            <a:r>
              <a:rPr lang="en-US" sz="3200" dirty="0">
                <a:solidFill>
                  <a:schemeClr val="tx1">
                    <a:lumMod val="95000"/>
                    <a:lumOff val="5000"/>
                  </a:schemeClr>
                </a:solidFill>
              </a:rPr>
              <a:t>2. Ancient City Tour: The ancient city walls of Dubrovnik are part of the magnificent Old Town, and devoting enough time to exploring them properly, and taking plenty of photos as you do, is a must. You will find stunning panoramic views to the Adriatic sea, pretty towers, and a real feel for the history of this place.</a:t>
            </a:r>
          </a:p>
          <a:p>
            <a:endParaRPr lang="en-US" dirty="0"/>
          </a:p>
        </p:txBody>
      </p:sp>
    </p:spTree>
    <p:extLst>
      <p:ext uri="{BB962C8B-B14F-4D97-AF65-F5344CB8AC3E}">
        <p14:creationId xmlns:p14="http://schemas.microsoft.com/office/powerpoint/2010/main" val="81532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57330"/>
            <a:ext cx="3024554" cy="1560716"/>
          </a:xfrm>
        </p:spPr>
        <p:txBody>
          <a:bodyPr/>
          <a:lstStyle/>
          <a:p>
            <a:r>
              <a:rPr lang="en-US" dirty="0"/>
              <a:t>Other Activities</a:t>
            </a:r>
          </a:p>
        </p:txBody>
      </p:sp>
      <p:sp>
        <p:nvSpPr>
          <p:cNvPr id="3" name="Content Placeholder 2"/>
          <p:cNvSpPr>
            <a:spLocks noGrp="1"/>
          </p:cNvSpPr>
          <p:nvPr>
            <p:ph idx="1"/>
          </p:nvPr>
        </p:nvSpPr>
        <p:spPr>
          <a:xfrm>
            <a:off x="3421429" y="209219"/>
            <a:ext cx="8770571" cy="3651504"/>
          </a:xfrm>
        </p:spPr>
        <p:txBody>
          <a:bodyPr/>
          <a:lstStyle/>
          <a:p>
            <a:r>
              <a:rPr lang="en-US" dirty="0"/>
              <a:t>3. Fort </a:t>
            </a:r>
            <a:r>
              <a:rPr lang="en-US" dirty="0" err="1"/>
              <a:t>Lavrijenak</a:t>
            </a:r>
            <a:r>
              <a:rPr lang="en-US" dirty="0"/>
              <a:t> : The fort is a natural extension of the city walls in Dubrovnik. After the tough climb down numerous steps down to reach it, the inside of the fort is simple yet stunning, and the views over the Old Town from a different perspective are incomparable.</a:t>
            </a:r>
          </a:p>
          <a:p>
            <a:endParaRPr lang="en-US" dirty="0"/>
          </a:p>
        </p:txBody>
      </p:sp>
      <p:pic>
        <p:nvPicPr>
          <p:cNvPr id="5" name="Picture 4"/>
          <p:cNvPicPr>
            <a:picLocks noChangeAspect="1"/>
          </p:cNvPicPr>
          <p:nvPr/>
        </p:nvPicPr>
        <p:blipFill>
          <a:blip r:embed="rId2"/>
          <a:stretch>
            <a:fillRect/>
          </a:stretch>
        </p:blipFill>
        <p:spPr>
          <a:xfrm>
            <a:off x="285018" y="1818065"/>
            <a:ext cx="7688036" cy="5039935"/>
          </a:xfrm>
          <a:prstGeom prst="rect">
            <a:avLst/>
          </a:prstGeom>
        </p:spPr>
      </p:pic>
    </p:spTree>
    <p:extLst>
      <p:ext uri="{BB962C8B-B14F-4D97-AF65-F5344CB8AC3E}">
        <p14:creationId xmlns:p14="http://schemas.microsoft.com/office/powerpoint/2010/main" val="419991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Dubrovnik, Croatia</a:t>
            </a:r>
          </a:p>
        </p:txBody>
      </p:sp>
      <p:pic>
        <p:nvPicPr>
          <p:cNvPr id="4" name="Content Placeholder 3"/>
          <p:cNvPicPr>
            <a:picLocks noGrp="1" noChangeAspect="1"/>
          </p:cNvPicPr>
          <p:nvPr>
            <p:ph idx="1"/>
          </p:nvPr>
        </p:nvPicPr>
        <p:blipFill>
          <a:blip r:embed="rId2"/>
          <a:stretch>
            <a:fillRect/>
          </a:stretch>
        </p:blipFill>
        <p:spPr>
          <a:xfrm>
            <a:off x="3108960" y="1714179"/>
            <a:ext cx="8321040" cy="5039503"/>
          </a:xfrm>
          <a:prstGeom prst="rect">
            <a:avLst/>
          </a:prstGeom>
        </p:spPr>
      </p:pic>
    </p:spTree>
    <p:extLst>
      <p:ext uri="{BB962C8B-B14F-4D97-AF65-F5344CB8AC3E}">
        <p14:creationId xmlns:p14="http://schemas.microsoft.com/office/powerpoint/2010/main" val="341437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fontScale="77500" lnSpcReduction="20000"/>
          </a:bodyPr>
          <a:lstStyle/>
          <a:p>
            <a:r>
              <a:rPr lang="en-US" sz="3600" dirty="0"/>
              <a:t>I picked Dubrovnik, Croatia because I don’t know much about Croatia and would love to learn more. I also love to visit the Mediterranean and the history of the region. </a:t>
            </a:r>
          </a:p>
          <a:p>
            <a:r>
              <a:rPr lang="en-US" sz="3600" dirty="0"/>
              <a:t>It is also relatively inexpensive to stay there, and has a good climate. </a:t>
            </a:r>
          </a:p>
          <a:p>
            <a:r>
              <a:rPr lang="en-US" sz="3600" dirty="0"/>
              <a:t>It is full of historical places to visit and explore. </a:t>
            </a:r>
          </a:p>
          <a:p>
            <a:r>
              <a:rPr lang="en-US" sz="3600" dirty="0"/>
              <a:t>There are a lot of outdoor activities to do!</a:t>
            </a:r>
          </a:p>
        </p:txBody>
      </p:sp>
    </p:spTree>
    <p:extLst>
      <p:ext uri="{BB962C8B-B14F-4D97-AF65-F5344CB8AC3E}">
        <p14:creationId xmlns:p14="http://schemas.microsoft.com/office/powerpoint/2010/main" val="149784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1445" y="3705225"/>
            <a:ext cx="5238750" cy="3152775"/>
          </a:xfrm>
          <a:prstGeom prst="rect">
            <a:avLst/>
          </a:prstGeom>
        </p:spPr>
      </p:pic>
      <p:sp>
        <p:nvSpPr>
          <p:cNvPr id="2" name="Title 1"/>
          <p:cNvSpPr>
            <a:spLocks noGrp="1"/>
          </p:cNvSpPr>
          <p:nvPr>
            <p:ph type="title"/>
          </p:nvPr>
        </p:nvSpPr>
        <p:spPr/>
        <p:txBody>
          <a:bodyPr/>
          <a:lstStyle/>
          <a:p>
            <a:r>
              <a:rPr lang="en-US" dirty="0"/>
              <a:t>What to pack</a:t>
            </a:r>
          </a:p>
        </p:txBody>
      </p:sp>
      <p:sp>
        <p:nvSpPr>
          <p:cNvPr id="3" name="Content Placeholder 2"/>
          <p:cNvSpPr>
            <a:spLocks noGrp="1"/>
          </p:cNvSpPr>
          <p:nvPr>
            <p:ph idx="1"/>
          </p:nvPr>
        </p:nvSpPr>
        <p:spPr/>
        <p:txBody>
          <a:bodyPr/>
          <a:lstStyle/>
          <a:p>
            <a:r>
              <a:rPr lang="en-US" dirty="0"/>
              <a:t>1. Sneakers- Shoes good to walk around the city in</a:t>
            </a:r>
          </a:p>
          <a:p>
            <a:r>
              <a:rPr lang="en-US" dirty="0"/>
              <a:t>2. Suit- Kayaking and snorkeling!</a:t>
            </a:r>
          </a:p>
          <a:p>
            <a:r>
              <a:rPr lang="en-US" dirty="0"/>
              <a:t>3. Camera</a:t>
            </a:r>
          </a:p>
          <a:p>
            <a:r>
              <a:rPr lang="en-US" dirty="0"/>
              <a:t>4. Map- I plan on traveling around</a:t>
            </a:r>
          </a:p>
          <a:p>
            <a:r>
              <a:rPr lang="en-US" dirty="0"/>
              <a:t>5. Sweater for the cool nights in </a:t>
            </a:r>
          </a:p>
          <a:p>
            <a:pPr marL="0" indent="0">
              <a:buNone/>
            </a:pPr>
            <a:r>
              <a:rPr lang="en-US" dirty="0"/>
              <a:t>the city</a:t>
            </a:r>
          </a:p>
          <a:p>
            <a:endParaRPr lang="en-US" dirty="0"/>
          </a:p>
        </p:txBody>
      </p:sp>
    </p:spTree>
    <p:extLst>
      <p:ext uri="{BB962C8B-B14F-4D97-AF65-F5344CB8AC3E}">
        <p14:creationId xmlns:p14="http://schemas.microsoft.com/office/powerpoint/2010/main" val="77679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420" y="142921"/>
            <a:ext cx="8897565" cy="1560716"/>
          </a:xfrm>
        </p:spPr>
        <p:txBody>
          <a:bodyPr/>
          <a:lstStyle/>
          <a:p>
            <a:r>
              <a:rPr lang="en-US" dirty="0"/>
              <a:t>Climate and Best Time to Visit</a:t>
            </a:r>
          </a:p>
        </p:txBody>
      </p:sp>
      <p:sp>
        <p:nvSpPr>
          <p:cNvPr id="3" name="Content Placeholder 2"/>
          <p:cNvSpPr>
            <a:spLocks noGrp="1"/>
          </p:cNvSpPr>
          <p:nvPr>
            <p:ph idx="1"/>
          </p:nvPr>
        </p:nvSpPr>
        <p:spPr>
          <a:xfrm>
            <a:off x="8398413" y="2249263"/>
            <a:ext cx="3277723" cy="4386267"/>
          </a:xfrm>
        </p:spPr>
        <p:txBody>
          <a:bodyPr>
            <a:normAutofit/>
          </a:bodyPr>
          <a:lstStyle/>
          <a:p>
            <a:r>
              <a:rPr lang="en-US" sz="2400" dirty="0"/>
              <a:t>The temperature is mild and ranges from around 50 degrees in the winter, to 75 degrees in the summer. </a:t>
            </a:r>
          </a:p>
          <a:p>
            <a:r>
              <a:rPr lang="en-US" sz="2400" dirty="0"/>
              <a:t>The best time to visit is from June –September when it is warm outside. </a:t>
            </a:r>
          </a:p>
        </p:txBody>
      </p:sp>
      <p:pic>
        <p:nvPicPr>
          <p:cNvPr id="4" name="Picture 3"/>
          <p:cNvPicPr>
            <a:picLocks noChangeAspect="1"/>
          </p:cNvPicPr>
          <p:nvPr/>
        </p:nvPicPr>
        <p:blipFill>
          <a:blip r:embed="rId2"/>
          <a:stretch>
            <a:fillRect/>
          </a:stretch>
        </p:blipFill>
        <p:spPr>
          <a:xfrm>
            <a:off x="0" y="940739"/>
            <a:ext cx="8145194" cy="5694791"/>
          </a:xfrm>
          <a:prstGeom prst="rect">
            <a:avLst/>
          </a:prstGeom>
        </p:spPr>
      </p:pic>
    </p:spTree>
    <p:extLst>
      <p:ext uri="{BB962C8B-B14F-4D97-AF65-F5344CB8AC3E}">
        <p14:creationId xmlns:p14="http://schemas.microsoft.com/office/powerpoint/2010/main" val="389515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92" y="296165"/>
            <a:ext cx="8897565" cy="1560716"/>
          </a:xfrm>
        </p:spPr>
        <p:txBody>
          <a:bodyPr/>
          <a:lstStyle/>
          <a:p>
            <a:r>
              <a:rPr lang="en-US" dirty="0"/>
              <a:t>Flight</a:t>
            </a:r>
          </a:p>
        </p:txBody>
      </p:sp>
      <p:sp>
        <p:nvSpPr>
          <p:cNvPr id="7" name="AutoShape 1" descr="Multiple Airlines logo"/>
          <p:cNvSpPr>
            <a:spLocks noChangeAspect="1" noChangeArrowheads="1"/>
          </p:cNvSpPr>
          <p:nvPr/>
        </p:nvSpPr>
        <p:spPr bwMode="auto">
          <a:xfrm>
            <a:off x="2933700" y="3532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idx="1"/>
          </p:nvPr>
        </p:nvSpPr>
        <p:spPr/>
        <p:txBody>
          <a:bodyPr/>
          <a:lstStyle/>
          <a:p>
            <a:endParaRPr lang="en-US" dirty="0"/>
          </a:p>
        </p:txBody>
      </p:sp>
      <p:sp>
        <p:nvSpPr>
          <p:cNvPr id="9" name="Rectangle 3"/>
          <p:cNvSpPr>
            <a:spLocks noChangeArrowheads="1"/>
          </p:cNvSpPr>
          <p:nvPr/>
        </p:nvSpPr>
        <p:spPr bwMode="auto">
          <a:xfrm>
            <a:off x="2278966" y="0"/>
            <a:ext cx="9913034" cy="6647974"/>
          </a:xfrm>
          <a:prstGeom prst="rect">
            <a:avLst/>
          </a:prstGeom>
          <a:solidFill>
            <a:srgbClr val="D4E9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09199"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$861.16</a:t>
            </a:r>
            <a:endParaRPr kumimoji="0" lang="en-US" altLang="en-US" b="0" i="0" u="none" strike="noStrike" cap="none" normalizeH="0" baseline="0" dirty="0">
              <a:ln>
                <a:noFill/>
              </a:ln>
              <a:solidFill>
                <a:srgbClr val="61616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roundtrip </a:t>
            </a:r>
          </a:p>
          <a:p>
            <a:pPr marL="457200" marR="0" lvl="1" indent="0" algn="l" defTabSz="914400" rtl="0" eaLnBrk="0" fontAlgn="ctr"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rgbClr val="1F1F1F"/>
                </a:solidFill>
                <a:effectLst/>
                <a:latin typeface="Arial" panose="020B0604020202020204" pitchFamily="34" charset="0"/>
              </a:rPr>
              <a:t>6:30p</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to</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6:35a</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7h 5m Overnight · Arrives Mon, Jul 10 </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Philadelphia</a:t>
            </a:r>
            <a:r>
              <a:rPr kumimoji="0" lang="en-US" altLang="en-US" b="0" i="0" u="none" strike="noStrike" cap="none" normalizeH="0" baseline="0" dirty="0">
                <a:ln>
                  <a:noFill/>
                </a:ln>
                <a:solidFill>
                  <a:srgbClr val="616161"/>
                </a:solidFill>
                <a:effectLst/>
                <a:latin typeface="Arial" panose="020B0604020202020204" pitchFamily="34" charset="0"/>
              </a:rPr>
              <a:t> to </a:t>
            </a:r>
            <a:r>
              <a:rPr kumimoji="0" lang="en-US" altLang="en-US" b="1" i="0" u="none" strike="noStrike" cap="none" normalizeH="0" baseline="0" dirty="0">
                <a:ln>
                  <a:noFill/>
                </a:ln>
                <a:solidFill>
                  <a:srgbClr val="1F1F1F"/>
                </a:solidFill>
                <a:effectLst/>
                <a:latin typeface="Arial" panose="020B0604020202020204" pitchFamily="34" charset="0"/>
              </a:rPr>
              <a:t>London</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Philadelphia Intl. (PHL)</a:t>
            </a:r>
            <a:r>
              <a:rPr kumimoji="0" lang="en-US" altLang="en-US" b="0" i="0" u="none" strike="noStrike" cap="none" normalizeH="0" baseline="0" dirty="0">
                <a:ln>
                  <a:noFill/>
                </a:ln>
                <a:solidFill>
                  <a:srgbClr val="616161"/>
                </a:solidFill>
                <a:effectLst/>
                <a:latin typeface="Arial" panose="020B0604020202020204" pitchFamily="34" charset="0"/>
              </a:rPr>
              <a:t> to </a:t>
            </a:r>
            <a:r>
              <a:rPr kumimoji="0" lang="en-US" altLang="en-US" b="1" i="0" u="none" strike="noStrike" cap="none" normalizeH="0" baseline="0" dirty="0">
                <a:ln>
                  <a:noFill/>
                </a:ln>
                <a:solidFill>
                  <a:srgbClr val="1F1F1F"/>
                </a:solidFill>
                <a:effectLst/>
                <a:latin typeface="Arial" panose="020B0604020202020204" pitchFamily="34" charset="0"/>
              </a:rPr>
              <a:t>Heathrow (LHR)</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British Airways 66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Economy / Coach (O)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Boeing 747-400 </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layover</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1h 40m stop London (LHR)</a:t>
            </a:r>
            <a:r>
              <a:rPr kumimoji="0" lang="en-US" altLang="en-US" b="0" i="0" u="none" strike="noStrike" cap="none" normalizeH="0" baseline="0" dirty="0">
                <a:ln>
                  <a:noFill/>
                </a:ln>
                <a:solidFill>
                  <a:srgbClr val="616161"/>
                </a:solidFill>
                <a:effectLst/>
                <a:latin typeface="Arial" panose="020B0604020202020204" pitchFamily="34" charset="0"/>
              </a:rPr>
              <a:t> </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8:15a</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to</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11:35a</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2h 20m </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London</a:t>
            </a:r>
            <a:r>
              <a:rPr kumimoji="0" lang="en-US" altLang="en-US" b="0" i="0" u="none" strike="noStrike" cap="none" normalizeH="0" baseline="0" dirty="0">
                <a:ln>
                  <a:noFill/>
                </a:ln>
                <a:solidFill>
                  <a:srgbClr val="616161"/>
                </a:solidFill>
                <a:effectLst/>
                <a:latin typeface="Arial" panose="020B0604020202020204" pitchFamily="34" charset="0"/>
              </a:rPr>
              <a:t> to </a:t>
            </a:r>
            <a:r>
              <a:rPr kumimoji="0" lang="en-US" altLang="en-US" b="1" i="0" u="none" strike="noStrike" cap="none" normalizeH="0" baseline="0" dirty="0">
                <a:ln>
                  <a:noFill/>
                </a:ln>
                <a:solidFill>
                  <a:srgbClr val="1F1F1F"/>
                </a:solidFill>
                <a:effectLst/>
                <a:latin typeface="Arial" panose="020B0604020202020204" pitchFamily="34" charset="0"/>
              </a:rPr>
              <a:t>Zagreb</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Heathrow (LHR)</a:t>
            </a:r>
            <a:r>
              <a:rPr kumimoji="0" lang="en-US" altLang="en-US" b="0" i="0" u="none" strike="noStrike" cap="none" normalizeH="0" baseline="0" dirty="0">
                <a:ln>
                  <a:noFill/>
                </a:ln>
                <a:solidFill>
                  <a:srgbClr val="616161"/>
                </a:solidFill>
                <a:effectLst/>
                <a:latin typeface="Arial" panose="020B0604020202020204" pitchFamily="34" charset="0"/>
              </a:rPr>
              <a:t> to </a:t>
            </a:r>
            <a:r>
              <a:rPr kumimoji="0" lang="en-US" altLang="en-US" b="1" i="0" u="none" strike="noStrike" cap="none" normalizeH="0" baseline="0" dirty="0">
                <a:ln>
                  <a:noFill/>
                </a:ln>
                <a:solidFill>
                  <a:srgbClr val="1F1F1F"/>
                </a:solidFill>
                <a:effectLst/>
                <a:latin typeface="Arial" panose="020B0604020202020204" pitchFamily="34" charset="0"/>
              </a:rPr>
              <a:t>(ZAG)</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British Airways 848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Economy / Coach (S)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Airbus A319 </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layover</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2h 15m stop Zagreb (ZAG)</a:t>
            </a:r>
            <a:r>
              <a:rPr kumimoji="0" lang="en-US" altLang="en-US" b="0" i="0" u="none" strike="noStrike" cap="none" normalizeH="0" baseline="0" dirty="0">
                <a:ln>
                  <a:noFill/>
                </a:ln>
                <a:solidFill>
                  <a:srgbClr val="616161"/>
                </a:solidFill>
                <a:effectLst/>
                <a:latin typeface="Arial" panose="020B0604020202020204" pitchFamily="34" charset="0"/>
              </a:rPr>
              <a:t> </a:t>
            </a: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1:50p</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to</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2:55p</a:t>
            </a:r>
            <a:r>
              <a:rPr kumimoji="0" lang="en-US" altLang="en-US" b="0" i="0" u="none" strike="noStrike" cap="none" normalizeH="0" baseline="0" dirty="0">
                <a:ln>
                  <a:noFill/>
                </a:ln>
                <a:solidFill>
                  <a:srgbClr val="616161"/>
                </a:solidFill>
                <a:effectLst/>
                <a:latin typeface="Arial" panose="020B0604020202020204" pitchFamily="34" charset="0"/>
              </a:rPr>
              <a:t> </a:t>
            </a:r>
            <a:r>
              <a:rPr kumimoji="0" lang="en-US" altLang="en-US" b="1" i="0" u="none" strike="noStrike" cap="none" normalizeH="0" baseline="0" dirty="0">
                <a:ln>
                  <a:noFill/>
                </a:ln>
                <a:solidFill>
                  <a:srgbClr val="1F1F1F"/>
                </a:solidFill>
                <a:effectLst/>
                <a:latin typeface="Arial" panose="020B0604020202020204" pitchFamily="34" charset="0"/>
              </a:rPr>
              <a:t>1h 5m </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Zagreb</a:t>
            </a:r>
            <a:r>
              <a:rPr kumimoji="0" lang="en-US" altLang="en-US" b="0" i="0" u="none" strike="noStrike" cap="none" normalizeH="0" baseline="0" dirty="0">
                <a:ln>
                  <a:noFill/>
                </a:ln>
                <a:solidFill>
                  <a:srgbClr val="616161"/>
                </a:solidFill>
                <a:effectLst/>
                <a:latin typeface="Arial" panose="020B0604020202020204" pitchFamily="34" charset="0"/>
              </a:rPr>
              <a:t> to </a:t>
            </a:r>
            <a:r>
              <a:rPr kumimoji="0" lang="en-US" altLang="en-US" b="1" i="0" u="none" strike="noStrike" cap="none" normalizeH="0" baseline="0" dirty="0">
                <a:ln>
                  <a:noFill/>
                </a:ln>
                <a:solidFill>
                  <a:srgbClr val="1F1F1F"/>
                </a:solidFill>
                <a:effectLst/>
                <a:latin typeface="Arial" panose="020B0604020202020204" pitchFamily="34" charset="0"/>
              </a:rPr>
              <a:t>Dubrovnik</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ctr"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rPr>
              <a:t>(ZAG)</a:t>
            </a:r>
            <a:r>
              <a:rPr kumimoji="0" lang="en-US" altLang="en-US" b="0" i="0" u="none" strike="noStrike" cap="none" normalizeH="0" baseline="0" dirty="0">
                <a:ln>
                  <a:noFill/>
                </a:ln>
                <a:solidFill>
                  <a:srgbClr val="616161"/>
                </a:solidFill>
                <a:effectLst/>
                <a:latin typeface="Arial" panose="020B0604020202020204" pitchFamily="34" charset="0"/>
              </a:rPr>
              <a:t> to </a:t>
            </a:r>
            <a:r>
              <a:rPr kumimoji="0" lang="en-US" altLang="en-US" b="1" i="0" u="none" strike="noStrike" cap="none" normalizeH="0" baseline="0" dirty="0">
                <a:ln>
                  <a:noFill/>
                </a:ln>
                <a:solidFill>
                  <a:srgbClr val="1F1F1F"/>
                </a:solidFill>
                <a:effectLst/>
                <a:latin typeface="Arial" panose="020B0604020202020204" pitchFamily="34" charset="0"/>
              </a:rPr>
              <a:t>(DBV)</a:t>
            </a:r>
            <a:endParaRPr kumimoji="0" lang="en-US" altLang="en-US" b="0" i="0" u="none" strike="noStrike" cap="none" normalizeH="0" baseline="0" dirty="0">
              <a:ln>
                <a:noFill/>
              </a:ln>
              <a:solidFill>
                <a:srgbClr val="61616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Croatia Airlines 300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Economy / Coach (W)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Total distance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16161"/>
                </a:solidFill>
                <a:effectLst/>
                <a:latin typeface="Arial" panose="020B0604020202020204" pitchFamily="34" charset="0"/>
              </a:rPr>
              <a:t>4,636 mi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105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74" y="468190"/>
            <a:ext cx="8897565" cy="1560716"/>
          </a:xfrm>
        </p:spPr>
        <p:txBody>
          <a:bodyPr/>
          <a:lstStyle/>
          <a:p>
            <a:r>
              <a:rPr lang="en-US" dirty="0"/>
              <a:t>Hotel Accommodations</a:t>
            </a:r>
          </a:p>
        </p:txBody>
      </p:sp>
      <p:sp>
        <p:nvSpPr>
          <p:cNvPr id="3" name="Content Placeholder 2"/>
          <p:cNvSpPr>
            <a:spLocks noGrp="1"/>
          </p:cNvSpPr>
          <p:nvPr>
            <p:ph idx="1"/>
          </p:nvPr>
        </p:nvSpPr>
        <p:spPr>
          <a:xfrm>
            <a:off x="5205046" y="2438400"/>
            <a:ext cx="6499225" cy="3651504"/>
          </a:xfrm>
        </p:spPr>
        <p:txBody>
          <a:bodyPr/>
          <a:lstStyle/>
          <a:p>
            <a:pPr marL="0" indent="0">
              <a:buNone/>
            </a:pPr>
            <a:r>
              <a:rPr lang="en-US" b="1" dirty="0"/>
              <a:t>Hotel Croatia</a:t>
            </a:r>
          </a:p>
          <a:p>
            <a:r>
              <a:rPr lang="en-US" dirty="0"/>
              <a:t>5 stars</a:t>
            </a:r>
          </a:p>
          <a:p>
            <a:r>
              <a:rPr lang="en-US" dirty="0"/>
              <a:t>Address: </a:t>
            </a:r>
            <a:r>
              <a:rPr lang="en-US" dirty="0" err="1"/>
              <a:t>Frankopanska</a:t>
            </a:r>
            <a:r>
              <a:rPr lang="en-US" dirty="0"/>
              <a:t> 10, </a:t>
            </a:r>
            <a:r>
              <a:rPr lang="en-US" dirty="0" err="1"/>
              <a:t>Cavtat</a:t>
            </a:r>
            <a:r>
              <a:rPr lang="en-US" dirty="0"/>
              <a:t>, </a:t>
            </a:r>
            <a:r>
              <a:rPr lang="en-US" dirty="0" err="1"/>
              <a:t>Konavle</a:t>
            </a:r>
            <a:r>
              <a:rPr lang="en-US" dirty="0"/>
              <a:t>, 20210, Croatia, 866-538-9483 </a:t>
            </a:r>
            <a:endParaRPr lang="en-US" b="1" dirty="0"/>
          </a:p>
          <a:p>
            <a:r>
              <a:rPr lang="en-US" b="1" dirty="0"/>
              <a:t>Beachfront hotel in </a:t>
            </a:r>
            <a:r>
              <a:rPr lang="en-US" b="1" dirty="0" err="1"/>
              <a:t>Cavtat</a:t>
            </a:r>
            <a:r>
              <a:rPr lang="en-US" b="1" dirty="0"/>
              <a:t> with spa, outdoor pool </a:t>
            </a:r>
          </a:p>
          <a:p>
            <a:r>
              <a:rPr lang="en-US" dirty="0"/>
              <a:t>$161/ night July 9</a:t>
            </a:r>
            <a:r>
              <a:rPr lang="en-US" baseline="30000" dirty="0"/>
              <a:t>th</a:t>
            </a:r>
            <a:r>
              <a:rPr lang="en-US" dirty="0"/>
              <a:t>-16</a:t>
            </a:r>
            <a:r>
              <a:rPr lang="en-US" baseline="30000" dirty="0"/>
              <a:t>th</a:t>
            </a:r>
            <a:endParaRPr lang="en-US" dirty="0"/>
          </a:p>
          <a:p>
            <a:endParaRPr lang="en-US" dirty="0"/>
          </a:p>
        </p:txBody>
      </p:sp>
      <p:pic>
        <p:nvPicPr>
          <p:cNvPr id="4" name="Picture 3"/>
          <p:cNvPicPr>
            <a:picLocks noChangeAspect="1"/>
          </p:cNvPicPr>
          <p:nvPr/>
        </p:nvPicPr>
        <p:blipFill>
          <a:blip r:embed="rId2"/>
          <a:stretch>
            <a:fillRect/>
          </a:stretch>
        </p:blipFill>
        <p:spPr>
          <a:xfrm>
            <a:off x="236220" y="468190"/>
            <a:ext cx="4556554" cy="3034665"/>
          </a:xfrm>
          <a:prstGeom prst="rect">
            <a:avLst/>
          </a:prstGeom>
        </p:spPr>
      </p:pic>
    </p:spTree>
    <p:extLst>
      <p:ext uri="{BB962C8B-B14F-4D97-AF65-F5344CB8AC3E}">
        <p14:creationId xmlns:p14="http://schemas.microsoft.com/office/powerpoint/2010/main" val="100638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and Currency</a:t>
            </a:r>
          </a:p>
        </p:txBody>
      </p:sp>
      <p:sp>
        <p:nvSpPr>
          <p:cNvPr id="3" name="Content Placeholder 2"/>
          <p:cNvSpPr>
            <a:spLocks noGrp="1"/>
          </p:cNvSpPr>
          <p:nvPr>
            <p:ph idx="1"/>
          </p:nvPr>
        </p:nvSpPr>
        <p:spPr>
          <a:xfrm>
            <a:off x="4234375" y="2236763"/>
            <a:ext cx="7469896" cy="3853141"/>
          </a:xfrm>
        </p:spPr>
        <p:txBody>
          <a:bodyPr>
            <a:normAutofit lnSpcReduction="10000"/>
          </a:bodyPr>
          <a:lstStyle/>
          <a:p>
            <a:r>
              <a:rPr lang="en-US" sz="2800" b="1" dirty="0"/>
              <a:t>Currency</a:t>
            </a:r>
            <a:r>
              <a:rPr lang="en-US" sz="2800" dirty="0"/>
              <a:t>: Croatia's local currency is the </a:t>
            </a:r>
            <a:r>
              <a:rPr lang="en-US" sz="2800" dirty="0" err="1"/>
              <a:t>kuna</a:t>
            </a:r>
            <a:r>
              <a:rPr lang="en-US" sz="2800" dirty="0"/>
              <a:t>. ATM's are available at many locations all around the Old Town and surrounding districts.</a:t>
            </a:r>
          </a:p>
          <a:p>
            <a:r>
              <a:rPr lang="en-US" sz="2800" b="1" dirty="0"/>
              <a:t>Language</a:t>
            </a:r>
            <a:r>
              <a:rPr lang="en-US" sz="2800" dirty="0"/>
              <a:t>: Naturally, Croatian is spoken in most homes in Dubrovnik, but you will find most locals able to converse in at least English. Efforts by visitors to speak Croatian will be welcomed warmly!</a:t>
            </a:r>
          </a:p>
          <a:p>
            <a:endParaRPr lang="en-US" sz="2800" dirty="0"/>
          </a:p>
        </p:txBody>
      </p:sp>
      <p:pic>
        <p:nvPicPr>
          <p:cNvPr id="4" name="Picture 3"/>
          <p:cNvPicPr>
            <a:picLocks noChangeAspect="1"/>
          </p:cNvPicPr>
          <p:nvPr/>
        </p:nvPicPr>
        <p:blipFill>
          <a:blip r:embed="rId2"/>
          <a:stretch>
            <a:fillRect/>
          </a:stretch>
        </p:blipFill>
        <p:spPr>
          <a:xfrm>
            <a:off x="157968" y="1519648"/>
            <a:ext cx="4076407" cy="2997727"/>
          </a:xfrm>
          <a:prstGeom prst="rect">
            <a:avLst/>
          </a:prstGeom>
        </p:spPr>
      </p:pic>
    </p:spTree>
    <p:extLst>
      <p:ext uri="{BB962C8B-B14F-4D97-AF65-F5344CB8AC3E}">
        <p14:creationId xmlns:p14="http://schemas.microsoft.com/office/powerpoint/2010/main" val="90847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313"/>
            <a:ext cx="12192000" cy="6849687"/>
          </a:xfrm>
          <a:prstGeom prst="rect">
            <a:avLst/>
          </a:prstGeom>
        </p:spPr>
      </p:pic>
      <p:sp>
        <p:nvSpPr>
          <p:cNvPr id="2" name="Title 1"/>
          <p:cNvSpPr>
            <a:spLocks noGrp="1"/>
          </p:cNvSpPr>
          <p:nvPr>
            <p:ph type="title"/>
          </p:nvPr>
        </p:nvSpPr>
        <p:spPr/>
        <p:txBody>
          <a:bodyPr>
            <a:normAutofit/>
          </a:bodyPr>
          <a:lstStyle/>
          <a:p>
            <a:r>
              <a:rPr lang="en-US" sz="5400" dirty="0">
                <a:solidFill>
                  <a:schemeClr val="tx1">
                    <a:lumMod val="95000"/>
                    <a:lumOff val="5000"/>
                  </a:schemeClr>
                </a:solidFill>
              </a:rPr>
              <a:t>2 Activities</a:t>
            </a:r>
          </a:p>
        </p:txBody>
      </p:sp>
      <p:sp>
        <p:nvSpPr>
          <p:cNvPr id="3" name="Content Placeholder 2"/>
          <p:cNvSpPr>
            <a:spLocks noGrp="1"/>
          </p:cNvSpPr>
          <p:nvPr>
            <p:ph idx="1"/>
          </p:nvPr>
        </p:nvSpPr>
        <p:spPr>
          <a:xfrm>
            <a:off x="508552" y="1607404"/>
            <a:ext cx="8770571" cy="3651504"/>
          </a:xfrm>
        </p:spPr>
        <p:txBody>
          <a:bodyPr>
            <a:noAutofit/>
          </a:bodyPr>
          <a:lstStyle/>
          <a:p>
            <a:r>
              <a:rPr lang="en-US" sz="2400" b="1" dirty="0">
                <a:solidFill>
                  <a:schemeClr val="tx1">
                    <a:lumMod val="95000"/>
                    <a:lumOff val="5000"/>
                  </a:schemeClr>
                </a:solidFill>
              </a:rPr>
              <a:t>1. Dubrovnik Sea Kayaking and Snorkeling Tour: Spend a morning swimming, snorkeling and sea kayaking on this action-packed 3-hour tour from Dubrovnik. Escape the city and set out to explore the Adriatic coast, enjoying spectacular views of Dubrovnik’s city walls along the way. Paddle your way to </a:t>
            </a:r>
            <a:r>
              <a:rPr lang="en-US" sz="2400" b="1" dirty="0" err="1">
                <a:solidFill>
                  <a:schemeClr val="tx1">
                    <a:lumMod val="95000"/>
                    <a:lumOff val="5000"/>
                  </a:schemeClr>
                </a:solidFill>
              </a:rPr>
              <a:t>Lokrum</a:t>
            </a:r>
            <a:r>
              <a:rPr lang="en-US" sz="2400" b="1" dirty="0">
                <a:solidFill>
                  <a:schemeClr val="tx1">
                    <a:lumMod val="95000"/>
                    <a:lumOff val="5000"/>
                  </a:schemeClr>
                </a:solidFill>
              </a:rPr>
              <a:t> Island, peek into the </a:t>
            </a:r>
            <a:r>
              <a:rPr lang="en-US" sz="2400" b="1" dirty="0" err="1">
                <a:solidFill>
                  <a:schemeClr val="tx1">
                    <a:lumMod val="95000"/>
                    <a:lumOff val="5000"/>
                  </a:schemeClr>
                </a:solidFill>
              </a:rPr>
              <a:t>Betina</a:t>
            </a:r>
            <a:r>
              <a:rPr lang="en-US" sz="2400" b="1" dirty="0">
                <a:solidFill>
                  <a:schemeClr val="tx1">
                    <a:lumMod val="95000"/>
                    <a:lumOff val="5000"/>
                  </a:schemeClr>
                </a:solidFill>
              </a:rPr>
              <a:t> sea cave and stroll along palm-fringed beaches, before re-</a:t>
            </a:r>
            <a:r>
              <a:rPr lang="en-US" sz="2400" b="1" dirty="0" err="1">
                <a:solidFill>
                  <a:schemeClr val="tx1">
                    <a:lumMod val="95000"/>
                    <a:lumOff val="5000"/>
                  </a:schemeClr>
                </a:solidFill>
              </a:rPr>
              <a:t>fuelling</a:t>
            </a:r>
            <a:r>
              <a:rPr lang="en-US" sz="2400" b="1" dirty="0">
                <a:solidFill>
                  <a:schemeClr val="tx1">
                    <a:lumMod val="95000"/>
                    <a:lumOff val="5000"/>
                  </a:schemeClr>
                </a:solidFill>
              </a:rPr>
              <a:t> with a snack by the seafront. Paddle your way to </a:t>
            </a:r>
            <a:r>
              <a:rPr lang="en-US" sz="2400" b="1" dirty="0" err="1">
                <a:solidFill>
                  <a:schemeClr val="tx1">
                    <a:lumMod val="95000"/>
                    <a:lumOff val="5000"/>
                  </a:schemeClr>
                </a:solidFill>
              </a:rPr>
              <a:t>Betina</a:t>
            </a:r>
            <a:r>
              <a:rPr lang="en-US" sz="2400" b="1" dirty="0">
                <a:solidFill>
                  <a:schemeClr val="tx1">
                    <a:lumMod val="95000"/>
                    <a:lumOff val="5000"/>
                  </a:schemeClr>
                </a:solidFill>
              </a:rPr>
              <a:t> beach, a secret beach located at the mouth of a cave, and jump off to swim and snorkel around the coast. After working up an appetite, re-fuel with drinks and snacks on the beachside, before re-boarding your kayak.</a:t>
            </a:r>
          </a:p>
          <a:p>
            <a:pPr marL="0" indent="0">
              <a:buNone/>
            </a:pPr>
            <a:r>
              <a:rPr lang="en-US" sz="2400" b="1" dirty="0">
                <a:solidFill>
                  <a:schemeClr val="tx1">
                    <a:lumMod val="95000"/>
                    <a:lumOff val="5000"/>
                  </a:schemeClr>
                </a:solidFill>
              </a:rPr>
              <a:t>-$32.61  per person</a:t>
            </a:r>
          </a:p>
        </p:txBody>
      </p:sp>
    </p:spTree>
    <p:extLst>
      <p:ext uri="{BB962C8B-B14F-4D97-AF65-F5344CB8AC3E}">
        <p14:creationId xmlns:p14="http://schemas.microsoft.com/office/powerpoint/2010/main" val="166569689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docProps/app.xml><?xml version="1.0" encoding="utf-8"?>
<Properties xmlns="http://schemas.openxmlformats.org/officeDocument/2006/extended-properties" xmlns:vt="http://schemas.openxmlformats.org/officeDocument/2006/docPropsVTypes">
  <Template>TM10001104[[fn=Feathered]]</Template>
  <TotalTime>67</TotalTime>
  <Words>719</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Schoolbook</vt:lpstr>
      <vt:lpstr>Corbel</vt:lpstr>
      <vt:lpstr>Feathered</vt:lpstr>
      <vt:lpstr>Dubrovnik, Croatia</vt:lpstr>
      <vt:lpstr>Dubrovnik, Croatia</vt:lpstr>
      <vt:lpstr>Why?</vt:lpstr>
      <vt:lpstr>What to pack</vt:lpstr>
      <vt:lpstr>Climate and Best Time to Visit</vt:lpstr>
      <vt:lpstr>Flight</vt:lpstr>
      <vt:lpstr>Hotel Accommodations</vt:lpstr>
      <vt:lpstr>Language and Currency</vt:lpstr>
      <vt:lpstr>2 Activities</vt:lpstr>
      <vt:lpstr>Activity #2: Drive Along Route E65</vt:lpstr>
      <vt:lpstr>PowerPoint Presentation</vt:lpstr>
      <vt:lpstr>3 Other Activities</vt:lpstr>
      <vt:lpstr>Additional Activities</vt:lpstr>
      <vt:lpstr>Other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Dubrovnik, Croatia</dc:title>
  <dc:creator>PASSERINI, MEGAN A</dc:creator>
  <cp:lastModifiedBy>PASSERINI, MEGAN A</cp:lastModifiedBy>
  <cp:revision>13</cp:revision>
  <dcterms:created xsi:type="dcterms:W3CDTF">2017-02-10T20:15:05Z</dcterms:created>
  <dcterms:modified xsi:type="dcterms:W3CDTF">2017-02-13T16:28:34Z</dcterms:modified>
</cp:coreProperties>
</file>