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80" r:id="rId2"/>
    <p:sldId id="281" r:id="rId3"/>
    <p:sldId id="260" r:id="rId4"/>
    <p:sldId id="259" r:id="rId5"/>
    <p:sldId id="257" r:id="rId6"/>
    <p:sldId id="258" r:id="rId7"/>
    <p:sldId id="262" r:id="rId8"/>
    <p:sldId id="264" r:id="rId9"/>
    <p:sldId id="265" r:id="rId10"/>
    <p:sldId id="263" r:id="rId11"/>
    <p:sldId id="266" r:id="rId12"/>
    <p:sldId id="267" r:id="rId13"/>
    <p:sldId id="282" r:id="rId14"/>
    <p:sldId id="300" r:id="rId15"/>
    <p:sldId id="283" r:id="rId16"/>
    <p:sldId id="284" r:id="rId17"/>
    <p:sldId id="285" r:id="rId18"/>
    <p:sldId id="286" r:id="rId19"/>
    <p:sldId id="287" r:id="rId20"/>
    <p:sldId id="289" r:id="rId21"/>
    <p:sldId id="290" r:id="rId22"/>
    <p:sldId id="291" r:id="rId23"/>
    <p:sldId id="292" r:id="rId24"/>
    <p:sldId id="293" r:id="rId25"/>
    <p:sldId id="294" r:id="rId26"/>
    <p:sldId id="295" r:id="rId27"/>
    <p:sldId id="298" r:id="rId28"/>
    <p:sldId id="296" r:id="rId29"/>
    <p:sldId id="299" r:id="rId30"/>
    <p:sldId id="29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8" d="100"/>
          <a:sy n="38" d="100"/>
        </p:scale>
        <p:origin x="1764" y="6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TAROLA, BRITTANY E" userId="d2d9b78e-4fe8-42c6-b1c1-89a365b736ea" providerId="ADAL" clId="{F67F96CC-FC59-45A4-9109-C23A09196AEF}"/>
    <pc:docChg chg="undo custSel addSld modSld">
      <pc:chgData name="IATAROLA, BRITTANY E" userId="d2d9b78e-4fe8-42c6-b1c1-89a365b736ea" providerId="ADAL" clId="{F67F96CC-FC59-45A4-9109-C23A09196AEF}" dt="2018-01-23T19:10:55.107" v="1426" actId="20577"/>
      <pc:docMkLst>
        <pc:docMk/>
      </pc:docMkLst>
      <pc:sldChg chg="modSp">
        <pc:chgData name="IATAROLA, BRITTANY E" userId="d2d9b78e-4fe8-42c6-b1c1-89a365b736ea" providerId="ADAL" clId="{F67F96CC-FC59-45A4-9109-C23A09196AEF}" dt="2018-01-22T19:19:33.785" v="18" actId="20577"/>
        <pc:sldMkLst>
          <pc:docMk/>
          <pc:sldMk cId="4233950117" sldId="257"/>
        </pc:sldMkLst>
        <pc:spChg chg="mod">
          <ac:chgData name="IATAROLA, BRITTANY E" userId="d2d9b78e-4fe8-42c6-b1c1-89a365b736ea" providerId="ADAL" clId="{F67F96CC-FC59-45A4-9109-C23A09196AEF}" dt="2018-01-22T19:19:33.785" v="18" actId="20577"/>
          <ac:spMkLst>
            <pc:docMk/>
            <pc:sldMk cId="4233950117" sldId="257"/>
            <ac:spMk id="3" creationId="{00000000-0000-0000-0000-000000000000}"/>
          </ac:spMkLst>
        </pc:spChg>
      </pc:sldChg>
      <pc:sldChg chg="modSp">
        <pc:chgData name="IATAROLA, BRITTANY E" userId="d2d9b78e-4fe8-42c6-b1c1-89a365b736ea" providerId="ADAL" clId="{F67F96CC-FC59-45A4-9109-C23A09196AEF}" dt="2018-01-23T14:44:37.936" v="1424" actId="20577"/>
        <pc:sldMkLst>
          <pc:docMk/>
          <pc:sldMk cId="4166443772" sldId="258"/>
        </pc:sldMkLst>
        <pc:spChg chg="mod">
          <ac:chgData name="IATAROLA, BRITTANY E" userId="d2d9b78e-4fe8-42c6-b1c1-89a365b736ea" providerId="ADAL" clId="{F67F96CC-FC59-45A4-9109-C23A09196AEF}" dt="2018-01-23T14:44:37.936" v="1424" actId="20577"/>
          <ac:spMkLst>
            <pc:docMk/>
            <pc:sldMk cId="4166443772" sldId="258"/>
            <ac:spMk id="3" creationId="{00000000-0000-0000-0000-000000000000}"/>
          </ac:spMkLst>
        </pc:spChg>
      </pc:sldChg>
      <pc:sldChg chg="modSp">
        <pc:chgData name="IATAROLA, BRITTANY E" userId="d2d9b78e-4fe8-42c6-b1c1-89a365b736ea" providerId="ADAL" clId="{F67F96CC-FC59-45A4-9109-C23A09196AEF}" dt="2018-01-22T21:19:46.102" v="1389" actId="14100"/>
        <pc:sldMkLst>
          <pc:docMk/>
          <pc:sldMk cId="4234732469" sldId="284"/>
        </pc:sldMkLst>
        <pc:spChg chg="mod">
          <ac:chgData name="IATAROLA, BRITTANY E" userId="d2d9b78e-4fe8-42c6-b1c1-89a365b736ea" providerId="ADAL" clId="{F67F96CC-FC59-45A4-9109-C23A09196AEF}" dt="2018-01-22T21:19:46.102" v="1389" actId="14100"/>
          <ac:spMkLst>
            <pc:docMk/>
            <pc:sldMk cId="4234732469" sldId="284"/>
            <ac:spMk id="3" creationId="{00000000-0000-0000-0000-000000000000}"/>
          </ac:spMkLst>
        </pc:spChg>
      </pc:sldChg>
      <pc:sldChg chg="modSp">
        <pc:chgData name="IATAROLA, BRITTANY E" userId="d2d9b78e-4fe8-42c6-b1c1-89a365b736ea" providerId="ADAL" clId="{F67F96CC-FC59-45A4-9109-C23A09196AEF}" dt="2018-01-22T19:28:09.301" v="395" actId="20577"/>
        <pc:sldMkLst>
          <pc:docMk/>
          <pc:sldMk cId="3185570638" sldId="285"/>
        </pc:sldMkLst>
        <pc:spChg chg="mod">
          <ac:chgData name="IATAROLA, BRITTANY E" userId="d2d9b78e-4fe8-42c6-b1c1-89a365b736ea" providerId="ADAL" clId="{F67F96CC-FC59-45A4-9109-C23A09196AEF}" dt="2018-01-22T19:28:09.301" v="395" actId="20577"/>
          <ac:spMkLst>
            <pc:docMk/>
            <pc:sldMk cId="3185570638" sldId="285"/>
            <ac:spMk id="2" creationId="{00000000-0000-0000-0000-000000000000}"/>
          </ac:spMkLst>
        </pc:spChg>
      </pc:sldChg>
      <pc:sldChg chg="modSp">
        <pc:chgData name="IATAROLA, BRITTANY E" userId="d2d9b78e-4fe8-42c6-b1c1-89a365b736ea" providerId="ADAL" clId="{F67F96CC-FC59-45A4-9109-C23A09196AEF}" dt="2018-01-22T19:29:19.646" v="428" actId="20577"/>
        <pc:sldMkLst>
          <pc:docMk/>
          <pc:sldMk cId="983776458" sldId="287"/>
        </pc:sldMkLst>
        <pc:spChg chg="mod">
          <ac:chgData name="IATAROLA, BRITTANY E" userId="d2d9b78e-4fe8-42c6-b1c1-89a365b736ea" providerId="ADAL" clId="{F67F96CC-FC59-45A4-9109-C23A09196AEF}" dt="2018-01-22T19:29:19.646" v="428" actId="20577"/>
          <ac:spMkLst>
            <pc:docMk/>
            <pc:sldMk cId="983776458" sldId="287"/>
            <ac:spMk id="5" creationId="{960FBB99-9988-4995-9270-51855945E25A}"/>
          </ac:spMkLst>
        </pc:spChg>
      </pc:sldChg>
      <pc:sldChg chg="modSp">
        <pc:chgData name="IATAROLA, BRITTANY E" userId="d2d9b78e-4fe8-42c6-b1c1-89a365b736ea" providerId="ADAL" clId="{F67F96CC-FC59-45A4-9109-C23A09196AEF}" dt="2018-01-22T19:34:44.773" v="500" actId="20577"/>
        <pc:sldMkLst>
          <pc:docMk/>
          <pc:sldMk cId="4140308352" sldId="289"/>
        </pc:sldMkLst>
        <pc:spChg chg="mod">
          <ac:chgData name="IATAROLA, BRITTANY E" userId="d2d9b78e-4fe8-42c6-b1c1-89a365b736ea" providerId="ADAL" clId="{F67F96CC-FC59-45A4-9109-C23A09196AEF}" dt="2018-01-22T19:34:44.773" v="500" actId="20577"/>
          <ac:spMkLst>
            <pc:docMk/>
            <pc:sldMk cId="4140308352" sldId="289"/>
            <ac:spMk id="2" creationId="{00000000-0000-0000-0000-000000000000}"/>
          </ac:spMkLst>
        </pc:spChg>
      </pc:sldChg>
      <pc:sldChg chg="modSp">
        <pc:chgData name="IATAROLA, BRITTANY E" userId="d2d9b78e-4fe8-42c6-b1c1-89a365b736ea" providerId="ADAL" clId="{F67F96CC-FC59-45A4-9109-C23A09196AEF}" dt="2018-01-22T19:37:27.725" v="651" actId="20577"/>
        <pc:sldMkLst>
          <pc:docMk/>
          <pc:sldMk cId="3333662302" sldId="290"/>
        </pc:sldMkLst>
        <pc:spChg chg="mod">
          <ac:chgData name="IATAROLA, BRITTANY E" userId="d2d9b78e-4fe8-42c6-b1c1-89a365b736ea" providerId="ADAL" clId="{F67F96CC-FC59-45A4-9109-C23A09196AEF}" dt="2018-01-22T19:37:27.725" v="651" actId="20577"/>
          <ac:spMkLst>
            <pc:docMk/>
            <pc:sldMk cId="3333662302" sldId="290"/>
            <ac:spMk id="2" creationId="{00000000-0000-0000-0000-000000000000}"/>
          </ac:spMkLst>
        </pc:spChg>
      </pc:sldChg>
      <pc:sldChg chg="modSp">
        <pc:chgData name="IATAROLA, BRITTANY E" userId="d2d9b78e-4fe8-42c6-b1c1-89a365b736ea" providerId="ADAL" clId="{F67F96CC-FC59-45A4-9109-C23A09196AEF}" dt="2018-01-22T19:37:50.781" v="656" actId="20577"/>
        <pc:sldMkLst>
          <pc:docMk/>
          <pc:sldMk cId="424270421" sldId="291"/>
        </pc:sldMkLst>
        <pc:spChg chg="mod">
          <ac:chgData name="IATAROLA, BRITTANY E" userId="d2d9b78e-4fe8-42c6-b1c1-89a365b736ea" providerId="ADAL" clId="{F67F96CC-FC59-45A4-9109-C23A09196AEF}" dt="2018-01-22T19:37:50.781" v="656" actId="20577"/>
          <ac:spMkLst>
            <pc:docMk/>
            <pc:sldMk cId="424270421" sldId="291"/>
            <ac:spMk id="7" creationId="{F087A7CB-8169-48AD-A4A2-FE1178E8930B}"/>
          </ac:spMkLst>
        </pc:spChg>
      </pc:sldChg>
      <pc:sldChg chg="modSp">
        <pc:chgData name="IATAROLA, BRITTANY E" userId="d2d9b78e-4fe8-42c6-b1c1-89a365b736ea" providerId="ADAL" clId="{F67F96CC-FC59-45A4-9109-C23A09196AEF}" dt="2018-01-22T19:38:16.584" v="668"/>
        <pc:sldMkLst>
          <pc:docMk/>
          <pc:sldMk cId="1928825086" sldId="292"/>
        </pc:sldMkLst>
        <pc:spChg chg="mod">
          <ac:chgData name="IATAROLA, BRITTANY E" userId="d2d9b78e-4fe8-42c6-b1c1-89a365b736ea" providerId="ADAL" clId="{F67F96CC-FC59-45A4-9109-C23A09196AEF}" dt="2018-01-22T19:38:16.584" v="668"/>
          <ac:spMkLst>
            <pc:docMk/>
            <pc:sldMk cId="1928825086" sldId="292"/>
            <ac:spMk id="8" creationId="{6617226B-0C84-4972-A499-2D3F72B923E1}"/>
          </ac:spMkLst>
        </pc:spChg>
      </pc:sldChg>
      <pc:sldChg chg="modSp">
        <pc:chgData name="IATAROLA, BRITTANY E" userId="d2d9b78e-4fe8-42c6-b1c1-89a365b736ea" providerId="ADAL" clId="{F67F96CC-FC59-45A4-9109-C23A09196AEF}" dt="2018-01-22T19:38:56.187" v="712" actId="20577"/>
        <pc:sldMkLst>
          <pc:docMk/>
          <pc:sldMk cId="3392688566" sldId="293"/>
        </pc:sldMkLst>
        <pc:spChg chg="mod">
          <ac:chgData name="IATAROLA, BRITTANY E" userId="d2d9b78e-4fe8-42c6-b1c1-89a365b736ea" providerId="ADAL" clId="{F67F96CC-FC59-45A4-9109-C23A09196AEF}" dt="2018-01-22T19:38:56.187" v="712" actId="20577"/>
          <ac:spMkLst>
            <pc:docMk/>
            <pc:sldMk cId="3392688566" sldId="293"/>
            <ac:spMk id="3" creationId="{96EE42C4-1EF7-453E-A15C-F2F20445FAB4}"/>
          </ac:spMkLst>
        </pc:spChg>
      </pc:sldChg>
      <pc:sldChg chg="modSp">
        <pc:chgData name="IATAROLA, BRITTANY E" userId="d2d9b78e-4fe8-42c6-b1c1-89a365b736ea" providerId="ADAL" clId="{F67F96CC-FC59-45A4-9109-C23A09196AEF}" dt="2018-01-23T19:10:55.107" v="1426" actId="20577"/>
        <pc:sldMkLst>
          <pc:docMk/>
          <pc:sldMk cId="1719484495" sldId="294"/>
        </pc:sldMkLst>
        <pc:spChg chg="mod">
          <ac:chgData name="IATAROLA, BRITTANY E" userId="d2d9b78e-4fe8-42c6-b1c1-89a365b736ea" providerId="ADAL" clId="{F67F96CC-FC59-45A4-9109-C23A09196AEF}" dt="2018-01-23T19:10:55.107" v="1426" actId="20577"/>
          <ac:spMkLst>
            <pc:docMk/>
            <pc:sldMk cId="1719484495" sldId="294"/>
            <ac:spMk id="3" creationId="{F0DD7BB6-ECBA-4B68-8AFD-1B7EE12298B2}"/>
          </ac:spMkLst>
        </pc:spChg>
      </pc:sldChg>
      <pc:sldChg chg="modSp">
        <pc:chgData name="IATAROLA, BRITTANY E" userId="d2d9b78e-4fe8-42c6-b1c1-89a365b736ea" providerId="ADAL" clId="{F67F96CC-FC59-45A4-9109-C23A09196AEF}" dt="2018-01-22T21:05:16.247" v="1378" actId="20577"/>
        <pc:sldMkLst>
          <pc:docMk/>
          <pc:sldMk cId="20988725" sldId="295"/>
        </pc:sldMkLst>
        <pc:spChg chg="mod">
          <ac:chgData name="IATAROLA, BRITTANY E" userId="d2d9b78e-4fe8-42c6-b1c1-89a365b736ea" providerId="ADAL" clId="{F67F96CC-FC59-45A4-9109-C23A09196AEF}" dt="2018-01-22T21:05:16.247" v="1378" actId="20577"/>
          <ac:spMkLst>
            <pc:docMk/>
            <pc:sldMk cId="20988725" sldId="295"/>
            <ac:spMk id="3" creationId="{F0943257-E798-45C6-AF58-50C2C8755DF3}"/>
          </ac:spMkLst>
        </pc:spChg>
      </pc:sldChg>
      <pc:sldChg chg="addSp modSp add">
        <pc:chgData name="IATAROLA, BRITTANY E" userId="d2d9b78e-4fe8-42c6-b1c1-89a365b736ea" providerId="ADAL" clId="{F67F96CC-FC59-45A4-9109-C23A09196AEF}" dt="2018-01-22T19:26:05.421" v="371" actId="1038"/>
        <pc:sldMkLst>
          <pc:docMk/>
          <pc:sldMk cId="2881818154" sldId="300"/>
        </pc:sldMkLst>
        <pc:spChg chg="mod">
          <ac:chgData name="IATAROLA, BRITTANY E" userId="d2d9b78e-4fe8-42c6-b1c1-89a365b736ea" providerId="ADAL" clId="{F67F96CC-FC59-45A4-9109-C23A09196AEF}" dt="2018-01-22T19:22:47.493" v="31" actId="20577"/>
          <ac:spMkLst>
            <pc:docMk/>
            <pc:sldMk cId="2881818154" sldId="300"/>
            <ac:spMk id="2" creationId="{89A34773-0871-4A06-9F7E-405180172BEF}"/>
          </ac:spMkLst>
        </pc:spChg>
        <pc:spChg chg="mod">
          <ac:chgData name="IATAROLA, BRITTANY E" userId="d2d9b78e-4fe8-42c6-b1c1-89a365b736ea" providerId="ADAL" clId="{F67F96CC-FC59-45A4-9109-C23A09196AEF}" dt="2018-01-22T19:25:44.763" v="339" actId="20577"/>
          <ac:spMkLst>
            <pc:docMk/>
            <pc:sldMk cId="2881818154" sldId="300"/>
            <ac:spMk id="3" creationId="{6DD82FF2-8D49-4986-99A1-29844D045DF6}"/>
          </ac:spMkLst>
        </pc:spChg>
        <pc:spChg chg="add mod">
          <ac:chgData name="IATAROLA, BRITTANY E" userId="d2d9b78e-4fe8-42c6-b1c1-89a365b736ea" providerId="ADAL" clId="{F67F96CC-FC59-45A4-9109-C23A09196AEF}" dt="2018-01-22T19:25:52.937" v="361" actId="1035"/>
          <ac:spMkLst>
            <pc:docMk/>
            <pc:sldMk cId="2881818154" sldId="300"/>
            <ac:spMk id="4" creationId="{DA81B2C9-CEC5-44AD-8AB6-507651B86DFB}"/>
          </ac:spMkLst>
        </pc:spChg>
        <pc:spChg chg="add mod">
          <ac:chgData name="IATAROLA, BRITTANY E" userId="d2d9b78e-4fe8-42c6-b1c1-89a365b736ea" providerId="ADAL" clId="{F67F96CC-FC59-45A4-9109-C23A09196AEF}" dt="2018-01-22T19:26:00.062" v="363" actId="1076"/>
          <ac:spMkLst>
            <pc:docMk/>
            <pc:sldMk cId="2881818154" sldId="300"/>
            <ac:spMk id="5" creationId="{585267D1-3075-4194-B471-FCDD2173550A}"/>
          </ac:spMkLst>
        </pc:spChg>
        <pc:spChg chg="add mod">
          <ac:chgData name="IATAROLA, BRITTANY E" userId="d2d9b78e-4fe8-42c6-b1c1-89a365b736ea" providerId="ADAL" clId="{F67F96CC-FC59-45A4-9109-C23A09196AEF}" dt="2018-01-22T19:25:56.911" v="362" actId="1076"/>
          <ac:spMkLst>
            <pc:docMk/>
            <pc:sldMk cId="2881818154" sldId="300"/>
            <ac:spMk id="6" creationId="{C429E3AD-B20A-4FE9-BAE6-BF3A781CD792}"/>
          </ac:spMkLst>
        </pc:spChg>
        <pc:spChg chg="add mod">
          <ac:chgData name="IATAROLA, BRITTANY E" userId="d2d9b78e-4fe8-42c6-b1c1-89a365b736ea" providerId="ADAL" clId="{F67F96CC-FC59-45A4-9109-C23A09196AEF}" dt="2018-01-22T19:26:05.421" v="371" actId="1038"/>
          <ac:spMkLst>
            <pc:docMk/>
            <pc:sldMk cId="2881818154" sldId="300"/>
            <ac:spMk id="7" creationId="{8181D3BC-6F2A-4345-875B-FA6CB5E254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07D9EF-0472-4E83-998D-37F57FEA8F55}" type="datetimeFigureOut">
              <a:rPr lang="en-US" smtClean="0"/>
              <a:t>1/22/2018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5569C-1065-4DC2-A72C-098D21F9C185}" type="slidenum">
              <a:rPr lang="en-US" smtClean="0"/>
              <a:t>‹#›</a:t>
            </a:fld>
            <a:endParaRPr lang="en-US"/>
          </a:p>
        </p:txBody>
      </p:sp>
    </p:spTree>
    <p:extLst>
      <p:ext uri="{BB962C8B-B14F-4D97-AF65-F5344CB8AC3E}">
        <p14:creationId xmlns:p14="http://schemas.microsoft.com/office/powerpoint/2010/main" val="2930867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a:t>
            </a:r>
            <a:r>
              <a:rPr lang="en-US" baseline="0" dirty="0"/>
              <a:t> out notes, and ask students to sort the pronouns into singular, plural, or both.</a:t>
            </a:r>
            <a:endParaRPr lang="en-US" dirty="0"/>
          </a:p>
        </p:txBody>
      </p:sp>
      <p:sp>
        <p:nvSpPr>
          <p:cNvPr id="4" name="Slide Number Placeholder 3"/>
          <p:cNvSpPr>
            <a:spLocks noGrp="1"/>
          </p:cNvSpPr>
          <p:nvPr>
            <p:ph type="sldNum" sz="quarter" idx="10"/>
          </p:nvPr>
        </p:nvSpPr>
        <p:spPr/>
        <p:txBody>
          <a:bodyPr/>
          <a:lstStyle/>
          <a:p>
            <a:fld id="{7944F31D-1BD5-44C5-9759-63DCA98C951E}" type="slidenum">
              <a:rPr lang="en-US" smtClean="0"/>
              <a:t>17</a:t>
            </a:fld>
            <a:endParaRPr lang="en-US"/>
          </a:p>
        </p:txBody>
      </p:sp>
    </p:spTree>
    <p:extLst>
      <p:ext uri="{BB962C8B-B14F-4D97-AF65-F5344CB8AC3E}">
        <p14:creationId xmlns:p14="http://schemas.microsoft.com/office/powerpoint/2010/main" val="264313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47A6DA1-D75F-458D-AA39-FCB750CF2A33}" type="datetimeFigureOut">
              <a:rPr lang="en-US" smtClean="0"/>
              <a:t>1/22/2018</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0EFDA40-2518-43C9-9ACD-999A64508D8F}"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4381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A6DA1-D75F-458D-AA39-FCB750CF2A33}"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226121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A6DA1-D75F-458D-AA39-FCB750CF2A33}"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9600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A6DA1-D75F-458D-AA39-FCB750CF2A33}" type="datetimeFigureOut">
              <a:rPr lang="en-US" smtClean="0"/>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1128615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47A6DA1-D75F-458D-AA39-FCB750CF2A33}" type="datetimeFigureOut">
              <a:rPr lang="en-US" smtClean="0"/>
              <a:t>1/22/2018</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0EFDA40-2518-43C9-9ACD-999A64508D8F}"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458996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7A6DA1-D75F-458D-AA39-FCB750CF2A33}" type="datetimeFigureOut">
              <a:rPr lang="en-US" smtClean="0"/>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171294980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7A6DA1-D75F-458D-AA39-FCB750CF2A33}" type="datetimeFigureOut">
              <a:rPr lang="en-US" smtClean="0"/>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391345402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7A6DA1-D75F-458D-AA39-FCB750CF2A33}" type="datetimeFigureOut">
              <a:rPr lang="en-US" smtClean="0"/>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1499399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A6DA1-D75F-458D-AA39-FCB750CF2A33}" type="datetimeFigureOut">
              <a:rPr lang="en-US" smtClean="0"/>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170889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B47A6DA1-D75F-458D-AA39-FCB750CF2A33}" type="datetimeFigureOut">
              <a:rPr lang="en-US" smtClean="0"/>
              <a:t>1/22/2018</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10EFDA40-2518-43C9-9ACD-999A64508D8F}"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22818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B47A6DA1-D75F-458D-AA39-FCB750CF2A33}" type="datetimeFigureOut">
              <a:rPr lang="en-US" smtClean="0"/>
              <a:t>1/22/2018</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10EFDA40-2518-43C9-9ACD-999A64508D8F}" type="slidenum">
              <a:rPr lang="en-US" smtClean="0"/>
              <a:t>‹#›</a:t>
            </a:fld>
            <a:endParaRPr lang="en-US"/>
          </a:p>
        </p:txBody>
      </p:sp>
    </p:spTree>
    <p:extLst>
      <p:ext uri="{BB962C8B-B14F-4D97-AF65-F5344CB8AC3E}">
        <p14:creationId xmlns:p14="http://schemas.microsoft.com/office/powerpoint/2010/main" val="833066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47A6DA1-D75F-458D-AA39-FCB750CF2A33}" type="datetimeFigureOut">
              <a:rPr lang="en-US" smtClean="0"/>
              <a:t>1/22/2018</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0EFDA40-2518-43C9-9ACD-999A64508D8F}"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212189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89ACC2-2130-4D67-9856-F5EBFF47F6D1}"/>
              </a:ext>
            </a:extLst>
          </p:cNvPr>
          <p:cNvSpPr>
            <a:spLocks noGrp="1"/>
          </p:cNvSpPr>
          <p:nvPr>
            <p:ph type="ctrTitle"/>
          </p:nvPr>
        </p:nvSpPr>
        <p:spPr/>
        <p:txBody>
          <a:bodyPr/>
          <a:lstStyle/>
          <a:p>
            <a:r>
              <a:rPr lang="en-US" dirty="0"/>
              <a:t>Essay-writing review</a:t>
            </a:r>
          </a:p>
        </p:txBody>
      </p:sp>
      <p:sp>
        <p:nvSpPr>
          <p:cNvPr id="5" name="Subtitle 4">
            <a:extLst>
              <a:ext uri="{FF2B5EF4-FFF2-40B4-BE49-F238E27FC236}">
                <a16:creationId xmlns:a16="http://schemas.microsoft.com/office/drawing/2014/main" id="{29A5E641-5815-41C4-94CA-2D7B39394DF1}"/>
              </a:ext>
            </a:extLst>
          </p:cNvPr>
          <p:cNvSpPr>
            <a:spLocks noGrp="1"/>
          </p:cNvSpPr>
          <p:nvPr>
            <p:ph type="subTitle" idx="1"/>
          </p:nvPr>
        </p:nvSpPr>
        <p:spPr/>
        <p:txBody>
          <a:bodyPr/>
          <a:lstStyle/>
          <a:p>
            <a:r>
              <a:rPr lang="en-US" dirty="0"/>
              <a:t>Common mistakes and how to fix them</a:t>
            </a:r>
          </a:p>
        </p:txBody>
      </p:sp>
    </p:spTree>
    <p:extLst>
      <p:ext uri="{BB962C8B-B14F-4D97-AF65-F5344CB8AC3E}">
        <p14:creationId xmlns:p14="http://schemas.microsoft.com/office/powerpoint/2010/main" val="30907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do when it is a compound sentence?</a:t>
            </a:r>
          </a:p>
        </p:txBody>
      </p:sp>
      <p:sp>
        <p:nvSpPr>
          <p:cNvPr id="3" name="Content Placeholder 2"/>
          <p:cNvSpPr>
            <a:spLocks noGrp="1"/>
          </p:cNvSpPr>
          <p:nvPr>
            <p:ph idx="1"/>
          </p:nvPr>
        </p:nvSpPr>
        <p:spPr/>
        <p:txBody>
          <a:bodyPr>
            <a:normAutofit/>
          </a:bodyPr>
          <a:lstStyle/>
          <a:p>
            <a:r>
              <a:rPr lang="en-US" sz="3600" dirty="0"/>
              <a:t>The coffee was bought by the girl, but she never drank it.</a:t>
            </a:r>
          </a:p>
          <a:p>
            <a:pPr marL="0" indent="0">
              <a:buNone/>
            </a:pPr>
            <a:r>
              <a:rPr lang="en-US" sz="3600" b="1" dirty="0"/>
              <a:t>Just fix the part that is passive:</a:t>
            </a:r>
          </a:p>
          <a:p>
            <a:r>
              <a:rPr lang="en-US" sz="3600" dirty="0"/>
              <a:t>The girl bought the coffee, but she never drank it.</a:t>
            </a:r>
          </a:p>
          <a:p>
            <a:pPr marL="0" indent="0">
              <a:buNone/>
            </a:pPr>
            <a:endParaRPr lang="en-US" sz="3600" dirty="0"/>
          </a:p>
        </p:txBody>
      </p:sp>
    </p:spTree>
    <p:extLst>
      <p:ext uri="{BB962C8B-B14F-4D97-AF65-F5344CB8AC3E}">
        <p14:creationId xmlns:p14="http://schemas.microsoft.com/office/powerpoint/2010/main" val="1080551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Try it!</a:t>
            </a:r>
          </a:p>
        </p:txBody>
      </p:sp>
      <p:sp>
        <p:nvSpPr>
          <p:cNvPr id="3" name="Content Placeholder 2"/>
          <p:cNvSpPr>
            <a:spLocks noGrp="1"/>
          </p:cNvSpPr>
          <p:nvPr>
            <p:ph idx="1"/>
          </p:nvPr>
        </p:nvSpPr>
        <p:spPr/>
        <p:txBody>
          <a:bodyPr>
            <a:normAutofit/>
          </a:bodyPr>
          <a:lstStyle/>
          <a:p>
            <a:r>
              <a:rPr lang="en-US" sz="3200" dirty="0"/>
              <a:t>Mistakes were made by the scientist, but he fixed them before his final experiment. </a:t>
            </a:r>
          </a:p>
        </p:txBody>
      </p:sp>
    </p:spTree>
    <p:extLst>
      <p:ext uri="{BB962C8B-B14F-4D97-AF65-F5344CB8AC3E}">
        <p14:creationId xmlns:p14="http://schemas.microsoft.com/office/powerpoint/2010/main" val="63542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you do?</a:t>
            </a:r>
          </a:p>
        </p:txBody>
      </p:sp>
      <p:sp>
        <p:nvSpPr>
          <p:cNvPr id="3" name="Content Placeholder 2"/>
          <p:cNvSpPr>
            <a:spLocks noGrp="1"/>
          </p:cNvSpPr>
          <p:nvPr>
            <p:ph idx="1"/>
          </p:nvPr>
        </p:nvSpPr>
        <p:spPr/>
        <p:txBody>
          <a:bodyPr>
            <a:normAutofit/>
          </a:bodyPr>
          <a:lstStyle/>
          <a:p>
            <a:r>
              <a:rPr lang="en-US" sz="3600" dirty="0"/>
              <a:t>The scientist made mistakes, but he fixed them before his final experiment. </a:t>
            </a:r>
          </a:p>
        </p:txBody>
      </p:sp>
    </p:spTree>
    <p:extLst>
      <p:ext uri="{BB962C8B-B14F-4D97-AF65-F5344CB8AC3E}">
        <p14:creationId xmlns:p14="http://schemas.microsoft.com/office/powerpoint/2010/main" val="3768077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AB58CF-0512-45F1-A09D-0925E2D08EC0}"/>
              </a:ext>
            </a:extLst>
          </p:cNvPr>
          <p:cNvSpPr>
            <a:spLocks noGrp="1"/>
          </p:cNvSpPr>
          <p:nvPr>
            <p:ph type="ctrTitle"/>
          </p:nvPr>
        </p:nvSpPr>
        <p:spPr/>
        <p:txBody>
          <a:bodyPr/>
          <a:lstStyle/>
          <a:p>
            <a:r>
              <a:rPr lang="en-US" dirty="0"/>
              <a:t>Pronoun-antecedent agreement</a:t>
            </a:r>
          </a:p>
        </p:txBody>
      </p:sp>
      <p:sp>
        <p:nvSpPr>
          <p:cNvPr id="5" name="Subtitle 4">
            <a:extLst>
              <a:ext uri="{FF2B5EF4-FFF2-40B4-BE49-F238E27FC236}">
                <a16:creationId xmlns:a16="http://schemas.microsoft.com/office/drawing/2014/main" id="{22E2666C-E201-4BDF-90A8-DBB4A46A265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37406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34773-0871-4A06-9F7E-405180172BEF}"/>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6DD82FF2-8D49-4986-99A1-29844D045DF6}"/>
              </a:ext>
            </a:extLst>
          </p:cNvPr>
          <p:cNvSpPr>
            <a:spLocks noGrp="1"/>
          </p:cNvSpPr>
          <p:nvPr>
            <p:ph idx="1"/>
          </p:nvPr>
        </p:nvSpPr>
        <p:spPr/>
        <p:txBody>
          <a:bodyPr/>
          <a:lstStyle/>
          <a:p>
            <a:r>
              <a:rPr lang="en-US" dirty="0"/>
              <a:t>Pronoun: words that replace nouns </a:t>
            </a:r>
          </a:p>
          <a:p>
            <a:pPr lvl="1"/>
            <a:r>
              <a:rPr lang="en-US" dirty="0"/>
              <a:t>Examples: “he”, “they”, “it”, “some”, and “one”</a:t>
            </a:r>
          </a:p>
          <a:p>
            <a:r>
              <a:rPr lang="en-US" dirty="0"/>
              <a:t>Antecedent: the noun that comes before the pronoun in the sentence </a:t>
            </a:r>
          </a:p>
          <a:p>
            <a:r>
              <a:rPr lang="en-US" dirty="0"/>
              <a:t>Example: Juliet slept through her funeral. </a:t>
            </a:r>
          </a:p>
          <a:p>
            <a:pPr marL="0" indent="0">
              <a:buNone/>
            </a:pPr>
            <a:endParaRPr lang="en-US" dirty="0"/>
          </a:p>
        </p:txBody>
      </p:sp>
      <p:sp>
        <p:nvSpPr>
          <p:cNvPr id="4" name="Arrow: Up 3">
            <a:extLst>
              <a:ext uri="{FF2B5EF4-FFF2-40B4-BE49-F238E27FC236}">
                <a16:creationId xmlns:a16="http://schemas.microsoft.com/office/drawing/2014/main" id="{DA81B2C9-CEC5-44AD-8AB6-507651B86DFB}"/>
              </a:ext>
            </a:extLst>
          </p:cNvPr>
          <p:cNvSpPr/>
          <p:nvPr/>
        </p:nvSpPr>
        <p:spPr>
          <a:xfrm>
            <a:off x="2679032" y="4058650"/>
            <a:ext cx="256673" cy="33688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Up 4">
            <a:extLst>
              <a:ext uri="{FF2B5EF4-FFF2-40B4-BE49-F238E27FC236}">
                <a16:creationId xmlns:a16="http://schemas.microsoft.com/office/drawing/2014/main" id="{585267D1-3075-4194-B471-FCDD2173550A}"/>
              </a:ext>
            </a:extLst>
          </p:cNvPr>
          <p:cNvSpPr/>
          <p:nvPr/>
        </p:nvSpPr>
        <p:spPr>
          <a:xfrm>
            <a:off x="4563978" y="4058650"/>
            <a:ext cx="256673" cy="33688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429E3AD-B20A-4FE9-BAE6-BF3A781CD792}"/>
              </a:ext>
            </a:extLst>
          </p:cNvPr>
          <p:cNvSpPr txBox="1"/>
          <p:nvPr/>
        </p:nvSpPr>
        <p:spPr>
          <a:xfrm>
            <a:off x="2149641" y="4532077"/>
            <a:ext cx="1572127" cy="369332"/>
          </a:xfrm>
          <a:prstGeom prst="rect">
            <a:avLst/>
          </a:prstGeom>
          <a:noFill/>
        </p:spPr>
        <p:txBody>
          <a:bodyPr wrap="square" rtlCol="0">
            <a:spAutoFit/>
          </a:bodyPr>
          <a:lstStyle/>
          <a:p>
            <a:r>
              <a:rPr lang="en-US" b="1" dirty="0"/>
              <a:t>Antecedent</a:t>
            </a:r>
          </a:p>
        </p:txBody>
      </p:sp>
      <p:sp>
        <p:nvSpPr>
          <p:cNvPr id="7" name="TextBox 6">
            <a:extLst>
              <a:ext uri="{FF2B5EF4-FFF2-40B4-BE49-F238E27FC236}">
                <a16:creationId xmlns:a16="http://schemas.microsoft.com/office/drawing/2014/main" id="{8181D3BC-6F2A-4345-875B-FA6CB5E2549D}"/>
              </a:ext>
            </a:extLst>
          </p:cNvPr>
          <p:cNvSpPr txBox="1"/>
          <p:nvPr/>
        </p:nvSpPr>
        <p:spPr>
          <a:xfrm>
            <a:off x="4146881" y="4532077"/>
            <a:ext cx="1572127" cy="369332"/>
          </a:xfrm>
          <a:prstGeom prst="rect">
            <a:avLst/>
          </a:prstGeom>
          <a:noFill/>
        </p:spPr>
        <p:txBody>
          <a:bodyPr wrap="square" rtlCol="0">
            <a:spAutoFit/>
          </a:bodyPr>
          <a:lstStyle/>
          <a:p>
            <a:r>
              <a:rPr lang="en-US" b="1" dirty="0"/>
              <a:t>Pronoun</a:t>
            </a:r>
          </a:p>
        </p:txBody>
      </p:sp>
    </p:spTree>
    <p:extLst>
      <p:ext uri="{BB962C8B-B14F-4D97-AF65-F5344CB8AC3E}">
        <p14:creationId xmlns:p14="http://schemas.microsoft.com/office/powerpoint/2010/main" val="2881818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Pronouns: Plural vs Singular</a:t>
            </a:r>
          </a:p>
        </p:txBody>
      </p:sp>
      <p:sp>
        <p:nvSpPr>
          <p:cNvPr id="3" name="Content Placeholder 2"/>
          <p:cNvSpPr>
            <a:spLocks noGrp="1"/>
          </p:cNvSpPr>
          <p:nvPr>
            <p:ph idx="1"/>
          </p:nvPr>
        </p:nvSpPr>
        <p:spPr/>
        <p:txBody>
          <a:bodyPr>
            <a:noAutofit/>
          </a:bodyPr>
          <a:lstStyle/>
          <a:p>
            <a:r>
              <a:rPr lang="en-US" sz="3200" dirty="0"/>
              <a:t>Plural </a:t>
            </a:r>
            <a:r>
              <a:rPr lang="en-US" sz="3200" dirty="0">
                <a:solidFill>
                  <a:srgbClr val="FF0000"/>
                </a:solidFill>
              </a:rPr>
              <a:t>pronouns</a:t>
            </a:r>
            <a:r>
              <a:rPr lang="en-US" sz="3200" dirty="0"/>
              <a:t> replace </a:t>
            </a:r>
            <a:r>
              <a:rPr lang="en-US" sz="3200" dirty="0">
                <a:solidFill>
                  <a:schemeClr val="accent4"/>
                </a:solidFill>
              </a:rPr>
              <a:t>nouns</a:t>
            </a:r>
            <a:r>
              <a:rPr lang="en-US" sz="3200" dirty="0"/>
              <a:t> used for groups:</a:t>
            </a:r>
          </a:p>
          <a:p>
            <a:pPr lvl="1"/>
            <a:r>
              <a:rPr lang="en-US" sz="2800" dirty="0">
                <a:solidFill>
                  <a:srgbClr val="FF0000"/>
                </a:solidFill>
              </a:rPr>
              <a:t>They, Them</a:t>
            </a:r>
          </a:p>
          <a:p>
            <a:pPr lvl="1"/>
            <a:r>
              <a:rPr lang="en-US" sz="2800" dirty="0"/>
              <a:t>The </a:t>
            </a:r>
            <a:r>
              <a:rPr lang="en-US" sz="2800" dirty="0">
                <a:solidFill>
                  <a:schemeClr val="accent4"/>
                </a:solidFill>
              </a:rPr>
              <a:t>frogs</a:t>
            </a:r>
            <a:r>
              <a:rPr lang="en-US" sz="2800" dirty="0"/>
              <a:t> sang </a:t>
            </a:r>
            <a:r>
              <a:rPr lang="en-US" sz="2800" dirty="0">
                <a:solidFill>
                  <a:srgbClr val="FF0000"/>
                </a:solidFill>
              </a:rPr>
              <a:t>their</a:t>
            </a:r>
            <a:r>
              <a:rPr lang="en-US" sz="2800" dirty="0"/>
              <a:t> songs.</a:t>
            </a:r>
          </a:p>
          <a:p>
            <a:r>
              <a:rPr lang="en-US" sz="3200" dirty="0"/>
              <a:t>Singular </a:t>
            </a:r>
            <a:r>
              <a:rPr lang="en-US" sz="3200" dirty="0">
                <a:solidFill>
                  <a:srgbClr val="FF0000"/>
                </a:solidFill>
              </a:rPr>
              <a:t>pronouns</a:t>
            </a:r>
            <a:r>
              <a:rPr lang="en-US" sz="3200" dirty="0"/>
              <a:t> replace </a:t>
            </a:r>
            <a:r>
              <a:rPr lang="en-US" sz="3200" dirty="0">
                <a:solidFill>
                  <a:schemeClr val="accent4"/>
                </a:solidFill>
              </a:rPr>
              <a:t>nouns</a:t>
            </a:r>
            <a:r>
              <a:rPr lang="en-US" sz="3200" dirty="0"/>
              <a:t> that just represent one person, place, or thing:</a:t>
            </a:r>
          </a:p>
          <a:p>
            <a:pPr lvl="1"/>
            <a:r>
              <a:rPr lang="en-US" sz="2800" dirty="0">
                <a:solidFill>
                  <a:srgbClr val="FF0000"/>
                </a:solidFill>
              </a:rPr>
              <a:t>He, she, it, her, his</a:t>
            </a:r>
          </a:p>
          <a:p>
            <a:pPr lvl="1"/>
            <a:r>
              <a:rPr lang="en-US" sz="2800" dirty="0">
                <a:solidFill>
                  <a:schemeClr val="accent4"/>
                </a:solidFill>
              </a:rPr>
              <a:t>Amy</a:t>
            </a:r>
            <a:r>
              <a:rPr lang="en-US" sz="2800" dirty="0"/>
              <a:t> practiced </a:t>
            </a:r>
            <a:r>
              <a:rPr lang="en-US" sz="2800" dirty="0">
                <a:solidFill>
                  <a:srgbClr val="FF0000"/>
                </a:solidFill>
              </a:rPr>
              <a:t>her</a:t>
            </a:r>
            <a:r>
              <a:rPr lang="en-US" sz="2800" dirty="0"/>
              <a:t> scales every day.</a:t>
            </a:r>
          </a:p>
          <a:p>
            <a:endParaRPr lang="en-US" sz="3200" dirty="0"/>
          </a:p>
        </p:txBody>
      </p:sp>
    </p:spTree>
    <p:extLst>
      <p:ext uri="{BB962C8B-B14F-4D97-AF65-F5344CB8AC3E}">
        <p14:creationId xmlns:p14="http://schemas.microsoft.com/office/powerpoint/2010/main" val="1223878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Exception</a:t>
            </a:r>
          </a:p>
        </p:txBody>
      </p:sp>
      <p:sp>
        <p:nvSpPr>
          <p:cNvPr id="3" name="Content Placeholder 2"/>
          <p:cNvSpPr>
            <a:spLocks noGrp="1"/>
          </p:cNvSpPr>
          <p:nvPr>
            <p:ph idx="1"/>
          </p:nvPr>
        </p:nvSpPr>
        <p:spPr>
          <a:xfrm>
            <a:off x="1251678" y="1874516"/>
            <a:ext cx="10178322" cy="4983483"/>
          </a:xfrm>
        </p:spPr>
        <p:txBody>
          <a:bodyPr>
            <a:noAutofit/>
          </a:bodyPr>
          <a:lstStyle/>
          <a:p>
            <a:r>
              <a:rPr lang="en-US" sz="2800" dirty="0"/>
              <a:t>Plural pronouns should be used to indicate a singular noun </a:t>
            </a:r>
            <a:r>
              <a:rPr lang="en-US" sz="2800" dirty="0">
                <a:solidFill>
                  <a:srgbClr val="FF0000"/>
                </a:solidFill>
              </a:rPr>
              <a:t>IF your goals is to be gender-neutral</a:t>
            </a:r>
          </a:p>
          <a:p>
            <a:r>
              <a:rPr lang="en-US" sz="2800" dirty="0"/>
              <a:t>For example, </a:t>
            </a:r>
            <a:r>
              <a:rPr lang="en-US" sz="2800" dirty="0">
                <a:solidFill>
                  <a:srgbClr val="FF0000"/>
                </a:solidFill>
              </a:rPr>
              <a:t>if you do not know the gender of the person you are referring to, you can refer to that person as “they” or “them”</a:t>
            </a:r>
          </a:p>
          <a:p>
            <a:r>
              <a:rPr lang="en-US" sz="2800" dirty="0"/>
              <a:t>If, however, that person’s gender is important to the meaning of the sentence, you should include it.</a:t>
            </a:r>
          </a:p>
          <a:p>
            <a:pPr lvl="0"/>
            <a:r>
              <a:rPr lang="en-US" dirty="0"/>
              <a:t>Do: When a reader encounters </a:t>
            </a:r>
            <a:r>
              <a:rPr lang="en-US" i="1" dirty="0"/>
              <a:t>Romeo and Juliet </a:t>
            </a:r>
            <a:r>
              <a:rPr lang="en-US" dirty="0"/>
              <a:t>for the first time, </a:t>
            </a:r>
            <a:r>
              <a:rPr lang="en-US" u="sng" dirty="0"/>
              <a:t>they</a:t>
            </a:r>
            <a:r>
              <a:rPr lang="en-US" dirty="0"/>
              <a:t> may feel intimidated at first.</a:t>
            </a:r>
          </a:p>
          <a:p>
            <a:pPr lvl="0"/>
            <a:r>
              <a:rPr lang="en-US" dirty="0"/>
              <a:t>Do NOT: Due to Juliet’s gender and age, </a:t>
            </a:r>
            <a:r>
              <a:rPr lang="en-US" u="sng" dirty="0"/>
              <a:t>she</a:t>
            </a:r>
            <a:r>
              <a:rPr lang="en-US" dirty="0"/>
              <a:t> is considered property of </a:t>
            </a:r>
            <a:r>
              <a:rPr lang="en-US" u="sng" dirty="0"/>
              <a:t>her</a:t>
            </a:r>
            <a:r>
              <a:rPr lang="en-US" dirty="0"/>
              <a:t> parents. </a:t>
            </a:r>
          </a:p>
          <a:p>
            <a:pPr marL="0" indent="0">
              <a:buNone/>
            </a:pPr>
            <a:endParaRPr lang="en-US" sz="2800" dirty="0"/>
          </a:p>
        </p:txBody>
      </p:sp>
    </p:spTree>
    <p:extLst>
      <p:ext uri="{BB962C8B-B14F-4D97-AF65-F5344CB8AC3E}">
        <p14:creationId xmlns:p14="http://schemas.microsoft.com/office/powerpoint/2010/main" val="4234732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1847088"/>
            <a:ext cx="8382000" cy="44775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Indefinite Pronoun—singular, plural or both</a:t>
            </a:r>
          </a:p>
        </p:txBody>
      </p:sp>
      <p:sp>
        <p:nvSpPr>
          <p:cNvPr id="3" name="Content Placeholder 2"/>
          <p:cNvSpPr>
            <a:spLocks noGrp="1"/>
          </p:cNvSpPr>
          <p:nvPr>
            <p:ph idx="1"/>
          </p:nvPr>
        </p:nvSpPr>
        <p:spPr>
          <a:xfrm>
            <a:off x="1981200" y="1874517"/>
            <a:ext cx="8382000" cy="4450083"/>
          </a:xfrm>
        </p:spPr>
        <p:txBody>
          <a:bodyPr>
            <a:normAutofit/>
          </a:bodyPr>
          <a:lstStyle/>
          <a:p>
            <a:endParaRPr lang="en-US" sz="2400" b="1" dirty="0"/>
          </a:p>
          <a:p>
            <a:r>
              <a:rPr lang="en-US" sz="2400" b="1" dirty="0"/>
              <a:t>Singular:</a:t>
            </a:r>
            <a:r>
              <a:rPr lang="en-US" sz="2400" dirty="0"/>
              <a:t> another, anybody, anyone, anything, each, either, everybody, everyone, everything, little, much, neither, nobody, no one, nothing, nothing, one, other, somebody, something, someone</a:t>
            </a:r>
          </a:p>
          <a:p>
            <a:pPr marL="0" indent="0">
              <a:buNone/>
            </a:pPr>
            <a:endParaRPr lang="en-US" sz="2400" dirty="0"/>
          </a:p>
          <a:p>
            <a:r>
              <a:rPr lang="en-US" sz="2400" b="1" dirty="0"/>
              <a:t>Plural:</a:t>
            </a:r>
            <a:r>
              <a:rPr lang="en-US" sz="2400" dirty="0"/>
              <a:t> both, few, many, others, several</a:t>
            </a:r>
          </a:p>
          <a:p>
            <a:endParaRPr lang="en-US" sz="2400" dirty="0"/>
          </a:p>
          <a:p>
            <a:r>
              <a:rPr lang="en-US" sz="2400" b="1" dirty="0"/>
              <a:t> Singular or Plural</a:t>
            </a:r>
            <a:r>
              <a:rPr lang="en-US" sz="2400" dirty="0"/>
              <a:t>: all, any, more, most, none, some </a:t>
            </a:r>
          </a:p>
          <a:p>
            <a:endParaRPr lang="en-US" sz="2400" dirty="0"/>
          </a:p>
        </p:txBody>
      </p:sp>
    </p:spTree>
    <p:extLst>
      <p:ext uri="{BB962C8B-B14F-4D97-AF65-F5344CB8AC3E}">
        <p14:creationId xmlns:p14="http://schemas.microsoft.com/office/powerpoint/2010/main" val="318557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63A3E-E4D1-4B80-B64C-3778BB16DABB}"/>
              </a:ext>
            </a:extLst>
          </p:cNvPr>
          <p:cNvSpPr>
            <a:spLocks noGrp="1"/>
          </p:cNvSpPr>
          <p:nvPr>
            <p:ph type="title"/>
          </p:nvPr>
        </p:nvSpPr>
        <p:spPr/>
        <p:txBody>
          <a:bodyPr/>
          <a:lstStyle/>
          <a:p>
            <a:r>
              <a:rPr lang="en-US" dirty="0"/>
              <a:t>Correct the following sentences:</a:t>
            </a:r>
          </a:p>
        </p:txBody>
      </p:sp>
      <p:sp>
        <p:nvSpPr>
          <p:cNvPr id="3" name="Content Placeholder 2">
            <a:extLst>
              <a:ext uri="{FF2B5EF4-FFF2-40B4-BE49-F238E27FC236}">
                <a16:creationId xmlns:a16="http://schemas.microsoft.com/office/drawing/2014/main" id="{BFFB5825-0522-4D06-9837-C069C2AFD4DF}"/>
              </a:ext>
            </a:extLst>
          </p:cNvPr>
          <p:cNvSpPr>
            <a:spLocks noGrp="1"/>
          </p:cNvSpPr>
          <p:nvPr>
            <p:ph idx="1"/>
          </p:nvPr>
        </p:nvSpPr>
        <p:spPr/>
        <p:txBody>
          <a:bodyPr>
            <a:normAutofit/>
          </a:bodyPr>
          <a:lstStyle/>
          <a:p>
            <a:r>
              <a:rPr lang="en-US" sz="3200" dirty="0"/>
              <a:t>Romeo loves Juliet so much that when they die they cannot live without them. </a:t>
            </a:r>
          </a:p>
          <a:p>
            <a:r>
              <a:rPr lang="en-US" sz="3200" dirty="0"/>
              <a:t>No one realizes that Romeo and Juliet is going to kill themselves.</a:t>
            </a:r>
          </a:p>
          <a:p>
            <a:r>
              <a:rPr lang="en-US" sz="3200" dirty="0"/>
              <a:t>By the time the Prince realizes their mistake, it is too late </a:t>
            </a:r>
          </a:p>
          <a:p>
            <a:endParaRPr lang="en-US" sz="3200" dirty="0"/>
          </a:p>
        </p:txBody>
      </p:sp>
    </p:spTree>
    <p:extLst>
      <p:ext uri="{BB962C8B-B14F-4D97-AF65-F5344CB8AC3E}">
        <p14:creationId xmlns:p14="http://schemas.microsoft.com/office/powerpoint/2010/main" val="3238390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8BAE97-1D9C-4825-BCF8-2B19DA1AEB32}"/>
              </a:ext>
            </a:extLst>
          </p:cNvPr>
          <p:cNvSpPr>
            <a:spLocks noGrp="1"/>
          </p:cNvSpPr>
          <p:nvPr>
            <p:ph type="ctrTitle"/>
          </p:nvPr>
        </p:nvSpPr>
        <p:spPr/>
        <p:txBody>
          <a:bodyPr/>
          <a:lstStyle/>
          <a:p>
            <a:r>
              <a:rPr lang="en-US" dirty="0"/>
              <a:t>sentences</a:t>
            </a:r>
          </a:p>
        </p:txBody>
      </p:sp>
      <p:sp>
        <p:nvSpPr>
          <p:cNvPr id="5" name="Subtitle 4">
            <a:extLst>
              <a:ext uri="{FF2B5EF4-FFF2-40B4-BE49-F238E27FC236}">
                <a16:creationId xmlns:a16="http://schemas.microsoft.com/office/drawing/2014/main" id="{960FBB99-9988-4995-9270-51855945E25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8377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BE810-64B8-41F8-8FC8-90772FD555C3}"/>
              </a:ext>
            </a:extLst>
          </p:cNvPr>
          <p:cNvSpPr>
            <a:spLocks noGrp="1"/>
          </p:cNvSpPr>
          <p:nvPr>
            <p:ph type="title"/>
          </p:nvPr>
        </p:nvSpPr>
        <p:spPr/>
        <p:txBody>
          <a:bodyPr/>
          <a:lstStyle/>
          <a:p>
            <a:r>
              <a:rPr lang="en-US" dirty="0"/>
              <a:t>Passive voice hurts clarity </a:t>
            </a:r>
          </a:p>
        </p:txBody>
      </p:sp>
      <p:sp>
        <p:nvSpPr>
          <p:cNvPr id="3" name="Content Placeholder 2">
            <a:extLst>
              <a:ext uri="{FF2B5EF4-FFF2-40B4-BE49-F238E27FC236}">
                <a16:creationId xmlns:a16="http://schemas.microsoft.com/office/drawing/2014/main" id="{3C2B7ACB-AA56-4E3A-998D-F9FD1A7E090E}"/>
              </a:ext>
            </a:extLst>
          </p:cNvPr>
          <p:cNvSpPr>
            <a:spLocks noGrp="1"/>
          </p:cNvSpPr>
          <p:nvPr>
            <p:ph idx="1"/>
          </p:nvPr>
        </p:nvSpPr>
        <p:spPr/>
        <p:txBody>
          <a:bodyPr/>
          <a:lstStyle/>
          <a:p>
            <a:r>
              <a:rPr lang="en-US" dirty="0"/>
              <a:t>If your comments included “wording” or “confusing”, this likely pertains to you</a:t>
            </a:r>
          </a:p>
        </p:txBody>
      </p:sp>
    </p:spTree>
    <p:extLst>
      <p:ext uri="{BB962C8B-B14F-4D97-AF65-F5344CB8AC3E}">
        <p14:creationId xmlns:p14="http://schemas.microsoft.com/office/powerpoint/2010/main" val="1617847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simple sentence has only one independent clause</a:t>
            </a:r>
          </a:p>
          <a:p>
            <a:r>
              <a:rPr lang="en-US" dirty="0"/>
              <a:t>A simple sentence can have a compound subject or verb.</a:t>
            </a:r>
          </a:p>
          <a:p>
            <a:r>
              <a:rPr lang="en-US" dirty="0"/>
              <a:t>A simple sentence communicates one idea. </a:t>
            </a:r>
          </a:p>
          <a:p>
            <a:r>
              <a:rPr lang="en-US" dirty="0"/>
              <a:t>Examples: Juliet slowly loses her sanity over the course of the play. </a:t>
            </a:r>
          </a:p>
        </p:txBody>
      </p:sp>
      <p:sp>
        <p:nvSpPr>
          <p:cNvPr id="3" name="Title 2"/>
          <p:cNvSpPr>
            <a:spLocks noGrp="1"/>
          </p:cNvSpPr>
          <p:nvPr>
            <p:ph type="title"/>
          </p:nvPr>
        </p:nvSpPr>
        <p:spPr/>
        <p:txBody>
          <a:bodyPr/>
          <a:lstStyle/>
          <a:p>
            <a:r>
              <a:rPr lang="en-US" dirty="0"/>
              <a:t>Simple Sentences</a:t>
            </a:r>
          </a:p>
        </p:txBody>
      </p:sp>
    </p:spTree>
    <p:extLst>
      <p:ext uri="{BB962C8B-B14F-4D97-AF65-F5344CB8AC3E}">
        <p14:creationId xmlns:p14="http://schemas.microsoft.com/office/powerpoint/2010/main" val="4140308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compound sentence is made up of two or more independent clauses.</a:t>
            </a:r>
          </a:p>
          <a:p>
            <a:r>
              <a:rPr lang="en-US" dirty="0"/>
              <a:t>A compound sentence is often connected by a coordinating conjunction. (For, and, but, so, or)</a:t>
            </a:r>
          </a:p>
          <a:p>
            <a:r>
              <a:rPr lang="en-US" dirty="0"/>
              <a:t>A compound sentence can also be connected by a semicolon. (;)</a:t>
            </a:r>
          </a:p>
          <a:p>
            <a:r>
              <a:rPr lang="en-US" dirty="0"/>
              <a:t>A compound sentence communicates more than one idea.</a:t>
            </a:r>
          </a:p>
          <a:p>
            <a:r>
              <a:rPr lang="en-US" dirty="0"/>
              <a:t>Example: Juliet cannot handle living without Romeo, so she slowly loses her sanity over the course of the play.</a:t>
            </a:r>
          </a:p>
        </p:txBody>
      </p:sp>
      <p:sp>
        <p:nvSpPr>
          <p:cNvPr id="3" name="Title 2"/>
          <p:cNvSpPr>
            <a:spLocks noGrp="1"/>
          </p:cNvSpPr>
          <p:nvPr>
            <p:ph type="title"/>
          </p:nvPr>
        </p:nvSpPr>
        <p:spPr/>
        <p:txBody>
          <a:bodyPr/>
          <a:lstStyle/>
          <a:p>
            <a:r>
              <a:rPr lang="en-US" dirty="0"/>
              <a:t>Compound Sentences</a:t>
            </a:r>
          </a:p>
        </p:txBody>
      </p:sp>
    </p:spTree>
    <p:extLst>
      <p:ext uri="{BB962C8B-B14F-4D97-AF65-F5344CB8AC3E}">
        <p14:creationId xmlns:p14="http://schemas.microsoft.com/office/powerpoint/2010/main" val="3333662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427D-5436-4A2B-9486-BB4F35BC07A7}"/>
              </a:ext>
            </a:extLst>
          </p:cNvPr>
          <p:cNvSpPr>
            <a:spLocks noGrp="1"/>
          </p:cNvSpPr>
          <p:nvPr>
            <p:ph type="title"/>
          </p:nvPr>
        </p:nvSpPr>
        <p:spPr/>
        <p:txBody>
          <a:bodyPr/>
          <a:lstStyle/>
          <a:p>
            <a:r>
              <a:rPr lang="en-US" dirty="0"/>
              <a:t>Run on sentences </a:t>
            </a:r>
          </a:p>
        </p:txBody>
      </p:sp>
      <p:sp>
        <p:nvSpPr>
          <p:cNvPr id="5" name="Text Placeholder 4">
            <a:extLst>
              <a:ext uri="{FF2B5EF4-FFF2-40B4-BE49-F238E27FC236}">
                <a16:creationId xmlns:a16="http://schemas.microsoft.com/office/drawing/2014/main" id="{85CDC66B-C332-4241-8776-2774ECF0A439}"/>
              </a:ext>
            </a:extLst>
          </p:cNvPr>
          <p:cNvSpPr>
            <a:spLocks noGrp="1"/>
          </p:cNvSpPr>
          <p:nvPr>
            <p:ph type="body" idx="1"/>
          </p:nvPr>
        </p:nvSpPr>
        <p:spPr/>
        <p:txBody>
          <a:bodyPr/>
          <a:lstStyle/>
          <a:p>
            <a:r>
              <a:rPr lang="en-US" dirty="0"/>
              <a:t>Definition</a:t>
            </a:r>
          </a:p>
        </p:txBody>
      </p:sp>
      <p:sp>
        <p:nvSpPr>
          <p:cNvPr id="3" name="Content Placeholder 2">
            <a:extLst>
              <a:ext uri="{FF2B5EF4-FFF2-40B4-BE49-F238E27FC236}">
                <a16:creationId xmlns:a16="http://schemas.microsoft.com/office/drawing/2014/main" id="{BA75BF04-4E5C-407C-97CF-216E0A7AA7F1}"/>
              </a:ext>
            </a:extLst>
          </p:cNvPr>
          <p:cNvSpPr>
            <a:spLocks noGrp="1"/>
          </p:cNvSpPr>
          <p:nvPr>
            <p:ph sz="half" idx="2"/>
          </p:nvPr>
        </p:nvSpPr>
        <p:spPr/>
        <p:txBody>
          <a:bodyPr/>
          <a:lstStyle/>
          <a:p>
            <a:r>
              <a:rPr lang="en-US" dirty="0"/>
              <a:t>Run-ons, comma splices, and fused sentences are all names given to compound sentences that are not punctuated correctly.</a:t>
            </a:r>
          </a:p>
          <a:p>
            <a:endParaRPr lang="en-US" dirty="0"/>
          </a:p>
        </p:txBody>
      </p:sp>
      <p:sp>
        <p:nvSpPr>
          <p:cNvPr id="6" name="Text Placeholder 5">
            <a:extLst>
              <a:ext uri="{FF2B5EF4-FFF2-40B4-BE49-F238E27FC236}">
                <a16:creationId xmlns:a16="http://schemas.microsoft.com/office/drawing/2014/main" id="{AB2FCA86-933E-454B-B04D-F097AB10C516}"/>
              </a:ext>
            </a:extLst>
          </p:cNvPr>
          <p:cNvSpPr>
            <a:spLocks noGrp="1"/>
          </p:cNvSpPr>
          <p:nvPr>
            <p:ph type="body" sz="quarter" idx="3"/>
          </p:nvPr>
        </p:nvSpPr>
        <p:spPr/>
        <p:txBody>
          <a:bodyPr/>
          <a:lstStyle/>
          <a:p>
            <a:r>
              <a:rPr lang="en-US" dirty="0"/>
              <a:t>Examples:</a:t>
            </a:r>
          </a:p>
        </p:txBody>
      </p:sp>
      <p:sp>
        <p:nvSpPr>
          <p:cNvPr id="7" name="Content Placeholder 6">
            <a:extLst>
              <a:ext uri="{FF2B5EF4-FFF2-40B4-BE49-F238E27FC236}">
                <a16:creationId xmlns:a16="http://schemas.microsoft.com/office/drawing/2014/main" id="{F087A7CB-8169-48AD-A4A2-FE1178E8930B}"/>
              </a:ext>
            </a:extLst>
          </p:cNvPr>
          <p:cNvSpPr>
            <a:spLocks noGrp="1"/>
          </p:cNvSpPr>
          <p:nvPr>
            <p:ph sz="quarter" idx="4"/>
          </p:nvPr>
        </p:nvSpPr>
        <p:spPr/>
        <p:txBody>
          <a:bodyPr/>
          <a:lstStyle/>
          <a:p>
            <a:r>
              <a:rPr lang="en-US" dirty="0"/>
              <a:t>Juliet cannot handle living without Romeo she slowly loses her sanity over the course of the play.</a:t>
            </a:r>
          </a:p>
        </p:txBody>
      </p:sp>
    </p:spTree>
    <p:extLst>
      <p:ext uri="{BB962C8B-B14F-4D97-AF65-F5344CB8AC3E}">
        <p14:creationId xmlns:p14="http://schemas.microsoft.com/office/powerpoint/2010/main" val="424270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3D5F00-0C5D-4B21-A579-734EC24B5976}"/>
              </a:ext>
            </a:extLst>
          </p:cNvPr>
          <p:cNvSpPr>
            <a:spLocks noGrp="1"/>
          </p:cNvSpPr>
          <p:nvPr>
            <p:ph type="title"/>
          </p:nvPr>
        </p:nvSpPr>
        <p:spPr/>
        <p:txBody>
          <a:bodyPr>
            <a:normAutofit fontScale="90000"/>
          </a:bodyPr>
          <a:lstStyle/>
          <a:p>
            <a:r>
              <a:rPr lang="en-US" dirty="0"/>
              <a:t>Solution one: Use a comma and a coordinating conjunction (and, but, yet, so, or, nor, for). </a:t>
            </a:r>
          </a:p>
        </p:txBody>
      </p:sp>
      <p:sp>
        <p:nvSpPr>
          <p:cNvPr id="8" name="Content Placeholder 7">
            <a:extLst>
              <a:ext uri="{FF2B5EF4-FFF2-40B4-BE49-F238E27FC236}">
                <a16:creationId xmlns:a16="http://schemas.microsoft.com/office/drawing/2014/main" id="{6617226B-0C84-4972-A499-2D3F72B923E1}"/>
              </a:ext>
            </a:extLst>
          </p:cNvPr>
          <p:cNvSpPr>
            <a:spLocks noGrp="1"/>
          </p:cNvSpPr>
          <p:nvPr>
            <p:ph idx="1"/>
          </p:nvPr>
        </p:nvSpPr>
        <p:spPr/>
        <p:txBody>
          <a:bodyPr/>
          <a:lstStyle/>
          <a:p>
            <a:r>
              <a:rPr lang="en-US" dirty="0"/>
              <a:t>When you join two independent clauses with a coordinating conjunction, place a comma before the coordinating conjunction. </a:t>
            </a:r>
          </a:p>
          <a:p>
            <a:r>
              <a:rPr lang="en-US" dirty="0"/>
              <a:t> Run-on: Juliet cannot handle living without Romeo she slowly loses her sanity over the course of the play.</a:t>
            </a:r>
          </a:p>
          <a:p>
            <a:r>
              <a:rPr lang="en-US" dirty="0"/>
              <a:t> Correction: Juliet cannot handle living without Romeo, so she slowly loses her sanity over the course of the play.</a:t>
            </a:r>
          </a:p>
        </p:txBody>
      </p:sp>
    </p:spTree>
    <p:extLst>
      <p:ext uri="{BB962C8B-B14F-4D97-AF65-F5344CB8AC3E}">
        <p14:creationId xmlns:p14="http://schemas.microsoft.com/office/powerpoint/2010/main" val="1928825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63CA7-52D4-4F50-9A4E-1C630E0E649D}"/>
              </a:ext>
            </a:extLst>
          </p:cNvPr>
          <p:cNvSpPr>
            <a:spLocks noGrp="1"/>
          </p:cNvSpPr>
          <p:nvPr>
            <p:ph type="title"/>
          </p:nvPr>
        </p:nvSpPr>
        <p:spPr/>
        <p:txBody>
          <a:bodyPr>
            <a:normAutofit fontScale="90000"/>
          </a:bodyPr>
          <a:lstStyle/>
          <a:p>
            <a:r>
              <a:rPr lang="en-US" dirty="0"/>
              <a:t>Solution Two: Use a semicolon (or, in some cases, a colon or a dash). </a:t>
            </a:r>
          </a:p>
        </p:txBody>
      </p:sp>
      <p:sp>
        <p:nvSpPr>
          <p:cNvPr id="3" name="Content Placeholder 2">
            <a:extLst>
              <a:ext uri="{FF2B5EF4-FFF2-40B4-BE49-F238E27FC236}">
                <a16:creationId xmlns:a16="http://schemas.microsoft.com/office/drawing/2014/main" id="{96EE42C4-1EF7-453E-A15C-F2F20445FAB4}"/>
              </a:ext>
            </a:extLst>
          </p:cNvPr>
          <p:cNvSpPr>
            <a:spLocks noGrp="1"/>
          </p:cNvSpPr>
          <p:nvPr>
            <p:ph idx="1"/>
          </p:nvPr>
        </p:nvSpPr>
        <p:spPr/>
        <p:txBody>
          <a:bodyPr/>
          <a:lstStyle/>
          <a:p>
            <a:r>
              <a:rPr lang="en-US" dirty="0"/>
              <a:t>You can use a semicolon alone or with a transitional expression (e.g., however, at any rate, in contrast, as a result, etc.). </a:t>
            </a:r>
          </a:p>
          <a:p>
            <a:r>
              <a:rPr lang="en-US" dirty="0"/>
              <a:t>Run-on: Juliet cannot handle living without Romeo she slowly loses her sanity over the course of the play.</a:t>
            </a:r>
          </a:p>
          <a:p>
            <a:r>
              <a:rPr lang="en-US" dirty="0"/>
              <a:t>Correction: Juliet cannot handle living without Romeo; she slowly loses her sanity over the course of the play.</a:t>
            </a:r>
          </a:p>
        </p:txBody>
      </p:sp>
    </p:spTree>
    <p:extLst>
      <p:ext uri="{BB962C8B-B14F-4D97-AF65-F5344CB8AC3E}">
        <p14:creationId xmlns:p14="http://schemas.microsoft.com/office/powerpoint/2010/main" val="3392688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92E9B-5EF5-446A-A95F-A03C3DD8C335}"/>
              </a:ext>
            </a:extLst>
          </p:cNvPr>
          <p:cNvSpPr>
            <a:spLocks noGrp="1"/>
          </p:cNvSpPr>
          <p:nvPr>
            <p:ph type="title"/>
          </p:nvPr>
        </p:nvSpPr>
        <p:spPr/>
        <p:txBody>
          <a:bodyPr>
            <a:normAutofit fontScale="90000"/>
          </a:bodyPr>
          <a:lstStyle/>
          <a:p>
            <a:r>
              <a:rPr lang="en-US" dirty="0"/>
              <a:t>Solution Three: Separate the independent clauses into sentences. </a:t>
            </a:r>
          </a:p>
        </p:txBody>
      </p:sp>
      <p:sp>
        <p:nvSpPr>
          <p:cNvPr id="3" name="Content Placeholder 2">
            <a:extLst>
              <a:ext uri="{FF2B5EF4-FFF2-40B4-BE49-F238E27FC236}">
                <a16:creationId xmlns:a16="http://schemas.microsoft.com/office/drawing/2014/main" id="{F0DD7BB6-ECBA-4B68-8AFD-1B7EE12298B2}"/>
              </a:ext>
            </a:extLst>
          </p:cNvPr>
          <p:cNvSpPr>
            <a:spLocks noGrp="1"/>
          </p:cNvSpPr>
          <p:nvPr>
            <p:ph idx="1"/>
          </p:nvPr>
        </p:nvSpPr>
        <p:spPr/>
        <p:txBody>
          <a:bodyPr>
            <a:normAutofit/>
          </a:bodyPr>
          <a:lstStyle/>
          <a:p>
            <a:r>
              <a:rPr lang="en-US" dirty="0"/>
              <a:t>This is an especially good technique when one of the independent clauses is very long. </a:t>
            </a:r>
          </a:p>
          <a:p>
            <a:r>
              <a:rPr lang="en-US" dirty="0"/>
              <a:t> Run-on: </a:t>
            </a:r>
          </a:p>
          <a:p>
            <a:r>
              <a:rPr lang="en-US" dirty="0"/>
              <a:t>It seems to Juliet that life without Romeo is hopeless, she gave up everything to be with him and now she is all alone and, worse still, her parents want her to marry another man. </a:t>
            </a:r>
          </a:p>
          <a:p>
            <a:r>
              <a:rPr lang="en-US" dirty="0"/>
              <a:t>Correction: </a:t>
            </a:r>
          </a:p>
          <a:p>
            <a:r>
              <a:rPr lang="en-US" dirty="0"/>
              <a:t>It seems to Juliet that life without Romeo is hopeless. She gave up everything to be with him, and now she is all alone. Worse still, her parents want her </a:t>
            </a:r>
            <a:r>
              <a:rPr lang="en-US"/>
              <a:t>to marry </a:t>
            </a:r>
            <a:r>
              <a:rPr lang="en-US" dirty="0"/>
              <a:t>another man.  </a:t>
            </a:r>
          </a:p>
        </p:txBody>
      </p:sp>
    </p:spTree>
    <p:extLst>
      <p:ext uri="{BB962C8B-B14F-4D97-AF65-F5344CB8AC3E}">
        <p14:creationId xmlns:p14="http://schemas.microsoft.com/office/powerpoint/2010/main" val="171948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F76A7-F258-4B38-9DB6-DCB694DFEE6A}"/>
              </a:ext>
            </a:extLst>
          </p:cNvPr>
          <p:cNvSpPr>
            <a:spLocks noGrp="1"/>
          </p:cNvSpPr>
          <p:nvPr>
            <p:ph type="title"/>
          </p:nvPr>
        </p:nvSpPr>
        <p:spPr/>
        <p:txBody>
          <a:bodyPr>
            <a:normAutofit fontScale="90000"/>
          </a:bodyPr>
          <a:lstStyle/>
          <a:p>
            <a:r>
              <a:rPr lang="en-US" dirty="0"/>
              <a:t>Solution Four: Restructure the sentence by subordinating one of the clauses. </a:t>
            </a:r>
          </a:p>
        </p:txBody>
      </p:sp>
      <p:sp>
        <p:nvSpPr>
          <p:cNvPr id="3" name="Content Placeholder 2">
            <a:extLst>
              <a:ext uri="{FF2B5EF4-FFF2-40B4-BE49-F238E27FC236}">
                <a16:creationId xmlns:a16="http://schemas.microsoft.com/office/drawing/2014/main" id="{F0943257-E798-45C6-AF58-50C2C8755DF3}"/>
              </a:ext>
            </a:extLst>
          </p:cNvPr>
          <p:cNvSpPr>
            <a:spLocks noGrp="1"/>
          </p:cNvSpPr>
          <p:nvPr>
            <p:ph idx="1"/>
          </p:nvPr>
        </p:nvSpPr>
        <p:spPr/>
        <p:txBody>
          <a:bodyPr/>
          <a:lstStyle/>
          <a:p>
            <a:r>
              <a:rPr lang="en-US" dirty="0"/>
              <a:t>You can subordinate a clause if one of the independent clauses seems less important than the other. Here are a few examples in which one of the clauses has been subordinated (indicated here by underlining). Note that a subordinated clause is no longer independent—it cannot stand on its own as a sentence. </a:t>
            </a:r>
          </a:p>
          <a:p>
            <a:r>
              <a:rPr lang="en-US" dirty="0"/>
              <a:t> Run-on: Romeo holds all the power in the relationship, Juliet is at the mercy of her parents. </a:t>
            </a:r>
          </a:p>
          <a:p>
            <a:r>
              <a:rPr lang="en-US" dirty="0"/>
              <a:t>Correction:  Romeo holds all the power in the relationship, as Juliet is at the mercy of her parents. </a:t>
            </a:r>
          </a:p>
        </p:txBody>
      </p:sp>
    </p:spTree>
    <p:extLst>
      <p:ext uri="{BB962C8B-B14F-4D97-AF65-F5344CB8AC3E}">
        <p14:creationId xmlns:p14="http://schemas.microsoft.com/office/powerpoint/2010/main" val="20988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E69CFC-29EF-46A3-A8ED-5528612CFD50}"/>
              </a:ext>
            </a:extLst>
          </p:cNvPr>
          <p:cNvSpPr>
            <a:spLocks noGrp="1"/>
          </p:cNvSpPr>
          <p:nvPr>
            <p:ph type="ctrTitle"/>
          </p:nvPr>
        </p:nvSpPr>
        <p:spPr/>
        <p:txBody>
          <a:bodyPr/>
          <a:lstStyle/>
          <a:p>
            <a:r>
              <a:rPr lang="en-US" dirty="0"/>
              <a:t>Body paragraphs</a:t>
            </a:r>
          </a:p>
        </p:txBody>
      </p:sp>
      <p:sp>
        <p:nvSpPr>
          <p:cNvPr id="5" name="Subtitle 4">
            <a:extLst>
              <a:ext uri="{FF2B5EF4-FFF2-40B4-BE49-F238E27FC236}">
                <a16:creationId xmlns:a16="http://schemas.microsoft.com/office/drawing/2014/main" id="{094E8273-AA3F-4957-A6E2-7C9AC03A9EB4}"/>
              </a:ext>
            </a:extLst>
          </p:cNvPr>
          <p:cNvSpPr>
            <a:spLocks noGrp="1"/>
          </p:cNvSpPr>
          <p:nvPr>
            <p:ph type="subTitle" idx="1"/>
          </p:nvPr>
        </p:nvSpPr>
        <p:spPr/>
        <p:txBody>
          <a:bodyPr/>
          <a:lstStyle/>
          <a:p>
            <a:r>
              <a:rPr lang="en-US" dirty="0"/>
              <a:t>Structure, quotes, and transitions</a:t>
            </a:r>
          </a:p>
        </p:txBody>
      </p:sp>
    </p:spTree>
    <p:extLst>
      <p:ext uri="{BB962C8B-B14F-4D97-AF65-F5344CB8AC3E}">
        <p14:creationId xmlns:p14="http://schemas.microsoft.com/office/powerpoint/2010/main" val="479695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2387B-381A-433A-8142-3E4984485F7B}"/>
              </a:ext>
            </a:extLst>
          </p:cNvPr>
          <p:cNvSpPr>
            <a:spLocks noGrp="1"/>
          </p:cNvSpPr>
          <p:nvPr>
            <p:ph type="title"/>
          </p:nvPr>
        </p:nvSpPr>
        <p:spPr/>
        <p:txBody>
          <a:bodyPr/>
          <a:lstStyle/>
          <a:p>
            <a:r>
              <a:rPr lang="en-US" dirty="0"/>
              <a:t>Body Paragraph structure</a:t>
            </a:r>
          </a:p>
        </p:txBody>
      </p:sp>
      <p:sp>
        <p:nvSpPr>
          <p:cNvPr id="3" name="Content Placeholder 2">
            <a:extLst>
              <a:ext uri="{FF2B5EF4-FFF2-40B4-BE49-F238E27FC236}">
                <a16:creationId xmlns:a16="http://schemas.microsoft.com/office/drawing/2014/main" id="{0482ABE7-7F2D-4E79-8CEC-30192C6CC369}"/>
              </a:ext>
            </a:extLst>
          </p:cNvPr>
          <p:cNvSpPr>
            <a:spLocks noGrp="1"/>
          </p:cNvSpPr>
          <p:nvPr>
            <p:ph idx="1"/>
          </p:nvPr>
        </p:nvSpPr>
        <p:spPr/>
        <p:txBody>
          <a:bodyPr/>
          <a:lstStyle/>
          <a:p>
            <a:r>
              <a:rPr lang="en-US" dirty="0"/>
              <a:t>In an analytical essay, each body paragraph looks something like this:</a:t>
            </a:r>
          </a:p>
          <a:p>
            <a:pPr marL="457200" indent="-457200">
              <a:buFont typeface="+mj-lt"/>
              <a:buAutoNum type="arabicPeriod"/>
            </a:pPr>
            <a:r>
              <a:rPr lang="en-US" dirty="0"/>
              <a:t>Topic sentence/transition</a:t>
            </a:r>
          </a:p>
          <a:p>
            <a:pPr marL="457200" indent="-457200">
              <a:buFont typeface="+mj-lt"/>
              <a:buAutoNum type="arabicPeriod"/>
            </a:pPr>
            <a:r>
              <a:rPr lang="en-US" dirty="0"/>
              <a:t>Include context to set up textual evidence</a:t>
            </a:r>
          </a:p>
          <a:p>
            <a:pPr marL="457200" indent="-457200">
              <a:buFont typeface="+mj-lt"/>
              <a:buAutoNum type="arabicPeriod"/>
            </a:pPr>
            <a:r>
              <a:rPr lang="en-US" dirty="0"/>
              <a:t>Textual evidence</a:t>
            </a:r>
          </a:p>
          <a:p>
            <a:pPr marL="457200" indent="-457200">
              <a:buFont typeface="+mj-lt"/>
              <a:buAutoNum type="arabicPeriod"/>
            </a:pPr>
            <a:r>
              <a:rPr lang="en-US" dirty="0"/>
              <a:t>Analysis of textual evidence</a:t>
            </a:r>
          </a:p>
          <a:p>
            <a:pPr marL="457200" indent="-457200">
              <a:buFont typeface="+mj-lt"/>
              <a:buAutoNum type="arabicPeriod"/>
            </a:pPr>
            <a:r>
              <a:rPr lang="en-US" dirty="0"/>
              <a:t>Repeat the last three steps if there is additional evidence</a:t>
            </a:r>
          </a:p>
          <a:p>
            <a:pPr marL="457200" indent="-457200">
              <a:buFont typeface="+mj-lt"/>
              <a:buAutoNum type="arabicPeriod"/>
            </a:pPr>
            <a:r>
              <a:rPr lang="en-US" dirty="0"/>
              <a:t>Concluding sentence/transition </a:t>
            </a:r>
          </a:p>
        </p:txBody>
      </p:sp>
    </p:spTree>
    <p:extLst>
      <p:ext uri="{BB962C8B-B14F-4D97-AF65-F5344CB8AC3E}">
        <p14:creationId xmlns:p14="http://schemas.microsoft.com/office/powerpoint/2010/main" val="4052180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E4226-615F-4104-98EF-B86C0051E1E5}"/>
              </a:ext>
            </a:extLst>
          </p:cNvPr>
          <p:cNvSpPr>
            <a:spLocks noGrp="1"/>
          </p:cNvSpPr>
          <p:nvPr>
            <p:ph type="title"/>
          </p:nvPr>
        </p:nvSpPr>
        <p:spPr/>
        <p:txBody>
          <a:bodyPr/>
          <a:lstStyle/>
          <a:p>
            <a:r>
              <a:rPr lang="en-US" dirty="0"/>
              <a:t>Methods for introducing quotes of 1-3 lines:</a:t>
            </a:r>
          </a:p>
        </p:txBody>
      </p:sp>
      <p:sp>
        <p:nvSpPr>
          <p:cNvPr id="3" name="Content Placeholder 2">
            <a:extLst>
              <a:ext uri="{FF2B5EF4-FFF2-40B4-BE49-F238E27FC236}">
                <a16:creationId xmlns:a16="http://schemas.microsoft.com/office/drawing/2014/main" id="{204FD8B7-0779-4790-882F-752173AC4F96}"/>
              </a:ext>
            </a:extLst>
          </p:cNvPr>
          <p:cNvSpPr>
            <a:spLocks noGrp="1"/>
          </p:cNvSpPr>
          <p:nvPr>
            <p:ph idx="1"/>
          </p:nvPr>
        </p:nvSpPr>
        <p:spPr/>
        <p:txBody>
          <a:bodyPr/>
          <a:lstStyle/>
          <a:p>
            <a:r>
              <a:rPr lang="en-US" dirty="0"/>
              <a:t>Introductory sentence with a colon</a:t>
            </a:r>
          </a:p>
          <a:p>
            <a:pPr lvl="1"/>
            <a:r>
              <a:rPr lang="en-US" dirty="0"/>
              <a:t>When Juliet hears Romeo swear his love to her in the orchard, she reacts with concern for his well-being: “The orchard walls are high and hard to climb,/And the place death, considering who thou art,/If any of my kinsman find thee here” (II.ii.62-64). </a:t>
            </a:r>
          </a:p>
          <a:p>
            <a:r>
              <a:rPr lang="en-US" dirty="0"/>
              <a:t>Introductory sentence with a verb and comma</a:t>
            </a:r>
          </a:p>
          <a:p>
            <a:pPr lvl="1"/>
            <a:r>
              <a:rPr lang="en-US" dirty="0"/>
              <a:t>When Juliet hears Romeo swear his love to her in the orchard, she expresses worries by saying, “The orchard walls are high and hard to climb,/And the place death, considering who thou art,/If any of my kinsman find thee here” (II.ii.62-64). </a:t>
            </a:r>
          </a:p>
          <a:p>
            <a:pPr lvl="1"/>
            <a:endParaRPr lang="en-US" dirty="0"/>
          </a:p>
        </p:txBody>
      </p:sp>
    </p:spTree>
    <p:extLst>
      <p:ext uri="{BB962C8B-B14F-4D97-AF65-F5344CB8AC3E}">
        <p14:creationId xmlns:p14="http://schemas.microsoft.com/office/powerpoint/2010/main" val="846065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Voice</a:t>
            </a:r>
          </a:p>
        </p:txBody>
      </p:sp>
      <p:sp>
        <p:nvSpPr>
          <p:cNvPr id="3" name="Content Placeholder 2"/>
          <p:cNvSpPr>
            <a:spLocks noGrp="1"/>
          </p:cNvSpPr>
          <p:nvPr>
            <p:ph idx="1"/>
          </p:nvPr>
        </p:nvSpPr>
        <p:spPr>
          <a:xfrm>
            <a:off x="1251678" y="1463041"/>
            <a:ext cx="10178322" cy="3593591"/>
          </a:xfrm>
        </p:spPr>
        <p:txBody>
          <a:bodyPr>
            <a:noAutofit/>
          </a:bodyPr>
          <a:lstStyle/>
          <a:p>
            <a:r>
              <a:rPr lang="en-US" sz="3200" dirty="0"/>
              <a:t>The subject proceeds (comes before) the verb </a:t>
            </a:r>
          </a:p>
          <a:p>
            <a:r>
              <a:rPr lang="en-US" sz="3200" dirty="0"/>
              <a:t>Someone reading it can clearly identify the subject. </a:t>
            </a:r>
          </a:p>
          <a:p>
            <a:pPr lvl="1"/>
            <a:r>
              <a:rPr lang="en-US" sz="2800" dirty="0"/>
              <a:t>Example: </a:t>
            </a:r>
            <a:r>
              <a:rPr lang="en-US" sz="2800" dirty="0">
                <a:solidFill>
                  <a:schemeClr val="accent1"/>
                </a:solidFill>
              </a:rPr>
              <a:t>I</a:t>
            </a:r>
            <a:r>
              <a:rPr lang="en-US" sz="2800" dirty="0"/>
              <a:t> bought the goldfish.</a:t>
            </a:r>
          </a:p>
          <a:p>
            <a:pPr marL="0" indent="0">
              <a:buNone/>
            </a:pPr>
            <a:r>
              <a:rPr lang="en-US" sz="3200" b="1" dirty="0">
                <a:solidFill>
                  <a:schemeClr val="accent1"/>
                </a:solidFill>
              </a:rPr>
              <a:t>But look—if you take out the “I”, the sentence doesn’t work at all:</a:t>
            </a:r>
          </a:p>
          <a:p>
            <a:pPr lvl="1"/>
            <a:r>
              <a:rPr lang="en-US" sz="2800" dirty="0">
                <a:solidFill>
                  <a:schemeClr val="accent2"/>
                </a:solidFill>
              </a:rPr>
              <a:t>Bought the goldfish.</a:t>
            </a:r>
          </a:p>
          <a:p>
            <a:pPr marL="457200" lvl="1" indent="0">
              <a:buNone/>
            </a:pPr>
            <a:r>
              <a:rPr lang="en-US" sz="2800" dirty="0">
                <a:solidFill>
                  <a:schemeClr val="accent2"/>
                </a:solidFill>
              </a:rPr>
              <a:t>See? Now it sounds weird.  </a:t>
            </a:r>
          </a:p>
          <a:p>
            <a:pPr marL="0" indent="0">
              <a:buNone/>
            </a:pPr>
            <a:endParaRPr lang="en-US" sz="3200" b="1" dirty="0">
              <a:solidFill>
                <a:schemeClr val="accent1"/>
              </a:solidFill>
            </a:endParaRPr>
          </a:p>
          <a:p>
            <a:pPr marL="0" indent="0">
              <a:buNone/>
            </a:pPr>
            <a:endParaRPr lang="en-US" sz="3200" b="1" dirty="0">
              <a:solidFill>
                <a:schemeClr val="accent1"/>
              </a:solidFill>
            </a:endParaRPr>
          </a:p>
          <a:p>
            <a:pPr marL="0" indent="0">
              <a:buNone/>
            </a:pPr>
            <a:endParaRPr lang="en-US" sz="3200" dirty="0"/>
          </a:p>
        </p:txBody>
      </p:sp>
    </p:spTree>
    <p:extLst>
      <p:ext uri="{BB962C8B-B14F-4D97-AF65-F5344CB8AC3E}">
        <p14:creationId xmlns:p14="http://schemas.microsoft.com/office/powerpoint/2010/main" val="1208694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4159E-628F-43D4-947B-EC5963AC3691}"/>
              </a:ext>
            </a:extLst>
          </p:cNvPr>
          <p:cNvSpPr>
            <a:spLocks noGrp="1"/>
          </p:cNvSpPr>
          <p:nvPr>
            <p:ph type="title"/>
          </p:nvPr>
        </p:nvSpPr>
        <p:spPr/>
        <p:txBody>
          <a:bodyPr/>
          <a:lstStyle/>
          <a:p>
            <a:r>
              <a:rPr lang="en-US" dirty="0"/>
              <a:t>Transitions: use key words to bridge your paragraphs</a:t>
            </a:r>
          </a:p>
        </p:txBody>
      </p:sp>
      <p:sp>
        <p:nvSpPr>
          <p:cNvPr id="3" name="Content Placeholder 2">
            <a:extLst>
              <a:ext uri="{FF2B5EF4-FFF2-40B4-BE49-F238E27FC236}">
                <a16:creationId xmlns:a16="http://schemas.microsoft.com/office/drawing/2014/main" id="{EBCB9323-D8EC-4810-8CFB-681959CE15FC}"/>
              </a:ext>
            </a:extLst>
          </p:cNvPr>
          <p:cNvSpPr>
            <a:spLocks noGrp="1"/>
          </p:cNvSpPr>
          <p:nvPr>
            <p:ph idx="1"/>
          </p:nvPr>
        </p:nvSpPr>
        <p:spPr/>
        <p:txBody>
          <a:bodyPr/>
          <a:lstStyle/>
          <a:p>
            <a:r>
              <a:rPr lang="en-US" dirty="0"/>
              <a:t>Example:</a:t>
            </a:r>
          </a:p>
          <a:p>
            <a:r>
              <a:rPr lang="en-US" dirty="0"/>
              <a:t>Thesis: Through Romeo’s reckless behavior, Shakespeare proves that love prevents logical thinking and leads to dangerous decisions. </a:t>
            </a:r>
          </a:p>
          <a:p>
            <a:r>
              <a:rPr lang="en-US" dirty="0"/>
              <a:t>End of body paragraph one: Though Romeo’s actions in the Capulet garden, it is clear that he cannot make logical decisions because all he thinks about is being with Juliet. </a:t>
            </a:r>
          </a:p>
          <a:p>
            <a:r>
              <a:rPr lang="en-US" dirty="0"/>
              <a:t>Beginning of body paragraph two: Romeo’s decisions grow increasingly reckless and illogical as the play continues and his obsession with Juliet grows. </a:t>
            </a:r>
          </a:p>
        </p:txBody>
      </p:sp>
    </p:spTree>
    <p:extLst>
      <p:ext uri="{BB962C8B-B14F-4D97-AF65-F5344CB8AC3E}">
        <p14:creationId xmlns:p14="http://schemas.microsoft.com/office/powerpoint/2010/main" val="222488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Voice: </a:t>
            </a:r>
          </a:p>
        </p:txBody>
      </p:sp>
      <p:sp>
        <p:nvSpPr>
          <p:cNvPr id="3" name="Content Placeholder 2"/>
          <p:cNvSpPr>
            <a:spLocks noGrp="1"/>
          </p:cNvSpPr>
          <p:nvPr>
            <p:ph idx="1"/>
          </p:nvPr>
        </p:nvSpPr>
        <p:spPr>
          <a:xfrm>
            <a:off x="1251678" y="1874517"/>
            <a:ext cx="10178322" cy="4349930"/>
          </a:xfrm>
        </p:spPr>
        <p:txBody>
          <a:bodyPr>
            <a:normAutofit/>
          </a:bodyPr>
          <a:lstStyle/>
          <a:p>
            <a:r>
              <a:rPr lang="en-US" sz="2800" dirty="0"/>
              <a:t>The subject does not come before the verb and can be cut out of the sentence entirely. (Or, at times, it already is)</a:t>
            </a:r>
          </a:p>
          <a:p>
            <a:pPr lvl="1"/>
            <a:r>
              <a:rPr lang="en-US" sz="2600" dirty="0"/>
              <a:t>Example: The goldfish was bought by </a:t>
            </a:r>
            <a:r>
              <a:rPr lang="en-US" sz="2600" dirty="0">
                <a:solidFill>
                  <a:schemeClr val="accent1"/>
                </a:solidFill>
              </a:rPr>
              <a:t>me</a:t>
            </a:r>
            <a:r>
              <a:rPr lang="en-US" sz="2600" dirty="0"/>
              <a:t>. </a:t>
            </a:r>
          </a:p>
          <a:p>
            <a:pPr marL="0" indent="0">
              <a:buNone/>
            </a:pPr>
            <a:r>
              <a:rPr lang="en-US" sz="2800" b="1" dirty="0">
                <a:solidFill>
                  <a:schemeClr val="accent1"/>
                </a:solidFill>
              </a:rPr>
              <a:t>But look—if you want, you can take out “me” entirely:</a:t>
            </a:r>
          </a:p>
          <a:p>
            <a:pPr lvl="1"/>
            <a:r>
              <a:rPr lang="en-US" sz="2600" dirty="0"/>
              <a:t>The goldfish was bought.</a:t>
            </a:r>
          </a:p>
          <a:p>
            <a:pPr marL="0" indent="0">
              <a:buNone/>
            </a:pPr>
            <a:r>
              <a:rPr lang="en-US" sz="2800" dirty="0"/>
              <a:t>And it still makes sense as a sentence. </a:t>
            </a:r>
            <a:r>
              <a:rPr lang="en-US" sz="2800" dirty="0" err="1"/>
              <a:t>Kinda</a:t>
            </a:r>
            <a:r>
              <a:rPr lang="en-US" sz="2800" dirty="0"/>
              <a:t> weird. But still. </a:t>
            </a:r>
          </a:p>
        </p:txBody>
      </p:sp>
    </p:spTree>
    <p:extLst>
      <p:ext uri="{BB962C8B-B14F-4D97-AF65-F5344CB8AC3E}">
        <p14:creationId xmlns:p14="http://schemas.microsoft.com/office/powerpoint/2010/main" val="110090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Daily Edit: The following sentences are in passive voice. Fix them so that they are in active voice (The subject should be first).</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sz="4000" dirty="0"/>
              <a:t>The goldfish was bought by me.</a:t>
            </a:r>
          </a:p>
          <a:p>
            <a:pPr marL="457200" indent="-457200">
              <a:buFont typeface="+mj-lt"/>
              <a:buAutoNum type="arabicPeriod"/>
            </a:pPr>
            <a:r>
              <a:rPr lang="en-US" sz="4000" dirty="0"/>
              <a:t>Mistakes were made by the Apple corporation. </a:t>
            </a:r>
          </a:p>
          <a:p>
            <a:pPr marL="457200" indent="-457200">
              <a:buFont typeface="+mj-lt"/>
              <a:buAutoNum type="arabicPeriod"/>
            </a:pPr>
            <a:r>
              <a:rPr lang="en-US" sz="4000" dirty="0"/>
              <a:t>The album was recorded by Chance the Rapper.</a:t>
            </a:r>
          </a:p>
          <a:p>
            <a:pPr marL="0" indent="0">
              <a:buNone/>
            </a:pPr>
            <a:endParaRPr lang="en-US" dirty="0"/>
          </a:p>
        </p:txBody>
      </p:sp>
    </p:spTree>
    <p:extLst>
      <p:ext uri="{BB962C8B-B14F-4D97-AF65-F5344CB8AC3E}">
        <p14:creationId xmlns:p14="http://schemas.microsoft.com/office/powerpoint/2010/main" val="4233950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you do?</a:t>
            </a:r>
          </a:p>
        </p:txBody>
      </p:sp>
      <p:sp>
        <p:nvSpPr>
          <p:cNvPr id="3" name="Content Placeholder 2"/>
          <p:cNvSpPr>
            <a:spLocks noGrp="1"/>
          </p:cNvSpPr>
          <p:nvPr>
            <p:ph idx="1"/>
          </p:nvPr>
        </p:nvSpPr>
        <p:spPr>
          <a:xfrm>
            <a:off x="1251678" y="3122024"/>
            <a:ext cx="10178322" cy="3593591"/>
          </a:xfrm>
        </p:spPr>
        <p:txBody>
          <a:bodyPr/>
          <a:lstStyle/>
          <a:p>
            <a:pPr marL="457200" indent="-457200">
              <a:buFont typeface="+mj-lt"/>
              <a:buAutoNum type="arabicPeriod"/>
            </a:pPr>
            <a:r>
              <a:rPr lang="en-US" sz="3200" dirty="0"/>
              <a:t>The goldfish was bought by me.</a:t>
            </a:r>
          </a:p>
          <a:p>
            <a:pPr marL="914400" lvl="1" indent="-457200">
              <a:buFont typeface="+mj-lt"/>
              <a:buAutoNum type="arabicPeriod"/>
            </a:pPr>
            <a:r>
              <a:rPr lang="en-US" sz="2800" b="1" dirty="0">
                <a:solidFill>
                  <a:schemeClr val="accent1"/>
                </a:solidFill>
              </a:rPr>
              <a:t>I bought the goldfish.</a:t>
            </a:r>
          </a:p>
          <a:p>
            <a:pPr marL="457200" indent="-457200">
              <a:buFont typeface="+mj-lt"/>
              <a:buAutoNum type="arabicPeriod"/>
            </a:pPr>
            <a:r>
              <a:rPr lang="en-US" sz="3200" dirty="0"/>
              <a:t>Mistakes were made by the Apple corporation. </a:t>
            </a:r>
          </a:p>
          <a:p>
            <a:pPr marL="914400" lvl="1" indent="-457200">
              <a:buFont typeface="+mj-lt"/>
              <a:buAutoNum type="arabicPeriod"/>
            </a:pPr>
            <a:r>
              <a:rPr lang="en-US" sz="2800" b="1" dirty="0">
                <a:solidFill>
                  <a:schemeClr val="accent1"/>
                </a:solidFill>
              </a:rPr>
              <a:t>The Apple corporation made mistakes.</a:t>
            </a:r>
          </a:p>
          <a:p>
            <a:pPr marL="457200" indent="-457200">
              <a:buFont typeface="+mj-lt"/>
              <a:buAutoNum type="arabicPeriod"/>
            </a:pPr>
            <a:r>
              <a:rPr lang="en-US" sz="3200" dirty="0"/>
              <a:t>The album was recorded by Chance the Rapper. </a:t>
            </a:r>
          </a:p>
          <a:p>
            <a:pPr marL="914400" lvl="1" indent="-457200">
              <a:buFont typeface="+mj-lt"/>
              <a:buAutoNum type="arabicPeriod"/>
            </a:pPr>
            <a:r>
              <a:rPr lang="en-US" sz="2800" b="1" dirty="0">
                <a:solidFill>
                  <a:schemeClr val="accent1"/>
                </a:solidFill>
              </a:rPr>
              <a:t>Chance the Rapper recorded his album. </a:t>
            </a:r>
          </a:p>
          <a:p>
            <a:endParaRPr lang="en-US" dirty="0"/>
          </a:p>
        </p:txBody>
      </p:sp>
      <p:sp>
        <p:nvSpPr>
          <p:cNvPr id="4" name="TextBox 3"/>
          <p:cNvSpPr txBox="1"/>
          <p:nvPr/>
        </p:nvSpPr>
        <p:spPr>
          <a:xfrm>
            <a:off x="1539061" y="1874517"/>
            <a:ext cx="9081042" cy="1077218"/>
          </a:xfrm>
          <a:prstGeom prst="rect">
            <a:avLst/>
          </a:prstGeom>
          <a:noFill/>
        </p:spPr>
        <p:txBody>
          <a:bodyPr wrap="square" rtlCol="0">
            <a:spAutoFit/>
          </a:bodyPr>
          <a:lstStyle/>
          <a:p>
            <a:r>
              <a:rPr lang="en-US" sz="3200" dirty="0">
                <a:solidFill>
                  <a:schemeClr val="accent2"/>
                </a:solidFill>
              </a:rPr>
              <a:t>Passive voice (original sentence)</a:t>
            </a:r>
          </a:p>
          <a:p>
            <a:r>
              <a:rPr lang="en-US" sz="3200" b="1" dirty="0">
                <a:solidFill>
                  <a:schemeClr val="accent1"/>
                </a:solidFill>
              </a:rPr>
              <a:t>Active voice (correct sentence)</a:t>
            </a:r>
          </a:p>
        </p:txBody>
      </p:sp>
    </p:spTree>
    <p:extLst>
      <p:ext uri="{BB962C8B-B14F-4D97-AF65-F5344CB8AC3E}">
        <p14:creationId xmlns:p14="http://schemas.microsoft.com/office/powerpoint/2010/main" val="416644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you do when the sentence does not give you the subject?</a:t>
            </a:r>
          </a:p>
        </p:txBody>
      </p:sp>
      <p:sp>
        <p:nvSpPr>
          <p:cNvPr id="3" name="Content Placeholder 2"/>
          <p:cNvSpPr>
            <a:spLocks noGrp="1"/>
          </p:cNvSpPr>
          <p:nvPr>
            <p:ph idx="1"/>
          </p:nvPr>
        </p:nvSpPr>
        <p:spPr/>
        <p:txBody>
          <a:bodyPr>
            <a:normAutofit/>
          </a:bodyPr>
          <a:lstStyle/>
          <a:p>
            <a:r>
              <a:rPr lang="en-US" sz="3200" b="1" dirty="0"/>
              <a:t>Passive without a Subject: The test was given.</a:t>
            </a:r>
          </a:p>
          <a:p>
            <a:pPr marL="0" indent="0">
              <a:buNone/>
            </a:pPr>
            <a:r>
              <a:rPr lang="en-US" sz="3200" dirty="0"/>
              <a:t>Use context clues to figure out the subject and use the correct one:</a:t>
            </a:r>
          </a:p>
          <a:p>
            <a:r>
              <a:rPr lang="en-US" sz="3200" b="1" dirty="0"/>
              <a:t>Passive with a Subject: The test was given </a:t>
            </a:r>
            <a:r>
              <a:rPr lang="en-US" sz="3200" b="1" dirty="0">
                <a:solidFill>
                  <a:schemeClr val="accent1"/>
                </a:solidFill>
              </a:rPr>
              <a:t>by the teacher</a:t>
            </a:r>
          </a:p>
          <a:p>
            <a:r>
              <a:rPr lang="en-US" sz="3200" dirty="0">
                <a:solidFill>
                  <a:schemeClr val="tx1">
                    <a:lumMod val="50000"/>
                    <a:lumOff val="50000"/>
                  </a:schemeClr>
                </a:solidFill>
              </a:rPr>
              <a:t>Active: </a:t>
            </a:r>
            <a:r>
              <a:rPr lang="en-US" sz="3200" dirty="0">
                <a:solidFill>
                  <a:schemeClr val="accent1"/>
                </a:solidFill>
              </a:rPr>
              <a:t>The teacher </a:t>
            </a:r>
            <a:r>
              <a:rPr lang="en-US" sz="3200" dirty="0"/>
              <a:t>gave the test. </a:t>
            </a:r>
          </a:p>
        </p:txBody>
      </p:sp>
    </p:spTree>
    <p:extLst>
      <p:ext uri="{BB962C8B-B14F-4D97-AF65-F5344CB8AC3E}">
        <p14:creationId xmlns:p14="http://schemas.microsoft.com/office/powerpoint/2010/main" val="3686981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Try it! Add the subject, then make it active:</a:t>
            </a:r>
          </a:p>
        </p:txBody>
      </p:sp>
      <p:sp>
        <p:nvSpPr>
          <p:cNvPr id="3" name="Content Placeholder 2"/>
          <p:cNvSpPr>
            <a:spLocks noGrp="1"/>
          </p:cNvSpPr>
          <p:nvPr>
            <p:ph idx="1"/>
          </p:nvPr>
        </p:nvSpPr>
        <p:spPr/>
        <p:txBody>
          <a:bodyPr>
            <a:normAutofit/>
          </a:bodyPr>
          <a:lstStyle/>
          <a:p>
            <a:r>
              <a:rPr lang="en-US" sz="3200" dirty="0"/>
              <a:t>The sick patient was seen.</a:t>
            </a:r>
          </a:p>
        </p:txBody>
      </p:sp>
    </p:spTree>
    <p:extLst>
      <p:ext uri="{BB962C8B-B14F-4D97-AF65-F5344CB8AC3E}">
        <p14:creationId xmlns:p14="http://schemas.microsoft.com/office/powerpoint/2010/main" val="4014017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you do?</a:t>
            </a:r>
          </a:p>
        </p:txBody>
      </p:sp>
      <p:sp>
        <p:nvSpPr>
          <p:cNvPr id="3" name="Content Placeholder 2"/>
          <p:cNvSpPr>
            <a:spLocks noGrp="1"/>
          </p:cNvSpPr>
          <p:nvPr>
            <p:ph idx="1"/>
          </p:nvPr>
        </p:nvSpPr>
        <p:spPr/>
        <p:txBody>
          <a:bodyPr>
            <a:normAutofit/>
          </a:bodyPr>
          <a:lstStyle/>
          <a:p>
            <a:r>
              <a:rPr lang="en-US" sz="3200" dirty="0"/>
              <a:t>The doctor saw the sick patient. </a:t>
            </a:r>
          </a:p>
        </p:txBody>
      </p:sp>
    </p:spTree>
    <p:extLst>
      <p:ext uri="{BB962C8B-B14F-4D97-AF65-F5344CB8AC3E}">
        <p14:creationId xmlns:p14="http://schemas.microsoft.com/office/powerpoint/2010/main" val="374961378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1848</TotalTime>
  <Words>1631</Words>
  <Application>Microsoft Office PowerPoint</Application>
  <PresentationFormat>Widescreen</PresentationFormat>
  <Paragraphs>137</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Gill Sans MT</vt:lpstr>
      <vt:lpstr>Impact</vt:lpstr>
      <vt:lpstr>Badge</vt:lpstr>
      <vt:lpstr>Essay-writing review</vt:lpstr>
      <vt:lpstr>Passive voice hurts clarity </vt:lpstr>
      <vt:lpstr>Active Voice</vt:lpstr>
      <vt:lpstr>Passive Voice: </vt:lpstr>
      <vt:lpstr>Daily Edit: The following sentences are in passive voice. Fix them so that they are in active voice (The subject should be first).</vt:lpstr>
      <vt:lpstr>How did you do?</vt:lpstr>
      <vt:lpstr>What do you do when the sentence does not give you the subject?</vt:lpstr>
      <vt:lpstr>Try it! Add the subject, then make it active:</vt:lpstr>
      <vt:lpstr>How did you do?</vt:lpstr>
      <vt:lpstr>What do you do when it is a compound sentence?</vt:lpstr>
      <vt:lpstr>Try it!</vt:lpstr>
      <vt:lpstr>How did you do?</vt:lpstr>
      <vt:lpstr>Pronoun-antecedent agreement</vt:lpstr>
      <vt:lpstr>Definitions:</vt:lpstr>
      <vt:lpstr>Pronouns: Plural vs Singular</vt:lpstr>
      <vt:lpstr>An Exception</vt:lpstr>
      <vt:lpstr>Indefinite Pronoun—singular, plural or both</vt:lpstr>
      <vt:lpstr>Correct the following sentences:</vt:lpstr>
      <vt:lpstr>sentences</vt:lpstr>
      <vt:lpstr>Simple Sentences</vt:lpstr>
      <vt:lpstr>Compound Sentences</vt:lpstr>
      <vt:lpstr>Run on sentences </vt:lpstr>
      <vt:lpstr>Solution one: Use a comma and a coordinating conjunction (and, but, yet, so, or, nor, for). </vt:lpstr>
      <vt:lpstr>Solution Two: Use a semicolon (or, in some cases, a colon or a dash). </vt:lpstr>
      <vt:lpstr>Solution Three: Separate the independent clauses into sentences. </vt:lpstr>
      <vt:lpstr>Solution Four: Restructure the sentence by subordinating one of the clauses. </vt:lpstr>
      <vt:lpstr>Body paragraphs</vt:lpstr>
      <vt:lpstr>Body Paragraph structure</vt:lpstr>
      <vt:lpstr>Methods for introducing quotes of 1-3 lines:</vt:lpstr>
      <vt:lpstr>Transitions: use key words to bridge your paragraphs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IATAROLA, BRITTANY E</dc:creator>
  <cp:lastModifiedBy>IATAROLA, BRITTANY E</cp:lastModifiedBy>
  <cp:revision>11</cp:revision>
  <dcterms:created xsi:type="dcterms:W3CDTF">2016-09-11T18:39:05Z</dcterms:created>
  <dcterms:modified xsi:type="dcterms:W3CDTF">2018-01-23T19:11:04Z</dcterms:modified>
</cp:coreProperties>
</file>