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>
        <p:scale>
          <a:sx n="76" d="100"/>
          <a:sy n="76" d="100"/>
        </p:scale>
        <p:origin x="-123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91687C8-F587-4602-9C9A-19A67A546B6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0EFD6C4-62FA-47E8-A809-164EDCA1356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D0Ie0n2IW7I2qM&amp;tbnid=Hb-T99MpSncWFM:&amp;ved=0CAUQjRw&amp;url=http%3A%2F%2Ffireandfusionglass.com%2Fforensic-psychologist-salary-forensic-pathologist-salary%2F&amp;ei=7mQ4Uvr8HtT-4AO0zIDADw&amp;bvm=bv.52164340,d.dmg&amp;psig=AFQjCNHy5E8BjDUWQCBwj3rzQ-VAtHIdWQ&amp;ust=137951374840962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docid=hCGQop963i5U1M&amp;tbnid=gnovDcKHngbw9M:&amp;ved=0CAUQjRw&amp;url=http%3A%2F%2Fwww.onlinecoursesaustralia.edu.au%2Fcourses%2Fpsychology-counselling%2Fcriminal-psychology.aspx&amp;ei=q2M4UtbwIbfH4AOB34HYDQ&amp;bvm=bv.52164340,d.dmg&amp;psig=AFQjCNHcoY_I8JRYTF1xHGctKc9StzsPpg&amp;ust=137951360918449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docid=adCwL3slcCnT8M&amp;tbnid=Ibab7PVBrJnigM:&amp;ved=0CAUQjRw&amp;url=http%3A%2F%2Fwww.elearnportal.com%2Fguides%2Fcriminal-justice-degrees%2Fforensic-psychologist-salaries&amp;ei=aWU4UoPVKbbH4APxhICgCQ&amp;bvm=bv.52164340,d.dmg&amp;psig=AFQjCNHy5E8BjDUWQCBwj3rzQ-VAtHIdWQ&amp;ust=137951374840962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com/url?sa=i&amp;rct=j&amp;q=&amp;esrc=s&amp;frm=1&amp;source=images&amp;cd=&amp;cad=rja&amp;docid=HPpQ0tdpo6A54M&amp;tbnid=A-HSaX8LvxsQmM:&amp;ved=&amp;url=http%3A%2F%2Fwww.nctc.edu%2FNCTCPrograms%2FBehavioralandCulturalSciences%2FPsychology.aspx&amp;ei=u1w4UuODHrGg4APj_YHwBA&amp;bvm=bv.52164340,d.dmg&amp;psig=AFQjCNG5qSct7oaNJd7g-Bkx2yLf9gkvKw&amp;ust=137951186784764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frm=1&amp;source=images&amp;cd=&amp;cad=rja&amp;docid=OTGIA2VvS3ueJM&amp;tbnid=QxOG7CU4a-iKLM:&amp;ved=0CAUQjRw&amp;url=http%3A%2F%2Fwww.rarenewspapers.com%2Fview%2F573858&amp;ei=NmM4UsKDB_XJ4AP13oCwBA&amp;bvm=bv.52164340,d.dmg&amp;psig=AFQjCNGUfiKQ5fkX-HK_6xVsZA0Z7noOxw&amp;ust=13795134371769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4572000" cy="1368798"/>
          </a:xfrm>
        </p:spPr>
        <p:txBody>
          <a:bodyPr/>
          <a:lstStyle/>
          <a:p>
            <a:r>
              <a:rPr lang="en-US" i="0" dirty="0" smtClean="0">
                <a:latin typeface="Arial Narrow" pitchFamily="34" charset="0"/>
              </a:rPr>
              <a:t>By: Cole Yazujian and Devon Anderson</a:t>
            </a:r>
            <a:endParaRPr lang="en-US" i="0" dirty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itchFamily="34" charset="0"/>
              </a:rPr>
              <a:t>Forensic Psychology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19745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 Narrow" pitchFamily="34" charset="0"/>
              </a:rPr>
              <a:t>The application of psychological findings to legal processes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I</a:t>
            </a:r>
            <a:r>
              <a:rPr lang="en-US" sz="2000" dirty="0" smtClean="0">
                <a:latin typeface="Arial Narrow" pitchFamily="34" charset="0"/>
              </a:rPr>
              <a:t>nvolves </a:t>
            </a:r>
            <a:r>
              <a:rPr lang="en-US" sz="2000" dirty="0">
                <a:latin typeface="Arial Narrow" pitchFamily="34" charset="0"/>
              </a:rPr>
              <a:t>applying psychology to the field of criminal investigation and the law. </a:t>
            </a:r>
            <a:endParaRPr lang="en-US" sz="20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The </a:t>
            </a:r>
            <a:r>
              <a:rPr lang="en-US" sz="2000" dirty="0">
                <a:latin typeface="Arial Narrow" pitchFamily="34" charset="0"/>
              </a:rPr>
              <a:t>popularity of forensic psychology has </a:t>
            </a:r>
            <a:r>
              <a:rPr lang="en-US" sz="2000" dirty="0" smtClean="0">
                <a:latin typeface="Arial Narrow" pitchFamily="34" charset="0"/>
              </a:rPr>
              <a:t>grown </a:t>
            </a:r>
            <a:r>
              <a:rPr lang="en-US" sz="2000" dirty="0">
                <a:latin typeface="Arial Narrow" pitchFamily="34" charset="0"/>
              </a:rPr>
              <a:t>in recent </a:t>
            </a:r>
            <a:r>
              <a:rPr lang="en-US" sz="2000" dirty="0" smtClean="0">
                <a:latin typeface="Arial Narrow" pitchFamily="34" charset="0"/>
              </a:rPr>
              <a:t>years </a:t>
            </a:r>
            <a:r>
              <a:rPr lang="en-US" sz="2000" dirty="0">
                <a:latin typeface="Arial Narrow" pitchFamily="34" charset="0"/>
              </a:rPr>
              <a:t>due </a:t>
            </a:r>
            <a:r>
              <a:rPr lang="en-US" sz="2000" dirty="0" smtClean="0">
                <a:latin typeface="Arial Narrow" pitchFamily="34" charset="0"/>
              </a:rPr>
              <a:t>to </a:t>
            </a:r>
            <a:r>
              <a:rPr lang="en-US" sz="2000" dirty="0">
                <a:latin typeface="Arial Narrow" pitchFamily="34" charset="0"/>
              </a:rPr>
              <a:t>portrayals of the field in movies and </a:t>
            </a:r>
            <a:r>
              <a:rPr lang="en-US" sz="2000" dirty="0" smtClean="0">
                <a:latin typeface="Arial Narrow" pitchFamily="34" charset="0"/>
              </a:rPr>
              <a:t>television.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Deals </a:t>
            </a:r>
            <a:r>
              <a:rPr lang="en-US" sz="2000" dirty="0">
                <a:latin typeface="Arial Narrow" pitchFamily="34" charset="0"/>
              </a:rPr>
              <a:t>with assessment, evaluation and detection of mental illnesses and human </a:t>
            </a:r>
            <a:r>
              <a:rPr lang="en-US" sz="2000" dirty="0" smtClean="0">
                <a:latin typeface="Arial Narrow" pitchFamily="34" charset="0"/>
              </a:rPr>
              <a:t>behavioral patterns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It </a:t>
            </a:r>
            <a:r>
              <a:rPr lang="en-US" sz="2000" dirty="0">
                <a:latin typeface="Arial Narrow" pitchFamily="34" charset="0"/>
              </a:rPr>
              <a:t>also concerns with the collection, examination and presentation of evidence for legal </a:t>
            </a:r>
            <a:r>
              <a:rPr lang="en-US" sz="2000" dirty="0" smtClean="0">
                <a:latin typeface="Arial Narrow" pitchFamily="34" charset="0"/>
              </a:rPr>
              <a:t>purposes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Narrow" pitchFamily="34" charset="0"/>
              </a:rPr>
              <a:t>This </a:t>
            </a:r>
            <a:r>
              <a:rPr lang="en-US" sz="2000" dirty="0">
                <a:latin typeface="Arial Narrow" pitchFamily="34" charset="0"/>
              </a:rPr>
              <a:t>psychological information helps facilitate a legal decision.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The Career of Forensic Psychology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Arial Narrow" pitchFamily="34" charset="0"/>
              </a:rPr>
              <a:t>Forensic psychologists need a doctoral degree in </a:t>
            </a:r>
            <a:r>
              <a:rPr lang="en-US" sz="2000" dirty="0" smtClean="0">
                <a:latin typeface="Arial Narrow" pitchFamily="34" charset="0"/>
              </a:rPr>
              <a:t>psychology</a:t>
            </a:r>
          </a:p>
          <a:p>
            <a:r>
              <a:rPr lang="en-US" dirty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                        -usually </a:t>
            </a:r>
            <a:r>
              <a:rPr lang="en-US" dirty="0">
                <a:latin typeface="Arial Narrow" pitchFamily="34" charset="0"/>
              </a:rPr>
              <a:t>in clinical or counseling </a:t>
            </a:r>
            <a:r>
              <a:rPr lang="en-US" dirty="0" smtClean="0">
                <a:latin typeface="Arial Narrow" pitchFamily="34" charset="0"/>
              </a:rPr>
              <a:t>psychology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Such a degree typically takes 5 to 7 years of </a:t>
            </a:r>
            <a:r>
              <a:rPr lang="en-US" dirty="0" smtClean="0">
                <a:latin typeface="Arial Narrow" pitchFamily="34" charset="0"/>
              </a:rPr>
              <a:t>graduate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After the appropriate education, training, and experience, forensic psychologist can apply for board certification.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T</a:t>
            </a:r>
            <a:r>
              <a:rPr lang="en-US" dirty="0" smtClean="0">
                <a:latin typeface="Arial Narrow" pitchFamily="34" charset="0"/>
              </a:rPr>
              <a:t>he </a:t>
            </a:r>
            <a:r>
              <a:rPr lang="en-US" dirty="0">
                <a:solidFill>
                  <a:schemeClr val="tx2"/>
                </a:solidFill>
                <a:latin typeface="Arial Narrow" pitchFamily="34" charset="0"/>
              </a:rPr>
              <a:t>American Board of Forensic Psychology </a:t>
            </a:r>
            <a:r>
              <a:rPr lang="en-US" dirty="0">
                <a:latin typeface="Arial Narrow" pitchFamily="34" charset="0"/>
              </a:rPr>
              <a:t>offers professionals the opportunity to be certified as a Diplomat of Forensic Psychology.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Necessary Education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371600"/>
            <a:ext cx="5438774" cy="4815840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Criminal </a:t>
            </a:r>
            <a:r>
              <a:rPr lang="en-US" dirty="0">
                <a:latin typeface="Arial Narrow" pitchFamily="34" charset="0"/>
              </a:rPr>
              <a:t>psychologist attempts to answer </a:t>
            </a:r>
            <a:r>
              <a:rPr lang="en-US" dirty="0" smtClean="0">
                <a:latin typeface="Arial Narrow" pitchFamily="34" charset="0"/>
              </a:rPr>
              <a:t>the question </a:t>
            </a:r>
            <a:r>
              <a:rPr lang="en-US" dirty="0">
                <a:latin typeface="Arial Narrow" pitchFamily="34" charset="0"/>
              </a:rPr>
              <a:t>by using </a:t>
            </a:r>
            <a:r>
              <a:rPr lang="en-US" dirty="0" smtClean="0">
                <a:latin typeface="Arial Narrow" pitchFamily="34" charset="0"/>
              </a:rPr>
              <a:t> research-based </a:t>
            </a:r>
            <a:r>
              <a:rPr lang="en-US" dirty="0">
                <a:latin typeface="Arial Narrow" pitchFamily="34" charset="0"/>
              </a:rPr>
              <a:t>techniques to investigate criminal </a:t>
            </a:r>
            <a:r>
              <a:rPr lang="en-US" dirty="0" smtClean="0">
                <a:latin typeface="Arial Narrow" pitchFamily="34" charset="0"/>
              </a:rPr>
              <a:t>cases.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Works </a:t>
            </a:r>
            <a:r>
              <a:rPr lang="en-US" dirty="0">
                <a:latin typeface="Arial Narrow" pitchFamily="34" charset="0"/>
              </a:rPr>
              <a:t>closely with judges, attorneys and other legal professionals to analyze the psychological aspects of crime.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hired to assess the accused person’s motivations, mental status and fitness for trial.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They </a:t>
            </a:r>
            <a:r>
              <a:rPr lang="en-US" dirty="0">
                <a:latin typeface="Arial Narrow" pitchFamily="34" charset="0"/>
              </a:rPr>
              <a:t>may be called on to interpret polygraph data, evaluate parental fitness in child custody cases and predict the risk of recidivism when prisoners come up for parole.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Aid </a:t>
            </a:r>
            <a:r>
              <a:rPr lang="en-US" dirty="0">
                <a:latin typeface="Arial Narrow" pitchFamily="34" charset="0"/>
              </a:rPr>
              <a:t>in the identification and apprehension of offenders, </a:t>
            </a:r>
            <a:r>
              <a:rPr lang="en-US" dirty="0" smtClean="0">
                <a:latin typeface="Arial Narrow" pitchFamily="34" charset="0"/>
              </a:rPr>
              <a:t>and predicting </a:t>
            </a:r>
            <a:r>
              <a:rPr lang="en-US" dirty="0">
                <a:latin typeface="Arial Narrow" pitchFamily="34" charset="0"/>
              </a:rPr>
              <a:t>the future likelihood of criminal </a:t>
            </a:r>
            <a:r>
              <a:rPr lang="en-US" dirty="0" smtClean="0">
                <a:latin typeface="Arial Narrow" pitchFamily="34" charset="0"/>
              </a:rPr>
              <a:t>behavior.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itchFamily="34" charset="0"/>
              </a:rPr>
              <a:t>How is this Related to Solving Crime?</a:t>
            </a:r>
            <a:endParaRPr lang="en-US" dirty="0">
              <a:latin typeface="Arial Narrow" pitchFamily="34" charset="0"/>
            </a:endParaRPr>
          </a:p>
        </p:txBody>
      </p:sp>
      <p:pic>
        <p:nvPicPr>
          <p:cNvPr id="5122" name="Picture 2" descr="http://fireandfusionglass.com/wp-content/uploads/2013/07/forensic-psychologist-salary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26" y="2362200"/>
            <a:ext cx="3417474" cy="213524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9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0" y="1371600"/>
            <a:ext cx="8061960" cy="5425440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latin typeface="Arial Narrow" pitchFamily="34" charset="0"/>
              </a:rPr>
              <a:t>Forensic psychologists are employed in various domains by </a:t>
            </a:r>
            <a:r>
              <a:rPr lang="en-US" sz="2200" dirty="0" smtClean="0">
                <a:latin typeface="Arial Narrow" pitchFamily="34" charset="0"/>
              </a:rPr>
              <a:t>government</a:t>
            </a:r>
            <a:r>
              <a:rPr lang="en-US" sz="2200" dirty="0">
                <a:latin typeface="Arial Narrow" pitchFamily="34" charset="0"/>
              </a:rPr>
              <a:t>, </a:t>
            </a:r>
            <a:r>
              <a:rPr lang="en-US" sz="2200" dirty="0" smtClean="0">
                <a:latin typeface="Arial Narrow" pitchFamily="34" charset="0"/>
              </a:rPr>
              <a:t>state, </a:t>
            </a:r>
            <a:r>
              <a:rPr lang="en-US" sz="2200" dirty="0">
                <a:latin typeface="Arial Narrow" pitchFamily="34" charset="0"/>
              </a:rPr>
              <a:t>and local authorities. </a:t>
            </a:r>
            <a:endParaRPr lang="en-US" sz="2200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Arial Narrow" pitchFamily="34" charset="0"/>
              </a:rPr>
              <a:t>Some forensic psychologists may </a:t>
            </a:r>
            <a:r>
              <a:rPr lang="en-US" sz="2200" dirty="0">
                <a:latin typeface="Arial Narrow" pitchFamily="34" charset="0"/>
              </a:rPr>
              <a:t>also have a private </a:t>
            </a:r>
            <a:r>
              <a:rPr lang="en-US" sz="2200" dirty="0" smtClean="0">
                <a:latin typeface="Arial Narrow" pitchFamily="34" charset="0"/>
              </a:rPr>
              <a:t>practice</a:t>
            </a:r>
          </a:p>
          <a:p>
            <a:r>
              <a:rPr lang="en-US" sz="2600" dirty="0" smtClean="0">
                <a:latin typeface="Arial Narrow" pitchFamily="34" charset="0"/>
              </a:rPr>
              <a:t> </a:t>
            </a:r>
            <a:r>
              <a:rPr lang="en-US" sz="2600" dirty="0">
                <a:latin typeface="Arial Narrow" pitchFamily="34" charset="0"/>
              </a:rPr>
              <a:t>Forensic psychology jobs can include many roles as </a:t>
            </a:r>
            <a:r>
              <a:rPr lang="en-US" sz="2600" dirty="0" smtClean="0">
                <a:latin typeface="Arial Narrow" pitchFamily="34" charset="0"/>
              </a:rPr>
              <a:t>follows: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rial Narrow" pitchFamily="34" charset="0"/>
              </a:rPr>
              <a:t>Family </a:t>
            </a:r>
            <a:r>
              <a:rPr lang="en-US" sz="1600" dirty="0">
                <a:latin typeface="Arial Narrow" pitchFamily="34" charset="0"/>
              </a:rPr>
              <a:t>therapist: One who identifies family patterns to evaluate mental illnesses within the family and helps overcome </a:t>
            </a:r>
            <a:r>
              <a:rPr lang="en-US" sz="1600" dirty="0" smtClean="0">
                <a:latin typeface="Arial Narrow" pitchFamily="34" charset="0"/>
              </a:rPr>
              <a:t>behavioral </a:t>
            </a:r>
            <a:r>
              <a:rPr lang="en-US" sz="1600" dirty="0">
                <a:latin typeface="Arial Narrow" pitchFamily="34" charset="0"/>
              </a:rPr>
              <a:t>disorders through group/individual </a:t>
            </a:r>
            <a:r>
              <a:rPr lang="en-US" sz="1600" dirty="0" smtClean="0">
                <a:latin typeface="Arial Narrow" pitchFamily="34" charset="0"/>
              </a:rPr>
              <a:t>therapy.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rial Narrow" pitchFamily="34" charset="0"/>
              </a:rPr>
              <a:t>Developmental </a:t>
            </a:r>
            <a:r>
              <a:rPr lang="en-US" sz="1600" dirty="0">
                <a:latin typeface="Arial Narrow" pitchFamily="34" charset="0"/>
              </a:rPr>
              <a:t>Psychologist: One who studies the human development through one's lifespan and analyses the social, emotional, intellectual growth of an individual and its effect on the development of personality.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Arial Narrow" pitchFamily="34" charset="0"/>
              </a:rPr>
              <a:t>Counseling </a:t>
            </a:r>
            <a:r>
              <a:rPr lang="en-US" sz="1600" dirty="0">
                <a:latin typeface="Arial Narrow" pitchFamily="34" charset="0"/>
              </a:rPr>
              <a:t>Psychologist: Assesses and evaluates the personal and interpersonal functioning of an individual by studying various emotional, social and vocational </a:t>
            </a:r>
            <a:r>
              <a:rPr lang="en-US" sz="1600" dirty="0" smtClean="0">
                <a:latin typeface="Arial Narrow" pitchFamily="34" charset="0"/>
              </a:rPr>
              <a:t>aspects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Arial Narrow" pitchFamily="34" charset="0"/>
              </a:rPr>
              <a:t>Criminal Psychologist: One who studies, analyses and evaluates the mindset of a criminal while committing a crime and the reactions there-after. </a:t>
            </a:r>
          </a:p>
          <a:p>
            <a:pPr lvl="1" indent="0">
              <a:buNone/>
            </a:pPr>
            <a:r>
              <a:rPr lang="en-US" dirty="0">
                <a:latin typeface="Arial Narrow" pitchFamily="34" charset="0"/>
              </a:rPr>
              <a:t>         -Helps a jury understand the psyche of a criminal by being an expert witness in a case.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>
              <a:latin typeface="Arial Narrow" pitchFamily="34" charset="0"/>
            </a:endParaRPr>
          </a:p>
          <a:p>
            <a:pPr marL="457200" lvl="1" indent="-285750"/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 in Forensic Psychology</a:t>
            </a:r>
            <a:endParaRPr lang="en-US" dirty="0"/>
          </a:p>
        </p:txBody>
      </p:sp>
      <p:pic>
        <p:nvPicPr>
          <p:cNvPr id="1028" name="Picture 4" descr="http://www.onlinecoursesaustralia.edu.au/media/139511/criminal-psychology-thum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"/>
            <a:ext cx="2095500" cy="1390651"/>
          </a:xfrm>
          <a:prstGeom prst="rect">
            <a:avLst/>
          </a:prstGeom>
          <a:noFill/>
          <a:effectLst>
            <a:softEdge rad="304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03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Can </a:t>
            </a:r>
            <a:r>
              <a:rPr lang="en-US" dirty="0">
                <a:latin typeface="Arial Narrow" pitchFamily="34" charset="0"/>
              </a:rPr>
              <a:t>range greatly depending on the sector of </a:t>
            </a:r>
            <a:r>
              <a:rPr lang="en-US" dirty="0" smtClean="0">
                <a:latin typeface="Arial Narrow" pitchFamily="34" charset="0"/>
              </a:rPr>
              <a:t>employment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Most </a:t>
            </a:r>
            <a:r>
              <a:rPr lang="en-US" dirty="0">
                <a:latin typeface="Arial Narrow" pitchFamily="34" charset="0"/>
              </a:rPr>
              <a:t>entry-level positions for those with a doctorate degree start out between $60,000 and $70,000 </a:t>
            </a:r>
            <a:r>
              <a:rPr lang="en-US" dirty="0" smtClean="0">
                <a:latin typeface="Arial Narrow" pitchFamily="34" charset="0"/>
              </a:rPr>
              <a:t>annually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Individuals with a bachelor's or master's degree generally hold the title of psychological assistant or psychological associate. Starting level salaries for these positions generally start around $35,000 or $</a:t>
            </a:r>
            <a:r>
              <a:rPr lang="en-US" dirty="0" smtClean="0">
                <a:latin typeface="Arial Narrow" pitchFamily="34" charset="0"/>
              </a:rPr>
              <a:t>40,000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Those in private practice who offer consulting services typically earn more, often in the $85,000 to $95,000 range</a:t>
            </a:r>
            <a:r>
              <a:rPr lang="en-US" dirty="0" smtClean="0">
                <a:latin typeface="Arial Narrow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Low </a:t>
            </a:r>
            <a:r>
              <a:rPr lang="en-US" dirty="0">
                <a:latin typeface="Arial Narrow" pitchFamily="34" charset="0"/>
              </a:rPr>
              <a:t>of $33,900 to a high of $103,000.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Salary </a:t>
            </a:r>
            <a:endParaRPr lang="en-US" dirty="0">
              <a:latin typeface="Arial Narrow" pitchFamily="34" charset="0"/>
            </a:endParaRPr>
          </a:p>
        </p:txBody>
      </p:sp>
      <p:pic>
        <p:nvPicPr>
          <p:cNvPr id="4100" name="Picture 4" descr="http://www.elearnportal.com/images/content_images/ForensicPsychologist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00500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7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The field is highly related </a:t>
            </a:r>
            <a:r>
              <a:rPr lang="en-US" dirty="0" smtClean="0">
                <a:latin typeface="Arial Narrow" pitchFamily="34" charset="0"/>
              </a:rPr>
              <a:t>to criminal psychology and </a:t>
            </a:r>
            <a:r>
              <a:rPr lang="en-US" dirty="0">
                <a:latin typeface="Arial Narrow" pitchFamily="34" charset="0"/>
              </a:rPr>
              <a:t>in some cases the two terms are used interchangeably</a:t>
            </a:r>
            <a:r>
              <a:rPr lang="en-US" dirty="0" smtClean="0">
                <a:latin typeface="Arial Narrow" pitchFamily="34" charset="0"/>
              </a:rPr>
              <a:t>.</a:t>
            </a:r>
          </a:p>
          <a:p>
            <a:r>
              <a:rPr lang="en-US" dirty="0" smtClean="0">
                <a:latin typeface="Arial Narrow" pitchFamily="34" charset="0"/>
              </a:rPr>
              <a:t>Related careers: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Counseling </a:t>
            </a:r>
            <a:r>
              <a:rPr lang="en-US" dirty="0">
                <a:latin typeface="Arial Narrow" pitchFamily="34" charset="0"/>
              </a:rPr>
              <a:t>Psychologist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Correctional Treatment Specialist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Criminal Investigator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Crisis Counselor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Cognitive Psychologist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Related Careers</a:t>
            </a:r>
            <a:endParaRPr lang="en-US" dirty="0">
              <a:latin typeface="Arial Narrow" pitchFamily="34" charset="0"/>
            </a:endParaRPr>
          </a:p>
        </p:txBody>
      </p:sp>
      <p:pic>
        <p:nvPicPr>
          <p:cNvPr id="2050" name="Picture 2" descr="http://www.nctc.edu/Libraries/Home_Page/Psych_head.sflb.ashx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3581400" cy="3505200"/>
          </a:xfrm>
          <a:prstGeom prst="rect">
            <a:avLst/>
          </a:prstGeom>
          <a:noFill/>
          <a:effectLst>
            <a:outerShdw blurRad="965200" dist="50800" dir="5400000" algn="ctr" rotWithShape="0">
              <a:srgbClr val="000000">
                <a:alpha val="43137"/>
              </a:srgbClr>
            </a:outerShdw>
            <a:softEdge rad="254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52400" y="1371600"/>
            <a:ext cx="6400800" cy="5105400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For 16 years, "mad bomber" George Metesky </a:t>
            </a:r>
            <a:r>
              <a:rPr lang="en-US" dirty="0" smtClean="0">
                <a:latin typeface="Arial Narrow" pitchFamily="34" charset="0"/>
              </a:rPr>
              <a:t>evaded </a:t>
            </a:r>
            <a:r>
              <a:rPr lang="en-US" dirty="0">
                <a:latin typeface="Arial Narrow" pitchFamily="34" charset="0"/>
              </a:rPr>
              <a:t>New York City police.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Metesky </a:t>
            </a:r>
            <a:r>
              <a:rPr lang="en-US" dirty="0">
                <a:latin typeface="Arial Narrow" pitchFamily="34" charset="0"/>
              </a:rPr>
              <a:t>planted more than 30 small bombs around the city between 1940 and 1956, hitting movie theaters, phone booths and other public areas</a:t>
            </a:r>
            <a:r>
              <a:rPr lang="en-US" dirty="0" smtClean="0">
                <a:latin typeface="Arial Narrow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In 1956, </a:t>
            </a:r>
            <a:r>
              <a:rPr lang="en-US" dirty="0" smtClean="0">
                <a:latin typeface="Arial Narrow" pitchFamily="34" charset="0"/>
              </a:rPr>
              <a:t>investigators </a:t>
            </a:r>
            <a:r>
              <a:rPr lang="en-US" dirty="0">
                <a:latin typeface="Arial Narrow" pitchFamily="34" charset="0"/>
              </a:rPr>
              <a:t>asked psychiatrist James Brussel, New York State's assistant commissioner of mental hygiene, to study crime scene photos and notes from the bomber. </a:t>
            </a:r>
            <a:endParaRPr lang="en-US" dirty="0" smtClean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 Narrow" pitchFamily="34" charset="0"/>
              </a:rPr>
              <a:t>Brussel </a:t>
            </a:r>
            <a:r>
              <a:rPr lang="en-US" dirty="0">
                <a:latin typeface="Arial Narrow" pitchFamily="34" charset="0"/>
              </a:rPr>
              <a:t>came up with a detailed description of the suspect: He would be unmarried, foreign, self-educated, in his 50s, living in Connecticut, paranoid and with a vendetta against Con Edison--the first bomb had targeted the power company's 67th street headquarters</a:t>
            </a:r>
            <a:r>
              <a:rPr lang="en-US" dirty="0" smtClean="0">
                <a:latin typeface="Arial Narrow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 Narrow" pitchFamily="34" charset="0"/>
              </a:rPr>
              <a:t>The profile proved dead on: It led police right to Metesky, who was arrested in January 1957 and confessed immediately.</a:t>
            </a:r>
            <a:endParaRPr lang="en-US" dirty="0" smtClean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Real life Forensic Psychologist</a:t>
            </a:r>
            <a:endParaRPr lang="en-US" dirty="0">
              <a:latin typeface="Arial Narrow" pitchFamily="34" charset="0"/>
            </a:endParaRPr>
          </a:p>
        </p:txBody>
      </p:sp>
      <p:pic>
        <p:nvPicPr>
          <p:cNvPr id="3076" name="Picture 4" descr="http://images.rarenewspapers.com/ebayimgs/7.99.2010/image01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762000"/>
            <a:ext cx="2667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49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100</TotalTime>
  <Words>705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Mylar</vt:lpstr>
      <vt:lpstr>Forensic Psychology </vt:lpstr>
      <vt:lpstr>The Career of Forensic Psychology</vt:lpstr>
      <vt:lpstr>Necessary Education</vt:lpstr>
      <vt:lpstr>How is this Related to Solving Crime?</vt:lpstr>
      <vt:lpstr>Jobs in Forensic Psychology</vt:lpstr>
      <vt:lpstr>Salary </vt:lpstr>
      <vt:lpstr>Related Careers</vt:lpstr>
      <vt:lpstr>Real life Forensic Psychologist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Cole Yazujian</dc:creator>
  <cp:lastModifiedBy>Cole Yazujian</cp:lastModifiedBy>
  <cp:revision>10</cp:revision>
  <dcterms:created xsi:type="dcterms:W3CDTF">2013-09-11T14:04:53Z</dcterms:created>
  <dcterms:modified xsi:type="dcterms:W3CDTF">2013-09-17T14:23:53Z</dcterms:modified>
</cp:coreProperties>
</file>