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83" r:id="rId9"/>
    <p:sldId id="282" r:id="rId10"/>
    <p:sldId id="293" r:id="rId11"/>
    <p:sldId id="264" r:id="rId12"/>
    <p:sldId id="284" r:id="rId13"/>
    <p:sldId id="265" r:id="rId14"/>
    <p:sldId id="266" r:id="rId15"/>
    <p:sldId id="267" r:id="rId16"/>
    <p:sldId id="268" r:id="rId17"/>
    <p:sldId id="269" r:id="rId18"/>
    <p:sldId id="286" r:id="rId19"/>
    <p:sldId id="287" r:id="rId20"/>
    <p:sldId id="270" r:id="rId21"/>
    <p:sldId id="271" r:id="rId22"/>
    <p:sldId id="272" r:id="rId23"/>
    <p:sldId id="285" r:id="rId24"/>
    <p:sldId id="273" r:id="rId25"/>
    <p:sldId id="274" r:id="rId26"/>
    <p:sldId id="275" r:id="rId27"/>
    <p:sldId id="276" r:id="rId28"/>
    <p:sldId id="277" r:id="rId29"/>
    <p:sldId id="278" r:id="rId30"/>
    <p:sldId id="289" r:id="rId31"/>
    <p:sldId id="279" r:id="rId32"/>
    <p:sldId id="280" r:id="rId33"/>
    <p:sldId id="281" r:id="rId34"/>
    <p:sldId id="288" r:id="rId35"/>
    <p:sldId id="290" r:id="rId36"/>
    <p:sldId id="291" r:id="rId37"/>
    <p:sldId id="292" r:id="rId38"/>
    <p:sldId id="300" r:id="rId39"/>
    <p:sldId id="294" r:id="rId40"/>
    <p:sldId id="297" r:id="rId41"/>
    <p:sldId id="295" r:id="rId42"/>
    <p:sldId id="298" r:id="rId43"/>
    <p:sldId id="299" r:id="rId44"/>
    <p:sldId id="296" r:id="rId45"/>
    <p:sldId id="301" r:id="rId46"/>
    <p:sldId id="302" r:id="rId47"/>
    <p:sldId id="303" r:id="rId48"/>
    <p:sldId id="307" r:id="rId49"/>
    <p:sldId id="304" r:id="rId50"/>
    <p:sldId id="305" r:id="rId51"/>
    <p:sldId id="306" r:id="rId52"/>
    <p:sldId id="25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EC337-2364-0240-A0F7-8613C7858F0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75506-2739-D849-8009-A2F876DC35DF}">
      <dgm:prSet phldrT="[Text]" custT="1"/>
      <dgm:spPr/>
      <dgm:t>
        <a:bodyPr/>
        <a:lstStyle/>
        <a:p>
          <a:r>
            <a:rPr lang="en-US" sz="2800" b="1" u="sng" dirty="0" smtClean="0"/>
            <a:t>Radicals</a:t>
          </a:r>
          <a:endParaRPr lang="en-US" sz="2200" b="1" u="sng" dirty="0"/>
        </a:p>
      </dgm:t>
    </dgm:pt>
    <dgm:pt modelId="{E48FA6CB-9112-9A4B-B578-0EDE415F7104}" type="parTrans" cxnId="{5674274A-8707-7D48-88BC-12D0FDA91A8D}">
      <dgm:prSet/>
      <dgm:spPr/>
      <dgm:t>
        <a:bodyPr/>
        <a:lstStyle/>
        <a:p>
          <a:endParaRPr lang="en-US"/>
        </a:p>
      </dgm:t>
    </dgm:pt>
    <dgm:pt modelId="{A33D38AB-7221-B84F-9E87-FEC5A1C2D346}" type="sibTrans" cxnId="{5674274A-8707-7D48-88BC-12D0FDA91A8D}">
      <dgm:prSet/>
      <dgm:spPr/>
      <dgm:t>
        <a:bodyPr/>
        <a:lstStyle/>
        <a:p>
          <a:endParaRPr lang="en-US"/>
        </a:p>
      </dgm:t>
    </dgm:pt>
    <dgm:pt modelId="{DE3D9278-F02C-AB4E-B36A-6BC4D8C04FAD}">
      <dgm:prSet phldrT="[Text]"/>
      <dgm:spPr/>
      <dgm:t>
        <a:bodyPr/>
        <a:lstStyle/>
        <a:p>
          <a:r>
            <a:rPr lang="en-US" dirty="0" smtClean="0"/>
            <a:t>“left wing”</a:t>
          </a:r>
          <a:endParaRPr lang="en-US" dirty="0"/>
        </a:p>
      </dgm:t>
    </dgm:pt>
    <dgm:pt modelId="{90F715EF-30EB-F24B-ABB4-51AA9458F04E}" type="parTrans" cxnId="{6345654D-1167-9944-A9E9-08D18EF49E82}">
      <dgm:prSet/>
      <dgm:spPr/>
      <dgm:t>
        <a:bodyPr/>
        <a:lstStyle/>
        <a:p>
          <a:endParaRPr lang="en-US"/>
        </a:p>
      </dgm:t>
    </dgm:pt>
    <dgm:pt modelId="{7CCC604C-1B4A-A34A-B931-1EC536B9DF01}" type="sibTrans" cxnId="{6345654D-1167-9944-A9E9-08D18EF49E82}">
      <dgm:prSet/>
      <dgm:spPr/>
      <dgm:t>
        <a:bodyPr/>
        <a:lstStyle/>
        <a:p>
          <a:endParaRPr lang="en-US"/>
        </a:p>
      </dgm:t>
    </dgm:pt>
    <dgm:pt modelId="{2999E732-F357-6442-AC2D-582DEA1DDB38}">
      <dgm:prSet phldrT="[Text]"/>
      <dgm:spPr/>
      <dgm:t>
        <a:bodyPr/>
        <a:lstStyle/>
        <a:p>
          <a:r>
            <a:rPr lang="en-US" dirty="0" smtClean="0"/>
            <a:t>Opposed king &amp; monarchy</a:t>
          </a:r>
          <a:endParaRPr lang="en-US" dirty="0"/>
        </a:p>
      </dgm:t>
    </dgm:pt>
    <dgm:pt modelId="{D1AAE51D-BD52-5E4D-9F95-FFC0D907B72C}" type="parTrans" cxnId="{4B5B8E31-CF98-9F44-9B6C-0FE300A55521}">
      <dgm:prSet/>
      <dgm:spPr/>
      <dgm:t>
        <a:bodyPr/>
        <a:lstStyle/>
        <a:p>
          <a:endParaRPr lang="en-US"/>
        </a:p>
      </dgm:t>
    </dgm:pt>
    <dgm:pt modelId="{51FDB01E-EC0F-0743-A545-CDA8B56EBF45}" type="sibTrans" cxnId="{4B5B8E31-CF98-9F44-9B6C-0FE300A55521}">
      <dgm:prSet/>
      <dgm:spPr/>
      <dgm:t>
        <a:bodyPr/>
        <a:lstStyle/>
        <a:p>
          <a:endParaRPr lang="en-US"/>
        </a:p>
      </dgm:t>
    </dgm:pt>
    <dgm:pt modelId="{BE616C1C-B090-D847-BFA8-F46789ABCB8C}">
      <dgm:prSet phldrT="[Text]" custT="1"/>
      <dgm:spPr/>
      <dgm:t>
        <a:bodyPr/>
        <a:lstStyle/>
        <a:p>
          <a:r>
            <a:rPr lang="en-US" sz="2800" b="1" u="sng" dirty="0" smtClean="0"/>
            <a:t>Moderates</a:t>
          </a:r>
          <a:endParaRPr lang="en-US" sz="3200" b="1" u="sng" dirty="0" smtClean="0"/>
        </a:p>
      </dgm:t>
    </dgm:pt>
    <dgm:pt modelId="{D852257C-EB40-7E48-93B6-F0240C3E9850}" type="parTrans" cxnId="{4D6E39E4-67A7-214B-91AF-41324B81F026}">
      <dgm:prSet/>
      <dgm:spPr/>
      <dgm:t>
        <a:bodyPr/>
        <a:lstStyle/>
        <a:p>
          <a:endParaRPr lang="en-US"/>
        </a:p>
      </dgm:t>
    </dgm:pt>
    <dgm:pt modelId="{1E3B38D6-58D0-CD4C-8402-1F72E96C80F3}" type="sibTrans" cxnId="{4D6E39E4-67A7-214B-91AF-41324B81F026}">
      <dgm:prSet/>
      <dgm:spPr/>
      <dgm:t>
        <a:bodyPr/>
        <a:lstStyle/>
        <a:p>
          <a:endParaRPr lang="en-US"/>
        </a:p>
      </dgm:t>
    </dgm:pt>
    <dgm:pt modelId="{AD988E11-EB07-BF4D-9AAE-50EF99938782}">
      <dgm:prSet phldrT="[Text]"/>
      <dgm:spPr/>
      <dgm:t>
        <a:bodyPr/>
        <a:lstStyle/>
        <a:p>
          <a:r>
            <a:rPr lang="en-US" dirty="0" smtClean="0"/>
            <a:t>“centrists”</a:t>
          </a:r>
          <a:endParaRPr lang="en-US" dirty="0"/>
        </a:p>
      </dgm:t>
    </dgm:pt>
    <dgm:pt modelId="{6A1C06CF-0F3E-6E41-B3D5-CB7731F4D63A}" type="parTrans" cxnId="{1D0DCCE2-EBEC-E947-83F0-76B0052EA462}">
      <dgm:prSet/>
      <dgm:spPr/>
      <dgm:t>
        <a:bodyPr/>
        <a:lstStyle/>
        <a:p>
          <a:endParaRPr lang="en-US"/>
        </a:p>
      </dgm:t>
    </dgm:pt>
    <dgm:pt modelId="{20D1FDFB-6A27-A147-9292-FC5F2EED7F31}" type="sibTrans" cxnId="{1D0DCCE2-EBEC-E947-83F0-76B0052EA462}">
      <dgm:prSet/>
      <dgm:spPr/>
      <dgm:t>
        <a:bodyPr/>
        <a:lstStyle/>
        <a:p>
          <a:endParaRPr lang="en-US"/>
        </a:p>
      </dgm:t>
    </dgm:pt>
    <dgm:pt modelId="{D2FD8646-BED1-B24B-80BF-BC2D85B7319F}">
      <dgm:prSet phldrT="[Text]"/>
      <dgm:spPr/>
      <dgm:t>
        <a:bodyPr/>
        <a:lstStyle/>
        <a:p>
          <a:r>
            <a:rPr lang="en-US" dirty="0" smtClean="0"/>
            <a:t>Wanted some changes but not as much as radicals</a:t>
          </a:r>
          <a:endParaRPr lang="en-US" dirty="0"/>
        </a:p>
      </dgm:t>
    </dgm:pt>
    <dgm:pt modelId="{75F8BA55-A5F3-E145-A8B9-E6E9D7A5D673}" type="parTrans" cxnId="{085305D0-47BF-B44F-B55F-04F8AA377114}">
      <dgm:prSet/>
      <dgm:spPr/>
      <dgm:t>
        <a:bodyPr/>
        <a:lstStyle/>
        <a:p>
          <a:endParaRPr lang="en-US"/>
        </a:p>
      </dgm:t>
    </dgm:pt>
    <dgm:pt modelId="{56322D99-EE6A-DA4D-A5B4-8F02DFEE2F51}" type="sibTrans" cxnId="{085305D0-47BF-B44F-B55F-04F8AA377114}">
      <dgm:prSet/>
      <dgm:spPr/>
      <dgm:t>
        <a:bodyPr/>
        <a:lstStyle/>
        <a:p>
          <a:endParaRPr lang="en-US"/>
        </a:p>
      </dgm:t>
    </dgm:pt>
    <dgm:pt modelId="{CA17152F-2DDB-F147-A8C5-E6AC59CCDCD8}">
      <dgm:prSet phldrT="[Text]" custT="1"/>
      <dgm:spPr/>
      <dgm:t>
        <a:bodyPr/>
        <a:lstStyle/>
        <a:p>
          <a:r>
            <a:rPr lang="en-US" sz="2800" b="1" u="sng" dirty="0" smtClean="0"/>
            <a:t>Conservatives</a:t>
          </a:r>
          <a:endParaRPr lang="en-US" sz="3200" b="1" u="sng" dirty="0" smtClean="0"/>
        </a:p>
      </dgm:t>
    </dgm:pt>
    <dgm:pt modelId="{A9D25318-0063-CC45-9E61-E53498870A2D}" type="parTrans" cxnId="{33079517-822B-3F47-8370-B014A521359F}">
      <dgm:prSet/>
      <dgm:spPr/>
      <dgm:t>
        <a:bodyPr/>
        <a:lstStyle/>
        <a:p>
          <a:endParaRPr lang="en-US"/>
        </a:p>
      </dgm:t>
    </dgm:pt>
    <dgm:pt modelId="{7A1DCC76-41DF-2C4F-83DC-C39D2B0892DF}" type="sibTrans" cxnId="{33079517-822B-3F47-8370-B014A521359F}">
      <dgm:prSet/>
      <dgm:spPr/>
      <dgm:t>
        <a:bodyPr/>
        <a:lstStyle/>
        <a:p>
          <a:endParaRPr lang="en-US"/>
        </a:p>
      </dgm:t>
    </dgm:pt>
    <dgm:pt modelId="{197C2D5A-0892-8D4E-A762-5991FE8598CC}">
      <dgm:prSet phldrT="[Text]"/>
      <dgm:spPr/>
      <dgm:t>
        <a:bodyPr/>
        <a:lstStyle/>
        <a:p>
          <a:r>
            <a:rPr lang="en-US" dirty="0" smtClean="0"/>
            <a:t>“right wing”</a:t>
          </a:r>
          <a:endParaRPr lang="en-US" dirty="0"/>
        </a:p>
      </dgm:t>
    </dgm:pt>
    <dgm:pt modelId="{B2566F31-ACF7-8141-A308-4671A88094D8}" type="parTrans" cxnId="{109B0A72-9EC3-5149-9260-7357B0C56844}">
      <dgm:prSet/>
      <dgm:spPr/>
      <dgm:t>
        <a:bodyPr/>
        <a:lstStyle/>
        <a:p>
          <a:endParaRPr lang="en-US"/>
        </a:p>
      </dgm:t>
    </dgm:pt>
    <dgm:pt modelId="{41181FB8-CA7D-BF46-A3A4-A50920A03531}" type="sibTrans" cxnId="{109B0A72-9EC3-5149-9260-7357B0C56844}">
      <dgm:prSet/>
      <dgm:spPr/>
      <dgm:t>
        <a:bodyPr/>
        <a:lstStyle/>
        <a:p>
          <a:endParaRPr lang="en-US"/>
        </a:p>
      </dgm:t>
    </dgm:pt>
    <dgm:pt modelId="{CFBD64C8-1CF6-F24A-8D29-613CAECB3052}">
      <dgm:prSet phldrT="[Text]"/>
      <dgm:spPr/>
      <dgm:t>
        <a:bodyPr/>
        <a:lstStyle/>
        <a:p>
          <a:r>
            <a:rPr lang="en-US" dirty="0" smtClean="0"/>
            <a:t>Wanted few changes in government</a:t>
          </a:r>
          <a:endParaRPr lang="en-US" dirty="0"/>
        </a:p>
      </dgm:t>
    </dgm:pt>
    <dgm:pt modelId="{0D1D0AAA-C54C-684E-AEFF-046EB682890C}" type="parTrans" cxnId="{773372CE-8372-554F-A2B4-44CC59CAB155}">
      <dgm:prSet/>
      <dgm:spPr/>
      <dgm:t>
        <a:bodyPr/>
        <a:lstStyle/>
        <a:p>
          <a:endParaRPr lang="en-US"/>
        </a:p>
      </dgm:t>
    </dgm:pt>
    <dgm:pt modelId="{A5A3A31F-C76C-504A-8444-50613AA5B694}" type="sibTrans" cxnId="{773372CE-8372-554F-A2B4-44CC59CAB155}">
      <dgm:prSet/>
      <dgm:spPr/>
      <dgm:t>
        <a:bodyPr/>
        <a:lstStyle/>
        <a:p>
          <a:endParaRPr lang="en-US"/>
        </a:p>
      </dgm:t>
    </dgm:pt>
    <dgm:pt modelId="{8A326D89-C732-774D-AA74-BD77F73D9BF2}">
      <dgm:prSet phldrT="[Text]"/>
      <dgm:spPr/>
      <dgm:t>
        <a:bodyPr/>
        <a:lstStyle/>
        <a:p>
          <a:r>
            <a:rPr lang="en-US" dirty="0" smtClean="0"/>
            <a:t>Wanted common people to have full power in republic</a:t>
          </a:r>
          <a:endParaRPr lang="en-US" dirty="0"/>
        </a:p>
      </dgm:t>
    </dgm:pt>
    <dgm:pt modelId="{186A26D2-308E-B846-8F9C-05FDC5A5036C}" type="parTrans" cxnId="{EA9DB41A-1291-B445-8FD7-960424D78A92}">
      <dgm:prSet/>
      <dgm:spPr/>
      <dgm:t>
        <a:bodyPr/>
        <a:lstStyle/>
        <a:p>
          <a:endParaRPr lang="en-US"/>
        </a:p>
      </dgm:t>
    </dgm:pt>
    <dgm:pt modelId="{5B38EE8C-7DA1-5D4F-8622-0F39550294D8}" type="sibTrans" cxnId="{EA9DB41A-1291-B445-8FD7-960424D78A92}">
      <dgm:prSet/>
      <dgm:spPr/>
      <dgm:t>
        <a:bodyPr/>
        <a:lstStyle/>
        <a:p>
          <a:endParaRPr lang="en-US"/>
        </a:p>
      </dgm:t>
    </dgm:pt>
    <dgm:pt modelId="{DEFBCC06-E157-994D-AEE7-7ACE2E4D93DF}">
      <dgm:prSet phldrT="[Text]"/>
      <dgm:spPr/>
      <dgm:t>
        <a:bodyPr/>
        <a:lstStyle/>
        <a:p>
          <a:endParaRPr lang="en-US" dirty="0"/>
        </a:p>
      </dgm:t>
    </dgm:pt>
    <dgm:pt modelId="{12E77557-5D6A-674D-A07A-A597598DA946}" type="parTrans" cxnId="{087DB465-561E-9C4A-B2A4-EBB4EC28BCE8}">
      <dgm:prSet/>
      <dgm:spPr/>
      <dgm:t>
        <a:bodyPr/>
        <a:lstStyle/>
        <a:p>
          <a:endParaRPr lang="en-US"/>
        </a:p>
      </dgm:t>
    </dgm:pt>
    <dgm:pt modelId="{F3E46C81-AA3E-BF45-8243-0501B18D5369}" type="sibTrans" cxnId="{087DB465-561E-9C4A-B2A4-EBB4EC28BCE8}">
      <dgm:prSet/>
      <dgm:spPr/>
      <dgm:t>
        <a:bodyPr/>
        <a:lstStyle/>
        <a:p>
          <a:endParaRPr lang="en-US"/>
        </a:p>
      </dgm:t>
    </dgm:pt>
    <dgm:pt modelId="{89579675-6B0D-4B46-9DFF-68B4C10BBB01}">
      <dgm:prSet phldrT="[Text]"/>
      <dgm:spPr/>
      <dgm:t>
        <a:bodyPr/>
        <a:lstStyle/>
        <a:p>
          <a:r>
            <a:rPr lang="en-US" dirty="0" smtClean="0"/>
            <a:t>Used violence</a:t>
          </a:r>
          <a:endParaRPr lang="en-US" dirty="0"/>
        </a:p>
      </dgm:t>
    </dgm:pt>
    <dgm:pt modelId="{639EA3B1-0BA7-D04D-96C1-E100C7E2B731}" type="parTrans" cxnId="{2AA972C4-C0BF-AC4B-A8C5-F637A2D909BD}">
      <dgm:prSet/>
      <dgm:spPr/>
      <dgm:t>
        <a:bodyPr/>
        <a:lstStyle/>
        <a:p>
          <a:endParaRPr lang="en-US"/>
        </a:p>
      </dgm:t>
    </dgm:pt>
    <dgm:pt modelId="{24249CBE-F4EF-3C4D-9F06-46BD455881E4}" type="sibTrans" cxnId="{2AA972C4-C0BF-AC4B-A8C5-F637A2D909BD}">
      <dgm:prSet/>
      <dgm:spPr/>
      <dgm:t>
        <a:bodyPr/>
        <a:lstStyle/>
        <a:p>
          <a:endParaRPr lang="en-US"/>
        </a:p>
      </dgm:t>
    </dgm:pt>
    <dgm:pt modelId="{A32807F6-3308-AD4A-BB20-8ADEE6658E53}">
      <dgm:prSet phldrT="[Text]"/>
      <dgm:spPr/>
      <dgm:t>
        <a:bodyPr/>
        <a:lstStyle/>
        <a:p>
          <a:r>
            <a:rPr lang="en-US" dirty="0" smtClean="0"/>
            <a:t>Peasants, urban workers, intellectuals</a:t>
          </a:r>
          <a:endParaRPr lang="en-US" dirty="0"/>
        </a:p>
      </dgm:t>
    </dgm:pt>
    <dgm:pt modelId="{F0030628-A1F7-D04B-B205-0002E5403F86}" type="parTrans" cxnId="{E19F3F1F-861B-054A-A85D-6028C0A2AAAA}">
      <dgm:prSet/>
      <dgm:spPr/>
      <dgm:t>
        <a:bodyPr/>
        <a:lstStyle/>
        <a:p>
          <a:endParaRPr lang="en-US"/>
        </a:p>
      </dgm:t>
    </dgm:pt>
    <dgm:pt modelId="{74AC3EDD-7253-6348-8335-F247BCEDAA35}" type="sibTrans" cxnId="{E19F3F1F-861B-054A-A85D-6028C0A2AAAA}">
      <dgm:prSet/>
      <dgm:spPr/>
      <dgm:t>
        <a:bodyPr/>
        <a:lstStyle/>
        <a:p>
          <a:endParaRPr lang="en-US"/>
        </a:p>
      </dgm:t>
    </dgm:pt>
    <dgm:pt modelId="{983B8C78-4BF4-8A4A-91D4-CCDFB7A51BA5}">
      <dgm:prSet phldrT="[Text]"/>
      <dgm:spPr/>
      <dgm:t>
        <a:bodyPr/>
        <a:lstStyle/>
        <a:p>
          <a:r>
            <a:rPr lang="en-US" dirty="0" smtClean="0"/>
            <a:t>Power should not be in the hands of the masses</a:t>
          </a:r>
          <a:endParaRPr lang="en-US" dirty="0"/>
        </a:p>
      </dgm:t>
    </dgm:pt>
    <dgm:pt modelId="{9F36D156-0585-B640-A9E0-A9E35C2D65C7}" type="parTrans" cxnId="{03B324D5-AF47-8945-8017-A48EB6B2FD89}">
      <dgm:prSet/>
      <dgm:spPr/>
      <dgm:t>
        <a:bodyPr/>
        <a:lstStyle/>
        <a:p>
          <a:endParaRPr lang="en-US"/>
        </a:p>
      </dgm:t>
    </dgm:pt>
    <dgm:pt modelId="{AA85C0B5-882B-9948-9F60-17DE3B011983}" type="sibTrans" cxnId="{03B324D5-AF47-8945-8017-A48EB6B2FD89}">
      <dgm:prSet/>
      <dgm:spPr/>
      <dgm:t>
        <a:bodyPr/>
        <a:lstStyle/>
        <a:p>
          <a:endParaRPr lang="en-US"/>
        </a:p>
      </dgm:t>
    </dgm:pt>
    <dgm:pt modelId="{913E2086-0827-C54E-AE6A-E6F8686F2507}">
      <dgm:prSet phldrT="[Text]"/>
      <dgm:spPr/>
      <dgm:t>
        <a:bodyPr/>
        <a:lstStyle/>
        <a:p>
          <a:r>
            <a:rPr lang="en-US" dirty="0" smtClean="0"/>
            <a:t>Bourgeoisie</a:t>
          </a:r>
          <a:endParaRPr lang="en-US" dirty="0"/>
        </a:p>
      </dgm:t>
    </dgm:pt>
    <dgm:pt modelId="{84DC9FFE-E392-A144-9170-9990FFA6A90B}" type="parTrans" cxnId="{67FCE732-E959-3846-8D34-35C30208E77D}">
      <dgm:prSet/>
      <dgm:spPr/>
      <dgm:t>
        <a:bodyPr/>
        <a:lstStyle/>
        <a:p>
          <a:endParaRPr lang="en-US"/>
        </a:p>
      </dgm:t>
    </dgm:pt>
    <dgm:pt modelId="{8D361EB7-8B0E-6F48-87DF-80E744102E28}" type="sibTrans" cxnId="{67FCE732-E959-3846-8D34-35C30208E77D}">
      <dgm:prSet/>
      <dgm:spPr/>
      <dgm:t>
        <a:bodyPr/>
        <a:lstStyle/>
        <a:p>
          <a:endParaRPr lang="en-US"/>
        </a:p>
      </dgm:t>
    </dgm:pt>
    <dgm:pt modelId="{52AE7036-AC12-3644-91F9-EAD4B0599C1A}">
      <dgm:prSet phldrT="[Text]"/>
      <dgm:spPr/>
      <dgm:t>
        <a:bodyPr/>
        <a:lstStyle/>
        <a:p>
          <a:r>
            <a:rPr lang="en-US" dirty="0" smtClean="0"/>
            <a:t>Upheld ideas of limited monarchy</a:t>
          </a:r>
          <a:endParaRPr lang="en-US" dirty="0"/>
        </a:p>
      </dgm:t>
    </dgm:pt>
    <dgm:pt modelId="{CE3201AA-C340-D849-9160-67A829D8BF06}" type="parTrans" cxnId="{003C8E70-E42B-C045-AC71-7EC65EE216DB}">
      <dgm:prSet/>
      <dgm:spPr/>
      <dgm:t>
        <a:bodyPr/>
        <a:lstStyle/>
        <a:p>
          <a:endParaRPr lang="en-US"/>
        </a:p>
      </dgm:t>
    </dgm:pt>
    <dgm:pt modelId="{C1BD73AA-8A40-BB4E-B6F3-8C45BFBA5C52}" type="sibTrans" cxnId="{003C8E70-E42B-C045-AC71-7EC65EE216DB}">
      <dgm:prSet/>
      <dgm:spPr/>
      <dgm:t>
        <a:bodyPr/>
        <a:lstStyle/>
        <a:p>
          <a:endParaRPr lang="en-US"/>
        </a:p>
      </dgm:t>
    </dgm:pt>
    <dgm:pt modelId="{6A6D70AD-820A-DF4F-85F3-A2F81127E49C}">
      <dgm:prSet phldrT="[Text]"/>
      <dgm:spPr/>
      <dgm:t>
        <a:bodyPr/>
        <a:lstStyle/>
        <a:p>
          <a:r>
            <a:rPr lang="en-US" dirty="0" smtClean="0"/>
            <a:t>Bourgeoisie and some nobility</a:t>
          </a:r>
          <a:endParaRPr lang="en-US" dirty="0"/>
        </a:p>
      </dgm:t>
    </dgm:pt>
    <dgm:pt modelId="{8520ED64-1A09-F340-A964-2AFE02B6586E}" type="parTrans" cxnId="{6753A49E-F8AB-034F-A7BA-081FDE6464AF}">
      <dgm:prSet/>
      <dgm:spPr/>
      <dgm:t>
        <a:bodyPr/>
        <a:lstStyle/>
        <a:p>
          <a:endParaRPr lang="en-US"/>
        </a:p>
      </dgm:t>
    </dgm:pt>
    <dgm:pt modelId="{C7D3462C-20CC-A44C-AA40-FD53D23FCF1D}" type="sibTrans" cxnId="{6753A49E-F8AB-034F-A7BA-081FDE6464AF}">
      <dgm:prSet/>
      <dgm:spPr/>
      <dgm:t>
        <a:bodyPr/>
        <a:lstStyle/>
        <a:p>
          <a:endParaRPr lang="en-US"/>
        </a:p>
      </dgm:t>
    </dgm:pt>
    <dgm:pt modelId="{53376E48-FF32-3946-8FCB-7643A7424B1E}" type="pres">
      <dgm:prSet presAssocID="{8B0EC337-2364-0240-A0F7-8613C7858F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BA537-9C39-BA4A-895C-97371BF00E32}" type="pres">
      <dgm:prSet presAssocID="{5B875506-2739-D849-8009-A2F876DC35DF}" presName="composite" presStyleCnt="0"/>
      <dgm:spPr/>
    </dgm:pt>
    <dgm:pt modelId="{501F7B2F-945E-084B-9D0F-C6F61F127EB5}" type="pres">
      <dgm:prSet presAssocID="{5B875506-2739-D849-8009-A2F876DC35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95B7E-3CB6-634A-BC69-D908C9CFDF8D}" type="pres">
      <dgm:prSet presAssocID="{5B875506-2739-D849-8009-A2F876DC35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769FF-304D-2841-B8BA-38D1E3A8DC1A}" type="pres">
      <dgm:prSet presAssocID="{A33D38AB-7221-B84F-9E87-FEC5A1C2D346}" presName="space" presStyleCnt="0"/>
      <dgm:spPr/>
    </dgm:pt>
    <dgm:pt modelId="{91A56FBB-E68B-D147-BB66-032E23D23A90}" type="pres">
      <dgm:prSet presAssocID="{BE616C1C-B090-D847-BFA8-F46789ABCB8C}" presName="composite" presStyleCnt="0"/>
      <dgm:spPr/>
    </dgm:pt>
    <dgm:pt modelId="{E3FFBD77-2B86-B440-A231-474425A8F47F}" type="pres">
      <dgm:prSet presAssocID="{BE616C1C-B090-D847-BFA8-F46789ABCB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CC5E8-DF0D-964A-96E1-BA00B97BB7A0}" type="pres">
      <dgm:prSet presAssocID="{BE616C1C-B090-D847-BFA8-F46789ABCB8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494A9-A8A9-7940-AEAC-A9ED3756C22E}" type="pres">
      <dgm:prSet presAssocID="{1E3B38D6-58D0-CD4C-8402-1F72E96C80F3}" presName="space" presStyleCnt="0"/>
      <dgm:spPr/>
    </dgm:pt>
    <dgm:pt modelId="{266EF5B0-A31A-ED42-A2FB-2FD33215726F}" type="pres">
      <dgm:prSet presAssocID="{CA17152F-2DDB-F147-A8C5-E6AC59CCDCD8}" presName="composite" presStyleCnt="0"/>
      <dgm:spPr/>
    </dgm:pt>
    <dgm:pt modelId="{3E9682DA-73F3-E74B-AF71-DC0AA98EC6DF}" type="pres">
      <dgm:prSet presAssocID="{CA17152F-2DDB-F147-A8C5-E6AC59CCDC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F1F2A-B674-8847-B3CB-F6F28100DB0E}" type="pres">
      <dgm:prSet presAssocID="{CA17152F-2DDB-F147-A8C5-E6AC59CCDCD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0365C-D5F6-1F4D-8415-BEDF58CD4C67}" type="presOf" srcId="{BE616C1C-B090-D847-BFA8-F46789ABCB8C}" destId="{E3FFBD77-2B86-B440-A231-474425A8F47F}" srcOrd="0" destOrd="0" presId="urn:microsoft.com/office/officeart/2005/8/layout/hList1"/>
    <dgm:cxn modelId="{6345654D-1167-9944-A9E9-08D18EF49E82}" srcId="{5B875506-2739-D849-8009-A2F876DC35DF}" destId="{DE3D9278-F02C-AB4E-B36A-6BC4D8C04FAD}" srcOrd="0" destOrd="0" parTransId="{90F715EF-30EB-F24B-ABB4-51AA9458F04E}" sibTransId="{7CCC604C-1B4A-A34A-B931-1EC536B9DF01}"/>
    <dgm:cxn modelId="{6753A49E-F8AB-034F-A7BA-081FDE6464AF}" srcId="{CA17152F-2DDB-F147-A8C5-E6AC59CCDCD8}" destId="{6A6D70AD-820A-DF4F-85F3-A2F81127E49C}" srcOrd="3" destOrd="0" parTransId="{8520ED64-1A09-F340-A964-2AFE02B6586E}" sibTransId="{C7D3462C-20CC-A44C-AA40-FD53D23FCF1D}"/>
    <dgm:cxn modelId="{F8C4EFBC-A53F-F741-AFD9-3E6ED986D283}" type="presOf" srcId="{8B0EC337-2364-0240-A0F7-8613C7858F05}" destId="{53376E48-FF32-3946-8FCB-7643A7424B1E}" srcOrd="0" destOrd="0" presId="urn:microsoft.com/office/officeart/2005/8/layout/hList1"/>
    <dgm:cxn modelId="{03B324D5-AF47-8945-8017-A48EB6B2FD89}" srcId="{BE616C1C-B090-D847-BFA8-F46789ABCB8C}" destId="{983B8C78-4BF4-8A4A-91D4-CCDFB7A51BA5}" srcOrd="2" destOrd="0" parTransId="{9F36D156-0585-B640-A9E0-A9E35C2D65C7}" sibTransId="{AA85C0B5-882B-9948-9F60-17DE3B011983}"/>
    <dgm:cxn modelId="{3F1A4A55-A81E-E745-8B01-345534F0FD2D}" type="presOf" srcId="{8A326D89-C732-774D-AA74-BD77F73D9BF2}" destId="{0A095B7E-3CB6-634A-BC69-D908C9CFDF8D}" srcOrd="0" destOrd="2" presId="urn:microsoft.com/office/officeart/2005/8/layout/hList1"/>
    <dgm:cxn modelId="{B6879E92-05FF-9843-873A-90043C31FB39}" type="presOf" srcId="{913E2086-0827-C54E-AE6A-E6F8686F2507}" destId="{DCFCC5E8-DF0D-964A-96E1-BA00B97BB7A0}" srcOrd="0" destOrd="3" presId="urn:microsoft.com/office/officeart/2005/8/layout/hList1"/>
    <dgm:cxn modelId="{0B0D49E4-B445-8C43-87A3-38668E007BCC}" type="presOf" srcId="{DEFBCC06-E157-994D-AEE7-7ACE2E4D93DF}" destId="{DCFCC5E8-DF0D-964A-96E1-BA00B97BB7A0}" srcOrd="0" destOrd="4" presId="urn:microsoft.com/office/officeart/2005/8/layout/hList1"/>
    <dgm:cxn modelId="{54CBEF44-8F37-1E4A-B1C2-0644DCAD150D}" type="presOf" srcId="{D2FD8646-BED1-B24B-80BF-BC2D85B7319F}" destId="{DCFCC5E8-DF0D-964A-96E1-BA00B97BB7A0}" srcOrd="0" destOrd="1" presId="urn:microsoft.com/office/officeart/2005/8/layout/hList1"/>
    <dgm:cxn modelId="{86C70C23-F7EA-8A4A-B551-7832950F795E}" type="presOf" srcId="{CA17152F-2DDB-F147-A8C5-E6AC59CCDCD8}" destId="{3E9682DA-73F3-E74B-AF71-DC0AA98EC6DF}" srcOrd="0" destOrd="0" presId="urn:microsoft.com/office/officeart/2005/8/layout/hList1"/>
    <dgm:cxn modelId="{1D0DCCE2-EBEC-E947-83F0-76B0052EA462}" srcId="{BE616C1C-B090-D847-BFA8-F46789ABCB8C}" destId="{AD988E11-EB07-BF4D-9AAE-50EF99938782}" srcOrd="0" destOrd="0" parTransId="{6A1C06CF-0F3E-6E41-B3D5-CB7731F4D63A}" sibTransId="{20D1FDFB-6A27-A147-9292-FC5F2EED7F31}"/>
    <dgm:cxn modelId="{E19F3F1F-861B-054A-A85D-6028C0A2AAAA}" srcId="{5B875506-2739-D849-8009-A2F876DC35DF}" destId="{A32807F6-3308-AD4A-BB20-8ADEE6658E53}" srcOrd="4" destOrd="0" parTransId="{F0030628-A1F7-D04B-B205-0002E5403F86}" sibTransId="{74AC3EDD-7253-6348-8335-F247BCEDAA35}"/>
    <dgm:cxn modelId="{4E575890-0B88-8B4C-A4C8-1F040951F290}" type="presOf" srcId="{983B8C78-4BF4-8A4A-91D4-CCDFB7A51BA5}" destId="{DCFCC5E8-DF0D-964A-96E1-BA00B97BB7A0}" srcOrd="0" destOrd="2" presId="urn:microsoft.com/office/officeart/2005/8/layout/hList1"/>
    <dgm:cxn modelId="{4B60DEA5-42FB-D948-B447-DDA4A036F2EB}" type="presOf" srcId="{6A6D70AD-820A-DF4F-85F3-A2F81127E49C}" destId="{0E7F1F2A-B674-8847-B3CB-F6F28100DB0E}" srcOrd="0" destOrd="3" presId="urn:microsoft.com/office/officeart/2005/8/layout/hList1"/>
    <dgm:cxn modelId="{4B5B8E31-CF98-9F44-9B6C-0FE300A55521}" srcId="{5B875506-2739-D849-8009-A2F876DC35DF}" destId="{2999E732-F357-6442-AC2D-582DEA1DDB38}" srcOrd="1" destOrd="0" parTransId="{D1AAE51D-BD52-5E4D-9F95-FFC0D907B72C}" sibTransId="{51FDB01E-EC0F-0743-A545-CDA8B56EBF45}"/>
    <dgm:cxn modelId="{7DB4BD35-1FDB-EF48-ADE1-5E6E13CFE13B}" type="presOf" srcId="{89579675-6B0D-4B46-9DFF-68B4C10BBB01}" destId="{0A095B7E-3CB6-634A-BC69-D908C9CFDF8D}" srcOrd="0" destOrd="3" presId="urn:microsoft.com/office/officeart/2005/8/layout/hList1"/>
    <dgm:cxn modelId="{773372CE-8372-554F-A2B4-44CC59CAB155}" srcId="{CA17152F-2DDB-F147-A8C5-E6AC59CCDCD8}" destId="{CFBD64C8-1CF6-F24A-8D29-613CAECB3052}" srcOrd="2" destOrd="0" parTransId="{0D1D0AAA-C54C-684E-AEFF-046EB682890C}" sibTransId="{A5A3A31F-C76C-504A-8444-50613AA5B694}"/>
    <dgm:cxn modelId="{7DF67CD2-2607-404A-BF9C-7CD9C394F593}" type="presOf" srcId="{52AE7036-AC12-3644-91F9-EAD4B0599C1A}" destId="{0E7F1F2A-B674-8847-B3CB-F6F28100DB0E}" srcOrd="0" destOrd="1" presId="urn:microsoft.com/office/officeart/2005/8/layout/hList1"/>
    <dgm:cxn modelId="{F3DACFC0-1759-B442-808A-CE5C8DB6922F}" type="presOf" srcId="{2999E732-F357-6442-AC2D-582DEA1DDB38}" destId="{0A095B7E-3CB6-634A-BC69-D908C9CFDF8D}" srcOrd="0" destOrd="1" presId="urn:microsoft.com/office/officeart/2005/8/layout/hList1"/>
    <dgm:cxn modelId="{33079517-822B-3F47-8370-B014A521359F}" srcId="{8B0EC337-2364-0240-A0F7-8613C7858F05}" destId="{CA17152F-2DDB-F147-A8C5-E6AC59CCDCD8}" srcOrd="2" destOrd="0" parTransId="{A9D25318-0063-CC45-9E61-E53498870A2D}" sibTransId="{7A1DCC76-41DF-2C4F-83DC-C39D2B0892DF}"/>
    <dgm:cxn modelId="{4D6E39E4-67A7-214B-91AF-41324B81F026}" srcId="{8B0EC337-2364-0240-A0F7-8613C7858F05}" destId="{BE616C1C-B090-D847-BFA8-F46789ABCB8C}" srcOrd="1" destOrd="0" parTransId="{D852257C-EB40-7E48-93B6-F0240C3E9850}" sibTransId="{1E3B38D6-58D0-CD4C-8402-1F72E96C80F3}"/>
    <dgm:cxn modelId="{2AA972C4-C0BF-AC4B-A8C5-F637A2D909BD}" srcId="{5B875506-2739-D849-8009-A2F876DC35DF}" destId="{89579675-6B0D-4B46-9DFF-68B4C10BBB01}" srcOrd="3" destOrd="0" parTransId="{639EA3B1-0BA7-D04D-96C1-E100C7E2B731}" sibTransId="{24249CBE-F4EF-3C4D-9F06-46BD455881E4}"/>
    <dgm:cxn modelId="{C21A76C2-A534-884F-937B-CF5604BAAE93}" type="presOf" srcId="{197C2D5A-0892-8D4E-A762-5991FE8598CC}" destId="{0E7F1F2A-B674-8847-B3CB-F6F28100DB0E}" srcOrd="0" destOrd="0" presId="urn:microsoft.com/office/officeart/2005/8/layout/hList1"/>
    <dgm:cxn modelId="{03A08451-15CD-F341-809A-DF12E64C35C2}" type="presOf" srcId="{CFBD64C8-1CF6-F24A-8D29-613CAECB3052}" destId="{0E7F1F2A-B674-8847-B3CB-F6F28100DB0E}" srcOrd="0" destOrd="2" presId="urn:microsoft.com/office/officeart/2005/8/layout/hList1"/>
    <dgm:cxn modelId="{4818B86E-CB99-9842-87FB-697F7BEB369E}" type="presOf" srcId="{AD988E11-EB07-BF4D-9AAE-50EF99938782}" destId="{DCFCC5E8-DF0D-964A-96E1-BA00B97BB7A0}" srcOrd="0" destOrd="0" presId="urn:microsoft.com/office/officeart/2005/8/layout/hList1"/>
    <dgm:cxn modelId="{109B0A72-9EC3-5149-9260-7357B0C56844}" srcId="{CA17152F-2DDB-F147-A8C5-E6AC59CCDCD8}" destId="{197C2D5A-0892-8D4E-A762-5991FE8598CC}" srcOrd="0" destOrd="0" parTransId="{B2566F31-ACF7-8141-A308-4671A88094D8}" sibTransId="{41181FB8-CA7D-BF46-A3A4-A50920A03531}"/>
    <dgm:cxn modelId="{085305D0-47BF-B44F-B55F-04F8AA377114}" srcId="{BE616C1C-B090-D847-BFA8-F46789ABCB8C}" destId="{D2FD8646-BED1-B24B-80BF-BC2D85B7319F}" srcOrd="1" destOrd="0" parTransId="{75F8BA55-A5F3-E145-A8B9-E6E9D7A5D673}" sibTransId="{56322D99-EE6A-DA4D-A5B4-8F02DFEE2F51}"/>
    <dgm:cxn modelId="{EA9DB41A-1291-B445-8FD7-960424D78A92}" srcId="{5B875506-2739-D849-8009-A2F876DC35DF}" destId="{8A326D89-C732-774D-AA74-BD77F73D9BF2}" srcOrd="2" destOrd="0" parTransId="{186A26D2-308E-B846-8F9C-05FDC5A5036C}" sibTransId="{5B38EE8C-7DA1-5D4F-8622-0F39550294D8}"/>
    <dgm:cxn modelId="{67FCE732-E959-3846-8D34-35C30208E77D}" srcId="{BE616C1C-B090-D847-BFA8-F46789ABCB8C}" destId="{913E2086-0827-C54E-AE6A-E6F8686F2507}" srcOrd="3" destOrd="0" parTransId="{84DC9FFE-E392-A144-9170-9990FFA6A90B}" sibTransId="{8D361EB7-8B0E-6F48-87DF-80E744102E28}"/>
    <dgm:cxn modelId="{33AD60B8-A106-CB42-944F-9AEF00E30189}" type="presOf" srcId="{A32807F6-3308-AD4A-BB20-8ADEE6658E53}" destId="{0A095B7E-3CB6-634A-BC69-D908C9CFDF8D}" srcOrd="0" destOrd="4" presId="urn:microsoft.com/office/officeart/2005/8/layout/hList1"/>
    <dgm:cxn modelId="{003C8E70-E42B-C045-AC71-7EC65EE216DB}" srcId="{CA17152F-2DDB-F147-A8C5-E6AC59CCDCD8}" destId="{52AE7036-AC12-3644-91F9-EAD4B0599C1A}" srcOrd="1" destOrd="0" parTransId="{CE3201AA-C340-D849-9160-67A829D8BF06}" sibTransId="{C1BD73AA-8A40-BB4E-B6F3-8C45BFBA5C52}"/>
    <dgm:cxn modelId="{E5E465B5-8BA9-EC40-8279-A00449858F88}" type="presOf" srcId="{5B875506-2739-D849-8009-A2F876DC35DF}" destId="{501F7B2F-945E-084B-9D0F-C6F61F127EB5}" srcOrd="0" destOrd="0" presId="urn:microsoft.com/office/officeart/2005/8/layout/hList1"/>
    <dgm:cxn modelId="{087DB465-561E-9C4A-B2A4-EBB4EC28BCE8}" srcId="{BE616C1C-B090-D847-BFA8-F46789ABCB8C}" destId="{DEFBCC06-E157-994D-AEE7-7ACE2E4D93DF}" srcOrd="4" destOrd="0" parTransId="{12E77557-5D6A-674D-A07A-A597598DA946}" sibTransId="{F3E46C81-AA3E-BF45-8243-0501B18D5369}"/>
    <dgm:cxn modelId="{5674274A-8707-7D48-88BC-12D0FDA91A8D}" srcId="{8B0EC337-2364-0240-A0F7-8613C7858F05}" destId="{5B875506-2739-D849-8009-A2F876DC35DF}" srcOrd="0" destOrd="0" parTransId="{E48FA6CB-9112-9A4B-B578-0EDE415F7104}" sibTransId="{A33D38AB-7221-B84F-9E87-FEC5A1C2D346}"/>
    <dgm:cxn modelId="{16C2EEAF-DA4F-D442-9E04-308703091CC4}" type="presOf" srcId="{DE3D9278-F02C-AB4E-B36A-6BC4D8C04FAD}" destId="{0A095B7E-3CB6-634A-BC69-D908C9CFDF8D}" srcOrd="0" destOrd="0" presId="urn:microsoft.com/office/officeart/2005/8/layout/hList1"/>
    <dgm:cxn modelId="{86D03A96-B0AC-9C42-8FC0-51192661AF74}" type="presParOf" srcId="{53376E48-FF32-3946-8FCB-7643A7424B1E}" destId="{CBABA537-9C39-BA4A-895C-97371BF00E32}" srcOrd="0" destOrd="0" presId="urn:microsoft.com/office/officeart/2005/8/layout/hList1"/>
    <dgm:cxn modelId="{8B54F38A-12AD-0042-9CA1-78AAF17C7FED}" type="presParOf" srcId="{CBABA537-9C39-BA4A-895C-97371BF00E32}" destId="{501F7B2F-945E-084B-9D0F-C6F61F127EB5}" srcOrd="0" destOrd="0" presId="urn:microsoft.com/office/officeart/2005/8/layout/hList1"/>
    <dgm:cxn modelId="{5E5C2A01-1879-224D-B450-904D3CAA4AB6}" type="presParOf" srcId="{CBABA537-9C39-BA4A-895C-97371BF00E32}" destId="{0A095B7E-3CB6-634A-BC69-D908C9CFDF8D}" srcOrd="1" destOrd="0" presId="urn:microsoft.com/office/officeart/2005/8/layout/hList1"/>
    <dgm:cxn modelId="{C1816504-6763-0A4A-9BF4-7B0824FB2DE5}" type="presParOf" srcId="{53376E48-FF32-3946-8FCB-7643A7424B1E}" destId="{E95769FF-304D-2841-B8BA-38D1E3A8DC1A}" srcOrd="1" destOrd="0" presId="urn:microsoft.com/office/officeart/2005/8/layout/hList1"/>
    <dgm:cxn modelId="{875A0C2D-4B16-E34E-BC16-A1899084D418}" type="presParOf" srcId="{53376E48-FF32-3946-8FCB-7643A7424B1E}" destId="{91A56FBB-E68B-D147-BB66-032E23D23A90}" srcOrd="2" destOrd="0" presId="urn:microsoft.com/office/officeart/2005/8/layout/hList1"/>
    <dgm:cxn modelId="{FAA56CAE-2BEC-9C4D-900C-ACDB05978968}" type="presParOf" srcId="{91A56FBB-E68B-D147-BB66-032E23D23A90}" destId="{E3FFBD77-2B86-B440-A231-474425A8F47F}" srcOrd="0" destOrd="0" presId="urn:microsoft.com/office/officeart/2005/8/layout/hList1"/>
    <dgm:cxn modelId="{F9609BB7-E3F3-8041-AF1A-74086589EA99}" type="presParOf" srcId="{91A56FBB-E68B-D147-BB66-032E23D23A90}" destId="{DCFCC5E8-DF0D-964A-96E1-BA00B97BB7A0}" srcOrd="1" destOrd="0" presId="urn:microsoft.com/office/officeart/2005/8/layout/hList1"/>
    <dgm:cxn modelId="{08B99FE1-B7AC-404D-BACA-9C7536BF0026}" type="presParOf" srcId="{53376E48-FF32-3946-8FCB-7643A7424B1E}" destId="{E00494A9-A8A9-7940-AEAC-A9ED3756C22E}" srcOrd="3" destOrd="0" presId="urn:microsoft.com/office/officeart/2005/8/layout/hList1"/>
    <dgm:cxn modelId="{A193234F-853A-5F41-8B9E-0A0EAD309D48}" type="presParOf" srcId="{53376E48-FF32-3946-8FCB-7643A7424B1E}" destId="{266EF5B0-A31A-ED42-A2FB-2FD33215726F}" srcOrd="4" destOrd="0" presId="urn:microsoft.com/office/officeart/2005/8/layout/hList1"/>
    <dgm:cxn modelId="{45B136CB-6779-D849-9584-81F7EE2882C8}" type="presParOf" srcId="{266EF5B0-A31A-ED42-A2FB-2FD33215726F}" destId="{3E9682DA-73F3-E74B-AF71-DC0AA98EC6DF}" srcOrd="0" destOrd="0" presId="urn:microsoft.com/office/officeart/2005/8/layout/hList1"/>
    <dgm:cxn modelId="{47EAF849-F17B-2645-A1D2-4BAED4AA2874}" type="presParOf" srcId="{266EF5B0-A31A-ED42-A2FB-2FD33215726F}" destId="{0E7F1F2A-B674-8847-B3CB-F6F28100DB0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9889-6FBE-4545-BD37-337A05F40075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B28E-4233-B044-B561-B3191AD4D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794EF9-48BE-8E45-A570-AC1EFAF02119}" type="datetimeFigureOut">
              <a:rPr lang="en-US" smtClean="0"/>
              <a:pPr/>
              <a:t>9/20/15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7D4DB0-DA1C-994D-8CE1-2C2F566FB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4uvLXCUh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2</a:t>
            </a:r>
          </a:p>
          <a:p>
            <a:r>
              <a:rPr lang="en-US" dirty="0" smtClean="0"/>
              <a:t>Enlightenment &amp; Revolution</a:t>
            </a:r>
          </a:p>
          <a:p>
            <a:r>
              <a:rPr lang="en-US" dirty="0" smtClean="0"/>
              <a:t>1700-1850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World History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  </a:t>
            </a:r>
            <a:endParaRPr lang="en-US" dirty="0"/>
          </a:p>
        </p:txBody>
      </p:sp>
      <p:pic>
        <p:nvPicPr>
          <p:cNvPr id="7" name="Content Placeholder 6" descr="A Woman of the People - Davi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6798" y="2057400"/>
            <a:ext cx="2382245" cy="3060700"/>
          </a:xfrm>
        </p:spPr>
      </p:pic>
      <p:pic>
        <p:nvPicPr>
          <p:cNvPr id="8" name="Content Placeholder 7" descr="marie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0350" y="2057400"/>
            <a:ext cx="2654300" cy="3060700"/>
          </a:xfrm>
        </p:spPr>
      </p:pic>
      <p:sp>
        <p:nvSpPr>
          <p:cNvPr id="9" name="TextBox 8"/>
          <p:cNvSpPr txBox="1"/>
          <p:nvPr/>
        </p:nvSpPr>
        <p:spPr>
          <a:xfrm>
            <a:off x="2286000" y="5454134"/>
            <a:ext cx="498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How would you depict the separation </a:t>
            </a:r>
          </a:p>
          <a:p>
            <a:r>
              <a:rPr lang="en-US" b="1" i="1" dirty="0" smtClean="0"/>
              <a:t>between rich and poor in the US today?</a:t>
            </a:r>
            <a:endParaRPr lang="en-US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Threatens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31241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Old Regime- 3 classes, or estates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 1% of population, 10% of land </a:t>
            </a:r>
          </a:p>
          <a:p>
            <a:pPr lvl="2"/>
            <a:r>
              <a:rPr lang="en-US" dirty="0" smtClean="0"/>
              <a:t>The</a:t>
            </a:r>
            <a:r>
              <a:rPr lang="en-US" i="1" dirty="0" smtClean="0"/>
              <a:t> church</a:t>
            </a:r>
          </a:p>
          <a:p>
            <a:pPr lvl="2"/>
            <a:r>
              <a:rPr lang="en-US" i="1" dirty="0" smtClean="0"/>
              <a:t>No taxes</a:t>
            </a:r>
          </a:p>
          <a:p>
            <a:pPr lvl="2"/>
            <a:r>
              <a:rPr lang="en-US" dirty="0" smtClean="0"/>
              <a:t>Scorned enlightenment ideas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 2% of population, 20% of land</a:t>
            </a:r>
          </a:p>
          <a:p>
            <a:pPr lvl="2"/>
            <a:r>
              <a:rPr lang="en-US" dirty="0" smtClean="0"/>
              <a:t>Rich </a:t>
            </a:r>
            <a:r>
              <a:rPr lang="en-US" i="1" dirty="0" smtClean="0"/>
              <a:t>nobles</a:t>
            </a:r>
          </a:p>
          <a:p>
            <a:pPr lvl="2"/>
            <a:r>
              <a:rPr lang="en-US" dirty="0" smtClean="0"/>
              <a:t>Held high </a:t>
            </a:r>
            <a:r>
              <a:rPr lang="en-US" dirty="0" err="1" smtClean="0"/>
              <a:t>govn’t</a:t>
            </a:r>
            <a:r>
              <a:rPr lang="en-US" dirty="0" smtClean="0"/>
              <a:t> office</a:t>
            </a:r>
          </a:p>
          <a:p>
            <a:pPr lvl="2"/>
            <a:r>
              <a:rPr lang="en-US" dirty="0" smtClean="0"/>
              <a:t>Little taxes</a:t>
            </a:r>
          </a:p>
          <a:p>
            <a:pPr lvl="2"/>
            <a:r>
              <a:rPr lang="en-US" dirty="0" smtClean="0"/>
              <a:t>Disagreed about enlightenment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97% of population</a:t>
            </a:r>
            <a:endParaRPr lang="en-US" i="1" dirty="0" smtClean="0"/>
          </a:p>
          <a:p>
            <a:pPr lvl="2"/>
            <a:r>
              <a:rPr lang="en-US" b="1" dirty="0" smtClean="0"/>
              <a:t>Bourgeoisie</a:t>
            </a:r>
            <a:r>
              <a:rPr lang="en-US" dirty="0" smtClean="0"/>
              <a:t>-middle class, merchants, educated</a:t>
            </a:r>
          </a:p>
          <a:p>
            <a:pPr lvl="2"/>
            <a:r>
              <a:rPr lang="en-US" dirty="0" smtClean="0"/>
              <a:t>Urban workers- cooks, servants, low wages </a:t>
            </a:r>
          </a:p>
          <a:p>
            <a:pPr lvl="2"/>
            <a:r>
              <a:rPr lang="en-US" dirty="0" smtClean="0"/>
              <a:t>Peasants- farmers, homeless</a:t>
            </a:r>
          </a:p>
          <a:p>
            <a:pPr lvl="2"/>
            <a:r>
              <a:rPr lang="en-US" dirty="0" smtClean="0"/>
              <a:t>No influence in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Forced into military service</a:t>
            </a:r>
          </a:p>
          <a:p>
            <a:pPr lvl="2"/>
            <a:r>
              <a:rPr lang="en-US" dirty="0" smtClean="0"/>
              <a:t>Embraced enlightenment</a:t>
            </a:r>
            <a:endParaRPr lang="en-US" dirty="0"/>
          </a:p>
        </p:txBody>
      </p:sp>
      <p:pic>
        <p:nvPicPr>
          <p:cNvPr id="7" name="Content Placeholder 6" descr="3 estat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4711" y="1371600"/>
            <a:ext cx="3490377" cy="46815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following….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Mel Brook’s view of the French Revolution and the Third Estate: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i="1" dirty="0" smtClean="0">
                <a:hlinkClick r:id="rId2"/>
              </a:rPr>
              <a:t>The Third Estate </a:t>
            </a:r>
            <a:endParaRPr lang="en-US" sz="2800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 smtClean="0"/>
              <a:t>* </a:t>
            </a:r>
            <a:r>
              <a:rPr lang="en-US" sz="2400" i="1" dirty="0" smtClean="0">
                <a:solidFill>
                  <a:srgbClr val="C00000"/>
                </a:solidFill>
              </a:rPr>
              <a:t>Complete “Identifying Estates”.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74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1752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b="1" u="sng" dirty="0" smtClean="0"/>
              <a:t>Unfair class structure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class lived extravagant lifestyles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class taxed heavily, not represented, poor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26182"/>
            <a:ext cx="7010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2"/>
            </a:pPr>
            <a:r>
              <a:rPr lang="en-US" sz="2700" b="1" u="sng" dirty="0" smtClean="0"/>
              <a:t>Spread</a:t>
            </a:r>
            <a:r>
              <a:rPr lang="en-US" b="1" u="sng" dirty="0" smtClean="0"/>
              <a:t> </a:t>
            </a:r>
            <a:r>
              <a:rPr lang="en-US" sz="2700" b="1" u="sng" dirty="0" smtClean="0"/>
              <a:t>of</a:t>
            </a:r>
            <a:r>
              <a:rPr lang="en-US" b="1" u="sng" dirty="0" smtClean="0"/>
              <a:t> </a:t>
            </a:r>
            <a:r>
              <a:rPr lang="en-US" sz="2700" b="1" u="sng" dirty="0" smtClean="0"/>
              <a:t>Enlightenment</a:t>
            </a:r>
            <a:r>
              <a:rPr lang="en-US" b="1" u="sng" dirty="0" smtClean="0"/>
              <a:t> </a:t>
            </a:r>
            <a:r>
              <a:rPr lang="en-US" sz="2700" b="1" u="sng" dirty="0" smtClean="0"/>
              <a:t>Ideas</a:t>
            </a:r>
          </a:p>
          <a:p>
            <a:pPr marL="971550" lvl="1" indent="-514350">
              <a:buFont typeface="+mj-ea"/>
              <a:buAutoNum type="circleNumDbPlain" startAt="2"/>
            </a:pPr>
            <a:r>
              <a:rPr lang="en-US" sz="2700" dirty="0" err="1" smtClean="0"/>
              <a:t>Philosophes</a:t>
            </a:r>
            <a:r>
              <a:rPr lang="en-US" sz="2700" dirty="0" smtClean="0"/>
              <a:t> challenged authority</a:t>
            </a:r>
          </a:p>
          <a:p>
            <a:pPr marL="1428750" lvl="2" indent="-514350">
              <a:buFont typeface="+mj-ea"/>
              <a:buAutoNum type="circleNumDbPlain" startAt="2"/>
            </a:pPr>
            <a:r>
              <a:rPr lang="en-US" sz="2700" dirty="0" smtClean="0"/>
              <a:t>why so few had power?</a:t>
            </a:r>
          </a:p>
          <a:p>
            <a:pPr marL="1428750" lvl="2" indent="-514350">
              <a:buFont typeface="+mj-ea"/>
              <a:buAutoNum type="circleNumDbPlain" startAt="2"/>
            </a:pPr>
            <a:r>
              <a:rPr lang="en-US" sz="2700" dirty="0" smtClean="0"/>
              <a:t>Fairness of aristocracy’s wealth</a:t>
            </a:r>
          </a:p>
          <a:p>
            <a:pPr marL="1428750" lvl="2" indent="-514350">
              <a:buFont typeface="+mj-ea"/>
              <a:buAutoNum type="circleNumDbPlain" startAt="2"/>
            </a:pPr>
            <a:r>
              <a:rPr lang="en-US" sz="2700" dirty="0" smtClean="0"/>
              <a:t>Divine right of monarchy</a:t>
            </a:r>
          </a:p>
          <a:p>
            <a:pPr marL="971550" lvl="1" indent="-514350">
              <a:buFont typeface="+mj-ea"/>
              <a:buAutoNum type="circleNumDbPlain" startAt="2"/>
            </a:pPr>
            <a:r>
              <a:rPr lang="en-US" sz="2700" dirty="0" smtClean="0"/>
              <a:t>Ideas of equality, liberty, democracy</a:t>
            </a:r>
          </a:p>
          <a:p>
            <a:pPr marL="971550" lvl="1" indent="-514350">
              <a:buFont typeface="+mj-ea"/>
              <a:buAutoNum type="circleNumDbPlain" startAt="2"/>
            </a:pPr>
            <a:r>
              <a:rPr lang="en-US" sz="2700" dirty="0" smtClean="0"/>
              <a:t>Inspired by American Revolution</a:t>
            </a:r>
          </a:p>
          <a:p>
            <a:pPr marL="971550" lvl="1" indent="-514350">
              <a:buFont typeface="+mj-ea"/>
              <a:buAutoNum type="circleNumDbPlain" startAt="2"/>
            </a:pPr>
            <a:endParaRPr lang="en-US" sz="2700" dirty="0" smtClean="0"/>
          </a:p>
          <a:p>
            <a:r>
              <a:rPr lang="en-US" sz="2700" dirty="0" smtClean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 startAt="3"/>
            </a:pPr>
            <a:r>
              <a:rPr lang="en-US" b="1" u="sng" dirty="0" smtClean="0"/>
              <a:t>Economic Crisis &amp; Food Shortage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Failing Economy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Crop failure = grain shortage &amp; higher food prices</a:t>
            </a:r>
          </a:p>
          <a:p>
            <a:pPr marL="1314450" lvl="2" indent="-514350">
              <a:buFont typeface="+mj-ea"/>
              <a:buAutoNum type="circleNumDbPlain" startAt="3"/>
            </a:pPr>
            <a:r>
              <a:rPr lang="en-US" dirty="0" smtClean="0"/>
              <a:t>Supply/demand?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High unemployment, starvation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Population increase buts further </a:t>
            </a:r>
            <a:r>
              <a:rPr lang="en-US" dirty="0" err="1" smtClean="0"/>
              <a:t>starin</a:t>
            </a:r>
            <a:r>
              <a:rPr lang="en-US" dirty="0" smtClean="0"/>
              <a:t> on </a:t>
            </a:r>
            <a:r>
              <a:rPr lang="en-US" dirty="0" err="1" smtClean="0"/>
              <a:t>recources</a:t>
            </a:r>
            <a:endParaRPr lang="en-US" dirty="0" smtClean="0"/>
          </a:p>
          <a:p>
            <a:pPr marL="1314450" lvl="2" indent="-514350">
              <a:buFont typeface="+mj-ea"/>
              <a:buAutoNum type="circleNumDbPlain" startAt="3"/>
            </a:pPr>
            <a:r>
              <a:rPr lang="en-US" dirty="0" smtClean="0"/>
              <a:t>Scarcity?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Government debt due to wars and American support</a:t>
            </a:r>
          </a:p>
          <a:p>
            <a:pPr marL="914400" lvl="1" indent="-514350">
              <a:buFont typeface="+mj-ea"/>
              <a:buAutoNum type="circleNumDbPlain" startAt="3"/>
            </a:pPr>
            <a:r>
              <a:rPr lang="en-US" dirty="0" smtClean="0"/>
              <a:t>French government was bankrupt </a:t>
            </a:r>
          </a:p>
          <a:p>
            <a:pPr marL="914400" lvl="1" indent="-514350">
              <a:buFont typeface="+mj-ea"/>
              <a:buAutoNum type="circleNumDbPlain" startAt="3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ea"/>
              <a:buAutoNum type="circleNumDbPlain" startAt="4"/>
            </a:pPr>
            <a:r>
              <a:rPr lang="en-US" dirty="0" smtClean="0"/>
              <a:t>Louis XVI was a weak leader</a:t>
            </a:r>
          </a:p>
          <a:p>
            <a:pPr marL="914400" lvl="1" indent="-514350">
              <a:buFont typeface="+mj-ea"/>
              <a:buAutoNum type="circleNumDbPlain" startAt="4"/>
            </a:pPr>
            <a:r>
              <a:rPr lang="en-US" dirty="0" smtClean="0"/>
              <a:t>Made king at 20 years old, was indecisive and put off dealing with issues</a:t>
            </a:r>
          </a:p>
          <a:p>
            <a:pPr marL="914400" lvl="1" indent="-514350">
              <a:buFont typeface="+mj-ea"/>
              <a:buAutoNum type="circleNumDbPlain" startAt="4"/>
            </a:pPr>
            <a:r>
              <a:rPr lang="en-US" dirty="0" smtClean="0"/>
              <a:t>Only when facing bankruptcy did he try to tax nobles</a:t>
            </a:r>
          </a:p>
          <a:p>
            <a:pPr marL="1314450" lvl="2" indent="-514350">
              <a:buFont typeface="+mj-ea"/>
              <a:buAutoNum type="circleNumDbPlain" startAt="4"/>
            </a:pPr>
            <a:r>
              <a:rPr lang="en-US" dirty="0" smtClean="0"/>
              <a:t>Forced to call Estates-General (French Parliament) to get approval for tax reform. </a:t>
            </a:r>
          </a:p>
          <a:p>
            <a:pPr marL="1771650" lvl="3" indent="-514350">
              <a:buFont typeface="+mj-ea"/>
              <a:buAutoNum type="circleNumDbPlain" startAt="4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in 175 years</a:t>
            </a:r>
            <a:endParaRPr lang="en-US" dirty="0"/>
          </a:p>
        </p:txBody>
      </p:sp>
      <p:pic>
        <p:nvPicPr>
          <p:cNvPr id="5" name="Content Placeholder 4" descr="louis 16 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7380" y="1981200"/>
            <a:ext cx="2501864" cy="3581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Married to Louis </a:t>
            </a:r>
          </a:p>
          <a:p>
            <a:pPr lvl="1"/>
            <a:r>
              <a:rPr lang="en-US" dirty="0" smtClean="0"/>
              <a:t>He was 15 she was 14</a:t>
            </a:r>
          </a:p>
          <a:p>
            <a:r>
              <a:rPr lang="en-US" dirty="0" smtClean="0"/>
              <a:t>Marriage was arranged with long time French enemy Austria</a:t>
            </a:r>
          </a:p>
          <a:p>
            <a:pPr lvl="1"/>
            <a:r>
              <a:rPr lang="en-US" dirty="0" smtClean="0"/>
              <a:t>She was not well liked</a:t>
            </a:r>
          </a:p>
          <a:p>
            <a:r>
              <a:rPr lang="en-US" dirty="0" smtClean="0"/>
              <a:t>Spend money on gowns, jewels, and gifts</a:t>
            </a:r>
          </a:p>
          <a:p>
            <a:pPr lvl="1"/>
            <a:r>
              <a:rPr lang="en-US" dirty="0" smtClean="0"/>
              <a:t>Known as “Madame Deficit” </a:t>
            </a:r>
            <a:endParaRPr lang="en-US" dirty="0"/>
          </a:p>
        </p:txBody>
      </p:sp>
      <p:pic>
        <p:nvPicPr>
          <p:cNvPr id="5" name="Content Placeholder 4" descr="mar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4997" y="1798307"/>
            <a:ext cx="3753203" cy="43278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1789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 Dawns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rgbClr val="002060"/>
                </a:solidFill>
              </a:rPr>
              <a:t>5 Stages of the French Revolution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One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Spring and Summer of 1789</a:t>
            </a:r>
          </a:p>
          <a:p>
            <a:pPr lvl="2"/>
            <a:r>
              <a:rPr lang="en-US" dirty="0" smtClean="0"/>
              <a:t>Meeting of the Estates-General</a:t>
            </a:r>
          </a:p>
          <a:p>
            <a:pPr lvl="2"/>
            <a:r>
              <a:rPr lang="en-US" dirty="0" smtClean="0"/>
              <a:t>Storming of the Bastille</a:t>
            </a:r>
          </a:p>
          <a:p>
            <a:pPr lvl="2"/>
            <a:r>
              <a:rPr lang="en-US" dirty="0" smtClean="0"/>
              <a:t>The Great Fear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Stage Two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1789-1791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National Assembly</a:t>
            </a:r>
          </a:p>
          <a:p>
            <a:pPr lvl="3"/>
            <a:r>
              <a:rPr lang="en-US" dirty="0" smtClean="0"/>
              <a:t>Declaration of the Rights of Man</a:t>
            </a:r>
          </a:p>
          <a:p>
            <a:pPr lvl="3"/>
            <a:r>
              <a:rPr lang="en-US" dirty="0" smtClean="0"/>
              <a:t>Constitution of 1791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Stage Three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1791-1792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Legislative Assembly</a:t>
            </a:r>
          </a:p>
          <a:p>
            <a:pPr lvl="3"/>
            <a:r>
              <a:rPr lang="en-US" dirty="0" smtClean="0"/>
              <a:t>Emergence of 3 political groups</a:t>
            </a:r>
          </a:p>
          <a:p>
            <a:pPr lvl="3"/>
            <a:r>
              <a:rPr lang="en-US" dirty="0" smtClean="0"/>
              <a:t>September Massacre</a:t>
            </a:r>
          </a:p>
          <a:p>
            <a:pPr lvl="3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Four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1792-1795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National Convention</a:t>
            </a:r>
          </a:p>
          <a:p>
            <a:pPr lvl="3"/>
            <a:r>
              <a:rPr lang="en-US" dirty="0" smtClean="0"/>
              <a:t>Reign of Terror</a:t>
            </a:r>
          </a:p>
          <a:p>
            <a:pPr lvl="3"/>
            <a:r>
              <a:rPr lang="en-US" dirty="0" smtClean="0"/>
              <a:t>Committee of Public Safety</a:t>
            </a:r>
          </a:p>
          <a:p>
            <a:pPr lvl="3"/>
            <a:r>
              <a:rPr lang="en-US" dirty="0" smtClean="0"/>
              <a:t>Thermodorian Reaction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Stage Five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1795-1799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Directory</a:t>
            </a:r>
          </a:p>
          <a:p>
            <a:pPr lvl="3"/>
            <a:r>
              <a:rPr lang="en-US" dirty="0" smtClean="0"/>
              <a:t>Coup d’etat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Spring and Summer of 1789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ONE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Enduring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1.  The collision of social unrest and new political ideas can lead to revolution.</a:t>
            </a:r>
          </a:p>
          <a:p>
            <a:r>
              <a:rPr lang="en-US" sz="2800" dirty="0"/>
              <a:t>2.  In times of crisis, people will turn to strong leaders to gain a sense of stability.</a:t>
            </a:r>
          </a:p>
          <a:p>
            <a:r>
              <a:rPr lang="en-US" sz="2800" dirty="0"/>
              <a:t>3.  Nationalism can act as both a unifying and divisive force.</a:t>
            </a:r>
          </a:p>
          <a:p>
            <a:r>
              <a:rPr lang="en-US" sz="2800" dirty="0"/>
              <a:t>4.  New ideas and inventions create progress, but this can be accompanied by problems.</a:t>
            </a:r>
          </a:p>
          <a:p>
            <a:r>
              <a:rPr lang="en-US" sz="2800" dirty="0"/>
              <a:t>5.  Technology and industrial advancement can alter existing social and economic systems.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May, 1789</a:t>
            </a:r>
            <a:br>
              <a:rPr lang="en-US" dirty="0" smtClean="0"/>
            </a:br>
            <a:r>
              <a:rPr lang="en-US" dirty="0" smtClean="0"/>
              <a:t>Meeting of the Estates-General</a:t>
            </a:r>
            <a:endParaRPr lang="en-US" dirty="0"/>
          </a:p>
        </p:txBody>
      </p:sp>
      <p:pic>
        <p:nvPicPr>
          <p:cNvPr id="4" name="Content Placeholder 3" descr="estates gener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3979" y="1888330"/>
            <a:ext cx="8242821" cy="461064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1789, Meeting of the Estates-General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estates wanted to follow the mid-evil rules in which each estate was granted one vote.</a:t>
            </a:r>
          </a:p>
          <a:p>
            <a:pPr lvl="1"/>
            <a:r>
              <a:rPr lang="en-US" i="1" dirty="0" smtClean="0"/>
              <a:t>Why would the 3</a:t>
            </a:r>
            <a:r>
              <a:rPr lang="en-US" i="1" baseline="30000" dirty="0" smtClean="0"/>
              <a:t>rd</a:t>
            </a:r>
            <a:r>
              <a:rPr lang="en-US" i="1" dirty="0" smtClean="0"/>
              <a:t> estate not like this??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5399" y="3352800"/>
            <a:ext cx="7932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 3rd estate demanded that </a:t>
            </a:r>
            <a:r>
              <a:rPr lang="en-US" sz="3000" b="1" u="sng" dirty="0" smtClean="0"/>
              <a:t>each delegate </a:t>
            </a:r>
            <a:r>
              <a:rPr lang="en-US" sz="3000" dirty="0" smtClean="0"/>
              <a:t>receive      a vote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This would give them the advantage </a:t>
            </a:r>
            <a:r>
              <a:rPr lang="en-US" sz="3000" dirty="0" err="1" smtClean="0"/>
              <a:t>b/c</a:t>
            </a:r>
            <a:r>
              <a:rPr lang="en-US" sz="3000" dirty="0" smtClean="0"/>
              <a:t> it had as many delegates as the other two combined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399" y="5562600"/>
            <a:ext cx="7932801" cy="11090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The decision was up to King Louis, what do you think he did??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of the Estates-General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Louis sides with the nobles and follows the mid-evil rules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Estates vote against raising taxes on nobles and clergy</a:t>
            </a:r>
          </a:p>
          <a:p>
            <a:r>
              <a:rPr lang="en-US" dirty="0" err="1" smtClean="0"/>
              <a:t>Abbe</a:t>
            </a:r>
            <a:r>
              <a:rPr lang="en-US" dirty="0" smtClean="0"/>
              <a:t> Sieyes- a sympathetic clergyman who suggests the 3</a:t>
            </a:r>
            <a:r>
              <a:rPr lang="en-US" baseline="30000" dirty="0" smtClean="0"/>
              <a:t>rd</a:t>
            </a:r>
            <a:r>
              <a:rPr lang="en-US" dirty="0" smtClean="0"/>
              <a:t> estate name themselves the </a:t>
            </a:r>
            <a:r>
              <a:rPr lang="en-US" b="1" u="sng" dirty="0" smtClean="0"/>
              <a:t>National Assembly</a:t>
            </a:r>
          </a:p>
          <a:p>
            <a:pPr lvl="1"/>
            <a:r>
              <a:rPr lang="en-US" dirty="0" smtClean="0"/>
              <a:t>Argues for the rights of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Who are Third Estate Delegates?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763000" cy="5638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Represented the educated 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elite. 25% lawyers and 43% </a:t>
            </a:r>
          </a:p>
          <a:p>
            <a:pPr>
              <a:buNone/>
            </a:pPr>
            <a:r>
              <a:rPr lang="en-US" sz="2400" dirty="0" smtClean="0"/>
              <a:t>	government officials.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Strong sense of common 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grievance and purpose.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Considered themselves the 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true representatives of the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French people.</a:t>
            </a:r>
          </a:p>
          <a:p>
            <a:pPr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b="1" i="1" dirty="0" smtClean="0"/>
              <a:t>*	</a:t>
            </a:r>
            <a:r>
              <a:rPr lang="en-US" sz="2400" b="1" i="1" dirty="0" smtClean="0">
                <a:solidFill>
                  <a:srgbClr val="C00000"/>
                </a:solidFill>
              </a:rPr>
              <a:t>What did the Third Estate want?  </a:t>
            </a:r>
            <a:r>
              <a:rPr lang="en-US" sz="2400" dirty="0" smtClean="0">
                <a:solidFill>
                  <a:srgbClr val="C00000"/>
                </a:solidFill>
              </a:rPr>
              <a:t>Read pgs. 184-187 in the “Human Record” and answer the questions on pg. 185.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  <a:buNone/>
            </a:pPr>
            <a:endParaRPr lang="en-US" sz="2800" dirty="0" smtClean="0"/>
          </a:p>
          <a:p>
            <a:pPr>
              <a:lnSpc>
                <a:spcPct val="110000"/>
              </a:lnSpc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forquignon.com/history/global/tennis_court_o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June 17, 1789 3</a:t>
            </a:r>
            <a:r>
              <a:rPr lang="en-US" baseline="30000" dirty="0" smtClean="0"/>
              <a:t>rd</a:t>
            </a:r>
            <a:r>
              <a:rPr lang="en-US" dirty="0" smtClean="0"/>
              <a:t> Estate vote to establish the National Assembly, </a:t>
            </a:r>
          </a:p>
          <a:p>
            <a:pPr lvl="1"/>
            <a:r>
              <a:rPr lang="en-US" dirty="0" smtClean="0"/>
              <a:t>proclaiming the end of the absolute monarchy </a:t>
            </a:r>
          </a:p>
          <a:p>
            <a:pPr lvl="1"/>
            <a:r>
              <a:rPr lang="en-US" dirty="0" smtClean="0"/>
              <a:t>beginning of a representative government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deliberate act of revolution</a:t>
            </a:r>
          </a:p>
          <a:p>
            <a:r>
              <a:rPr lang="en-US" dirty="0" smtClean="0"/>
              <a:t>June 20, 1789 delegates were locked out of their meeting room</a:t>
            </a:r>
          </a:p>
          <a:p>
            <a:pPr lvl="1"/>
            <a:r>
              <a:rPr lang="en-US" dirty="0" smtClean="0"/>
              <a:t>Broke in &amp; locked themselves in tennis court until a new constitution was written</a:t>
            </a:r>
          </a:p>
          <a:p>
            <a:pPr lvl="2"/>
            <a:r>
              <a:rPr lang="en-US" dirty="0" smtClean="0"/>
              <a:t>THE TENNIS COURT OATH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tennis 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0178" y="2133600"/>
            <a:ext cx="4061422" cy="3429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the Bastille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Storming of the Bastille</a:t>
            </a:r>
          </a:p>
          <a:p>
            <a:pPr lvl="1"/>
            <a:r>
              <a:rPr lang="en-US" dirty="0" smtClean="0"/>
              <a:t>July 14, 1789</a:t>
            </a:r>
          </a:p>
          <a:p>
            <a:pPr lvl="1"/>
            <a:r>
              <a:rPr lang="en-US" sz="2000" dirty="0" smtClean="0"/>
              <a:t>Parisians storm the largest prison in France in protest to King Louis </a:t>
            </a:r>
            <a:r>
              <a:rPr lang="en-US" sz="2000" dirty="0" err="1" smtClean="0"/>
              <a:t>XVI’s</a:t>
            </a:r>
            <a:r>
              <a:rPr lang="en-US" sz="2000" dirty="0" smtClean="0"/>
              <a:t> placement of Swiss troops in Paris</a:t>
            </a:r>
          </a:p>
          <a:p>
            <a:pPr lvl="1"/>
            <a:r>
              <a:rPr lang="en-US" sz="2000" dirty="0" smtClean="0"/>
              <a:t>Parisians storm the prison’s magazine to gain ammunition and released all prisoners</a:t>
            </a:r>
          </a:p>
          <a:p>
            <a:pPr lvl="2"/>
            <a:r>
              <a:rPr lang="en-US" sz="1700" dirty="0" smtClean="0"/>
              <a:t>7 political prisoners</a:t>
            </a:r>
          </a:p>
          <a:p>
            <a:pPr lvl="1"/>
            <a:r>
              <a:rPr lang="en-US" sz="2000" dirty="0" smtClean="0"/>
              <a:t>Symbolic event of French</a:t>
            </a:r>
            <a:r>
              <a:rPr lang="en-US" sz="2000" dirty="0" smtClean="0"/>
              <a:t> independence</a:t>
            </a:r>
          </a:p>
          <a:p>
            <a:pPr lvl="2"/>
            <a:r>
              <a:rPr lang="en-US" sz="1600" dirty="0" smtClean="0"/>
              <a:t>Similar to our July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6" name="Content Placeholder 5" descr="bastil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04204"/>
            <a:ext cx="4038600" cy="301632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Great Fear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Women March on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Rebellion spread beyond Paris as senseless wave of panic swept countryside.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Peasants feared noble retaliation so they lashed out.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Burned noble’s homes and destroyed  financial records.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6000 Parisian women angered by the price of bread marched to Versailles,</a:t>
            </a:r>
          </a:p>
          <a:p>
            <a:r>
              <a:rPr lang="en-US" dirty="0" smtClean="0"/>
              <a:t>violently stormed the palace, and forced Louis XVI and Marie Antoinette to return to Paris.  </a:t>
            </a:r>
          </a:p>
          <a:p>
            <a:r>
              <a:rPr lang="en-US" dirty="0" smtClean="0"/>
              <a:t>The king and his family would never return  to Versailles.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Sweeps France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126163"/>
            <a:ext cx="580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 smtClean="0">
                <a:solidFill>
                  <a:srgbClr val="C00000"/>
                </a:solidFill>
              </a:rPr>
              <a:t>Complete pkt. Pg. 5 “Revolution Threatens the French King”.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n-US" dirty="0" smtClean="0">
                <a:solidFill>
                  <a:srgbClr val="C00000"/>
                </a:solidFill>
              </a:rPr>
              <a:t>1789-1791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TWO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 Reforms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 27</a:t>
            </a:r>
            <a:r>
              <a:rPr lang="en-US" baseline="30000" dirty="0" smtClean="0"/>
              <a:t>th</a:t>
            </a:r>
            <a:r>
              <a:rPr lang="en-US" dirty="0" smtClean="0"/>
              <a:t> Declaration of the Rights of Man is adopted</a:t>
            </a:r>
          </a:p>
          <a:p>
            <a:pPr lvl="1"/>
            <a:r>
              <a:rPr lang="en-US" dirty="0" smtClean="0"/>
              <a:t>Reflected Enlightenment ideas &amp; Declaration of Independence</a:t>
            </a:r>
          </a:p>
          <a:p>
            <a:pPr lvl="1"/>
            <a:r>
              <a:rPr lang="en-US" dirty="0" smtClean="0"/>
              <a:t>Limited power of monarchy</a:t>
            </a:r>
          </a:p>
          <a:p>
            <a:pPr lvl="1"/>
            <a:r>
              <a:rPr lang="en-US" dirty="0" smtClean="0"/>
              <a:t>“Liberty, Equality,, Fraternity” slogan of the Revolution</a:t>
            </a:r>
          </a:p>
          <a:p>
            <a:pPr lvl="1"/>
            <a:r>
              <a:rPr lang="en-US" dirty="0" smtClean="0"/>
              <a:t>All men born free, political groups are to preserve the rights of man, free speech, free religion, equal justice</a:t>
            </a:r>
          </a:p>
          <a:p>
            <a:pPr lvl="1"/>
            <a:r>
              <a:rPr lang="en-US" dirty="0" smtClean="0"/>
              <a:t>New parliament established and new legislative assembly that could make laws and check power of king to declare war </a:t>
            </a:r>
          </a:p>
          <a:p>
            <a:pPr lvl="1"/>
            <a:r>
              <a:rPr lang="en-US" dirty="0" smtClean="0"/>
              <a:t>Did not apply to women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17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&amp; contrast Declaration of the Rights of Man vs. Declaration of Independence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King Louis tries to escape France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June 1791 King Louis and his family try to leave France for Austria-Netherlands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The king and his family were returned to France by armed guards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His attempt to leave is viewed as an act of treason and he is viewed as a traitor</a:t>
            </a:r>
            <a:endParaRPr lang="en-US" sz="1800" dirty="0"/>
          </a:p>
        </p:txBody>
      </p:sp>
      <p:pic>
        <p:nvPicPr>
          <p:cNvPr id="6" name="Content Placeholder 5" descr="Arrest_of_Louis_XVI_and_his_Family,_Varennes,_179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24200" y="1348401"/>
            <a:ext cx="5638800" cy="408499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When is revolution justified?</a:t>
            </a:r>
          </a:p>
          <a:p>
            <a:r>
              <a:rPr lang="en-US" dirty="0"/>
              <a:t>2.  Was the French Revolution a revolution of bread or ideas?</a:t>
            </a:r>
          </a:p>
          <a:p>
            <a:r>
              <a:rPr lang="en-US" dirty="0"/>
              <a:t>4.  How are global revolutions affected by social, economic, and political forces?</a:t>
            </a:r>
          </a:p>
          <a:p>
            <a:r>
              <a:rPr lang="en-US" dirty="0"/>
              <a:t>7.  How should resources and wealth be distributed?</a:t>
            </a:r>
          </a:p>
          <a:p>
            <a:r>
              <a:rPr lang="en-US" dirty="0"/>
              <a:t>8.  Why do political revolutions occur?</a:t>
            </a:r>
          </a:p>
          <a:p>
            <a:r>
              <a:rPr lang="en-US" b="1" dirty="0"/>
              <a:t>Guiding Questions:</a:t>
            </a:r>
            <a:r>
              <a:rPr lang="en-US" dirty="0"/>
              <a:t> Did Europe defeat Napoleon or did Napoleon defeat himself?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LEGISLATIVE ASSEMBLY</a:t>
            </a:r>
          </a:p>
          <a:p>
            <a:pPr marL="0" lvl="1"/>
            <a:r>
              <a:rPr lang="en-US" dirty="0" smtClean="0">
                <a:solidFill>
                  <a:srgbClr val="C00000"/>
                </a:solidFill>
              </a:rPr>
              <a:t>1791-1792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THREE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September 1791- National Assembly creates a new constitution</a:t>
            </a:r>
          </a:p>
          <a:p>
            <a:r>
              <a:rPr lang="en-US" dirty="0" smtClean="0"/>
              <a:t>Legislative Assembly now has power to create laws and approve or prevent any war declared by king</a:t>
            </a:r>
          </a:p>
          <a:p>
            <a:r>
              <a:rPr lang="en-US" dirty="0" smtClean="0"/>
              <a:t>Conflict within the Assembly over how to address poverty, debt, food shortages and equality splits the Assembly into 3 divisions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Legislative Assembly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Extremes on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Emigres</a:t>
            </a:r>
            <a:r>
              <a:rPr lang="en-US" dirty="0" smtClean="0"/>
              <a:t>- nobles and others who fled France during the peasant uprising. Wanted to undo the changes of the revolution and restore the Old Regime. Extreme Right winged</a:t>
            </a:r>
          </a:p>
          <a:p>
            <a:r>
              <a:rPr lang="en-US" b="1" dirty="0" smtClean="0"/>
              <a:t>Sans-Culottes</a:t>
            </a:r>
            <a:r>
              <a:rPr lang="en-US" dirty="0" smtClean="0"/>
              <a:t>- “those without knee britches” Parisian wage-earners, shopkeeper who wanted more power in the government. Extreme Left wing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Austria/Prussia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Monarchies around Europe feared revolutionary ideas may spread </a:t>
            </a:r>
          </a:p>
          <a:p>
            <a:r>
              <a:rPr lang="en-US" dirty="0" smtClean="0"/>
              <a:t>Austria states support for Louis XVI and threatened to invade</a:t>
            </a:r>
          </a:p>
          <a:p>
            <a:r>
              <a:rPr lang="en-US" dirty="0" smtClean="0"/>
              <a:t>Legislative Assembly declared war on Austria</a:t>
            </a:r>
          </a:p>
          <a:p>
            <a:r>
              <a:rPr lang="en-US" dirty="0" smtClean="0"/>
              <a:t>What is significant about the relationship of Louis XVI and the Austrian Emperor?</a:t>
            </a:r>
          </a:p>
          <a:p>
            <a:r>
              <a:rPr lang="en-US" dirty="0" smtClean="0"/>
              <a:t>France now has domestic and foreign conflicts</a:t>
            </a:r>
          </a:p>
          <a:p>
            <a:r>
              <a:rPr lang="en-US" dirty="0" smtClean="0"/>
              <a:t>What would an Austrian victory have meant for France?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802997"/>
            <a:ext cx="4762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End of revolution and restoration of</a:t>
            </a:r>
          </a:p>
          <a:p>
            <a:pPr marL="273050" indent="11113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Louis XVI to the throne.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Radicals in the Legislative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 soldiers worried that royalists in prison might escape and regain control of Paris</a:t>
            </a:r>
          </a:p>
          <a:p>
            <a:r>
              <a:rPr lang="en-US" b="1" dirty="0" smtClean="0"/>
              <a:t>September Massacres</a:t>
            </a:r>
            <a:r>
              <a:rPr lang="en-US" dirty="0" smtClean="0"/>
              <a:t>- Parisians raided the prisons and murdered over 1000 prisoners</a:t>
            </a:r>
          </a:p>
          <a:p>
            <a:pPr lvl="2"/>
            <a:r>
              <a:rPr lang="en-US" dirty="0" smtClean="0"/>
              <a:t>Royalists, nobles, and clergy</a:t>
            </a:r>
            <a:endParaRPr lang="en-US" dirty="0"/>
          </a:p>
        </p:txBody>
      </p:sp>
      <p:pic>
        <p:nvPicPr>
          <p:cNvPr id="5" name="Content Placeholder 4" descr="SeptemberMassac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92795"/>
            <a:ext cx="4038600" cy="303914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Radicals take over Assembly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Members of Legislative Assembly give up idea of “limited monarchy” when faced with Radical threats</a:t>
            </a:r>
          </a:p>
          <a:p>
            <a:r>
              <a:rPr lang="en-US" dirty="0" smtClean="0"/>
              <a:t>Set aside Constitution of 1791</a:t>
            </a:r>
          </a:p>
          <a:p>
            <a:r>
              <a:rPr lang="en-US" dirty="0" smtClean="0"/>
              <a:t>Declare King Louis deposed</a:t>
            </a:r>
          </a:p>
          <a:p>
            <a:pPr lvl="1"/>
            <a:r>
              <a:rPr lang="en-US" dirty="0" smtClean="0"/>
              <a:t>remove from office suddenly and forcefully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Jacobin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iolent radicals who wanted to remove the king and establish a Republic</a:t>
            </a:r>
          </a:p>
          <a:p>
            <a:pPr lvl="1"/>
            <a:r>
              <a:rPr lang="en-US" dirty="0" smtClean="0"/>
              <a:t>Led by:</a:t>
            </a:r>
          </a:p>
          <a:p>
            <a:pPr marL="793750" lvl="1" indent="-223838">
              <a:buFont typeface="Arial" pitchFamily="34" charset="0"/>
              <a:buChar char="•"/>
            </a:pPr>
            <a:r>
              <a:rPr lang="en-US" b="1" u="sng" dirty="0" smtClean="0"/>
              <a:t>Jean Paul Marat</a:t>
            </a:r>
            <a:endParaRPr lang="en-US" dirty="0" smtClean="0"/>
          </a:p>
          <a:p>
            <a:pPr marL="1193800" lvl="2" indent="-223838">
              <a:buFont typeface="Arial" pitchFamily="34" charset="0"/>
              <a:buChar char="•"/>
            </a:pPr>
            <a:r>
              <a:rPr lang="en-US" dirty="0" smtClean="0"/>
              <a:t>Writer</a:t>
            </a:r>
            <a:r>
              <a:rPr lang="en-US" dirty="0" smtClean="0"/>
              <a:t>, newspaper editor</a:t>
            </a:r>
          </a:p>
          <a:p>
            <a:pPr marL="1193800" lvl="2" indent="-223838">
              <a:buFont typeface="Arial" pitchFamily="34" charset="0"/>
              <a:buChar char="•"/>
            </a:pPr>
            <a:r>
              <a:rPr lang="en-US" i="1" dirty="0" smtClean="0"/>
              <a:t>Friend of the People</a:t>
            </a:r>
          </a:p>
          <a:p>
            <a:pPr marL="1193800" lvl="2" indent="-223838">
              <a:buFont typeface="Arial" pitchFamily="34" charset="0"/>
              <a:buChar char="•"/>
            </a:pPr>
            <a:r>
              <a:rPr lang="en-US" dirty="0" smtClean="0"/>
              <a:t>Whipped up masses, </a:t>
            </a:r>
            <a:r>
              <a:rPr lang="en-US" dirty="0" smtClean="0"/>
              <a:t>always calling </a:t>
            </a:r>
            <a:r>
              <a:rPr lang="en-US" dirty="0" smtClean="0"/>
              <a:t>for more</a:t>
            </a:r>
            <a:r>
              <a:rPr lang="en-US" dirty="0" smtClean="0"/>
              <a:t> executions</a:t>
            </a:r>
          </a:p>
          <a:p>
            <a:pPr marL="793750" lvl="1" indent="-223838">
              <a:buFont typeface="Arial" pitchFamily="34" charset="0"/>
              <a:buChar char="•"/>
            </a:pPr>
            <a:r>
              <a:rPr lang="en-US" b="1" u="sng" dirty="0" smtClean="0"/>
              <a:t>George Danton</a:t>
            </a:r>
          </a:p>
          <a:p>
            <a:pPr marL="1193800" lvl="2" indent="-223838">
              <a:buFont typeface="Arial" pitchFamily="34" charset="0"/>
              <a:buChar char="•"/>
              <a:tabLst>
                <a:tab pos="4346575" algn="l"/>
              </a:tabLst>
            </a:pPr>
            <a:r>
              <a:rPr lang="en-US" dirty="0" smtClean="0"/>
              <a:t>Great orator</a:t>
            </a:r>
          </a:p>
          <a:p>
            <a:pPr marL="1193800" lvl="2" indent="-223838">
              <a:buFont typeface="Arial" pitchFamily="34" charset="0"/>
              <a:buChar char="•"/>
            </a:pPr>
            <a:r>
              <a:rPr lang="en-US" dirty="0" smtClean="0"/>
              <a:t>Rallied people to  support</a:t>
            </a:r>
            <a:r>
              <a:rPr lang="en-US" dirty="0" smtClean="0"/>
              <a:t> radical goals</a:t>
            </a:r>
          </a:p>
          <a:p>
            <a:pPr marL="1193800" lvl="2" indent="-223838">
              <a:buFont typeface="Arial" pitchFamily="34" charset="0"/>
              <a:buChar char="•"/>
            </a:pPr>
            <a:r>
              <a:rPr lang="en-US" dirty="0" smtClean="0"/>
              <a:t>Supporter of the poor</a:t>
            </a:r>
          </a:p>
          <a:p>
            <a:pPr marL="793750" lvl="1" indent="-223838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Content Placeholder 4" descr="mar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149" y="2874861"/>
            <a:ext cx="1209502" cy="1675015"/>
          </a:xfrm>
          <a:prstGeom prst="rect">
            <a:avLst/>
          </a:prstGeom>
        </p:spPr>
      </p:pic>
      <p:pic>
        <p:nvPicPr>
          <p:cNvPr id="6" name="Picture 5" descr="2630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10124"/>
            <a:ext cx="12954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Maximilien</a:t>
            </a:r>
            <a:r>
              <a:rPr lang="en-US" dirty="0" smtClean="0">
                <a:solidFill>
                  <a:srgbClr val="002060"/>
                </a:solidFill>
              </a:rPr>
              <a:t> Robespierre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Lawyer</a:t>
            </a:r>
          </a:p>
          <a:p>
            <a:r>
              <a:rPr lang="en-US" dirty="0" smtClean="0"/>
              <a:t>Believed strongly in equality &amp; morality</a:t>
            </a:r>
          </a:p>
          <a:p>
            <a:r>
              <a:rPr lang="en-US" dirty="0" smtClean="0"/>
              <a:t>Called “incorruptible” by his supporters</a:t>
            </a:r>
          </a:p>
          <a:p>
            <a:r>
              <a:rPr lang="en-US" dirty="0" smtClean="0"/>
              <a:t>Wanted a “Republic of Virtue”</a:t>
            </a:r>
          </a:p>
          <a:p>
            <a:r>
              <a:rPr lang="en-US" dirty="0" smtClean="0"/>
              <a:t>Wanted all traces of monarchy &amp; nobility erased</a:t>
            </a:r>
            <a:endParaRPr lang="en-US" dirty="0"/>
          </a:p>
        </p:txBody>
      </p:sp>
      <p:pic>
        <p:nvPicPr>
          <p:cNvPr id="5" name="Content Placeholder 4" descr="robespier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8950" y="2086769"/>
            <a:ext cx="2501900" cy="3251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Louis XVI Executed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National Convention abolishes the monarchy, establishes a Republic</a:t>
            </a:r>
          </a:p>
          <a:p>
            <a:pPr lvl="1"/>
            <a:r>
              <a:rPr lang="en-US" dirty="0" smtClean="0"/>
              <a:t>September 21</a:t>
            </a:r>
          </a:p>
          <a:p>
            <a:r>
              <a:rPr lang="en-US" dirty="0" smtClean="0"/>
              <a:t>Adult males have the right to vote</a:t>
            </a:r>
          </a:p>
          <a:p>
            <a:pPr lvl="1"/>
            <a:r>
              <a:rPr lang="en-US" dirty="0" smtClean="0"/>
              <a:t>Not women</a:t>
            </a:r>
          </a:p>
          <a:p>
            <a:r>
              <a:rPr lang="en-US" dirty="0" smtClean="0"/>
              <a:t>Reduce King to citizen</a:t>
            </a:r>
          </a:p>
          <a:p>
            <a:r>
              <a:rPr lang="en-US" dirty="0" smtClean="0"/>
              <a:t>Sentenced to death by a small margin vote</a:t>
            </a:r>
          </a:p>
          <a:p>
            <a:r>
              <a:rPr lang="en-US" dirty="0" smtClean="0"/>
              <a:t>Executed by Guillotine</a:t>
            </a:r>
          </a:p>
          <a:p>
            <a:pPr lvl="1"/>
            <a:r>
              <a:rPr lang="en-US" b="1" i="1" u="sng" dirty="0" smtClean="0"/>
              <a:t>January 21, 1793</a:t>
            </a:r>
          </a:p>
          <a:p>
            <a:endParaRPr lang="en-US" dirty="0" smtClean="0"/>
          </a:p>
        </p:txBody>
      </p:sp>
      <p:pic>
        <p:nvPicPr>
          <p:cNvPr id="5" name="Content Placeholder 4" descr="louis execu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250" y="2563019"/>
            <a:ext cx="3543300" cy="2298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Spreads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Paris Salons</a:t>
            </a:r>
          </a:p>
          <a:p>
            <a:pPr lvl="1"/>
            <a:r>
              <a:rPr lang="en-US" dirty="0" smtClean="0"/>
              <a:t>Salon- social gatherings where intellectuals met to discuss ideas and artistic performances</a:t>
            </a:r>
          </a:p>
          <a:p>
            <a:pPr lvl="1"/>
            <a:r>
              <a:rPr lang="en-US" dirty="0" smtClean="0"/>
              <a:t>Diderot’s Encyclopedia- Denis Diderot developed a large collecting of books with essays from enlightened thinkers</a:t>
            </a:r>
          </a:p>
          <a:p>
            <a:pPr lvl="2"/>
            <a:r>
              <a:rPr lang="en-US" dirty="0" smtClean="0"/>
              <a:t>Began publishing in 1751</a:t>
            </a:r>
          </a:p>
          <a:p>
            <a:pPr lvl="1"/>
            <a:r>
              <a:rPr lang="en-US" dirty="0" smtClean="0"/>
              <a:t>New ideas Spread</a:t>
            </a:r>
          </a:p>
          <a:p>
            <a:pPr lvl="2"/>
            <a:r>
              <a:rPr lang="en-US" dirty="0" smtClean="0"/>
              <a:t>Enlightenment spread through Europe and it’s colonies</a:t>
            </a:r>
          </a:p>
          <a:p>
            <a:pPr lvl="2"/>
            <a:r>
              <a:rPr lang="en-US" dirty="0" smtClean="0"/>
              <a:t>Reached middle-class which was growing in size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 Executed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5425" indent="-165100">
              <a:buNone/>
            </a:pPr>
            <a:r>
              <a:rPr lang="en-US" dirty="0" smtClean="0">
                <a:solidFill>
                  <a:srgbClr val="000000"/>
                </a:solidFill>
              </a:rPr>
              <a:t>Conspiring against </a:t>
            </a:r>
          </a:p>
          <a:p>
            <a:pPr marL="225425" indent="-165100">
              <a:buNone/>
            </a:pPr>
            <a:r>
              <a:rPr lang="en-US" dirty="0" smtClean="0">
                <a:solidFill>
                  <a:srgbClr val="000000"/>
                </a:solidFill>
              </a:rPr>
              <a:t>	France with her brother </a:t>
            </a:r>
          </a:p>
          <a:p>
            <a:pPr marL="225425" indent="-165100">
              <a:buNone/>
            </a:pPr>
            <a:r>
              <a:rPr lang="en-US" dirty="0" smtClean="0">
                <a:solidFill>
                  <a:srgbClr val="000000"/>
                </a:solidFill>
              </a:rPr>
              <a:t>  the Emperor of Austria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MA-guillot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43100" y="3426857"/>
            <a:ext cx="5105400" cy="322238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Guillotine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7549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Dr. Joseph </a:t>
            </a:r>
            <a:r>
              <a:rPr lang="en-US" dirty="0" err="1" smtClean="0"/>
              <a:t>Guillotin</a:t>
            </a:r>
            <a:r>
              <a:rPr lang="en-US" dirty="0" smtClean="0"/>
              <a:t> 	</a:t>
            </a:r>
          </a:p>
          <a:p>
            <a:pPr lvl="1"/>
            <a:r>
              <a:rPr lang="en-US" dirty="0" smtClean="0"/>
              <a:t>Efficient, humane, &amp; democratic</a:t>
            </a:r>
          </a:p>
          <a:p>
            <a:r>
              <a:rPr lang="en-US" dirty="0" smtClean="0"/>
              <a:t>Applied equally to </a:t>
            </a:r>
            <a:r>
              <a:rPr lang="en-US" dirty="0" smtClean="0"/>
              <a:t>all</a:t>
            </a:r>
            <a:r>
              <a:rPr lang="en-US" dirty="0" smtClean="0"/>
              <a:t> </a:t>
            </a:r>
            <a:r>
              <a:rPr lang="en-US" sz="2800" dirty="0" smtClean="0"/>
              <a:t>social </a:t>
            </a:r>
            <a:r>
              <a:rPr lang="en-US" sz="2800" dirty="0" smtClean="0"/>
              <a:t>classes and </a:t>
            </a:r>
            <a:r>
              <a:rPr lang="en-US" sz="2800" dirty="0" smtClean="0"/>
              <a:t>gave</a:t>
            </a:r>
            <a:r>
              <a:rPr lang="en-US" dirty="0" smtClean="0"/>
              <a:t> </a:t>
            </a:r>
            <a:r>
              <a:rPr lang="en-US" sz="2800" dirty="0" smtClean="0"/>
              <a:t>commoners </a:t>
            </a:r>
            <a:r>
              <a:rPr lang="en-US" sz="2800" dirty="0" smtClean="0"/>
              <a:t>a </a:t>
            </a:r>
            <a:r>
              <a:rPr lang="en-US" sz="2800" dirty="0" smtClean="0"/>
              <a:t>dignified</a:t>
            </a:r>
            <a:r>
              <a:rPr lang="en-US" dirty="0" smtClean="0"/>
              <a:t> </a:t>
            </a:r>
            <a:r>
              <a:rPr lang="en-US" sz="2800" dirty="0" smtClean="0"/>
              <a:t>execution previously</a:t>
            </a:r>
            <a:r>
              <a:rPr lang="en-US" dirty="0" smtClean="0"/>
              <a:t> </a:t>
            </a:r>
            <a:r>
              <a:rPr lang="en-US" sz="2800" dirty="0" smtClean="0"/>
              <a:t>reserved </a:t>
            </a:r>
            <a:r>
              <a:rPr lang="en-US" sz="2800" dirty="0" smtClean="0"/>
              <a:t>for the </a:t>
            </a:r>
            <a:r>
              <a:rPr lang="en-US" sz="2800" dirty="0" smtClean="0"/>
              <a:t>upper</a:t>
            </a:r>
            <a:r>
              <a:rPr lang="en-US" dirty="0" smtClean="0"/>
              <a:t> </a:t>
            </a:r>
            <a:r>
              <a:rPr lang="en-US" sz="2800" dirty="0" smtClean="0"/>
              <a:t>classes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guillot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5463" y="1371600"/>
            <a:ext cx="3588874" cy="468153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CONVENTION </a:t>
            </a:r>
          </a:p>
          <a:p>
            <a:r>
              <a:rPr lang="en-US" dirty="0" smtClean="0"/>
              <a:t>&amp;</a:t>
            </a:r>
            <a:endParaRPr lang="en-US" dirty="0" smtClean="0"/>
          </a:p>
          <a:p>
            <a:r>
              <a:rPr lang="en-US" dirty="0" smtClean="0"/>
              <a:t>THE REIGN OF TERROR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1792-1795</a:t>
            </a:r>
            <a:endParaRPr lang="en-US" sz="20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STAGE FOUR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Robespierre gained control of the revolutionary government &amp; ruled France like a dictator of a year</a:t>
            </a:r>
          </a:p>
          <a:p>
            <a:r>
              <a:rPr lang="en-US" dirty="0" smtClean="0"/>
              <a:t>“Rein of Terror” against suspected” enemies of the revolution”</a:t>
            </a:r>
          </a:p>
          <a:p>
            <a:r>
              <a:rPr lang="en-US" dirty="0" smtClean="0"/>
              <a:t>Approx. 3000 people were executed during the year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of Public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12 man committee under </a:t>
            </a:r>
            <a:r>
              <a:rPr lang="en-US" dirty="0" err="1" smtClean="0"/>
              <a:t>Robespierre’s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“Enemies of the Republic” were often tried in the A.M. and executed in P.M.</a:t>
            </a:r>
          </a:p>
          <a:p>
            <a:r>
              <a:rPr lang="en-US" dirty="0" smtClean="0"/>
              <a:t>Most were fellow revolutionaries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Paul Marat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Stabbed by a young women, </a:t>
            </a:r>
            <a:r>
              <a:rPr lang="en-US" b="1" dirty="0" smtClean="0"/>
              <a:t>Charlotte Corday</a:t>
            </a:r>
            <a:r>
              <a:rPr lang="en-US" dirty="0" smtClean="0"/>
              <a:t>, who was a supporter of a rival faction</a:t>
            </a:r>
          </a:p>
          <a:p>
            <a:r>
              <a:rPr lang="en-US" dirty="0" smtClean="0"/>
              <a:t>Corday was convicted by revolutionary court and sent to guillotine</a:t>
            </a:r>
          </a:p>
          <a:p>
            <a:r>
              <a:rPr lang="en-US" dirty="0" smtClean="0"/>
              <a:t>Marat became a martyr </a:t>
            </a:r>
            <a:endParaRPr lang="en-US" dirty="0"/>
          </a:p>
        </p:txBody>
      </p:sp>
      <p:pic>
        <p:nvPicPr>
          <p:cNvPr id="5" name="Content Placeholder 4" descr="JPM Murd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8150" y="2156619"/>
            <a:ext cx="2603500" cy="31115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Danton arrested &amp; executed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Danton an early leader of the Revolution and close friend and confidant of Robespierre.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Robespierre turned on fellow revolutionaries who challenged his leadership – including Danton.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Danton led moderate </a:t>
            </a:r>
            <a:r>
              <a:rPr lang="en-US" dirty="0" smtClean="0"/>
              <a:t>group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wanted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end terror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Executed by guillotine in spring of 1794.</a:t>
            </a:r>
          </a:p>
          <a:p>
            <a:endParaRPr lang="en-US" dirty="0"/>
          </a:p>
        </p:txBody>
      </p:sp>
      <p:pic>
        <p:nvPicPr>
          <p:cNvPr id="5" name="Content Placeholder 4" descr="danton arre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1150" y="2283619"/>
            <a:ext cx="2857500" cy="28575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Robespierre Arrested &amp; Executed</a:t>
            </a:r>
            <a:br>
              <a:rPr lang="en-US" dirty="0" smtClean="0"/>
            </a:br>
            <a:r>
              <a:rPr lang="en-US" sz="2667" dirty="0" smtClean="0"/>
              <a:t>July 1794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“Down with the Tyrant”</a:t>
            </a:r>
          </a:p>
          <a:p>
            <a:pPr lvl="1"/>
            <a:r>
              <a:rPr lang="en-US" dirty="0" smtClean="0"/>
              <a:t>Why do you think Members of the National Convention turned on their leader?</a:t>
            </a:r>
          </a:p>
          <a:p>
            <a:r>
              <a:rPr lang="en-US" dirty="0" smtClean="0"/>
              <a:t>Executed July 1794 </a:t>
            </a:r>
            <a:r>
              <a:rPr lang="en-US" dirty="0" err="1" smtClean="0"/>
              <a:t>w</a:t>
            </a:r>
            <a:r>
              <a:rPr lang="en-US" dirty="0" smtClean="0"/>
              <a:t>/ 20 supporters</a:t>
            </a:r>
          </a:p>
          <a:p>
            <a:r>
              <a:rPr lang="en-US" dirty="0" smtClean="0"/>
              <a:t>One of the last </a:t>
            </a:r>
            <a:r>
              <a:rPr lang="en-US" dirty="0" err="1" smtClean="0"/>
              <a:t>vicitims</a:t>
            </a:r>
            <a:r>
              <a:rPr lang="en-US" dirty="0" smtClean="0"/>
              <a:t> of “Reign of Terror”</a:t>
            </a:r>
            <a:endParaRPr lang="en-US" dirty="0"/>
          </a:p>
        </p:txBody>
      </p:sp>
      <p:pic>
        <p:nvPicPr>
          <p:cNvPr id="5" name="Content Placeholder 4" descr="robe 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9900" y="2112169"/>
            <a:ext cx="2540000" cy="32004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DIRECTORY</a:t>
            </a:r>
          </a:p>
          <a:p>
            <a:pPr marL="0" lvl="1">
              <a:buClr>
                <a:schemeClr val="accent1"/>
              </a:buClr>
              <a:buSzPct val="85000"/>
            </a:pPr>
            <a:r>
              <a:rPr lang="en-US" dirty="0" smtClean="0"/>
              <a:t/>
            </a:r>
            <a:r>
              <a:rPr lang="en-US" dirty="0" smtClean="0">
                <a:solidFill>
                  <a:srgbClr val="C00000"/>
                </a:solidFill>
              </a:rPr>
              <a:t>1795-1799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FIVE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Moderates Gain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public opinion shifted to the right after </a:t>
            </a:r>
            <a:r>
              <a:rPr lang="en-US" dirty="0" err="1" smtClean="0"/>
              <a:t>Robespierre’s</a:t>
            </a:r>
            <a:r>
              <a:rPr lang="en-US" dirty="0" smtClean="0"/>
              <a:t> execution</a:t>
            </a:r>
          </a:p>
          <a:p>
            <a:r>
              <a:rPr lang="en-US" dirty="0" smtClean="0"/>
              <a:t>Moderate leaders in National Convention create a new plan of government</a:t>
            </a:r>
          </a:p>
          <a:p>
            <a:r>
              <a:rPr lang="en-US" dirty="0" smtClean="0"/>
              <a:t>Beginning the final stage of the French Revolution known as the Directory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&amp; Revolution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6" cy="451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8"/>
                <a:gridCol w="425211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US CONSTITUTION: AN ENLIGHTENMENT DOCUMENT</a:t>
                      </a:r>
                      <a:endParaRPr lang="en-US" dirty="0"/>
                    </a:p>
                  </a:txBody>
                  <a:tcPr marL="94491" marR="944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ENLIGHTMENT IDEA</a:t>
                      </a:r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U.S. CONSTITUTION</a:t>
                      </a:r>
                      <a:endParaRPr lang="en-US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LOCKE</a:t>
                      </a:r>
                    </a:p>
                    <a:p>
                      <a:r>
                        <a:rPr lang="en-US" dirty="0" smtClean="0"/>
                        <a:t>A government’s power comes from the consent</a:t>
                      </a:r>
                      <a:r>
                        <a:rPr lang="en-US" baseline="0" dirty="0" smtClean="0"/>
                        <a:t> of the people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“We the People of the United States”</a:t>
                      </a:r>
                    </a:p>
                    <a:p>
                      <a:r>
                        <a:rPr lang="en-US" dirty="0" smtClean="0"/>
                        <a:t>Representative government</a:t>
                      </a:r>
                    </a:p>
                    <a:p>
                      <a:r>
                        <a:rPr lang="en-US" dirty="0" smtClean="0"/>
                        <a:t>Limits government power</a:t>
                      </a:r>
                      <a:endParaRPr lang="en-US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MONTESQUIEU</a:t>
                      </a:r>
                    </a:p>
                    <a:p>
                      <a:r>
                        <a:rPr lang="en-US" dirty="0" smtClean="0"/>
                        <a:t>Separation of powers</a:t>
                      </a:r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government</a:t>
                      </a:r>
                    </a:p>
                    <a:p>
                      <a:r>
                        <a:rPr lang="en-US" dirty="0" smtClean="0"/>
                        <a:t>Power divided among</a:t>
                      </a:r>
                      <a:r>
                        <a:rPr lang="en-US" baseline="0" dirty="0" smtClean="0"/>
                        <a:t> 3 branches</a:t>
                      </a:r>
                    </a:p>
                    <a:p>
                      <a:r>
                        <a:rPr lang="en-US" baseline="0" dirty="0" smtClean="0"/>
                        <a:t>Checks &amp; balances</a:t>
                      </a:r>
                      <a:endParaRPr lang="en-US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ROUSSEAU</a:t>
                      </a:r>
                    </a:p>
                    <a:p>
                      <a:r>
                        <a:rPr lang="en-US" dirty="0" smtClean="0"/>
                        <a:t>Direct democracy</a:t>
                      </a:r>
                    </a:p>
                    <a:p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election of president &amp; congress</a:t>
                      </a:r>
                      <a:endParaRPr lang="en-US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VOLTAIRE</a:t>
                      </a:r>
                    </a:p>
                    <a:p>
                      <a:r>
                        <a:rPr lang="en-US" dirty="0" smtClean="0"/>
                        <a:t>Free Speech, religious tolerance</a:t>
                      </a:r>
                    </a:p>
                    <a:p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of Rights</a:t>
                      </a:r>
                      <a:r>
                        <a:rPr lang="en-US" baseline="0" dirty="0" smtClean="0"/>
                        <a:t> gives free speech and religion</a:t>
                      </a:r>
                      <a:endParaRPr lang="en-US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BECCARIA</a:t>
                      </a:r>
                    </a:p>
                    <a:p>
                      <a:r>
                        <a:rPr lang="en-US" dirty="0" smtClean="0"/>
                        <a:t>Accused have rights, no torture</a:t>
                      </a:r>
                    </a:p>
                    <a:p>
                      <a:endParaRPr lang="en-US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of Rights protects rights of accused &amp; prohibits cruel &amp; unusual punishment</a:t>
                      </a:r>
                      <a:endParaRPr lang="en-US" dirty="0"/>
                    </a:p>
                  </a:txBody>
                  <a:tcPr marL="94491" marR="94491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Legislature of two houses &amp;executive body of five men</a:t>
            </a:r>
          </a:p>
          <a:p>
            <a:r>
              <a:rPr lang="en-US" dirty="0" smtClean="0"/>
              <a:t>Mode up of Moderates, mostly bourgeoisie</a:t>
            </a:r>
          </a:p>
          <a:p>
            <a:r>
              <a:rPr lang="en-US" dirty="0" smtClean="0"/>
              <a:t>Somewhat successful, created sense of order &amp; stability</a:t>
            </a:r>
          </a:p>
          <a:p>
            <a:r>
              <a:rPr lang="en-US" dirty="0" smtClean="0"/>
              <a:t>Found a talented young man to command the army</a:t>
            </a:r>
          </a:p>
          <a:p>
            <a:pPr lvl="1"/>
            <a:r>
              <a:rPr lang="en-US" dirty="0" smtClean="0"/>
              <a:t>Napoleon Bonaparte</a:t>
            </a:r>
            <a:endParaRPr lang="en-US" dirty="0"/>
          </a:p>
        </p:txBody>
      </p:sp>
      <p:pic>
        <p:nvPicPr>
          <p:cNvPr id="5" name="Content Placeholder 4" descr="napolo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870869"/>
            <a:ext cx="2209800" cy="3683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begins the rise of France’s greatest military mastermind…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NAPOLEON BONAPARTE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/>
              <a:t>Napoleon will overthrow the Directory in</a:t>
            </a:r>
          </a:p>
          <a:p>
            <a:pPr algn="ctr">
              <a:buNone/>
            </a:pPr>
            <a:r>
              <a:rPr lang="en-US" b="1" dirty="0" smtClean="0"/>
              <a:t> November 1799.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napoleon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5250" y="2480469"/>
            <a:ext cx="3289300" cy="24638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able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Explain the causes of the French Revolution.</a:t>
            </a:r>
          </a:p>
          <a:p>
            <a:r>
              <a:rPr lang="en-US" dirty="0"/>
              <a:t>2.  Summarize ideas from the French Revolution about liberty, equality, democracy, popular sovereignty and human rights.</a:t>
            </a:r>
          </a:p>
          <a:p>
            <a:r>
              <a:rPr lang="en-US" dirty="0"/>
              <a:t>3.  Describe how the French Revolution was different from the American Revolution.</a:t>
            </a:r>
          </a:p>
          <a:p>
            <a:r>
              <a:rPr lang="en-US" dirty="0"/>
              <a:t>4.  Explain how the French Revolution led eventually to the rise of Napoleon.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pic>
        <p:nvPicPr>
          <p:cNvPr id="11" name="Content Placeholder 10" descr="french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3999" y="1752600"/>
            <a:ext cx="6029613" cy="42681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Setting the stage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Old Regime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before the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was considered the most advanced country in Europe</a:t>
            </a:r>
          </a:p>
          <a:p>
            <a:r>
              <a:rPr lang="en-US" dirty="0" smtClean="0"/>
              <a:t>High prices, high taxes, and questions raising from enlightenment created unrest</a:t>
            </a:r>
          </a:p>
          <a:p>
            <a:r>
              <a:rPr lang="en-US" dirty="0" smtClean="0"/>
              <a:t>Large divide in social classes</a:t>
            </a:r>
            <a:endParaRPr lang="en-US" dirty="0"/>
          </a:p>
        </p:txBody>
      </p:sp>
      <p:pic>
        <p:nvPicPr>
          <p:cNvPr id="5" name="Content Placeholder 4" descr="french map pre re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9500" y="1905000"/>
            <a:ext cx="3977300" cy="36218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image say to you ?</a:t>
            </a:r>
            <a:endParaRPr lang="en-US" dirty="0"/>
          </a:p>
        </p:txBody>
      </p:sp>
      <p:pic>
        <p:nvPicPr>
          <p:cNvPr id="4" name="Content Placeholder 3" descr="three_estates_illustra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38116" y="1527175"/>
            <a:ext cx="5631255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8672</TotalTime>
  <Words>2287</Words>
  <Application>Microsoft Macintosh PowerPoint</Application>
  <PresentationFormat>On-screen Show (4:3)</PresentationFormat>
  <Paragraphs>357</Paragraphs>
  <Slides>52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Civic</vt:lpstr>
      <vt:lpstr>Modern World History </vt:lpstr>
      <vt:lpstr>Enduring Understandings</vt:lpstr>
      <vt:lpstr>Essential Questions</vt:lpstr>
      <vt:lpstr>Enlightenment Spreads</vt:lpstr>
      <vt:lpstr>Enlightenment &amp; Revolution</vt:lpstr>
      <vt:lpstr>The French Revolution</vt:lpstr>
      <vt:lpstr>The Old Regime</vt:lpstr>
      <vt:lpstr>Calm before the Storm</vt:lpstr>
      <vt:lpstr>What does this image say to you ?</vt:lpstr>
      <vt:lpstr>Compare &amp; Contrast  </vt:lpstr>
      <vt:lpstr>Revolution Threatens</vt:lpstr>
      <vt:lpstr>Watch the following….</vt:lpstr>
      <vt:lpstr>Causes of the French Revolution</vt:lpstr>
      <vt:lpstr>Causes of the French Revolution</vt:lpstr>
      <vt:lpstr>Causes of the French Revolution</vt:lpstr>
      <vt:lpstr>Marie Antoinette</vt:lpstr>
      <vt:lpstr>Revolution Dawns</vt:lpstr>
      <vt:lpstr>5 Stages of the French Revolution</vt:lpstr>
      <vt:lpstr>STAGE ONE</vt:lpstr>
      <vt:lpstr>May, 1789 Meeting of the Estates-General</vt:lpstr>
      <vt:lpstr>1789, Meeting of the Estates-General</vt:lpstr>
      <vt:lpstr>Meeting of the Estates-General</vt:lpstr>
      <vt:lpstr>Who are Third Estate Delegates? </vt:lpstr>
      <vt:lpstr>The National Assembly</vt:lpstr>
      <vt:lpstr>Storming the Bastille</vt:lpstr>
      <vt:lpstr>Fear Sweeps France</vt:lpstr>
      <vt:lpstr>STAGE TWO</vt:lpstr>
      <vt:lpstr>National Assembly Reforms France</vt:lpstr>
      <vt:lpstr>King Louis tries to escape France</vt:lpstr>
      <vt:lpstr>STAGE THREE</vt:lpstr>
      <vt:lpstr>A New Constitution</vt:lpstr>
      <vt:lpstr>Division of the Legislative Assembly</vt:lpstr>
      <vt:lpstr>Extremes on both sides</vt:lpstr>
      <vt:lpstr>War with Austria/Prussia</vt:lpstr>
      <vt:lpstr>Radicals in the Legislative Assembly</vt:lpstr>
      <vt:lpstr>Radicals take over Assembly </vt:lpstr>
      <vt:lpstr>_x0016_The Jacobin Club</vt:lpstr>
      <vt:lpstr>Maximilien Robespierre </vt:lpstr>
      <vt:lpstr>King Louis XVI Executed</vt:lpstr>
      <vt:lpstr>Marie Antoinette Executed</vt:lpstr>
      <vt:lpstr>The Guillotine</vt:lpstr>
      <vt:lpstr>STAGE FOUR </vt:lpstr>
      <vt:lpstr>Reign of Terror</vt:lpstr>
      <vt:lpstr>Committee of Public Safety</vt:lpstr>
      <vt:lpstr>Jean Paul Marat Murder</vt:lpstr>
      <vt:lpstr>Danton arrested &amp; executed</vt:lpstr>
      <vt:lpstr>Robespierre Arrested &amp; Executed July 1794</vt:lpstr>
      <vt:lpstr>STAGE FIVE</vt:lpstr>
      <vt:lpstr>Moderates Gain Control</vt:lpstr>
      <vt:lpstr>The Directory</vt:lpstr>
      <vt:lpstr>The Rise of Napoleon</vt:lpstr>
      <vt:lpstr>Are we able to?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</dc:title>
  <dc:creator>Michael Brown</dc:creator>
  <cp:lastModifiedBy>Michael Brown</cp:lastModifiedBy>
  <cp:revision>140</cp:revision>
  <dcterms:created xsi:type="dcterms:W3CDTF">2015-09-20T16:12:43Z</dcterms:created>
  <dcterms:modified xsi:type="dcterms:W3CDTF">2015-09-20T21:55:54Z</dcterms:modified>
</cp:coreProperties>
</file>