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7"/>
  </p:notesMasterIdLst>
  <p:sldIdLst>
    <p:sldId id="257" r:id="rId2"/>
    <p:sldId id="258" r:id="rId3"/>
    <p:sldId id="259" r:id="rId4"/>
    <p:sldId id="260" r:id="rId5"/>
    <p:sldId id="273" r:id="rId6"/>
    <p:sldId id="268" r:id="rId7"/>
    <p:sldId id="269" r:id="rId8"/>
    <p:sldId id="270" r:id="rId9"/>
    <p:sldId id="272" r:id="rId10"/>
    <p:sldId id="271" r:id="rId11"/>
    <p:sldId id="264" r:id="rId12"/>
    <p:sldId id="358" r:id="rId13"/>
    <p:sldId id="266" r:id="rId14"/>
    <p:sldId id="359" r:id="rId15"/>
    <p:sldId id="274" r:id="rId16"/>
    <p:sldId id="263" r:id="rId17"/>
    <p:sldId id="277" r:id="rId18"/>
    <p:sldId id="275" r:id="rId19"/>
    <p:sldId id="342" r:id="rId20"/>
    <p:sldId id="276" r:id="rId21"/>
    <p:sldId id="279" r:id="rId22"/>
    <p:sldId id="278" r:id="rId23"/>
    <p:sldId id="309" r:id="rId24"/>
    <p:sldId id="280" r:id="rId25"/>
    <p:sldId id="282" r:id="rId26"/>
    <p:sldId id="346" r:id="rId27"/>
    <p:sldId id="283" r:id="rId28"/>
    <p:sldId id="284" r:id="rId29"/>
    <p:sldId id="310" r:id="rId30"/>
    <p:sldId id="341" r:id="rId31"/>
    <p:sldId id="347" r:id="rId32"/>
    <p:sldId id="298" r:id="rId33"/>
    <p:sldId id="290" r:id="rId34"/>
    <p:sldId id="348" r:id="rId35"/>
    <p:sldId id="292" r:id="rId36"/>
    <p:sldId id="343" r:id="rId37"/>
    <p:sldId id="344" r:id="rId38"/>
    <p:sldId id="295" r:id="rId39"/>
    <p:sldId id="294" r:id="rId40"/>
    <p:sldId id="286" r:id="rId41"/>
    <p:sldId id="293" r:id="rId42"/>
    <p:sldId id="297" r:id="rId43"/>
    <p:sldId id="296" r:id="rId44"/>
    <p:sldId id="287" r:id="rId45"/>
    <p:sldId id="288" r:id="rId46"/>
    <p:sldId id="262" r:id="rId47"/>
    <p:sldId id="299" r:id="rId48"/>
    <p:sldId id="301" r:id="rId49"/>
    <p:sldId id="349" r:id="rId50"/>
    <p:sldId id="369" r:id="rId51"/>
    <p:sldId id="370" r:id="rId52"/>
    <p:sldId id="302" r:id="rId53"/>
    <p:sldId id="306" r:id="rId54"/>
    <p:sldId id="305" r:id="rId55"/>
    <p:sldId id="367" r:id="rId56"/>
    <p:sldId id="308" r:id="rId57"/>
    <p:sldId id="355" r:id="rId58"/>
    <p:sldId id="353" r:id="rId59"/>
    <p:sldId id="303" r:id="rId60"/>
    <p:sldId id="354" r:id="rId61"/>
    <p:sldId id="357" r:id="rId62"/>
    <p:sldId id="311" r:id="rId63"/>
    <p:sldId id="318" r:id="rId64"/>
    <p:sldId id="319" r:id="rId65"/>
    <p:sldId id="312" r:id="rId66"/>
    <p:sldId id="322" r:id="rId67"/>
    <p:sldId id="317" r:id="rId68"/>
    <p:sldId id="365" r:id="rId69"/>
    <p:sldId id="313" r:id="rId70"/>
    <p:sldId id="350" r:id="rId71"/>
    <p:sldId id="366" r:id="rId72"/>
    <p:sldId id="323" r:id="rId73"/>
    <p:sldId id="324" r:id="rId74"/>
    <p:sldId id="351" r:id="rId75"/>
    <p:sldId id="339" r:id="rId76"/>
    <p:sldId id="335" r:id="rId77"/>
    <p:sldId id="337" r:id="rId78"/>
    <p:sldId id="338" r:id="rId79"/>
    <p:sldId id="340" r:id="rId80"/>
    <p:sldId id="315" r:id="rId81"/>
    <p:sldId id="326" r:id="rId82"/>
    <p:sldId id="327" r:id="rId83"/>
    <p:sldId id="328" r:id="rId84"/>
    <p:sldId id="360" r:id="rId85"/>
    <p:sldId id="329" r:id="rId86"/>
    <p:sldId id="330" r:id="rId87"/>
    <p:sldId id="331" r:id="rId88"/>
    <p:sldId id="333" r:id="rId89"/>
    <p:sldId id="361" r:id="rId90"/>
    <p:sldId id="362" r:id="rId91"/>
    <p:sldId id="363" r:id="rId92"/>
    <p:sldId id="316" r:id="rId93"/>
    <p:sldId id="364" r:id="rId94"/>
    <p:sldId id="332" r:id="rId95"/>
    <p:sldId id="334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8" autoAdjust="0"/>
    <p:restoredTop sz="94624" autoAdjust="0"/>
  </p:normalViewPr>
  <p:slideViewPr>
    <p:cSldViewPr>
      <p:cViewPr varScale="1">
        <p:scale>
          <a:sx n="67" d="100"/>
          <a:sy n="67" d="100"/>
        </p:scale>
        <p:origin x="6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048BD-5961-4D84-85D4-863054B47DDD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87243-1E7C-4C8F-8C6C-F271F5D058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9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87243-1E7C-4C8F-8C6C-F271F5D058B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9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87243-1E7C-4C8F-8C6C-F271F5D058B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5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F54C395-D7EA-4C1F-8D97-03A33D92FF71}" type="datetimeFigureOut">
              <a:rPr lang="en-US" smtClean="0"/>
              <a:pPr/>
              <a:t>1/8/2016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272F3A3-607E-4C61-B64D-ADE03D5CDA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youtube.com/watch?v=g-0dTpzNzw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5min.com/Video/The-Battle-of-Stalingrad-119996513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_-n9KqmQBqGs8M&amp;tbnid=ahMZbqnIDmTV0M:&amp;ved=0CAUQjRw&amp;url=http://www.popscreen.com/p/MTU4MTE2NzUx/1945newspaperItalyDictatorBENITOMUSSOLINIHANGEDbyITALIANSw-&amp;ei=qimcUauUE4bw0gH7n4HgDw&amp;bvm=bv.46751780,d.dmQ&amp;psig=AFQjCNEU6mtAxyYj1ucbqTd2BL6i9QS2MA&amp;ust=1369275054641877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google.com/url?sa=i&amp;rct=j&amp;q=&amp;esrc=s&amp;frm=1&amp;source=images&amp;cd=&amp;cad=rja&amp;docid=d9ePOHMnGYuTQM&amp;tbnid=JVQWiGx3jP_SVM:&amp;ved=0CAUQjRw&amp;url=http://www.alabamawx.com/?p%3D71388&amp;ei=5vicUZ-FEsPq0wHmyoCADw&amp;bvm=bv.46751780,d.dmg&amp;psig=AFQjCNGywyjSh03CI8LWNrmHvUeWexVDPQ&amp;ust=1369328119889766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://www.google.com/url?sa=i&amp;rct=j&amp;q=&amp;esrc=s&amp;frm=1&amp;source=images&amp;cd=&amp;cad=rja&amp;docid=PbOwZugdwaWlbM&amp;tbnid=ZYpj5WvOixHnsM:&amp;ved=0CAUQjRw&amp;url=http://iwo-jima-memoirs.tripod.com/&amp;ei=fGebUY-JIrG24AP8m4HICg&amp;bvm=bv.46751780,d.dmg&amp;psig=AFQjCNFN2uKDy3jUQQasgWjnFc-LmuEIOw&amp;ust=1369225457142432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war2database.com/slideviewer/end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latin typeface="Georgia" pitchFamily="18" charset="0"/>
              </a:rPr>
              <a:t/>
            </a:r>
            <a:br>
              <a:rPr lang="en-US" sz="4800" b="1" dirty="0" smtClean="0">
                <a:latin typeface="Georgia" pitchFamily="18" charset="0"/>
              </a:rPr>
            </a:br>
            <a:r>
              <a:rPr lang="en-US" sz="4800" b="1" dirty="0" smtClean="0">
                <a:latin typeface="Georgia" pitchFamily="18" charset="0"/>
              </a:rPr>
              <a:t> </a:t>
            </a:r>
            <a:br>
              <a:rPr lang="en-US" sz="4800" b="1" dirty="0" smtClean="0">
                <a:latin typeface="Georgia" pitchFamily="18" charset="0"/>
              </a:rPr>
            </a:br>
            <a:r>
              <a:rPr lang="en-US" sz="48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Georgia" pitchFamily="18" charset="0"/>
              </a:rPr>
              <a:t>Unit VI</a:t>
            </a:r>
            <a:endParaRPr lang="en-US" sz="4900" b="1" dirty="0" smtClean="0">
              <a:solidFill>
                <a:schemeClr val="accent5">
                  <a:lumMod val="40000"/>
                  <a:lumOff val="6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sz="5200" b="1" dirty="0" smtClean="0">
                <a:solidFill>
                  <a:schemeClr val="bg1"/>
                </a:solidFill>
                <a:latin typeface="Georgia" pitchFamily="18" charset="0"/>
              </a:rPr>
              <a:t>World War II</a:t>
            </a:r>
            <a:endParaRPr lang="en-US" sz="4800" b="1" dirty="0" smtClean="0">
              <a:latin typeface="Georgia" pitchFamily="18" charset="0"/>
            </a:endParaRPr>
          </a:p>
          <a:p>
            <a:pPr>
              <a:buFontTx/>
              <a:buNone/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Georgia" pitchFamily="18" charset="0"/>
              </a:rPr>
              <a:t>Part III</a:t>
            </a:r>
          </a:p>
          <a:p>
            <a:pPr>
              <a:buFontTx/>
              <a:buNone/>
              <a:defRPr/>
            </a:pPr>
            <a:endParaRPr lang="en-US" sz="4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>
              <a:buFontTx/>
              <a:buNone/>
              <a:defRPr/>
            </a:pPr>
            <a:r>
              <a:rPr lang="en-US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  <a:t>The Allies Are Victorious</a:t>
            </a:r>
          </a:p>
          <a:p>
            <a:pPr>
              <a:buNone/>
              <a:defRPr/>
            </a:pPr>
            <a:r>
              <a:rPr lang="en-US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  <a:t>1943-1945</a:t>
            </a:r>
          </a:p>
          <a:p>
            <a:pPr>
              <a:buFontTx/>
              <a:buNone/>
              <a:defRPr/>
            </a:pPr>
            <a:endParaRPr lang="en-US" sz="4000" b="1" dirty="0" smtClean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nnefrankguide.net/en-gb/content/Map_Alame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295400"/>
            <a:ext cx="6600292" cy="4952877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13264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Rommel’s Retreat from El Alamein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" name="Picture 4" descr="http://images.travelpod.com/tripwow/photos/ta-00c0-5c12-9917/a-very-interesting-africa-battle-museum-el-alamein-egypt+12923234351-tpfil02aw-25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5971">
            <a:off x="599311" y="3203901"/>
            <a:ext cx="2325668" cy="3105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Nov.  1942  (“Operation Torch”)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Allied Invasion of French North Africa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endParaRPr lang="en-US" sz="28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r>
              <a:rPr lang="en-US" sz="3100" dirty="0" smtClean="0">
                <a:latin typeface="Georgia" pitchFamily="18" charset="0"/>
              </a:rPr>
              <a:t>107,000 Allied troops (mostly American) commanded by General _________________, landed in _________ and</a:t>
            </a:r>
          </a:p>
          <a:p>
            <a:pPr>
              <a:buNone/>
            </a:pPr>
            <a:r>
              <a:rPr lang="en-US" sz="3100" dirty="0" smtClean="0">
                <a:solidFill>
                  <a:schemeClr val="bg1"/>
                </a:solidFill>
                <a:latin typeface="Georgia" pitchFamily="18" charset="0"/>
              </a:rPr>
              <a:t>	</a:t>
            </a:r>
            <a:r>
              <a:rPr lang="en-US" sz="3100" dirty="0" smtClean="0">
                <a:latin typeface="Georgia" pitchFamily="18" charset="0"/>
              </a:rPr>
              <a:t>__________ .</a:t>
            </a:r>
          </a:p>
          <a:p>
            <a:pPr>
              <a:buNone/>
            </a:pPr>
            <a:endParaRPr lang="en-US" sz="3100" dirty="0" smtClean="0">
              <a:latin typeface="Georgia" pitchFamily="18" charset="0"/>
            </a:endParaRPr>
          </a:p>
          <a:p>
            <a:r>
              <a:rPr lang="en-US" sz="3100" dirty="0" smtClean="0">
                <a:latin typeface="Georgia" pitchFamily="18" charset="0"/>
              </a:rPr>
              <a:t>Allied forces moved across Africa from the west, trapping Rommel’s army in __________ . </a:t>
            </a:r>
          </a:p>
          <a:p>
            <a:endParaRPr lang="en-US" sz="3100" dirty="0" smtClean="0">
              <a:latin typeface="Georgia" pitchFamily="18" charset="0"/>
            </a:endParaRPr>
          </a:p>
          <a:p>
            <a:r>
              <a:rPr lang="en-US" sz="3100" dirty="0" smtClean="0">
                <a:latin typeface="Georgia" pitchFamily="18" charset="0"/>
              </a:rPr>
              <a:t>Entire German “</a:t>
            </a:r>
            <a:r>
              <a:rPr lang="en-US" sz="3100" dirty="0" err="1" smtClean="0">
                <a:latin typeface="Georgia" pitchFamily="18" charset="0"/>
              </a:rPr>
              <a:t>Afrika</a:t>
            </a:r>
            <a:r>
              <a:rPr lang="en-US" sz="3100" dirty="0" smtClean="0">
                <a:latin typeface="Georgia" pitchFamily="18" charset="0"/>
              </a:rPr>
              <a:t> </a:t>
            </a:r>
            <a:r>
              <a:rPr lang="en-US" sz="3100" dirty="0" err="1" smtClean="0">
                <a:latin typeface="Georgia" pitchFamily="18" charset="0"/>
              </a:rPr>
              <a:t>Korps</a:t>
            </a:r>
            <a:r>
              <a:rPr lang="en-US" sz="3100" dirty="0" smtClean="0">
                <a:latin typeface="Georgia" pitchFamily="18" charset="0"/>
              </a:rPr>
              <a:t>” ____________ in May, 1943.</a:t>
            </a:r>
            <a:endParaRPr lang="en-US" sz="3100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4267200"/>
            <a:ext cx="29835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Georgia" pitchFamily="18" charset="0"/>
              </a:rPr>
              <a:t>Dwight D. Eisenhower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267200"/>
            <a:ext cx="1274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Georgia" pitchFamily="18" charset="0"/>
              </a:rPr>
              <a:t>Morocco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4495800"/>
            <a:ext cx="1075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Georgia" pitchFamily="18" charset="0"/>
              </a:rPr>
              <a:t>Algeria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5334000"/>
            <a:ext cx="11192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Georgia" pitchFamily="18" charset="0"/>
              </a:rPr>
              <a:t>Tunisia</a:t>
            </a:r>
            <a:endParaRPr lang="en-US" sz="2200" dirty="0"/>
          </a:p>
        </p:txBody>
      </p:sp>
      <p:pic>
        <p:nvPicPr>
          <p:cNvPr id="80898" name="Picture 2" descr="http://www.asisbiz.com/il2/Bf-109E/Messerschmitt-Bf-109E/images/0-Map-North-Africa-Operation-Torch-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8024353" cy="2362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53000" y="5867400"/>
            <a:ext cx="1713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Georgia" pitchFamily="18" charset="0"/>
              </a:rPr>
              <a:t>surrendered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Allied Invasion of North Africa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endParaRPr lang="en-US" sz="28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</p:txBody>
      </p:sp>
      <p:pic>
        <p:nvPicPr>
          <p:cNvPr id="20492" name="Picture 12" descr="http://www.infobarrel.com/media/image/1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372029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  <a:t>North African Campaign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American Generals in North Africa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2530" name="Picture 2" descr="http://www.historyguy.com/biofiles/general_pat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752600"/>
            <a:ext cx="3206460" cy="3505200"/>
          </a:xfrm>
          <a:prstGeom prst="rect">
            <a:avLst/>
          </a:prstGeom>
          <a:noFill/>
        </p:spPr>
      </p:pic>
      <p:pic>
        <p:nvPicPr>
          <p:cNvPr id="22532" name="Picture 4" descr="http://www.otrcat.com/z/General_Eisenh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752600"/>
            <a:ext cx="4794584" cy="352066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71600" y="5410200"/>
            <a:ext cx="2920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Gen. Dwight D. Eisenhower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5410200"/>
            <a:ext cx="2141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Gen. George Patton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6019800"/>
            <a:ext cx="234044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Movie Trailer, Patton</a:t>
            </a:r>
            <a:endParaRPr lang="en-US" dirty="0"/>
          </a:p>
        </p:txBody>
      </p:sp>
      <p:pic>
        <p:nvPicPr>
          <p:cNvPr id="1026" name="Picture 2" descr="http://everymovietrailer.com/custom/domain_16/image_files/sitemgr_photo_3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8698"/>
            <a:ext cx="3581399" cy="519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.amazonaws.com/plexus_ent/posters/Patton-PosterArt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2540"/>
            <a:ext cx="3886200" cy="51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3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8230"/>
            <a:ext cx="8610600" cy="1330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Battle of Stalingrad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75260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Georgia" pitchFamily="18" charset="0"/>
              </a:rPr>
              <a:t>1942</a:t>
            </a:r>
            <a:endParaRPr lang="en-US" sz="4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/>
              <a:t>Aug. 1942 – Feb. 1943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Battle of Stalingrad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Georgia" pitchFamily="18" charset="0"/>
              </a:rPr>
              <a:t>By early Nov. Stalingrad reduced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to rubble by German bombs and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Germans controlled 90 percent of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ruined city.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As Russian winter set in, Russian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army ___________________</a:t>
            </a:r>
            <a:endParaRPr lang="en-US" sz="2800" dirty="0" smtClean="0">
              <a:solidFill>
                <a:schemeClr val="bg1"/>
              </a:solidFill>
              <a:latin typeface="Georgia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trapping German army inside the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city. </a:t>
            </a:r>
          </a:p>
          <a:p>
            <a:pPr>
              <a:buNone/>
            </a:pPr>
            <a:endParaRPr lang="en-US" sz="2800" dirty="0">
              <a:latin typeface="Georgia" pitchFamily="18" charset="0"/>
            </a:endParaRPr>
          </a:p>
        </p:txBody>
      </p:sp>
      <p:pic>
        <p:nvPicPr>
          <p:cNvPr id="19460" name="Picture 4" descr="http://ww2-aircraft.com/images/battles/stalingra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99" y="1143000"/>
            <a:ext cx="2590801" cy="1846535"/>
          </a:xfrm>
          <a:prstGeom prst="rect">
            <a:avLst/>
          </a:prstGeom>
          <a:noFill/>
        </p:spPr>
      </p:pic>
      <p:pic>
        <p:nvPicPr>
          <p:cNvPr id="19466" name="Picture 10" descr="http://historywarsweapons.com/wp-content/uploads/image/BattleOfStalingr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1" y="3048001"/>
            <a:ext cx="2590800" cy="1473116"/>
          </a:xfrm>
          <a:prstGeom prst="rect">
            <a:avLst/>
          </a:prstGeom>
          <a:noFill/>
        </p:spPr>
      </p:pic>
      <p:pic>
        <p:nvPicPr>
          <p:cNvPr id="19470" name="Picture 14" descr="http://t2.gstatic.com/images?q=tbn:RkGCQjLnrVdasM:http://ww2db.com/images/battle_stalingrad72.jpg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399" y="4572000"/>
            <a:ext cx="2553091" cy="190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76400" y="4191000"/>
            <a:ext cx="450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launched counter-offensive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2-aircraft.com/images/battles/stalingra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1" y="4191000"/>
            <a:ext cx="3200399" cy="2286000"/>
          </a:xfrm>
          <a:prstGeom prst="rect">
            <a:avLst/>
          </a:prstGeom>
          <a:noFill/>
        </p:spPr>
      </p:pic>
      <p:pic>
        <p:nvPicPr>
          <p:cNvPr id="10" name="Picture 14" descr="http://t2.gstatic.com/images?q=tbn:RkGCQjLnrVdasM:http://ww2db.com/images/battle_stalingrad72.jpg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1" y="1600200"/>
            <a:ext cx="3429000" cy="2590800"/>
          </a:xfrm>
          <a:prstGeom prst="rect">
            <a:avLst/>
          </a:prstGeom>
          <a:noFill/>
        </p:spPr>
      </p:pic>
      <p:pic>
        <p:nvPicPr>
          <p:cNvPr id="35844" name="Picture 4" descr="http://www.pbs.org/behindcloseddoors/maps/battle_of_stalingr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00200"/>
            <a:ext cx="4876800" cy="486678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Battle of Stalingrad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/>
              <a:t>Feb. 1943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Stalingrad: War’s Turning Point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latin typeface="Georgia" pitchFamily="18" charset="0"/>
              </a:rPr>
              <a:t>90,000 German troops surrendered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to Soviets. Only survivors from army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of 330,000.</a:t>
            </a:r>
            <a:r>
              <a:rPr lang="en-US" sz="2600" b="1" dirty="0" smtClean="0">
                <a:solidFill>
                  <a:schemeClr val="bg1"/>
                </a:solidFill>
                <a:latin typeface="Georgia" pitchFamily="18" charset="0"/>
              </a:rPr>
              <a:t>*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Over 1 million Soviet soldiers died in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defense of Stalingrad, which was 99%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destroyed.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Decisive battle on the Eastern Front</a:t>
            </a:r>
            <a:r>
              <a:rPr lang="en-US" sz="2600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German army now on defensive, with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Soviets pushing it back across Eastern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Europe.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pPr marL="280988" indent="-280988">
              <a:buFont typeface="Arial" pitchFamily="34" charset="0"/>
              <a:buChar char="•"/>
              <a:tabLst>
                <a:tab pos="398463" algn="l"/>
              </a:tabLst>
            </a:pPr>
            <a:r>
              <a:rPr lang="en-US" sz="1900" dirty="0" smtClean="0">
                <a:solidFill>
                  <a:schemeClr val="bg1"/>
                </a:solidFill>
                <a:latin typeface="Georgia" pitchFamily="18" charset="0"/>
              </a:rPr>
              <a:t>*Only 5,000 of these German troops would survive the Soviet prison camps   	until the end of the war.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</p:txBody>
      </p:sp>
      <p:pic>
        <p:nvPicPr>
          <p:cNvPr id="32774" name="Picture 6" descr="http://www.toptenz.net/wp-content/uploads/2010/04/Battle-of-Staling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00200"/>
            <a:ext cx="2979091" cy="3028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talingrad - German defea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7200"/>
            <a:ext cx="5943600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98230"/>
            <a:ext cx="8610600" cy="18639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The Battle for North Africa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36220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Georgia" pitchFamily="18" charset="0"/>
              </a:rPr>
              <a:t>1942-1943</a:t>
            </a:r>
            <a:endParaRPr lang="en-US" sz="4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ks3414.k12.sd.us/Event/Pictures/battle%20of%20stalingr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7220" y="0"/>
            <a:ext cx="976122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304800" y="304800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Battle of Stalingrad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610600" cy="1330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The Allied Invasion of Italy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66700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Georgia" pitchFamily="18" charset="0"/>
              </a:rPr>
              <a:t>1943</a:t>
            </a:r>
            <a:endParaRPr lang="en-US" sz="4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/>
              <a:t>January, 1943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Casablanca Conference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382000" cy="483076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___________begging for Allies to open up second front against Germans in _________.</a:t>
            </a:r>
          </a:p>
          <a:p>
            <a:r>
              <a:rPr lang="en-US" sz="2600" dirty="0" smtClean="0">
                <a:latin typeface="Georgia" pitchFamily="18" charset="0"/>
              </a:rPr>
              <a:t>Roosevelt and Churchill decided to attack  ___________ (“the soft underbelly” of Europe”) first.</a:t>
            </a:r>
          </a:p>
          <a:p>
            <a:r>
              <a:rPr lang="en-US" sz="2600" dirty="0" smtClean="0">
                <a:latin typeface="Georgia" pitchFamily="18" charset="0"/>
              </a:rPr>
              <a:t>Also decided on policy of “ _____________________” towards Axis Powers.</a:t>
            </a:r>
          </a:p>
        </p:txBody>
      </p:sp>
      <p:pic>
        <p:nvPicPr>
          <p:cNvPr id="37890" name="Picture 2" descr="http://worldwartwo.olemarius.net/images/casablan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577306"/>
            <a:ext cx="4618181" cy="2667000"/>
          </a:xfrm>
          <a:prstGeom prst="rect">
            <a:avLst/>
          </a:prstGeom>
          <a:noFill/>
        </p:spPr>
      </p:pic>
      <p:pic>
        <p:nvPicPr>
          <p:cNvPr id="5" name="Picture 5" descr="casablanc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3352800" cy="2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28817" y="4343400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Stalin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50292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Italy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3250" y="5638800"/>
            <a:ext cx="350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unconditional surrender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4648200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France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July, 1943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Allied Invasion of Sicily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44036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Georgia" pitchFamily="18" charset="0"/>
              </a:rPr>
              <a:t>Allied forces captured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Sicily from German and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Italian forces.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King Emmanuel III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removed __________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    from power and had him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__________.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Sicily a stepping stone to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invasion of ________.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</a:t>
            </a:r>
          </a:p>
        </p:txBody>
      </p:sp>
      <p:pic>
        <p:nvPicPr>
          <p:cNvPr id="28674" name="Picture 2" descr="http://www.annefrankguide.net/en-gb/content/Map_Sici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00200"/>
            <a:ext cx="3858727" cy="28956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438400" y="3505200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Mussolini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2111" y="5410200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itchFamily="18" charset="0"/>
              </a:rPr>
              <a:t>Italy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267200"/>
            <a:ext cx="149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arrested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newspaperarchive.com/images/daily_perspective/newspaper_images/3510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0894" y="1828800"/>
            <a:ext cx="2594492" cy="36576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Sept. 1943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Allied Invasion of Italy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4403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eorgia" pitchFamily="18" charset="0"/>
              </a:rPr>
              <a:t>Allies invaded Italy on Sept. 1</a:t>
            </a:r>
          </a:p>
          <a:p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Italy __________on Sept. 3,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but ________ seized control </a:t>
            </a:r>
          </a:p>
          <a:p>
            <a:pPr>
              <a:buNone/>
            </a:pPr>
            <a:r>
              <a:rPr lang="en-US" sz="2800" dirty="0">
                <a:latin typeface="Georgia" pitchFamily="18" charset="0"/>
              </a:rPr>
              <a:t> </a:t>
            </a:r>
            <a:r>
              <a:rPr lang="en-US" sz="2800" dirty="0" smtClean="0">
                <a:latin typeface="Georgia" pitchFamily="18" charset="0"/>
              </a:rPr>
              <a:t>  of northern Italy. 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Germans rescued ________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and set up _____________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in the north under his control.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</a:t>
            </a:r>
          </a:p>
        </p:txBody>
      </p:sp>
      <p:pic>
        <p:nvPicPr>
          <p:cNvPr id="7" name="Picture 2" descr="http://images.nationmaster.com/images/motw/historical/italy_invasion_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76400"/>
            <a:ext cx="3162299" cy="379476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00200" y="2895600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itchFamily="18" charset="0"/>
              </a:rPr>
              <a:t>Germans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4114800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itchFamily="18" charset="0"/>
              </a:rPr>
              <a:t>Mussolini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1080" y="4638020"/>
            <a:ext cx="330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itchFamily="18" charset="0"/>
              </a:rPr>
              <a:t>puppet government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2514600"/>
            <a:ext cx="2133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surrendered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June, 1944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Allies Reach Rome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668964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eorgia" pitchFamily="18" charset="0"/>
              </a:rPr>
              <a:t>Victorious Allies entered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Rome in June, 1944.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Fighting in Italy against</a:t>
            </a:r>
          </a:p>
          <a:p>
            <a:pPr marL="0" indent="0">
              <a:buNone/>
            </a:pPr>
            <a:r>
              <a:rPr lang="en-US" sz="2800" dirty="0" smtClean="0">
                <a:latin typeface="Georgia" pitchFamily="18" charset="0"/>
              </a:rPr>
              <a:t>    __________ continued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until the end of the war.</a:t>
            </a:r>
          </a:p>
          <a:p>
            <a:pPr>
              <a:buNone/>
            </a:pPr>
            <a:endParaRPr lang="en-US" sz="2800" i="1" dirty="0" smtClean="0">
              <a:latin typeface="Georgia" pitchFamily="18" charset="0"/>
            </a:endParaRP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1242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586" y="990600"/>
            <a:ext cx="316069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" y="3352800"/>
            <a:ext cx="2510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German forces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April,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Death of Mussolini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66896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i="1" dirty="0" smtClean="0">
              <a:latin typeface="Georgia" pitchFamily="18" charset="0"/>
            </a:endParaRPr>
          </a:p>
          <a:p>
            <a:pPr>
              <a:buNone/>
            </a:pPr>
            <a:endParaRPr lang="en-US" sz="2800" i="1" dirty="0">
              <a:latin typeface="Georgia" pitchFamily="18" charset="0"/>
            </a:endParaRPr>
          </a:p>
          <a:p>
            <a:pPr>
              <a:buNone/>
            </a:pPr>
            <a:endParaRPr lang="en-US" sz="2800" i="1" dirty="0" smtClean="0">
              <a:latin typeface="Georgia" pitchFamily="18" charset="0"/>
            </a:endParaRPr>
          </a:p>
          <a:p>
            <a:pPr>
              <a:buNone/>
            </a:pPr>
            <a:endParaRPr lang="en-US" sz="2800" i="1" dirty="0">
              <a:latin typeface="Georgia" pitchFamily="18" charset="0"/>
            </a:endParaRPr>
          </a:p>
          <a:p>
            <a:pPr>
              <a:buNone/>
            </a:pPr>
            <a:endParaRPr lang="en-US" sz="2800" i="1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Mussolini captured and shot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by ________________in </a:t>
            </a:r>
          </a:p>
          <a:p>
            <a:pPr>
              <a:buNone/>
            </a:pPr>
            <a:r>
              <a:rPr lang="en-US" sz="2800" dirty="0">
                <a:latin typeface="Georgia" pitchFamily="18" charset="0"/>
              </a:rPr>
              <a:t> </a:t>
            </a:r>
            <a:r>
              <a:rPr lang="en-US" sz="2800" dirty="0" smtClean="0">
                <a:latin typeface="Georgia" pitchFamily="18" charset="0"/>
              </a:rPr>
              <a:t>  April, 1945. 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Body was hanged on display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in Milan.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</a:t>
            </a:r>
          </a:p>
        </p:txBody>
      </p:sp>
      <p:pic>
        <p:nvPicPr>
          <p:cNvPr id="38914" name="Picture 2" descr="http://www.theintellectualdevotional.com/blog/wp-content/uploads/2010/06/mussolini-han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562155"/>
            <a:ext cx="2990850" cy="487769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00200" y="3985763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itchFamily="18" charset="0"/>
              </a:rPr>
              <a:t>Italian partisans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img0101.popscreencdn.com/158093956_benito-mussolini-execution-world-war-ii-1945-newspaper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46915"/>
            <a:ext cx="2600254" cy="208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610600" cy="1330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The D-Day Invasion of France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66700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Georgia" pitchFamily="18" charset="0"/>
              </a:rPr>
              <a:t>1944</a:t>
            </a:r>
            <a:endParaRPr lang="en-US" sz="4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/>
              <a:t>June 6, 1944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D-Day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5211763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latin typeface="Georgia" pitchFamily="18" charset="0"/>
              </a:rPr>
              <a:t>Allied invasion of  _____ -- code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named _________________</a:t>
            </a:r>
          </a:p>
          <a:p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Invasion force of 5,000 ships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and 11,000 planes transporting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    200,000 troops and 50,000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vehicles, crossed the _______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______ and landed on beaches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of ______________, France.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Greatest __________ attack in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history.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</a:t>
            </a:r>
            <a:endParaRPr lang="en-US" sz="2800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4648200"/>
            <a:ext cx="3055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Supreme Allied Commander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Dwight D. Eisenhower</a:t>
            </a:r>
          </a:p>
        </p:txBody>
      </p:sp>
      <p:pic>
        <p:nvPicPr>
          <p:cNvPr id="48130" name="Picture 2" descr="http://libertyledger.com/wp-content/uploads/2009/06/eisenhower_es_250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676400"/>
            <a:ext cx="2457450" cy="28408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57400" y="1926609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“Operation Overlord</a:t>
            </a:r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.”</a:t>
            </a: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7469" y="4478922"/>
            <a:ext cx="164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Normandy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733800"/>
            <a:ext cx="13019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English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4114800"/>
            <a:ext cx="14141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Channel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5105400"/>
            <a:ext cx="19287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amphibious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1600200"/>
            <a:ext cx="11993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France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ail.esdnl.ca/~craig_halliday/d%20day%20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92727" cy="6134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Sept. 1940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The Battle for North Africa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Georgia" pitchFamily="18" charset="0"/>
              </a:rPr>
              <a:t>Italian armies in Libya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invaded British controlled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    Egypt. Why was Egypt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    important?</a:t>
            </a:r>
          </a:p>
          <a:p>
            <a:pPr indent="287338">
              <a:buFont typeface="Wingdings" pitchFamily="2" charset="2"/>
              <a:buChar char="Ø"/>
            </a:pPr>
            <a:r>
              <a:rPr lang="en-US" dirty="0" smtClean="0">
                <a:latin typeface="Georgia" pitchFamily="18" charset="0"/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Suez canal</a:t>
            </a:r>
          </a:p>
          <a:p>
            <a:pPr marL="288925" lvl="1" indent="638175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Access to oil fields of the </a:t>
            </a:r>
          </a:p>
          <a:p>
            <a:pPr marL="288925" lvl="1" indent="638175">
              <a:buNone/>
            </a:pPr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Middle East</a:t>
            </a:r>
          </a:p>
          <a:p>
            <a:pPr marL="288925" lvl="1" indent="638175">
              <a:buFont typeface="Wingdings" pitchFamily="2" charset="2"/>
              <a:buChar char="Ø"/>
            </a:pPr>
            <a:endParaRPr lang="en-US" sz="2400" dirty="0" smtClean="0">
              <a:latin typeface="Georgia" pitchFamily="18" charset="0"/>
            </a:endParaRPr>
          </a:p>
          <a:p>
            <a:pPr marL="288925" lvl="1" indent="-288925">
              <a:buFont typeface="Wingdings" pitchFamily="2" charset="2"/>
              <a:buChar char="§"/>
            </a:pPr>
            <a:r>
              <a:rPr lang="en-US" sz="2800" dirty="0" smtClean="0">
                <a:latin typeface="Georgia" pitchFamily="18" charset="0"/>
              </a:rPr>
              <a:t>British counter-offensive </a:t>
            </a:r>
          </a:p>
          <a:p>
            <a:pPr marL="288925" lvl="1" indent="-288925">
              <a:buNone/>
            </a:pPr>
            <a:r>
              <a:rPr lang="en-US" sz="2800" dirty="0" smtClean="0">
                <a:latin typeface="Georgia" pitchFamily="18" charset="0"/>
              </a:rPr>
              <a:t>    drove Italians 500 miles </a:t>
            </a:r>
          </a:p>
          <a:p>
            <a:pPr marL="288925" lvl="1" indent="-288925">
              <a:buNone/>
            </a:pPr>
            <a:r>
              <a:rPr lang="en-US" sz="2800" dirty="0" smtClean="0">
                <a:latin typeface="Georgia" pitchFamily="18" charset="0"/>
              </a:rPr>
              <a:t>    back across North Africa.</a:t>
            </a:r>
          </a:p>
        </p:txBody>
      </p:sp>
      <p:pic>
        <p:nvPicPr>
          <p:cNvPr id="6" name="Picture 2" descr="http://www.combinedops.com/PHOTOS%20GENERAL/Eastmed%20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9298" y="1600200"/>
            <a:ext cx="4095136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LCristina SMS\My Pictures\WWII\Norm 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381000"/>
            <a:ext cx="6019800" cy="615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snbcmedia3.msn.com/i/msnbc/Components/Interactives/News/History/x2D-Day_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413966" cy="5211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dummidumbwit.files.wordpress.com/2010/04/13051456gen-dwight-eisenhower-commander-in-chief-with-british-field-commander-gen-bernard-montgomery-post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848600" cy="588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ampsmoke.fmallen.com/wp-content/uploads/2009/11/d-day-ord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772400" cy="6348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458200" cy="562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43200" y="685800"/>
            <a:ext cx="379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Cliffs at Omaha Beach</a:t>
            </a:r>
            <a:endParaRPr lang="en-US" sz="28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orshippingchristian.org/images/blog/d_day/dda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983910" cy="64135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6858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D-Day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-day-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37603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12192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D-Day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bstacles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29217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11430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D-Day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padresteve.files.wordpress.com/2010/06/dday_omaha-beac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81000"/>
            <a:ext cx="7524984" cy="60749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5334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D-Day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loc.gov/vets/stories/thewar/images/d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7969203" cy="63298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7620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D-Day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1942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The Battle for North Africa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678364"/>
          </a:xfrm>
        </p:spPr>
        <p:txBody>
          <a:bodyPr>
            <a:normAutofit/>
          </a:bodyPr>
          <a:lstStyle/>
          <a:p>
            <a:pPr marL="336550"/>
            <a:r>
              <a:rPr lang="en-US" sz="2800" dirty="0" smtClean="0">
                <a:latin typeface="Georgia" pitchFamily="18" charset="0"/>
              </a:rPr>
              <a:t>German forces commanded </a:t>
            </a:r>
          </a:p>
          <a:p>
            <a:pPr marL="336550">
              <a:buNone/>
            </a:pPr>
            <a:r>
              <a:rPr lang="en-US" sz="2800" dirty="0" smtClean="0">
                <a:latin typeface="Georgia" pitchFamily="18" charset="0"/>
              </a:rPr>
              <a:t>	by ______________sent </a:t>
            </a:r>
          </a:p>
          <a:p>
            <a:pPr marL="336550">
              <a:buNone/>
            </a:pPr>
            <a:r>
              <a:rPr lang="en-US" sz="2800" dirty="0" smtClean="0">
                <a:latin typeface="Georgia" pitchFamily="18" charset="0"/>
              </a:rPr>
              <a:t>	to</a:t>
            </a:r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800" dirty="0" smtClean="0">
                <a:latin typeface="Georgia" pitchFamily="18" charset="0"/>
              </a:rPr>
              <a:t>North Africa.</a:t>
            </a:r>
          </a:p>
          <a:p>
            <a:pPr marL="336550">
              <a:buNone/>
            </a:pPr>
            <a:endParaRPr lang="en-US" sz="2800" dirty="0" smtClean="0">
              <a:latin typeface="Georgia" pitchFamily="18" charset="0"/>
            </a:endParaRPr>
          </a:p>
          <a:p>
            <a:pPr marL="336550"/>
            <a:r>
              <a:rPr lang="en-US" sz="2800" dirty="0" smtClean="0">
                <a:latin typeface="Georgia" pitchFamily="18" charset="0"/>
              </a:rPr>
              <a:t>Rommel’s “</a:t>
            </a:r>
            <a:r>
              <a:rPr lang="en-US" sz="2800" dirty="0" err="1" smtClean="0">
                <a:latin typeface="Georgia" pitchFamily="18" charset="0"/>
              </a:rPr>
              <a:t>Afrika</a:t>
            </a:r>
            <a:r>
              <a:rPr lang="en-US" sz="2800" dirty="0" smtClean="0">
                <a:latin typeface="Georgia" pitchFamily="18" charset="0"/>
              </a:rPr>
              <a:t> </a:t>
            </a:r>
            <a:r>
              <a:rPr lang="en-US" sz="2800" dirty="0" err="1" smtClean="0">
                <a:latin typeface="Georgia" pitchFamily="18" charset="0"/>
              </a:rPr>
              <a:t>Korps</a:t>
            </a:r>
            <a:r>
              <a:rPr lang="en-US" sz="2800" dirty="0" smtClean="0">
                <a:latin typeface="Georgia" pitchFamily="18" charset="0"/>
              </a:rPr>
              <a:t>” </a:t>
            </a:r>
          </a:p>
          <a:p>
            <a:pPr marL="336550">
              <a:buNone/>
            </a:pPr>
            <a:r>
              <a:rPr lang="en-US" sz="2800" dirty="0" smtClean="0">
                <a:latin typeface="Georgia" pitchFamily="18" charset="0"/>
              </a:rPr>
              <a:t>	took port city of </a:t>
            </a:r>
            <a:r>
              <a:rPr lang="en-US" sz="2800" dirty="0" err="1" smtClean="0">
                <a:latin typeface="Georgia" pitchFamily="18" charset="0"/>
              </a:rPr>
              <a:t>Tobruk</a:t>
            </a:r>
            <a:r>
              <a:rPr lang="en-US" sz="2800" dirty="0" smtClean="0">
                <a:latin typeface="Georgia" pitchFamily="18" charset="0"/>
              </a:rPr>
              <a:t> </a:t>
            </a:r>
          </a:p>
          <a:p>
            <a:pPr marL="336550">
              <a:buNone/>
            </a:pPr>
            <a:r>
              <a:rPr lang="en-US" sz="2800" dirty="0" smtClean="0">
                <a:latin typeface="Georgia" pitchFamily="18" charset="0"/>
              </a:rPr>
              <a:t>	(June, 1942) and advanced </a:t>
            </a:r>
          </a:p>
          <a:p>
            <a:pPr marL="336550">
              <a:buNone/>
            </a:pPr>
            <a:r>
              <a:rPr lang="en-US" sz="2800" dirty="0" smtClean="0">
                <a:latin typeface="Georgia" pitchFamily="18" charset="0"/>
              </a:rPr>
              <a:t>	to El Alamein.</a:t>
            </a:r>
          </a:p>
          <a:p>
            <a:pPr marL="336550">
              <a:buNone/>
            </a:pPr>
            <a:endParaRPr lang="en-US" sz="2800" dirty="0" smtClean="0">
              <a:latin typeface="Georgia" pitchFamily="18" charset="0"/>
            </a:endParaRPr>
          </a:p>
          <a:p>
            <a:pPr marL="336550">
              <a:buNone/>
            </a:pPr>
            <a:endParaRPr lang="en-US" sz="2800" dirty="0">
              <a:latin typeface="Georgia" pitchFamily="18" charset="0"/>
            </a:endParaRPr>
          </a:p>
        </p:txBody>
      </p:sp>
      <p:pic>
        <p:nvPicPr>
          <p:cNvPr id="2050" name="Picture 2" descr="http://users.skynet.be/fa101291/personen/foto/romme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00200"/>
            <a:ext cx="3200400" cy="40348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flipH="1">
            <a:off x="5638800" y="5791200"/>
            <a:ext cx="2971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Gen. Erwin Rommel</a:t>
            </a:r>
          </a:p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“The Desert Fox”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2057400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Gen. Erwin Rommel</a:t>
            </a:r>
            <a:endParaRPr lang="en-US" sz="2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334000"/>
            <a:ext cx="4212773" cy="106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arphotos.basnetworks.net/photos/galleries/World_War_Two/D-Day_-_June_6th_1944/the_massive_scale_of_d-d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458200" cy="565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9906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D-Day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murdoconline.net/pics/nytdday-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141917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610600" cy="1330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Allied Victory in Europe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13360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Georgia" pitchFamily="18" charset="0"/>
              </a:rPr>
              <a:t>1944-1945</a:t>
            </a:r>
            <a:endParaRPr lang="en-US" sz="4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The Liberation of Western Europe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Georgia" pitchFamily="18" charset="0"/>
              </a:rPr>
              <a:t>Within a month after D-Day,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Allies had landed 1 million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troops.</a:t>
            </a:r>
          </a:p>
          <a:p>
            <a:pPr>
              <a:buNone/>
            </a:pPr>
            <a:endParaRPr lang="en-US" sz="15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Patton’s Third Army first to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___________________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(July 25). German’s soon in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retreat.</a:t>
            </a:r>
          </a:p>
          <a:p>
            <a:pPr>
              <a:buNone/>
            </a:pPr>
            <a:endParaRPr lang="en-US" sz="15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_____ liberated on August 25. </a:t>
            </a:r>
          </a:p>
          <a:p>
            <a:pPr>
              <a:buNone/>
            </a:pPr>
            <a:endParaRPr lang="en-US" sz="15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Countries of France, Belgium,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    Luxembourg, and Netherlands                                   liberated by September.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</p:txBody>
      </p:sp>
      <p:pic>
        <p:nvPicPr>
          <p:cNvPr id="3074" name="Picture 2" descr="http://anglogermanhistoricaltrust.org/images/10ParisP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24000"/>
            <a:ext cx="3381375" cy="46291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3200400"/>
            <a:ext cx="430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break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through German lines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4495800"/>
            <a:ext cx="9348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Paris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db449469766f2ddbe8ec89718a1c_gran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724" y="0"/>
            <a:ext cx="991772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57200"/>
            <a:ext cx="3653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Liberation of Paris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42-15341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116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biblio.org/hyperwar/USA/USA-C-WWII/maps/USA-WWI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77298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/>
              <a:t>December, 1944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Battle of the Bulge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latin typeface="Georgia" pitchFamily="18" charset="0"/>
              </a:rPr>
              <a:t>As Allies closed in on Germany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from the west, Hitler launched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a last </a:t>
            </a:r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counterattack </a:t>
            </a:r>
            <a:r>
              <a:rPr lang="en-US" sz="2800" dirty="0" smtClean="0">
                <a:latin typeface="Georgia" pitchFamily="18" charset="0"/>
              </a:rPr>
              <a:t>to try and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cut the Allied armies in two.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Pushed American forces back,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creating a </a:t>
            </a:r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“bulge” </a:t>
            </a:r>
            <a:r>
              <a:rPr lang="en-US" sz="2800" dirty="0" smtClean="0">
                <a:latin typeface="Georgia" pitchFamily="18" charset="0"/>
              </a:rPr>
              <a:t>in their lines,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but Americans eventually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pushed German army back and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won.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Exhausted German forces had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to </a:t>
            </a:r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retreat</a:t>
            </a:r>
            <a:r>
              <a:rPr lang="en-US" sz="2800" dirty="0" smtClean="0">
                <a:latin typeface="Georgia" pitchFamily="18" charset="0"/>
              </a:rPr>
              <a:t> – lost men could no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longer be replaced.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endParaRPr lang="en-US" sz="2800" dirty="0">
              <a:latin typeface="Georgia" pitchFamily="18" charset="0"/>
            </a:endParaRPr>
          </a:p>
        </p:txBody>
      </p:sp>
      <p:pic>
        <p:nvPicPr>
          <p:cNvPr id="57346" name="Picture 2" descr="http://www.olive-drab.com/gallery/photos/82ndabtd_bulge_1944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676400"/>
            <a:ext cx="3205112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meredith.edu/summer-reading/roosevelt/images/441223BattleofBul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401495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dn.dipity.com/uploads/events/a3bf45255ce64831f5790b1e45061d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924800" cy="6135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48768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eorgia" pitchFamily="18" charset="0"/>
              </a:rPr>
              <a:t>British sent their top general, _______________ _______  to take control of British forces in Egypt.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5400" y="4876800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Bernard Montgomery</a:t>
            </a:r>
            <a:endParaRPr lang="en-US" sz="2800" dirty="0"/>
          </a:p>
        </p:txBody>
      </p:sp>
      <p:pic>
        <p:nvPicPr>
          <p:cNvPr id="88070" name="Picture 6" descr="http://s3-eu-west-1.amazonaws.com/lowres-picturecabinet.com/162/main/1/743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609600"/>
            <a:ext cx="5093676" cy="3867861"/>
          </a:xfrm>
          <a:prstGeom prst="rect">
            <a:avLst/>
          </a:prstGeom>
          <a:noFill/>
        </p:spPr>
      </p:pic>
      <p:pic>
        <p:nvPicPr>
          <p:cNvPr id="88072" name="Picture 8" descr="http://www.nndb.com/people/835/000030745/bmontgom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" y="609600"/>
            <a:ext cx="2819401" cy="38766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" y="5257800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eorgia" pitchFamily="18" charset="0"/>
              </a:rPr>
              <a:t>(“</a:t>
            </a:r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Monty</a:t>
            </a:r>
            <a:r>
              <a:rPr lang="en-US" dirty="0" smtClean="0">
                <a:latin typeface="Georgia" pitchFamily="18" charset="0"/>
              </a:rPr>
              <a:t>”)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April 12,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Death of FDR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4212" name="Picture 4" descr="http://www.us-coin-values-advisor.com/images/Roosevelt-Dead-Head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0"/>
            <a:ext cx="3276600" cy="4403752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5029200" cy="443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2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April 12,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Truman Becomes President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5715000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Harry S Truman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4218" name="Picture 10" descr="http://t0.gstatic.com/images?q=tbn:w8YEBreEsv3DuM:http://i163.photobucket.com/albums/t306/shakesville/truman1.jpg&amp;t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76400"/>
            <a:ext cx="2744328" cy="39624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599" y="1676400"/>
            <a:ext cx="496793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79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May,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The Allies Close In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229600" cy="4525962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Georgia" pitchFamily="18" charset="0"/>
              </a:rPr>
              <a:t>______________  forces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entered Germany from the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south and west – crossed the                                                                      Rhine River in late March.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______ army closed in from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the east. 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Surrounded _________by                                                        April 25.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</p:txBody>
      </p:sp>
      <p:pic>
        <p:nvPicPr>
          <p:cNvPr id="6146" name="Picture 2" descr="http://t3.gstatic.com/images?q=tbn:ANd9GcQMY84z4Xe7AbayQ7ZrygR7dNQswxhi_QGnQVT2wcN3s_z62Nw4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24000"/>
            <a:ext cx="3505200" cy="36162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1524000"/>
            <a:ext cx="3310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American</a:t>
            </a:r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and British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581400"/>
            <a:ext cx="10919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Soviet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4648200"/>
            <a:ext cx="10919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Berlin</a:t>
            </a:r>
            <a:endParaRPr lang="en-US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static.howstuffworks.com/gif/nazi-germany-surrenders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924800" cy="5966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russiablog.org/SovietsAmericansEndWW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734300" cy="59296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457200"/>
            <a:ext cx="3861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</a:rPr>
              <a:t>American and Russian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</a:rPr>
              <a:t>soldiers meeting at the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</a:rPr>
              <a:t>Elbe River.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jamesspann.com/wordpress/wp-content/uploads/2013/05/2013-05-04_21-03-07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762000"/>
            <a:ext cx="8446537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39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April 30, 1945 (Death announced on May 1)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Hitler Commits Suicide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0422" name="Picture 6" descr="http://farm4.static.flickr.com/3650/3592100022_ea831f2a9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3067050" cy="4629151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600200"/>
            <a:ext cx="4762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81000"/>
            <a:ext cx="4702671" cy="611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May 7,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Germany Surrenders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" name="Picture 4" descr="http://www.pbs.org/behindcloseddoors/timeline/images/3c05517u_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7010400" cy="486551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609600"/>
            <a:ext cx="3352800" cy="227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http://www.meredith.edu/summer-reading/roosevelt/images/4558VictoryinEur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8147220" cy="4854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/>
              <a:t>Oct. 23- Nov. 3, 1942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Battle of Al Alamein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534400" cy="452628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Georgia" pitchFamily="18" charset="0"/>
              </a:rPr>
              <a:t>Montgomery launched surprise frontal assault against German forces at </a:t>
            </a:r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al Alamein</a:t>
            </a:r>
            <a:r>
              <a:rPr lang="en-US" sz="2800" dirty="0" smtClean="0">
                <a:latin typeface="Georgia" pitchFamily="18" charset="0"/>
              </a:rPr>
              <a:t>, in Egypt.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Rommel’s army beaten; forced to retreat west-ward.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37235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May 8,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“V-E Day”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733800"/>
            <a:ext cx="327158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447800"/>
            <a:ext cx="327769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36" y="685800"/>
            <a:ext cx="8271164" cy="545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610600" cy="1330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Victory in the Pacific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66700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Georgia" pitchFamily="18" charset="0"/>
              </a:rPr>
              <a:t>1944-1945</a:t>
            </a:r>
            <a:endParaRPr lang="en-US" sz="4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/>
              <a:t>1943-1945</a:t>
            </a:r>
            <a:r>
              <a:rPr lang="en-US" sz="3600" dirty="0" smtClean="0">
                <a:latin typeface="Georgia" pitchFamily="18" charset="0"/>
              </a:rPr>
              <a:t/>
            </a:r>
            <a:br>
              <a:rPr lang="en-US" sz="3600" dirty="0" smtClean="0"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Japan on the Defensive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latin typeface="Georgia" pitchFamily="18" charset="0"/>
              </a:rPr>
              <a:t>After the American victory at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Guadalcanal, Allied forces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continued advancing toward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Japan.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U.S. troops landed on island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of Leyte in the Philippines in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Oct. 1944. 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Fulfilled MacArthur’s 1941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promise: </a:t>
            </a:r>
          </a:p>
          <a:p>
            <a:pPr>
              <a:buNone/>
            </a:pPr>
            <a:r>
              <a:rPr lang="en-US" sz="2600" i="1" dirty="0" smtClean="0">
                <a:latin typeface="Georgia" pitchFamily="18" charset="0"/>
              </a:rPr>
              <a:t>	</a:t>
            </a:r>
            <a:r>
              <a:rPr lang="en-US" sz="2600" i="1" dirty="0" smtClean="0">
                <a:solidFill>
                  <a:schemeClr val="bg1"/>
                </a:solidFill>
                <a:latin typeface="Georgia" pitchFamily="18" charset="0"/>
              </a:rPr>
              <a:t>“People of the Philippines, </a:t>
            </a:r>
          </a:p>
          <a:p>
            <a:pPr>
              <a:buNone/>
            </a:pPr>
            <a:r>
              <a:rPr lang="en-US" sz="2600" i="1" dirty="0" smtClean="0">
                <a:solidFill>
                  <a:schemeClr val="bg1"/>
                </a:solidFill>
                <a:latin typeface="Georgia" pitchFamily="18" charset="0"/>
              </a:rPr>
              <a:t>	I have returned”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</p:txBody>
      </p:sp>
      <p:pic>
        <p:nvPicPr>
          <p:cNvPr id="9218" name="Picture 2" descr="http://www.history.army.mil/brochures/leyte/p11(map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3628571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p0.blogger.com/_473nrD5vEv8/RxoF4qhiRVI/AAAAAAAAAG0/x1W3Nki72Gs/s400/macarthur-landing-ley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305800" cy="62293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71600" y="533400"/>
            <a:ext cx="6253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</a:rPr>
              <a:t>MacArthur’s Return to the Philippines</a:t>
            </a:r>
            <a:endParaRPr lang="en-US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October 23-26, 1944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Battle of Leyte Gulf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-280988"/>
            <a:r>
              <a:rPr lang="en-US" sz="2800" dirty="0" smtClean="0">
                <a:latin typeface="Georgia" pitchFamily="18" charset="0"/>
              </a:rPr>
              <a:t>Final and largest naval battle                                          of the war.</a:t>
            </a:r>
          </a:p>
          <a:p>
            <a:pPr marL="457200" lvl="1" indent="-280988">
              <a:buNone/>
            </a:pPr>
            <a:endParaRPr lang="en-US" sz="2800" dirty="0" smtClean="0">
              <a:latin typeface="Georgia" pitchFamily="18" charset="0"/>
            </a:endParaRPr>
          </a:p>
          <a:p>
            <a:pPr marL="457200" lvl="1" indent="-280988"/>
            <a:r>
              <a:rPr lang="en-US" sz="2800" dirty="0" smtClean="0">
                <a:latin typeface="Georgia" pitchFamily="18" charset="0"/>
              </a:rPr>
              <a:t>Eliminated the Japanese </a:t>
            </a:r>
          </a:p>
          <a:p>
            <a:pPr marL="457200" lvl="1" indent="-280988">
              <a:buNone/>
            </a:pPr>
            <a:r>
              <a:rPr lang="en-US" sz="2800" dirty="0" smtClean="0">
                <a:latin typeface="Georgia" pitchFamily="18" charset="0"/>
              </a:rPr>
              <a:t>	Imperial navy as a fighting </a:t>
            </a:r>
          </a:p>
          <a:p>
            <a:pPr marL="457200" lvl="1" indent="-280988">
              <a:buNone/>
            </a:pPr>
            <a:r>
              <a:rPr lang="en-US" sz="2800" dirty="0" smtClean="0">
                <a:latin typeface="Georgia" pitchFamily="18" charset="0"/>
              </a:rPr>
              <a:t>	force in the war.</a:t>
            </a:r>
          </a:p>
          <a:p>
            <a:pPr marL="457200" lvl="1" indent="-280988">
              <a:buNone/>
            </a:pPr>
            <a:endParaRPr lang="en-US" sz="2800" dirty="0" smtClean="0">
              <a:latin typeface="Georgia" pitchFamily="18" charset="0"/>
            </a:endParaRPr>
          </a:p>
          <a:p>
            <a:pPr marL="457200" lvl="1" indent="-280988"/>
            <a:r>
              <a:rPr lang="en-US" sz="2800" dirty="0" smtClean="0">
                <a:latin typeface="Georgia" pitchFamily="18" charset="0"/>
              </a:rPr>
              <a:t>First use of ___________                    by the Japanese.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7170" name="Picture 2" descr="http://steeljawscribe.com/wordpress/wp-content/uploads/2008/11/battle-line-leyte-gulf_l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066800"/>
            <a:ext cx="3135490" cy="2514600"/>
          </a:xfrm>
          <a:prstGeom prst="rect">
            <a:avLst/>
          </a:prstGeom>
          <a:noFill/>
        </p:spPr>
      </p:pic>
      <p:pic>
        <p:nvPicPr>
          <p:cNvPr id="7172" name="Picture 4" descr="http://upload.wikimedia.org/wikipedia/commons/3/31/USS_Intrepid_1944%3B021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657600"/>
            <a:ext cx="3124200" cy="245292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98219" y="4921335"/>
            <a:ext cx="25539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Kamikaze attacks</a:t>
            </a:r>
            <a:endParaRPr lang="en-US" sz="2400" dirty="0">
              <a:solidFill>
                <a:schemeClr val="bg1"/>
              </a:solidFill>
              <a:latin typeface="Georgia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phawker.com/wp-content/uploads/2010/02/kamikaze-det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2386659" cy="2594893"/>
          </a:xfrm>
          <a:prstGeom prst="rect">
            <a:avLst/>
          </a:prstGeom>
          <a:noFill/>
        </p:spPr>
      </p:pic>
      <p:pic>
        <p:nvPicPr>
          <p:cNvPr id="76804" name="Picture 4" descr="http://poorwilliam.net/pix/kamika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200400"/>
            <a:ext cx="3200400" cy="32004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 smtClean="0">
                <a:solidFill>
                  <a:schemeClr val="bg1"/>
                </a:solidFill>
                <a:latin typeface="Georgia" pitchFamily="18" charset="0"/>
              </a:rPr>
              <a:t>Kamikazi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 Attacks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76806" name="Picture 6" descr="http://www.wisconsincentral.net/ImagesPeople/USSComfort/KamikazeAtta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295400"/>
            <a:ext cx="2594563" cy="3200400"/>
          </a:xfrm>
          <a:prstGeom prst="rect">
            <a:avLst/>
          </a:prstGeom>
          <a:noFill/>
        </p:spPr>
      </p:pic>
      <p:pic>
        <p:nvPicPr>
          <p:cNvPr id="76808" name="Picture 8" descr="http://s2.hubimg.com/u/269485_f5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295400"/>
            <a:ext cx="3209765" cy="2209800"/>
          </a:xfrm>
          <a:prstGeom prst="rect">
            <a:avLst/>
          </a:prstGeom>
          <a:noFill/>
        </p:spPr>
      </p:pic>
      <p:pic>
        <p:nvPicPr>
          <p:cNvPr id="76810" name="Picture 10" descr="http://www.bookmice.net/darkchilde/japan/other/s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886200"/>
            <a:ext cx="2200275" cy="2527976"/>
          </a:xfrm>
          <a:prstGeom prst="rect">
            <a:avLst/>
          </a:prstGeom>
          <a:noFill/>
        </p:spPr>
      </p:pic>
      <p:pic>
        <p:nvPicPr>
          <p:cNvPr id="76812" name="Picture 12" descr="http://www.corbisimages.com/images/67/64A0D4C5-3BDE-4647-843E-C28496E9ADD5/U765852ACM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343400"/>
            <a:ext cx="2607310" cy="2021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avy.mil/navydata/ships/carriers/histories/cv09-essex/essex1944ka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8079658" cy="6049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0"/>
          <a:ext cx="8686800" cy="609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864"/>
                <a:gridCol w="1516346"/>
                <a:gridCol w="868680"/>
                <a:gridCol w="1307118"/>
                <a:gridCol w="1229264"/>
                <a:gridCol w="1155508"/>
                <a:gridCol w="1303020"/>
              </a:tblGrid>
              <a:tr h="1231432">
                <a:tc>
                  <a:txBody>
                    <a:bodyPr/>
                    <a:lstStyle/>
                    <a:p>
                      <a:r>
                        <a:rPr lang="en-US" dirty="0" smtClean="0"/>
                        <a:t>BATTLE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U.S. Killed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U.S. Wounded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Square Miles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Japanese</a:t>
                      </a:r>
                      <a:r>
                        <a:rPr lang="en-US" baseline="0" dirty="0" smtClean="0"/>
                        <a:t> Strength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Japanese Dead</a:t>
                      </a:r>
                      <a:endParaRPr lang="en-US" dirty="0"/>
                    </a:p>
                  </a:txBody>
                  <a:tcPr/>
                </a:tc>
              </a:tr>
              <a:tr h="4736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Guadalcanal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r>
                        <a:rPr lang="en-US" sz="1200" baseline="0" dirty="0" smtClean="0"/>
                        <a:t> Aug. 1942-9 Feb. 1943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1,600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smtClean="0"/>
                        <a:t>4,400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2,510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31,000</a:t>
                      </a:r>
                      <a:endParaRPr lang="en-US" sz="1200" dirty="0"/>
                    </a:p>
                  </a:txBody>
                  <a:tcPr/>
                </a:tc>
              </a:tr>
              <a:tr h="4715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Tarawa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20-23 Nov.,</a:t>
                      </a:r>
                      <a:r>
                        <a:rPr lang="en-US" sz="1200" baseline="0" dirty="0" smtClean="0"/>
                        <a:t> 1943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1,700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2,300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 (24 islets)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4,800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4,600+</a:t>
                      </a:r>
                      <a:endParaRPr lang="en-US" sz="1200" dirty="0"/>
                    </a:p>
                  </a:txBody>
                  <a:tcPr/>
                </a:tc>
              </a:tr>
              <a:tr h="4736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Bougainville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Nov.</a:t>
                      </a:r>
                      <a:r>
                        <a:rPr lang="en-US" sz="1200" baseline="0" dirty="0" smtClean="0"/>
                        <a:t> 1943-Aug. 1945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1,200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3,598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45,000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21,500</a:t>
                      </a:r>
                      <a:endParaRPr lang="en-US" sz="1200" dirty="0"/>
                    </a:p>
                  </a:txBody>
                  <a:tcPr/>
                </a:tc>
              </a:tr>
              <a:tr h="4736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Kwajalein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31 Jan., 1943-3</a:t>
                      </a:r>
                      <a:r>
                        <a:rPr lang="en-US" sz="1200" baseline="0" dirty="0" smtClean="0"/>
                        <a:t> Feb., 1944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370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1,600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 (97 islets)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8,100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7,870</a:t>
                      </a:r>
                      <a:endParaRPr lang="en-US" sz="1200" dirty="0"/>
                    </a:p>
                  </a:txBody>
                  <a:tcPr/>
                </a:tc>
              </a:tr>
              <a:tr h="4194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Eniwetok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17-23 Feb.</a:t>
                      </a:r>
                      <a:r>
                        <a:rPr lang="en-US" sz="1200" baseline="0" dirty="0" smtClean="0"/>
                        <a:t>, 1944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2.44 (40</a:t>
                      </a:r>
                      <a:r>
                        <a:rPr lang="en-US" sz="1200" baseline="0" dirty="0" smtClean="0"/>
                        <a:t> islets)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2,741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2,677</a:t>
                      </a:r>
                      <a:endParaRPr lang="en-US" sz="1200" dirty="0"/>
                    </a:p>
                  </a:txBody>
                  <a:tcPr/>
                </a:tc>
              </a:tr>
              <a:tr h="66018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Saipan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 June – 9 July,</a:t>
                      </a:r>
                      <a:r>
                        <a:rPr lang="en-US" sz="1200" baseline="0" dirty="0" smtClean="0"/>
                        <a:t> 1944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10,400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44.55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31,000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24,000 (+5,000 suicides)</a:t>
                      </a:r>
                      <a:endParaRPr lang="en-US" sz="1200" dirty="0"/>
                    </a:p>
                  </a:txBody>
                  <a:tcPr/>
                </a:tc>
              </a:tr>
              <a:tr h="471562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Peleliu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Sept. 4-Nov. 1944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1,800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10,695</a:t>
                      </a:r>
                      <a:endParaRPr lang="en-US" sz="1200" dirty="0"/>
                    </a:p>
                  </a:txBody>
                  <a:tcPr/>
                </a:tc>
              </a:tr>
              <a:tr h="4736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Leyte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17 Oct.-31</a:t>
                      </a:r>
                      <a:r>
                        <a:rPr lang="en-US" sz="1200" baseline="0" dirty="0" smtClean="0"/>
                        <a:t> Dec. ‘44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3,500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2,206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55,000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49,000</a:t>
                      </a:r>
                      <a:endParaRPr lang="en-US" sz="1200" dirty="0"/>
                    </a:p>
                  </a:txBody>
                  <a:tcPr/>
                </a:tc>
              </a:tr>
              <a:tr h="4736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Iwo Jima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 Feb.-26</a:t>
                      </a:r>
                      <a:r>
                        <a:rPr lang="en-US" sz="1200" baseline="0" dirty="0" smtClean="0"/>
                        <a:t> March, 1945</a:t>
                      </a:r>
                      <a:endParaRPr 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6,800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22,000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21,700</a:t>
                      </a:r>
                      <a:endParaRPr lang="en-US" sz="1200" dirty="0"/>
                    </a:p>
                  </a:txBody>
                  <a:tcPr/>
                </a:tc>
              </a:tr>
              <a:tr h="4736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Okinawa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26 March-21 June,</a:t>
                      </a:r>
                      <a:r>
                        <a:rPr lang="en-US" sz="1200" baseline="0" dirty="0" smtClean="0"/>
                        <a:t> 1945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12,500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36,500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100,000+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94,000-130,000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09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What trends do you notice in these numbers?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2532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March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Battle of </a:t>
            </a:r>
            <a:r>
              <a:rPr lang="en-US" sz="3600" smtClean="0">
                <a:solidFill>
                  <a:schemeClr val="bg1"/>
                </a:solidFill>
                <a:latin typeface="Georgia" pitchFamily="18" charset="0"/>
              </a:rPr>
              <a:t>Iwo Jima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6858000" cy="521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3706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Battle of Al Alamein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4578" name="Picture 2" descr="http://www.islandfarm.fsnet.co.uk/List%20Of%20POW%20Camps/El%20Alamein%20map%20W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19200"/>
            <a:ext cx="4419600" cy="5277459"/>
          </a:xfrm>
          <a:prstGeom prst="rect">
            <a:avLst/>
          </a:prstGeom>
          <a:noFill/>
        </p:spPr>
      </p:pic>
      <p:pic>
        <p:nvPicPr>
          <p:cNvPr id="25614" name="Picture 14" descr="http://www.conservapedia.com/images/thumb/f/f7/Rommel.jpg/300px-Romm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362200"/>
            <a:ext cx="2109922" cy="2749932"/>
          </a:xfrm>
          <a:prstGeom prst="rect">
            <a:avLst/>
          </a:prstGeom>
          <a:noFill/>
        </p:spPr>
      </p:pic>
      <p:pic>
        <p:nvPicPr>
          <p:cNvPr id="17" name="Picture 16" descr="mont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90600"/>
            <a:ext cx="271492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066800" y="52578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Rommel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533400"/>
            <a:ext cx="167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Montgomery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March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Battle of </a:t>
            </a:r>
            <a:r>
              <a:rPr lang="en-US" sz="3600" smtClean="0">
                <a:solidFill>
                  <a:schemeClr val="bg1"/>
                </a:solidFill>
                <a:latin typeface="Georgia" pitchFamily="18" charset="0"/>
              </a:rPr>
              <a:t>Iwo Jima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Georgia" pitchFamily="18" charset="0"/>
              </a:rPr>
              <a:t>Heavily fortified island where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Japanese soldiers fought to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the death.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Of 18,000 Japanese soldiers,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only 216 were taken prisoner.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The only Pacific battle where </a:t>
            </a:r>
          </a:p>
          <a:p>
            <a:pPr>
              <a:buNone/>
            </a:pPr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	American casualties exceeded </a:t>
            </a:r>
          </a:p>
          <a:p>
            <a:pPr>
              <a:buNone/>
            </a:pPr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	the Japanese </a:t>
            </a:r>
            <a:r>
              <a:rPr lang="en-US" sz="2600" dirty="0" smtClean="0">
                <a:latin typeface="Georgia" pitchFamily="18" charset="0"/>
              </a:rPr>
              <a:t>(6,800 dead and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0ver 19,000 wounded).</a:t>
            </a:r>
          </a:p>
        </p:txBody>
      </p:sp>
      <p:pic>
        <p:nvPicPr>
          <p:cNvPr id="61442" name="Picture 2" descr="http://www.japanfocus.org/data/IWO-Ji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276600"/>
            <a:ext cx="3562350" cy="2790825"/>
          </a:xfrm>
          <a:prstGeom prst="rect">
            <a:avLst/>
          </a:prstGeom>
          <a:noFill/>
        </p:spPr>
      </p:pic>
      <p:pic>
        <p:nvPicPr>
          <p:cNvPr id="61444" name="Picture 4" descr="http://www.meredith.edu/summer-reading/roosevelt/images/45220IwoJi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4177">
            <a:off x="5226387" y="1053124"/>
            <a:ext cx="3614481" cy="2182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wo-jima-memoirs.tripod.com/1967_iwo_jima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5" y="381000"/>
            <a:ext cx="862241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virginiawestern.edu/faculty/vwhansd/his122/Images/Iwo%20Jim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813150" cy="61940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24600" y="533400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Iwo Jima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/>
              <a:t>April-June, 1944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Battle of Okinawa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447800"/>
            <a:ext cx="4714875" cy="506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b="1" dirty="0" smtClean="0"/>
              <a:t>April-June, 1944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Battle of Okinawa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Bloodiest land battle of the</a:t>
            </a:r>
          </a:p>
          <a:p>
            <a:pPr>
              <a:buNone/>
            </a:pPr>
            <a:r>
              <a:rPr lang="en-US" sz="2800" dirty="0" smtClean="0">
                <a:solidFill>
                  <a:schemeClr val="bg1"/>
                </a:solidFill>
                <a:latin typeface="Georgia" pitchFamily="18" charset="0"/>
              </a:rPr>
              <a:t>	Pacific War</a:t>
            </a:r>
            <a:r>
              <a:rPr lang="en-US" sz="2800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95,000 Japanese and 12,500 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American soldiers died in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battle lasting 82 days.</a:t>
            </a:r>
          </a:p>
          <a:p>
            <a:pPr>
              <a:buNone/>
            </a:pPr>
            <a:endParaRPr lang="en-US" sz="2800" dirty="0" smtClean="0">
              <a:latin typeface="Georgia" pitchFamily="18" charset="0"/>
            </a:endParaRPr>
          </a:p>
          <a:p>
            <a:r>
              <a:rPr lang="en-US" sz="2800" dirty="0" smtClean="0">
                <a:latin typeface="Georgia" pitchFamily="18" charset="0"/>
              </a:rPr>
              <a:t>Victory gave the U.S. a base</a:t>
            </a:r>
          </a:p>
          <a:p>
            <a:pPr>
              <a:buNone/>
            </a:pPr>
            <a:r>
              <a:rPr lang="en-US" sz="2800" dirty="0" smtClean="0">
                <a:latin typeface="Georgia" pitchFamily="18" charset="0"/>
              </a:rPr>
              <a:t>	only 350 miles from Japan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76802" name="Picture 2" descr="http://upload.wikimedia.org/wikipedia/commons/3/3d/Okinawa_flamethr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0"/>
            <a:ext cx="3191266" cy="4089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8610600" cy="133057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Georgia" pitchFamily="18" charset="0"/>
              </a:rPr>
              <a:t>The Atomic Bomb</a:t>
            </a:r>
            <a:endParaRPr lang="en-US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667000"/>
            <a:ext cx="7772400" cy="1509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Georgia" pitchFamily="18" charset="0"/>
              </a:rPr>
              <a:t>1945</a:t>
            </a:r>
            <a:endParaRPr lang="en-US" sz="4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The Manhattan Project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 dirty="0" smtClean="0">
                <a:latin typeface="Georgia" pitchFamily="18" charset="0"/>
              </a:rPr>
              <a:t>Codename for top-secret 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project to develop </a:t>
            </a:r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atomic </a:t>
            </a:r>
          </a:p>
          <a:p>
            <a:pPr>
              <a:buNone/>
            </a:pPr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	bomb</a:t>
            </a:r>
            <a:r>
              <a:rPr lang="en-US" sz="2600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Top American and British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scientists put to work to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develop the atomic bomb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before Hitler could.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Project the result of letter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Albert Einstein wrote to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FDR in 1939.</a:t>
            </a:r>
          </a:p>
          <a:p>
            <a:endParaRPr lang="en-US" dirty="0"/>
          </a:p>
        </p:txBody>
      </p:sp>
      <p:pic>
        <p:nvPicPr>
          <p:cNvPr id="4098" name="Picture 2" descr="http://www.achievement.org/achievers/pau0/large/pau0-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676400"/>
            <a:ext cx="3019425" cy="381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10200" y="5562600"/>
            <a:ext cx="2505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J. Robert Oppenheimer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Lead scientist on the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Manhattan Project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53536"/>
            <a:ext cx="8229600" cy="737064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  <a:sym typeface="Wingdings" pitchFamily="2" charset="2"/>
              </a:rPr>
              <a:t>Einstein’s Letter to FDR</a:t>
            </a:r>
          </a:p>
        </p:txBody>
      </p:sp>
      <p:sp>
        <p:nvSpPr>
          <p:cNvPr id="54277" name="TextBox 6"/>
          <p:cNvSpPr txBox="1">
            <a:spLocks noChangeArrowheads="1"/>
          </p:cNvSpPr>
          <p:nvPr/>
        </p:nvSpPr>
        <p:spPr bwMode="auto">
          <a:xfrm>
            <a:off x="457200" y="4343400"/>
            <a:ext cx="8229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“This new phenomenon would also lead to the construction of bombs, and it is conceivable – though much less certain – that extremely powerful bombs of a new type may thus be constructed. A single bomb of this type, carried by boat and exploded in a port, might very well destroy the whole port together with some of the surrounding territory. However, such bombs might very well prove to be too heavy for transportation by air.”   --Albert Einstein, August 2, 1939</a:t>
            </a:r>
          </a:p>
        </p:txBody>
      </p:sp>
      <p:pic>
        <p:nvPicPr>
          <p:cNvPr id="2050" name="Picture 2" descr="http://upload.wikimedia.org/wikipedia/commons/b/bf/Einstein-Roosevelt-let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5153025" cy="3020453"/>
          </a:xfrm>
          <a:prstGeom prst="rect">
            <a:avLst/>
          </a:prstGeom>
          <a:noFill/>
        </p:spPr>
      </p:pic>
      <p:pic>
        <p:nvPicPr>
          <p:cNvPr id="2052" name="Picture 4" descr="http://s3.hubimg.com/u/1629674_f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43000"/>
            <a:ext cx="2209800" cy="3025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  <a:sym typeface="Wingdings" pitchFamily="2" charset="2"/>
              </a:rPr>
              <a:t>FDR’s Response</a:t>
            </a:r>
          </a:p>
        </p:txBody>
      </p:sp>
      <p:sp>
        <p:nvSpPr>
          <p:cNvPr id="55299" name="TextBox 6"/>
          <p:cNvSpPr txBox="1">
            <a:spLocks noChangeArrowheads="1"/>
          </p:cNvSpPr>
          <p:nvPr/>
        </p:nvSpPr>
        <p:spPr bwMode="auto">
          <a:xfrm>
            <a:off x="4495800" y="1295400"/>
            <a:ext cx="434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“…I have convened a Board….to thoroughly investigate the possibilities of your suggestion regarding the element of uranium…”</a:t>
            </a:r>
          </a:p>
        </p:txBody>
      </p:sp>
      <p:pic>
        <p:nvPicPr>
          <p:cNvPr id="55300" name="Content Placeholder 8" descr="letter respons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95400"/>
            <a:ext cx="3657600" cy="5083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889464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  <a:t>July 16, 1945</a:t>
            </a:r>
            <a:b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First A-bomb Test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524000"/>
            <a:ext cx="8458200" cy="4526280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Georgia" pitchFamily="18" charset="0"/>
              </a:rPr>
              <a:t>“Trinity Test” in New Mexico desert</a:t>
            </a:r>
            <a:endParaRPr lang="en-US" sz="2800" dirty="0" smtClean="0">
              <a:latin typeface="Georgia" pitchFamily="18" charset="0"/>
            </a:endParaRPr>
          </a:p>
          <a:p>
            <a:pPr>
              <a:buNone/>
            </a:pPr>
            <a:endParaRPr lang="en-US" sz="2800" dirty="0">
              <a:latin typeface="Georgia" pitchFamily="18" charset="0"/>
            </a:endParaRPr>
          </a:p>
        </p:txBody>
      </p:sp>
      <p:pic>
        <p:nvPicPr>
          <p:cNvPr id="8194" name="Picture 2" descr="http://www.olive-drab.com/images/atomic_trinitydevicebeingreadied_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2971800" cy="3577167"/>
          </a:xfrm>
          <a:prstGeom prst="rect">
            <a:avLst/>
          </a:prstGeom>
          <a:noFill/>
        </p:spPr>
      </p:pic>
      <p:pic>
        <p:nvPicPr>
          <p:cNvPr id="8196" name="Picture 4" descr="http://www.atomicarchive.com/Photos/Trinity/images/SB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6936" y="2286000"/>
            <a:ext cx="4716964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he Battle of El Alamei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09600"/>
            <a:ext cx="8496300" cy="566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August,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Hiroshima and Nagasaki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latin typeface="Georgia" pitchFamily="18" charset="0"/>
              </a:rPr>
              <a:t>To avoid having to invade Japan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and to bring about a quick end to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the war, Truman decided to use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the atomic bomb against Japan.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Japan ignored U.S. ________so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first A-bomb was dropped on city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of ___________ 150,000 died.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Three days later, a second bomb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was dropped on ___________.</a:t>
            </a:r>
          </a:p>
        </p:txBody>
      </p:sp>
      <p:pic>
        <p:nvPicPr>
          <p:cNvPr id="1026" name="Picture 2" descr="http://www.photopumpkin.com/wp-content/uploads/h-n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898293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7600" y="3581400"/>
            <a:ext cx="17491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ultimatum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343400"/>
            <a:ext cx="176843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Hiroshima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5562600"/>
            <a:ext cx="1535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Nagasaki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nuclearfiles.org/menu/key-issues/nuclear-weapons/history/prez_policies/truman/little_boy_bo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4177297" cy="2524091"/>
          </a:xfrm>
          <a:prstGeom prst="rect">
            <a:avLst/>
          </a:prstGeom>
          <a:noFill/>
        </p:spPr>
      </p:pic>
      <p:pic>
        <p:nvPicPr>
          <p:cNvPr id="83972" name="Picture 4" descr="http://images.stanzapub.com/readers/2008/11/23/fatman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352800"/>
            <a:ext cx="4229100" cy="280373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05400" y="762000"/>
            <a:ext cx="3657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“Little Boy” </a:t>
            </a:r>
            <a:r>
              <a:rPr lang="en-US" sz="2600" dirty="0" smtClean="0">
                <a:latin typeface="Georgia" pitchFamily="18" charset="0"/>
              </a:rPr>
              <a:t>– bomb dropped on Hiroshima.</a:t>
            </a:r>
          </a:p>
          <a:p>
            <a:r>
              <a:rPr lang="en-US" sz="2600" dirty="0" smtClean="0">
                <a:latin typeface="Georgia" pitchFamily="18" charset="0"/>
              </a:rPr>
              <a:t>  </a:t>
            </a:r>
          </a:p>
          <a:p>
            <a:r>
              <a:rPr lang="en-US" sz="2600" dirty="0" smtClean="0">
                <a:latin typeface="Georgia" pitchFamily="18" charset="0"/>
              </a:rPr>
              <a:t>15 kiloton bomb</a:t>
            </a:r>
            <a:r>
              <a:rPr lang="en-US" sz="2600" b="1" dirty="0" smtClean="0">
                <a:latin typeface="Georgia" pitchFamily="18" charset="0"/>
              </a:rPr>
              <a:t> </a:t>
            </a:r>
            <a:r>
              <a:rPr lang="en-US" sz="2600" dirty="0" smtClean="0">
                <a:latin typeface="Georgia" pitchFamily="18" charset="0"/>
              </a:rPr>
              <a:t>(the equivalent of 15,000 tons of TNT).</a:t>
            </a:r>
            <a:endParaRPr lang="en-US" sz="2600" dirty="0"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396240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Georgia" pitchFamily="18" charset="0"/>
              </a:rPr>
              <a:t>“Fat Man” </a:t>
            </a:r>
            <a:r>
              <a:rPr lang="en-US" sz="2600" dirty="0" smtClean="0">
                <a:latin typeface="Georgia" pitchFamily="18" charset="0"/>
              </a:rPr>
              <a:t>– 20 kiloton </a:t>
            </a:r>
          </a:p>
          <a:p>
            <a:r>
              <a:rPr lang="en-US" sz="2600" dirty="0" smtClean="0">
                <a:latin typeface="Georgia" pitchFamily="18" charset="0"/>
              </a:rPr>
              <a:t>bomb used on Nagasaki.</a:t>
            </a:r>
            <a:endParaRPr lang="en-US" sz="26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://www.historylink101.com/ww2photo/enola-gay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50596"/>
            <a:ext cx="8077200" cy="569442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The Enola Gay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122" name="Picture 2" descr="http://ivarfjeld.files.wordpress.com/2010/08/enola-gay-b29-bombe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3048000" cy="2395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franklinyoung.com/yahoo_site_admin/assets/images/Enola_Gay.325120500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822390" cy="5932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travelpod.com/users/onthesunnyside/1.1305743989.enola-g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0" y="609600"/>
            <a:ext cx="835909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newsjunkiepost.com/wp-content/uploads/2009/08/hiroshima_wideweb__430x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041" y="1"/>
            <a:ext cx="9294041" cy="6981336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2286000" cy="584664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Hiroshima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justinbrock.com/images/hiroshi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britannica.com/blogs/wp-content/uploads/2010/08/76528-hiroshima-devas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406" y="0"/>
            <a:ext cx="9254406" cy="7083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cellar.org/2009/hiroshima%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90"/>
            <a:ext cx="9144000" cy="6849310"/>
          </a:xfrm>
          <a:prstGeom prst="rect">
            <a:avLst/>
          </a:prstGeom>
          <a:noFill/>
        </p:spPr>
      </p:pic>
      <p:pic>
        <p:nvPicPr>
          <p:cNvPr id="91140" name="Picture 4" descr="http://www.beloblog.com/ProJo_Blogs/shenews/08/august141945-thumb-200x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55107"/>
            <a:ext cx="3733800" cy="5047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atimesblogs.latimes.com/.a/6a00d8341c630a53ef0120a4cdb2a0970b-500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685800"/>
            <a:ext cx="7988126" cy="586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joewillis.co.uk/JAWillis/images/1942/After%20Battle%20of%20El%20Alamein%2023%20Oct%201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229600" cy="637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iroshima55.tripod.com/sitebuildercontent/sitebuilderpictures/nagasaki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6120"/>
            <a:ext cx="7950075" cy="545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8287" y="5958505"/>
            <a:ext cx="3405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Georgia" pitchFamily="18" charset="0"/>
              </a:rPr>
              <a:t>Hiroshima Today</a:t>
            </a:r>
            <a:endParaRPr lang="en-US" sz="2800" b="1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9943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9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3536"/>
            <a:ext cx="8305800" cy="1041864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Aug. - Sept. 1945</a:t>
            </a:r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Georgia" pitchFamily="18" charset="0"/>
              </a:rPr>
              <a:t>Japan’s Surrender</a:t>
            </a:r>
            <a:endParaRPr lang="en-US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latin typeface="Georgia" pitchFamily="18" charset="0"/>
              </a:rPr>
              <a:t>Japanese announced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their surrender on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Aug. 14.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Formal surrender of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occurred on deck of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U.S.S. _________                                                                                on Sept. 2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Japan’s surrender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was unconditional.</a:t>
            </a:r>
          </a:p>
          <a:p>
            <a:pPr>
              <a:buNone/>
            </a:pPr>
            <a:endParaRPr lang="en-US" sz="2600" dirty="0" smtClean="0">
              <a:latin typeface="Georgia" pitchFamily="18" charset="0"/>
            </a:endParaRPr>
          </a:p>
          <a:p>
            <a:r>
              <a:rPr lang="en-US" sz="2600" dirty="0" smtClean="0">
                <a:latin typeface="Georgia" pitchFamily="18" charset="0"/>
              </a:rPr>
              <a:t>Japan’s surrender</a:t>
            </a:r>
          </a:p>
          <a:p>
            <a:pPr>
              <a:buNone/>
            </a:pPr>
            <a:r>
              <a:rPr lang="en-US" sz="2600" dirty="0" smtClean="0">
                <a:latin typeface="Georgia" pitchFamily="18" charset="0"/>
              </a:rPr>
              <a:t>	ended World War II.</a:t>
            </a:r>
            <a:endParaRPr lang="en-US" sz="2600" dirty="0">
              <a:latin typeface="Georgia" pitchFamily="18" charset="0"/>
            </a:endParaRPr>
          </a:p>
        </p:txBody>
      </p:sp>
      <p:pic>
        <p:nvPicPr>
          <p:cNvPr id="1026" name="Picture 2" descr="http://billcainonline.com/wp-content/uploads/2010/09/surrend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676400"/>
            <a:ext cx="49530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52600" y="3505200"/>
            <a:ext cx="1385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Missouri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oldglorytraditions.com/surrender.jpg?w=300&amp;h=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809957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latin typeface="Georgia" pitchFamily="18" charset="0"/>
              </a:rPr>
              <a:t>VJ Day</a:t>
            </a:r>
            <a:endParaRPr lang="en-US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5" name="Picture 3" descr="v-j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762000"/>
            <a:ext cx="43894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2" descr="http://graphics8.nytimes.com/images/section/learning/general/onthisday/big/0902_bi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1817">
            <a:off x="668416" y="1192212"/>
            <a:ext cx="3705519" cy="5072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3.bp.blogspot.com/_3o9FUDlJrSw/TQEq4A5qOsI/AAAAAAAABek/yZQGWN6JAPs/s640/50589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6237"/>
            <a:ext cx="9144000" cy="7158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2570</TotalTime>
  <Words>838</Words>
  <Application>Microsoft Office PowerPoint</Application>
  <PresentationFormat>On-screen Show (4:3)</PresentationFormat>
  <Paragraphs>467</Paragraphs>
  <Slides>95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2" baseType="lpstr">
      <vt:lpstr>Arial</vt:lpstr>
      <vt:lpstr>Calibri</vt:lpstr>
      <vt:lpstr>Georgia</vt:lpstr>
      <vt:lpstr>Rockwell</vt:lpstr>
      <vt:lpstr>Wingdings</vt:lpstr>
      <vt:lpstr>Wingdings 2</vt:lpstr>
      <vt:lpstr>Foundry</vt:lpstr>
      <vt:lpstr>   Unit VI</vt:lpstr>
      <vt:lpstr>The Battle for North Africa</vt:lpstr>
      <vt:lpstr>Sept. 1940 The Battle for North Africa</vt:lpstr>
      <vt:lpstr>1942 The Battle for North Africa</vt:lpstr>
      <vt:lpstr>PowerPoint Presentation</vt:lpstr>
      <vt:lpstr>Oct. 23- Nov. 3, 1942 Battle of Al Alamein</vt:lpstr>
      <vt:lpstr> Battle of Al Alamein</vt:lpstr>
      <vt:lpstr>PowerPoint Presentation</vt:lpstr>
      <vt:lpstr>PowerPoint Presentation</vt:lpstr>
      <vt:lpstr>Rommel’s Retreat from El Alamein</vt:lpstr>
      <vt:lpstr>Nov.  1942  (“Operation Torch”) Allied Invasion of French North Africa</vt:lpstr>
      <vt:lpstr> Allied Invasion of North Africa</vt:lpstr>
      <vt:lpstr>North African Campaign American Generals in North Africa</vt:lpstr>
      <vt:lpstr>PowerPoint Presentation</vt:lpstr>
      <vt:lpstr>Battle of Stalingrad</vt:lpstr>
      <vt:lpstr>Aug. 1942 – Feb. 1943 Battle of Stalingrad</vt:lpstr>
      <vt:lpstr>Battle of Stalingrad</vt:lpstr>
      <vt:lpstr>Feb. 1943 Stalingrad: War’s Turning Point</vt:lpstr>
      <vt:lpstr>PowerPoint Presentation</vt:lpstr>
      <vt:lpstr>PowerPoint Presentation</vt:lpstr>
      <vt:lpstr>The Allied Invasion of Italy</vt:lpstr>
      <vt:lpstr>January, 1943 Casablanca Conference</vt:lpstr>
      <vt:lpstr>July, 1943 Allied Invasion of Sicily</vt:lpstr>
      <vt:lpstr>Sept. 1943 Allied Invasion of Italy</vt:lpstr>
      <vt:lpstr>June, 1944 Allies Reach Rome</vt:lpstr>
      <vt:lpstr>April, 1945 Death of Mussolini</vt:lpstr>
      <vt:lpstr>The D-Day Invasion of France</vt:lpstr>
      <vt:lpstr>June 6, 1944 D-Day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Allied Victory in Europe</vt:lpstr>
      <vt:lpstr>The Liberation of Western Europe</vt:lpstr>
      <vt:lpstr>PowerPoint Presentation</vt:lpstr>
      <vt:lpstr>PowerPoint Presentation</vt:lpstr>
      <vt:lpstr>PowerPoint Presentation</vt:lpstr>
      <vt:lpstr>December, 1944 Battle of the Bulge</vt:lpstr>
      <vt:lpstr>PowerPoint Presentation</vt:lpstr>
      <vt:lpstr>PowerPoint Presentation</vt:lpstr>
      <vt:lpstr>April 12, 1945 Death of FDR</vt:lpstr>
      <vt:lpstr>April 12, 1945 Truman Becomes President</vt:lpstr>
      <vt:lpstr>May, 1945 The Allies Close In</vt:lpstr>
      <vt:lpstr>PowerPoint Presentation</vt:lpstr>
      <vt:lpstr>PowerPoint Presentation</vt:lpstr>
      <vt:lpstr>PowerPoint Presentation</vt:lpstr>
      <vt:lpstr>April 30, 1945 (Death announced on May 1) Hitler Commits Suicide</vt:lpstr>
      <vt:lpstr>PowerPoint Presentation</vt:lpstr>
      <vt:lpstr>May 7, 1945 Germany Surrenders</vt:lpstr>
      <vt:lpstr>PowerPoint Presentation</vt:lpstr>
      <vt:lpstr>May 8, 1945 “V-E Day”</vt:lpstr>
      <vt:lpstr>PowerPoint Presentation</vt:lpstr>
      <vt:lpstr>Victory in the Pacific</vt:lpstr>
      <vt:lpstr>1943-1945 Japan on the Defensive</vt:lpstr>
      <vt:lpstr>PowerPoint Presentation</vt:lpstr>
      <vt:lpstr>October 23-26, 1944 Battle of Leyte Gulf</vt:lpstr>
      <vt:lpstr>Kamikazi Attacks</vt:lpstr>
      <vt:lpstr>PowerPoint Presentation</vt:lpstr>
      <vt:lpstr>PowerPoint Presentation</vt:lpstr>
      <vt:lpstr>March 1945 Battle of Iwo Jima</vt:lpstr>
      <vt:lpstr>March 1945 Battle of Iwo Jima</vt:lpstr>
      <vt:lpstr>PowerPoint Presentation</vt:lpstr>
      <vt:lpstr>PowerPoint Presentation</vt:lpstr>
      <vt:lpstr>April-June, 1944 Battle of Okinawa</vt:lpstr>
      <vt:lpstr>April-June, 1944 Battle of Okinawa</vt:lpstr>
      <vt:lpstr>The Atomic Bomb</vt:lpstr>
      <vt:lpstr>The Manhattan Project</vt:lpstr>
      <vt:lpstr>Einstein’s Letter to FDR</vt:lpstr>
      <vt:lpstr>FDR’s Response</vt:lpstr>
      <vt:lpstr> July 16, 1945 First A-bomb Test</vt:lpstr>
      <vt:lpstr>August, 1945 Hiroshima and Nagasaki</vt:lpstr>
      <vt:lpstr>PowerPoint Presentation</vt:lpstr>
      <vt:lpstr>The Enola Gay</vt:lpstr>
      <vt:lpstr>PowerPoint Presentation</vt:lpstr>
      <vt:lpstr>PowerPoint Presentation</vt:lpstr>
      <vt:lpstr>Hiroshima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Aug. - Sept. 1945 Japan’s Surrender</vt:lpstr>
      <vt:lpstr>PowerPoint Presentation</vt:lpstr>
      <vt:lpstr>VJ Day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VI</dc:title>
  <dc:creator>SBLAKE</dc:creator>
  <cp:lastModifiedBy>BROWN, MICHAEL F</cp:lastModifiedBy>
  <cp:revision>180</cp:revision>
  <dcterms:created xsi:type="dcterms:W3CDTF">2010-12-20T00:48:52Z</dcterms:created>
  <dcterms:modified xsi:type="dcterms:W3CDTF">2016-01-08T16:23:34Z</dcterms:modified>
</cp:coreProperties>
</file>