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08" r:id="rId2"/>
    <p:sldId id="294" r:id="rId3"/>
    <p:sldId id="257" r:id="rId4"/>
    <p:sldId id="285" r:id="rId5"/>
    <p:sldId id="258" r:id="rId6"/>
    <p:sldId id="260" r:id="rId7"/>
    <p:sldId id="262" r:id="rId8"/>
    <p:sldId id="291" r:id="rId9"/>
    <p:sldId id="259" r:id="rId10"/>
    <p:sldId id="292" r:id="rId11"/>
    <p:sldId id="284" r:id="rId12"/>
    <p:sldId id="266" r:id="rId13"/>
    <p:sldId id="263" r:id="rId14"/>
    <p:sldId id="264" r:id="rId15"/>
    <p:sldId id="265" r:id="rId16"/>
    <p:sldId id="267" r:id="rId17"/>
    <p:sldId id="293" r:id="rId18"/>
    <p:sldId id="300" r:id="rId19"/>
    <p:sldId id="302" r:id="rId20"/>
    <p:sldId id="301" r:id="rId21"/>
    <p:sldId id="304" r:id="rId22"/>
    <p:sldId id="303" r:id="rId23"/>
    <p:sldId id="268" r:id="rId24"/>
    <p:sldId id="298" r:id="rId25"/>
    <p:sldId id="297" r:id="rId26"/>
    <p:sldId id="299" r:id="rId27"/>
    <p:sldId id="310" r:id="rId28"/>
    <p:sldId id="309" r:id="rId29"/>
    <p:sldId id="296" r:id="rId30"/>
    <p:sldId id="287" r:id="rId31"/>
    <p:sldId id="311" r:id="rId32"/>
    <p:sldId id="290" r:id="rId33"/>
    <p:sldId id="272" r:id="rId34"/>
    <p:sldId id="269" r:id="rId35"/>
    <p:sldId id="276" r:id="rId36"/>
    <p:sldId id="274" r:id="rId37"/>
    <p:sldId id="273" r:id="rId38"/>
    <p:sldId id="271" r:id="rId39"/>
    <p:sldId id="277" r:id="rId40"/>
    <p:sldId id="278" r:id="rId41"/>
    <p:sldId id="270" r:id="rId42"/>
    <p:sldId id="275" r:id="rId43"/>
    <p:sldId id="306" r:id="rId44"/>
    <p:sldId id="279" r:id="rId45"/>
    <p:sldId id="280" r:id="rId46"/>
    <p:sldId id="281" r:id="rId47"/>
    <p:sldId id="282" r:id="rId48"/>
    <p:sldId id="312" r:id="rId49"/>
    <p:sldId id="31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67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ABE75-C8EB-439E-94C1-55C46F9BD6EE}" type="datetimeFigureOut">
              <a:rPr lang="en-US" smtClean="0"/>
              <a:pPr/>
              <a:t>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0F3D33-1B0B-498B-88D9-B2FE71916BB9}" type="slidenum">
              <a:rPr lang="en-US" smtClean="0"/>
              <a:pPr/>
              <a:t>‹#›</a:t>
            </a:fld>
            <a:endParaRPr lang="en-US"/>
          </a:p>
        </p:txBody>
      </p:sp>
    </p:spTree>
    <p:extLst>
      <p:ext uri="{BB962C8B-B14F-4D97-AF65-F5344CB8AC3E}">
        <p14:creationId xmlns:p14="http://schemas.microsoft.com/office/powerpoint/2010/main" val="236369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2954599-B23B-4F20-AA93-C3E6C3DD57D1}" type="slidenum">
              <a:rPr lang="en-US" smtClean="0"/>
              <a:pPr/>
              <a:t>11</a:t>
            </a:fld>
            <a:endParaRPr lang="en-US" smtClean="0"/>
          </a:p>
        </p:txBody>
      </p:sp>
    </p:spTree>
    <p:extLst>
      <p:ext uri="{BB962C8B-B14F-4D97-AF65-F5344CB8AC3E}">
        <p14:creationId xmlns:p14="http://schemas.microsoft.com/office/powerpoint/2010/main" val="311291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p>
            <a:fld id="{60FC2336-4FD1-4FB9-9858-F1F86081067D}" type="datetimeFigureOut">
              <a:rPr lang="en-US" smtClean="0"/>
              <a:pPr/>
              <a:t>1/8/2016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A9833431-CDDC-4D57-AFC3-147FB87A049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C2336-4FD1-4FB9-9858-F1F86081067D}"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3431-CDDC-4D57-AFC3-147FB87A04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C2336-4FD1-4FB9-9858-F1F86081067D}"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3431-CDDC-4D57-AFC3-147FB87A04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0FC2336-4FD1-4FB9-9858-F1F86081067D}" type="datetimeFigureOut">
              <a:rPr lang="en-US" smtClean="0"/>
              <a:pPr/>
              <a:t>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33431-CDDC-4D57-AFC3-147FB87A04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60FC2336-4FD1-4FB9-9858-F1F86081067D}" type="datetimeFigureOut">
              <a:rPr lang="en-US" smtClean="0"/>
              <a:pPr/>
              <a:t>1/8/2016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A9833431-CDDC-4D57-AFC3-147FB87A049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0FC2336-4FD1-4FB9-9858-F1F86081067D}" type="datetimeFigureOut">
              <a:rPr lang="en-US" smtClean="0"/>
              <a:pPr/>
              <a:t>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A9833431-CDDC-4D57-AFC3-147FB87A049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0FC2336-4FD1-4FB9-9858-F1F86081067D}" type="datetimeFigureOut">
              <a:rPr lang="en-US" smtClean="0"/>
              <a:pPr/>
              <a:t>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A9833431-CDDC-4D57-AFC3-147FB87A04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0FC2336-4FD1-4FB9-9858-F1F86081067D}" type="datetimeFigureOut">
              <a:rPr lang="en-US" smtClean="0"/>
              <a:pPr/>
              <a:t>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33431-CDDC-4D57-AFC3-147FB87A049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C2336-4FD1-4FB9-9858-F1F86081067D}" type="datetimeFigureOut">
              <a:rPr lang="en-US" smtClean="0"/>
              <a:pPr/>
              <a:t>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33431-CDDC-4D57-AFC3-147FB87A04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60FC2336-4FD1-4FB9-9858-F1F86081067D}" type="datetimeFigureOut">
              <a:rPr lang="en-US" smtClean="0"/>
              <a:pPr/>
              <a:t>1/8/2016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lstStyle>
          <a:p>
            <a:fld id="{A9833431-CDDC-4D57-AFC3-147FB87A049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60FC2336-4FD1-4FB9-9858-F1F86081067D}" type="datetimeFigureOut">
              <a:rPr lang="en-US" smtClean="0"/>
              <a:pPr/>
              <a:t>1/8/2016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lstStyle>
          <a:p>
            <a:fld id="{A9833431-CDDC-4D57-AFC3-147FB87A049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lstStyle>
          <a:p>
            <a:fld id="{60FC2336-4FD1-4FB9-9858-F1F86081067D}" type="datetimeFigureOut">
              <a:rPr lang="en-US" smtClean="0"/>
              <a:pPr/>
              <a:t>1/8/2016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lstStyle>
          <a:p>
            <a:fld id="{A9833431-CDDC-4D57-AFC3-147FB87A049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3VqQAf74f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file:///\\localhost\upload.wikimedia.org\wikipedia\commons\1\16\Europe_under_Nazi_domination.pn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amp;esrc=s&amp;frm=1&amp;source=images&amp;cd=&amp;cad=rja&amp;docid=5G-4Pb913HE-VM&amp;tbnid=ZPBcpZjw6BpJvM:&amp;ved=0CAUQjRw&amp;url=http://www.ibiblio.org/hyperwar/USA/USA-C-WWII/&amp;ei=GjCaUcOPBs-10AHmtYDYAQ&amp;bvm=bv.46751780,d.dmg&amp;psig=AFQjCNGZlJy7Mr6WCIfQ-t1vOQT-I2NjcA&amp;ust=1369145552116681"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hyperlink" Target="http://www.google.com/url?sa=i&amp;rct=j&amp;q=&amp;esrc=s&amp;frm=1&amp;source=images&amp;cd=&amp;cad=rja&amp;docid=MuDKuiRGTjeTKM&amp;tbnid=NO1j-CuvJ6xaFM:&amp;ved=0CAUQjRw&amp;url=http://stconsultant.blogspot.com/2013_01_01_archive.html&amp;ei=ai-aUfTMLOyB0QGXyoHgDg&amp;bvm=bv.46751780,d.dmg&amp;psig=AFQjCNGZlJy7Mr6WCIfQ-t1vOQT-I2NjcA&amp;ust=1369145552116681"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url?sa=i&amp;rct=j&amp;q=&amp;esrc=s&amp;frm=1&amp;source=images&amp;cd=&amp;cad=rja&amp;docid=fRnW6wN9NWic5M&amp;tbnid=gxyqHkKoadoDcM:&amp;ved=0CAUQjRw&amp;url=http://www.wcnews.com/chatzone/threads/wc-vs-history-star-raiders.26083/&amp;ei=K9GaUa3KHJS14AOuy4C4DQ&amp;bvm=bv.46751780,d.dmg&amp;psig=AFQjCNFWVSOzruUiVQshGkPxkki34oTupg&amp;ust=136918697697008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hyperlink" Target="http://www.google.com/url?sa=i&amp;rct=j&amp;q=&amp;esrc=s&amp;frm=1&amp;source=images&amp;cd=&amp;cad=rja&amp;docid=7nfrLxq_42j9jM&amp;tbnid=eeZmhy2cuWGKnM:&amp;ved=0CAUQjRw&amp;url=http://www.delsjourney.com/uss_neosho/coral_sea/battle_of_coral_sea/summary.htm&amp;ei=iNKaUaqsCPfH4APGrIAo&amp;bvm=bv.46751780,d.dmg&amp;psig=AFQjCNFixhgngiqD0LCa4POSM6MRVQgVMw&amp;ust=1369187330562565"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FVxT3qzVlQ"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381000"/>
            <a:ext cx="8229600" cy="914400"/>
          </a:xfrm>
        </p:spPr>
        <p:txBody>
          <a:bodyPr>
            <a:normAutofit fontScale="90000"/>
          </a:bodyPr>
          <a:lstStyle/>
          <a:p>
            <a:pPr algn="l"/>
            <a:r>
              <a:rPr lang="en-US" sz="4800" b="1" dirty="0" smtClean="0">
                <a:latin typeface="Georgia" pitchFamily="18" charset="0"/>
              </a:rPr>
              <a:t/>
            </a:r>
            <a:br>
              <a:rPr lang="en-US" sz="4800" b="1" dirty="0" smtClean="0">
                <a:latin typeface="Georgia" pitchFamily="18" charset="0"/>
              </a:rPr>
            </a:br>
            <a:r>
              <a:rPr lang="en-US" sz="4800" b="1" dirty="0" smtClean="0">
                <a:latin typeface="Georgia" pitchFamily="18" charset="0"/>
              </a:rPr>
              <a:t> </a:t>
            </a:r>
            <a:br>
              <a:rPr lang="en-US" sz="4800" b="1" dirty="0" smtClean="0">
                <a:latin typeface="Georgia" pitchFamily="18" charset="0"/>
              </a:rPr>
            </a:br>
            <a:r>
              <a:rPr lang="en-US" sz="4800" b="1" dirty="0" smtClean="0">
                <a:latin typeface="Georgia" pitchFamily="18" charset="0"/>
              </a:rPr>
              <a:t>Unit VI</a:t>
            </a:r>
            <a:endParaRPr lang="en-US" sz="4900" b="1" dirty="0" smtClean="0">
              <a:latin typeface="Georgia" pitchFamily="18" charset="0"/>
            </a:endParaRPr>
          </a:p>
        </p:txBody>
      </p:sp>
      <p:sp>
        <p:nvSpPr>
          <p:cNvPr id="6" name="Content Placeholder 5"/>
          <p:cNvSpPr>
            <a:spLocks noGrp="1"/>
          </p:cNvSpPr>
          <p:nvPr>
            <p:ph idx="1"/>
          </p:nvPr>
        </p:nvSpPr>
        <p:spPr>
          <a:xfrm>
            <a:off x="457200" y="1600200"/>
            <a:ext cx="8458200" cy="4525963"/>
          </a:xfrm>
        </p:spPr>
        <p:txBody>
          <a:bodyPr>
            <a:normAutofit/>
          </a:bodyPr>
          <a:lstStyle/>
          <a:p>
            <a:pPr>
              <a:buFontTx/>
              <a:buNone/>
              <a:defRPr/>
            </a:pPr>
            <a:r>
              <a:rPr lang="en-US" sz="5200" b="1" dirty="0" smtClean="0">
                <a:solidFill>
                  <a:schemeClr val="bg1"/>
                </a:solidFill>
                <a:latin typeface="Georgia" pitchFamily="18" charset="0"/>
              </a:rPr>
              <a:t>World War II</a:t>
            </a:r>
          </a:p>
          <a:p>
            <a:pPr>
              <a:buFontTx/>
              <a:buNone/>
              <a:defRPr/>
            </a:pPr>
            <a:endParaRPr lang="en-US" sz="4800" b="1" dirty="0" smtClean="0">
              <a:solidFill>
                <a:schemeClr val="bg1"/>
              </a:solidFill>
              <a:latin typeface="Georgia" pitchFamily="18" charset="0"/>
            </a:endParaRPr>
          </a:p>
          <a:p>
            <a:pPr>
              <a:buFontTx/>
              <a:buNone/>
              <a:defRPr/>
            </a:pPr>
            <a:endParaRPr lang="en-US" sz="4800" b="1" dirty="0" smtClean="0">
              <a:latin typeface="Georgia" pitchFamily="18" charset="0"/>
            </a:endParaRPr>
          </a:p>
          <a:p>
            <a:pPr>
              <a:buFontTx/>
              <a:buNone/>
              <a:defRPr/>
            </a:pPr>
            <a:endParaRPr lang="en-US" sz="4800" b="1" dirty="0" smtClean="0">
              <a:latin typeface="Georgia" pitchFamily="18" charset="0"/>
            </a:endParaRPr>
          </a:p>
          <a:p>
            <a:pPr>
              <a:buFontTx/>
              <a:buNone/>
              <a:defRPr/>
            </a:pPr>
            <a:r>
              <a:rPr lang="en-US" sz="4000" b="1" smtClean="0">
                <a:solidFill>
                  <a:schemeClr val="bg1"/>
                </a:solidFill>
                <a:latin typeface="Georgia" pitchFamily="18" charset="0"/>
              </a:rPr>
              <a:t>Part II</a:t>
            </a:r>
            <a:endParaRPr lang="en-US" sz="4000" b="1" dirty="0" smtClean="0">
              <a:solidFill>
                <a:schemeClr val="bg1"/>
              </a:solidFill>
              <a:latin typeface="Georgia" pitchFamily="18" charset="0"/>
            </a:endParaRPr>
          </a:p>
        </p:txBody>
      </p:sp>
    </p:spTree>
    <p:extLst>
      <p:ext uri="{BB962C8B-B14F-4D97-AF65-F5344CB8AC3E}">
        <p14:creationId xmlns:p14="http://schemas.microsoft.com/office/powerpoint/2010/main" val="1656172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H today"/>
          <p:cNvPicPr>
            <a:picLocks noChangeAspect="1" noChangeArrowheads="1"/>
          </p:cNvPicPr>
          <p:nvPr/>
        </p:nvPicPr>
        <p:blipFill>
          <a:blip r:embed="rId2" cstate="print"/>
          <a:srcRect/>
          <a:stretch>
            <a:fillRect/>
          </a:stretch>
        </p:blipFill>
        <p:spPr bwMode="auto">
          <a:xfrm>
            <a:off x="-1066800" y="-762000"/>
            <a:ext cx="10210800" cy="7836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533400"/>
            <a:ext cx="7772400" cy="685800"/>
          </a:xfrm>
        </p:spPr>
        <p:txBody>
          <a:bodyPr>
            <a:normAutofit/>
          </a:bodyPr>
          <a:lstStyle/>
          <a:p>
            <a:pPr algn="l"/>
            <a:r>
              <a:rPr lang="en-US" sz="3600" dirty="0" smtClean="0">
                <a:solidFill>
                  <a:schemeClr val="bg1"/>
                </a:solidFill>
                <a:latin typeface="Georgia" pitchFamily="18" charset="0"/>
              </a:rPr>
              <a:t>U.S. Losses at Pearl Harbor</a:t>
            </a:r>
          </a:p>
        </p:txBody>
      </p:sp>
      <p:sp>
        <p:nvSpPr>
          <p:cNvPr id="64515" name="Content Placeholder 3"/>
          <p:cNvSpPr>
            <a:spLocks noGrp="1"/>
          </p:cNvSpPr>
          <p:nvPr>
            <p:ph idx="1"/>
          </p:nvPr>
        </p:nvSpPr>
        <p:spPr>
          <a:xfrm>
            <a:off x="685800" y="1219200"/>
            <a:ext cx="7772400" cy="5334000"/>
          </a:xfrm>
        </p:spPr>
        <p:txBody>
          <a:bodyPr>
            <a:normAutofit fontScale="70000" lnSpcReduction="20000"/>
          </a:bodyPr>
          <a:lstStyle/>
          <a:p>
            <a:pPr>
              <a:buFontTx/>
              <a:buNone/>
            </a:pPr>
            <a:endParaRPr lang="en-US" sz="2800" b="1" u="sng" dirty="0" smtClean="0"/>
          </a:p>
          <a:p>
            <a:pPr>
              <a:buNone/>
            </a:pPr>
            <a:r>
              <a:rPr lang="en-US" sz="3800" dirty="0" smtClean="0">
                <a:solidFill>
                  <a:schemeClr val="bg1"/>
                </a:solidFill>
                <a:latin typeface="Georgia" pitchFamily="18" charset="0"/>
              </a:rPr>
              <a:t>LOSSES</a:t>
            </a:r>
          </a:p>
          <a:p>
            <a:r>
              <a:rPr lang="en-US" sz="3800" dirty="0" smtClean="0">
                <a:latin typeface="Georgia" pitchFamily="18" charset="0"/>
              </a:rPr>
              <a:t>2,280 American servicemen and 68 civilians were dead. 1,109 were injured.</a:t>
            </a:r>
          </a:p>
          <a:p>
            <a:r>
              <a:rPr lang="en-US" sz="3800" dirty="0" smtClean="0">
                <a:latin typeface="Georgia" pitchFamily="18" charset="0"/>
              </a:rPr>
              <a:t>Eight battleships were damaged and five sunk. </a:t>
            </a:r>
          </a:p>
          <a:p>
            <a:r>
              <a:rPr lang="en-US" sz="3800" dirty="0" smtClean="0">
                <a:latin typeface="Georgia" pitchFamily="18" charset="0"/>
              </a:rPr>
              <a:t>Three light cruisers, three destroyers, and three smaller boats were lost</a:t>
            </a:r>
          </a:p>
          <a:p>
            <a:r>
              <a:rPr lang="en-US" sz="3800" dirty="0" smtClean="0">
                <a:latin typeface="Georgia" pitchFamily="18" charset="0"/>
              </a:rPr>
              <a:t>188 planes were destroyed.</a:t>
            </a:r>
          </a:p>
          <a:p>
            <a:pPr>
              <a:buNone/>
            </a:pPr>
            <a:endParaRPr lang="en-US" sz="3800" dirty="0" smtClean="0">
              <a:latin typeface="Georgia" pitchFamily="18" charset="0"/>
            </a:endParaRPr>
          </a:p>
          <a:p>
            <a:pPr>
              <a:buNone/>
            </a:pPr>
            <a:r>
              <a:rPr lang="en-US" sz="3800" dirty="0" smtClean="0">
                <a:solidFill>
                  <a:schemeClr val="bg1"/>
                </a:solidFill>
                <a:latin typeface="Georgia" pitchFamily="18" charset="0"/>
              </a:rPr>
              <a:t>NOT HIT:</a:t>
            </a:r>
          </a:p>
          <a:p>
            <a:r>
              <a:rPr lang="en-US" sz="3800" dirty="0" smtClean="0">
                <a:latin typeface="Georgia" pitchFamily="18" charset="0"/>
              </a:rPr>
              <a:t>Aircraft carriers (all three were out to sea)</a:t>
            </a:r>
          </a:p>
          <a:p>
            <a:r>
              <a:rPr lang="en-US" sz="3800" dirty="0" smtClean="0">
                <a:latin typeface="Georgia" pitchFamily="18" charset="0"/>
              </a:rPr>
              <a:t>The power station</a:t>
            </a:r>
          </a:p>
          <a:p>
            <a:r>
              <a:rPr lang="en-US" sz="3800" dirty="0" smtClean="0">
                <a:latin typeface="Georgia" pitchFamily="18" charset="0"/>
              </a:rPr>
              <a:t>Shipyard maintenance</a:t>
            </a:r>
          </a:p>
          <a:p>
            <a:r>
              <a:rPr lang="en-US" sz="3800" dirty="0" smtClean="0">
                <a:latin typeface="Georgia" pitchFamily="18" charset="0"/>
              </a:rPr>
              <a:t>Fuel and torpedo storage facilities</a:t>
            </a:r>
          </a:p>
          <a:p>
            <a:r>
              <a:rPr lang="en-US" sz="3800" dirty="0" smtClean="0">
                <a:latin typeface="Georgia" pitchFamily="18" charset="0"/>
              </a:rPr>
              <a:t>Submarine piers </a:t>
            </a:r>
          </a:p>
          <a:p>
            <a:pPr>
              <a:buNone/>
            </a:pPr>
            <a:endParaRPr lang="en-US" sz="2800" dirty="0" smtClean="0">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4515">
                                            <p:txEl>
                                              <p:pRg st="7" end="7"/>
                                            </p:txEl>
                                          </p:spTgt>
                                        </p:tgtEl>
                                        <p:attrNameLst>
                                          <p:attrName>style.visibility</p:attrName>
                                        </p:attrNameLst>
                                      </p:cBhvr>
                                      <p:to>
                                        <p:strVal val="visible"/>
                                      </p:to>
                                    </p:set>
                                    <p:animEffect transition="in" filter="blinds(horizontal)">
                                      <p:cBhvr>
                                        <p:cTn id="7" dur="500"/>
                                        <p:tgtEl>
                                          <p:spTgt spid="64515">
                                            <p:txEl>
                                              <p:pRg st="7"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4515">
                                            <p:txEl>
                                              <p:pRg st="8" end="8"/>
                                            </p:txEl>
                                          </p:spTgt>
                                        </p:tgtEl>
                                        <p:attrNameLst>
                                          <p:attrName>style.visibility</p:attrName>
                                        </p:attrNameLst>
                                      </p:cBhvr>
                                      <p:to>
                                        <p:strVal val="visible"/>
                                      </p:to>
                                    </p:set>
                                    <p:animEffect transition="in" filter="blinds(horizontal)">
                                      <p:cBhvr>
                                        <p:cTn id="10" dur="500"/>
                                        <p:tgtEl>
                                          <p:spTgt spid="64515">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4515">
                                            <p:txEl>
                                              <p:pRg st="9" end="9"/>
                                            </p:txEl>
                                          </p:spTgt>
                                        </p:tgtEl>
                                        <p:attrNameLst>
                                          <p:attrName>style.visibility</p:attrName>
                                        </p:attrNameLst>
                                      </p:cBhvr>
                                      <p:to>
                                        <p:strVal val="visible"/>
                                      </p:to>
                                    </p:set>
                                    <p:animEffect transition="in" filter="blinds(horizontal)">
                                      <p:cBhvr>
                                        <p:cTn id="13" dur="500"/>
                                        <p:tgtEl>
                                          <p:spTgt spid="64515">
                                            <p:txEl>
                                              <p:pRg st="9" end="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4515">
                                            <p:txEl>
                                              <p:pRg st="10" end="10"/>
                                            </p:txEl>
                                          </p:spTgt>
                                        </p:tgtEl>
                                        <p:attrNameLst>
                                          <p:attrName>style.visibility</p:attrName>
                                        </p:attrNameLst>
                                      </p:cBhvr>
                                      <p:to>
                                        <p:strVal val="visible"/>
                                      </p:to>
                                    </p:set>
                                    <p:animEffect transition="in" filter="blinds(horizontal)">
                                      <p:cBhvr>
                                        <p:cTn id="16" dur="500"/>
                                        <p:tgtEl>
                                          <p:spTgt spid="64515">
                                            <p:txEl>
                                              <p:pRg st="10" end="10"/>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4515">
                                            <p:txEl>
                                              <p:pRg st="11" end="11"/>
                                            </p:txEl>
                                          </p:spTgt>
                                        </p:tgtEl>
                                        <p:attrNameLst>
                                          <p:attrName>style.visibility</p:attrName>
                                        </p:attrNameLst>
                                      </p:cBhvr>
                                      <p:to>
                                        <p:strVal val="visible"/>
                                      </p:to>
                                    </p:set>
                                    <p:animEffect transition="in" filter="blinds(horizontal)">
                                      <p:cBhvr>
                                        <p:cTn id="19" dur="500"/>
                                        <p:tgtEl>
                                          <p:spTgt spid="64515">
                                            <p:txEl>
                                              <p:pRg st="11" end="1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64515">
                                            <p:txEl>
                                              <p:pRg st="12" end="12"/>
                                            </p:txEl>
                                          </p:spTgt>
                                        </p:tgtEl>
                                        <p:attrNameLst>
                                          <p:attrName>style.visibility</p:attrName>
                                        </p:attrNameLst>
                                      </p:cBhvr>
                                      <p:to>
                                        <p:strVal val="visible"/>
                                      </p:to>
                                    </p:set>
                                    <p:animEffect transition="in" filter="blinds(horizontal)">
                                      <p:cBhvr>
                                        <p:cTn id="22" dur="500"/>
                                        <p:tgtEl>
                                          <p:spTgt spid="6451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gratisbay.com/blog/wp-content/uploads/2008/12/pearl-harbor-day-december-7-1941.jpg"/>
          <p:cNvPicPr>
            <a:picLocks noChangeAspect="1" noChangeArrowheads="1"/>
          </p:cNvPicPr>
          <p:nvPr/>
        </p:nvPicPr>
        <p:blipFill>
          <a:blip r:embed="rId2" cstate="print"/>
          <a:srcRect/>
          <a:stretch>
            <a:fillRect/>
          </a:stretch>
        </p:blipFill>
        <p:spPr bwMode="auto">
          <a:xfrm>
            <a:off x="685800" y="457200"/>
            <a:ext cx="7848600" cy="596141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10634" y="5457522"/>
            <a:ext cx="2997680" cy="646331"/>
          </a:xfrm>
          <a:prstGeom prst="rect">
            <a:avLst/>
          </a:prstGeom>
          <a:solidFill>
            <a:schemeClr val="bg1"/>
          </a:solidFill>
        </p:spPr>
        <p:txBody>
          <a:bodyPr wrap="none" rtlCol="0">
            <a:spAutoFit/>
          </a:bodyPr>
          <a:lstStyle/>
          <a:p>
            <a:r>
              <a:rPr lang="en-US" dirty="0" smtClean="0">
                <a:hlinkClick r:id="rId2"/>
              </a:rPr>
              <a:t>FDR's Speech to Congress </a:t>
            </a:r>
          </a:p>
          <a:p>
            <a:pPr algn="ctr"/>
            <a:r>
              <a:rPr lang="en-US" dirty="0" smtClean="0">
                <a:hlinkClick r:id="rId2"/>
              </a:rPr>
              <a:t>After Pearl Harbor</a:t>
            </a:r>
            <a:r>
              <a:rPr lang="en-US" dirty="0" smtClean="0"/>
              <a:t> (2:37)</a:t>
            </a:r>
            <a:endParaRPr lang="en-US" dirty="0"/>
          </a:p>
        </p:txBody>
      </p:sp>
      <p:sp>
        <p:nvSpPr>
          <p:cNvPr id="4" name="Title 3"/>
          <p:cNvSpPr>
            <a:spLocks noGrp="1"/>
          </p:cNvSpPr>
          <p:nvPr>
            <p:ph type="title"/>
          </p:nvPr>
        </p:nvSpPr>
        <p:spPr/>
        <p:txBody>
          <a:bodyPr>
            <a:normAutofit/>
          </a:bodyPr>
          <a:lstStyle/>
          <a:p>
            <a:pPr algn="l"/>
            <a:r>
              <a:rPr lang="en-US" sz="2700" b="1" dirty="0" smtClean="0">
                <a:solidFill>
                  <a:schemeClr val="accent5">
                    <a:lumMod val="20000"/>
                    <a:lumOff val="80000"/>
                  </a:schemeClr>
                </a:solidFill>
              </a:rPr>
              <a:t>December 8, 1941</a:t>
            </a:r>
            <a:r>
              <a:rPr lang="en-US" sz="3600" dirty="0" smtClean="0">
                <a:solidFill>
                  <a:schemeClr val="bg1"/>
                </a:solidFill>
                <a:latin typeface="Georgia" pitchFamily="18" charset="0"/>
              </a:rPr>
              <a:t/>
            </a:r>
            <a:br>
              <a:rPr lang="en-US" sz="3600" dirty="0" smtClean="0">
                <a:solidFill>
                  <a:schemeClr val="bg1"/>
                </a:solidFill>
                <a:latin typeface="Georgia" pitchFamily="18" charset="0"/>
              </a:rPr>
            </a:br>
            <a:r>
              <a:rPr lang="en-US" sz="3600" dirty="0" smtClean="0">
                <a:solidFill>
                  <a:schemeClr val="bg1"/>
                </a:solidFill>
                <a:latin typeface="Georgia" pitchFamily="18" charset="0"/>
              </a:rPr>
              <a:t>The U.S. Declares War on Japan</a:t>
            </a:r>
            <a:endParaRPr lang="en-US" sz="3600" dirty="0">
              <a:solidFill>
                <a:schemeClr val="bg1"/>
              </a:solidFill>
              <a:latin typeface="Georgia" pitchFamily="18" charset="0"/>
            </a:endParaRPr>
          </a:p>
        </p:txBody>
      </p:sp>
      <p:sp>
        <p:nvSpPr>
          <p:cNvPr id="5" name="Content Placeholder 4"/>
          <p:cNvSpPr>
            <a:spLocks noGrp="1"/>
          </p:cNvSpPr>
          <p:nvPr>
            <p:ph idx="1"/>
          </p:nvPr>
        </p:nvSpPr>
        <p:spPr>
          <a:xfrm>
            <a:off x="533400" y="1904999"/>
            <a:ext cx="4114800" cy="4532531"/>
          </a:xfrm>
        </p:spPr>
        <p:txBody>
          <a:bodyPr>
            <a:normAutofit/>
          </a:bodyPr>
          <a:lstStyle/>
          <a:p>
            <a:r>
              <a:rPr lang="en-US" sz="2800" dirty="0" smtClean="0">
                <a:latin typeface="Georgia" pitchFamily="18" charset="0"/>
              </a:rPr>
              <a:t>The following day, </a:t>
            </a:r>
          </a:p>
          <a:p>
            <a:pPr>
              <a:buNone/>
            </a:pPr>
            <a:r>
              <a:rPr lang="en-US" sz="2800" dirty="0" smtClean="0">
                <a:latin typeface="Georgia" pitchFamily="18" charset="0"/>
              </a:rPr>
              <a:t>	Congress declared </a:t>
            </a:r>
          </a:p>
          <a:p>
            <a:pPr>
              <a:buNone/>
            </a:pPr>
            <a:r>
              <a:rPr lang="en-US" sz="2800" dirty="0" smtClean="0">
                <a:latin typeface="Georgia" pitchFamily="18" charset="0"/>
              </a:rPr>
              <a:t>	war on Japan. </a:t>
            </a:r>
          </a:p>
          <a:p>
            <a:pPr>
              <a:buNone/>
            </a:pPr>
            <a:endParaRPr lang="en-US" sz="2800" dirty="0" smtClean="0">
              <a:latin typeface="Georgia" pitchFamily="18" charset="0"/>
            </a:endParaRPr>
          </a:p>
          <a:p>
            <a:r>
              <a:rPr lang="en-US" sz="2800" dirty="0" smtClean="0">
                <a:latin typeface="Georgia" pitchFamily="18" charset="0"/>
              </a:rPr>
              <a:t>How did Roosevelt </a:t>
            </a:r>
          </a:p>
          <a:p>
            <a:pPr marL="0" indent="0">
              <a:buNone/>
            </a:pPr>
            <a:r>
              <a:rPr lang="en-US" sz="2800" dirty="0">
                <a:latin typeface="Georgia" pitchFamily="18" charset="0"/>
              </a:rPr>
              <a:t> </a:t>
            </a:r>
            <a:r>
              <a:rPr lang="en-US" sz="2800" dirty="0" smtClean="0">
                <a:latin typeface="Georgia" pitchFamily="18" charset="0"/>
              </a:rPr>
              <a:t>   describe the attack?</a:t>
            </a:r>
          </a:p>
          <a:p>
            <a:pPr>
              <a:buNone/>
            </a:pPr>
            <a:endParaRPr lang="en-US" sz="2800" i="1" dirty="0">
              <a:solidFill>
                <a:schemeClr val="bg1"/>
              </a:solidFill>
              <a:latin typeface="Georgia" pitchFamily="18" charset="0"/>
            </a:endParaRPr>
          </a:p>
          <a:p>
            <a:pPr indent="-55563">
              <a:buNone/>
            </a:pPr>
            <a:r>
              <a:rPr lang="en-US" sz="2800" b="1" i="1" dirty="0" smtClean="0">
                <a:solidFill>
                  <a:schemeClr val="bg1"/>
                </a:solidFill>
                <a:latin typeface="Georgia" pitchFamily="18" charset="0"/>
              </a:rPr>
              <a:t>“A date which will live in infamy.”</a:t>
            </a:r>
            <a:endParaRPr lang="en-US" sz="2800" b="1" i="1" dirty="0">
              <a:solidFill>
                <a:schemeClr val="bg1"/>
              </a:solidFill>
              <a:latin typeface="Georgia" pitchFamily="18" charset="0"/>
            </a:endParaRPr>
          </a:p>
        </p:txBody>
      </p:sp>
      <p:pic>
        <p:nvPicPr>
          <p:cNvPr id="20484" name="Picture 4" descr="http://media.cnbc.com/j/CNBC/Sections/News_And_Analysis/_Blogs/Warren_Buffett_Watch/_DAILY%20POSTS/Graphics/080924_RooseveltDeclaresWar.standard.jpg"/>
          <p:cNvPicPr>
            <a:picLocks noChangeAspect="1" noChangeArrowheads="1"/>
          </p:cNvPicPr>
          <p:nvPr/>
        </p:nvPicPr>
        <p:blipFill>
          <a:blip r:embed="rId3" cstate="print"/>
          <a:srcRect/>
          <a:stretch>
            <a:fillRect/>
          </a:stretch>
        </p:blipFill>
        <p:spPr bwMode="auto">
          <a:xfrm>
            <a:off x="4545159" y="1828800"/>
            <a:ext cx="4259881" cy="32530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meredith.edu/summer-reading/roosevelt/41129DecofWarJapan.bmp"/>
          <p:cNvPicPr>
            <a:picLocks noChangeAspect="1" noChangeArrowheads="1"/>
          </p:cNvPicPr>
          <p:nvPr/>
        </p:nvPicPr>
        <p:blipFill>
          <a:blip r:embed="rId2" cstate="print"/>
          <a:srcRect/>
          <a:stretch>
            <a:fillRect/>
          </a:stretch>
        </p:blipFill>
        <p:spPr bwMode="auto">
          <a:xfrm>
            <a:off x="304800" y="838200"/>
            <a:ext cx="8530632" cy="500024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meredith.edu/summer-reading/roosevelt/images/411212DecofWarGerItal.jpg"/>
          <p:cNvPicPr>
            <a:picLocks noChangeAspect="1" noChangeArrowheads="1"/>
          </p:cNvPicPr>
          <p:nvPr/>
        </p:nvPicPr>
        <p:blipFill>
          <a:blip r:embed="rId2" cstate="print"/>
          <a:srcRect/>
          <a:stretch>
            <a:fillRect/>
          </a:stretch>
        </p:blipFill>
        <p:spPr bwMode="auto">
          <a:xfrm>
            <a:off x="457200" y="609600"/>
            <a:ext cx="8387440" cy="5105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700" b="1" dirty="0" smtClean="0">
                <a:solidFill>
                  <a:schemeClr val="accent5">
                    <a:lumMod val="20000"/>
                    <a:lumOff val="80000"/>
                  </a:schemeClr>
                </a:solidFill>
              </a:rPr>
              <a:t>1941-1942</a:t>
            </a:r>
            <a:r>
              <a:rPr lang="en-US" sz="3600" dirty="0" smtClean="0">
                <a:solidFill>
                  <a:schemeClr val="bg1"/>
                </a:solidFill>
                <a:latin typeface="Georgia" pitchFamily="18" charset="0"/>
              </a:rPr>
              <a:t/>
            </a:r>
            <a:br>
              <a:rPr lang="en-US" sz="3600" dirty="0" smtClean="0">
                <a:solidFill>
                  <a:schemeClr val="bg1"/>
                </a:solidFill>
                <a:latin typeface="Georgia" pitchFamily="18" charset="0"/>
              </a:rPr>
            </a:br>
            <a:r>
              <a:rPr lang="en-US" sz="3600" dirty="0" smtClean="0">
                <a:solidFill>
                  <a:schemeClr val="bg1"/>
                </a:solidFill>
                <a:latin typeface="Georgia" pitchFamily="18" charset="0"/>
              </a:rPr>
              <a:t>Japanese Conquests in the Pacific</a:t>
            </a:r>
            <a:endParaRPr lang="en-US" sz="3600" dirty="0">
              <a:solidFill>
                <a:schemeClr val="bg1"/>
              </a:solidFill>
              <a:latin typeface="Georgia" pitchFamily="18" charset="0"/>
            </a:endParaRPr>
          </a:p>
        </p:txBody>
      </p:sp>
      <p:sp>
        <p:nvSpPr>
          <p:cNvPr id="5" name="Content Placeholder 4"/>
          <p:cNvSpPr>
            <a:spLocks noGrp="1"/>
          </p:cNvSpPr>
          <p:nvPr>
            <p:ph idx="1"/>
          </p:nvPr>
        </p:nvSpPr>
        <p:spPr>
          <a:xfrm>
            <a:off x="457200" y="1646236"/>
            <a:ext cx="8229600" cy="4754563"/>
          </a:xfrm>
        </p:spPr>
        <p:txBody>
          <a:bodyPr>
            <a:normAutofit fontScale="92500" lnSpcReduction="10000"/>
          </a:bodyPr>
          <a:lstStyle/>
          <a:p>
            <a:r>
              <a:rPr lang="en-US" sz="2800" dirty="0" smtClean="0">
                <a:solidFill>
                  <a:schemeClr val="bg1"/>
                </a:solidFill>
                <a:latin typeface="Georgia" pitchFamily="18" charset="0"/>
              </a:rPr>
              <a:t>After Pearl Harbor, the</a:t>
            </a:r>
          </a:p>
          <a:p>
            <a:pPr>
              <a:buNone/>
            </a:pPr>
            <a:r>
              <a:rPr lang="en-US" sz="2800" dirty="0" smtClean="0">
                <a:solidFill>
                  <a:schemeClr val="bg1"/>
                </a:solidFill>
                <a:latin typeface="Georgia" pitchFamily="18" charset="0"/>
              </a:rPr>
              <a:t>	Japanese conquered </a:t>
            </a:r>
          </a:p>
          <a:p>
            <a:pPr>
              <a:buNone/>
            </a:pPr>
            <a:r>
              <a:rPr lang="en-US" sz="2800" dirty="0">
                <a:solidFill>
                  <a:schemeClr val="bg1"/>
                </a:solidFill>
                <a:latin typeface="Georgia" pitchFamily="18" charset="0"/>
              </a:rPr>
              <a:t> </a:t>
            </a:r>
            <a:r>
              <a:rPr lang="en-US" sz="2800" dirty="0" smtClean="0">
                <a:solidFill>
                  <a:schemeClr val="bg1"/>
                </a:solidFill>
                <a:latin typeface="Georgia" pitchFamily="18" charset="0"/>
              </a:rPr>
              <a:t>   these territories:</a:t>
            </a:r>
          </a:p>
          <a:p>
            <a:pPr indent="277813">
              <a:buFont typeface="Arial" pitchFamily="34" charset="0"/>
              <a:buChar char="•"/>
              <a:tabLst>
                <a:tab pos="569913" algn="l"/>
              </a:tabLst>
            </a:pPr>
            <a:r>
              <a:rPr lang="en-US" sz="2800" dirty="0" smtClean="0">
                <a:latin typeface="Georgia" pitchFamily="18" charset="0"/>
              </a:rPr>
              <a:t>Guam </a:t>
            </a:r>
            <a:r>
              <a:rPr lang="en-US" sz="2000" i="1" dirty="0" smtClean="0">
                <a:latin typeface="Georgia" pitchFamily="18" charset="0"/>
              </a:rPr>
              <a:t>(U.S.)</a:t>
            </a:r>
          </a:p>
          <a:p>
            <a:pPr indent="277813">
              <a:buFont typeface="Arial" pitchFamily="34" charset="0"/>
              <a:buChar char="•"/>
              <a:tabLst>
                <a:tab pos="569913" algn="l"/>
              </a:tabLst>
            </a:pPr>
            <a:r>
              <a:rPr lang="en-US" sz="2800" dirty="0" smtClean="0">
                <a:latin typeface="Georgia" pitchFamily="18" charset="0"/>
              </a:rPr>
              <a:t>Wake </a:t>
            </a:r>
            <a:r>
              <a:rPr lang="en-US" sz="2000" i="1" dirty="0" smtClean="0">
                <a:latin typeface="Georgia" pitchFamily="18" charset="0"/>
              </a:rPr>
              <a:t>(U.S.)</a:t>
            </a:r>
          </a:p>
          <a:p>
            <a:pPr indent="277813">
              <a:buFont typeface="Arial" pitchFamily="34" charset="0"/>
              <a:buChar char="•"/>
              <a:tabLst>
                <a:tab pos="569913" algn="l"/>
              </a:tabLst>
            </a:pPr>
            <a:r>
              <a:rPr lang="en-US" sz="2800" dirty="0" smtClean="0">
                <a:latin typeface="Georgia" pitchFamily="18" charset="0"/>
              </a:rPr>
              <a:t>Philippines </a:t>
            </a:r>
            <a:r>
              <a:rPr lang="en-US" sz="2000" i="1" dirty="0" smtClean="0">
                <a:latin typeface="Georgia" pitchFamily="18" charset="0"/>
              </a:rPr>
              <a:t>(U.S.)</a:t>
            </a:r>
          </a:p>
          <a:p>
            <a:pPr indent="277813">
              <a:buFont typeface="Arial" pitchFamily="34" charset="0"/>
              <a:buChar char="•"/>
              <a:tabLst>
                <a:tab pos="569913" algn="l"/>
              </a:tabLst>
            </a:pPr>
            <a:r>
              <a:rPr lang="en-US" sz="2800" dirty="0" smtClean="0">
                <a:latin typeface="Georgia" pitchFamily="18" charset="0"/>
              </a:rPr>
              <a:t>Hong Kong </a:t>
            </a:r>
            <a:r>
              <a:rPr lang="en-US" sz="2000" i="1" dirty="0" smtClean="0">
                <a:latin typeface="Georgia" pitchFamily="18" charset="0"/>
              </a:rPr>
              <a:t>(U.K.)</a:t>
            </a:r>
          </a:p>
          <a:p>
            <a:pPr indent="277813">
              <a:buFont typeface="Arial" pitchFamily="34" charset="0"/>
              <a:buChar char="•"/>
              <a:tabLst>
                <a:tab pos="569913" algn="l"/>
              </a:tabLst>
            </a:pPr>
            <a:r>
              <a:rPr lang="en-US" sz="2800" dirty="0" smtClean="0">
                <a:latin typeface="Georgia" pitchFamily="18" charset="0"/>
              </a:rPr>
              <a:t>Singapore </a:t>
            </a:r>
            <a:r>
              <a:rPr lang="en-US" sz="2000" i="1" dirty="0" smtClean="0">
                <a:latin typeface="Georgia" pitchFamily="18" charset="0"/>
              </a:rPr>
              <a:t>(U.K.)</a:t>
            </a:r>
          </a:p>
          <a:p>
            <a:pPr indent="277813">
              <a:buFont typeface="Arial" pitchFamily="34" charset="0"/>
              <a:buChar char="•"/>
              <a:tabLst>
                <a:tab pos="569913" algn="l"/>
              </a:tabLst>
            </a:pPr>
            <a:r>
              <a:rPr lang="en-US" sz="2800" dirty="0" smtClean="0">
                <a:latin typeface="Georgia" pitchFamily="18" charset="0"/>
              </a:rPr>
              <a:t>Malaysia </a:t>
            </a:r>
            <a:r>
              <a:rPr lang="en-US" sz="2000" i="1" dirty="0" smtClean="0">
                <a:latin typeface="Georgia" pitchFamily="18" charset="0"/>
              </a:rPr>
              <a:t>(U.K.)</a:t>
            </a:r>
          </a:p>
          <a:p>
            <a:pPr lvl="1" indent="277813">
              <a:buFont typeface="Arial" pitchFamily="34" charset="0"/>
              <a:buChar char="•"/>
              <a:tabLst>
                <a:tab pos="569913" algn="l"/>
              </a:tabLst>
            </a:pPr>
            <a:r>
              <a:rPr lang="en-US" sz="2200" dirty="0" smtClean="0">
                <a:latin typeface="Georgia" pitchFamily="18" charset="0"/>
              </a:rPr>
              <a:t>Dutch East Indies</a:t>
            </a:r>
          </a:p>
          <a:p>
            <a:pPr indent="277813">
              <a:buFont typeface="Arial" pitchFamily="34" charset="0"/>
              <a:buChar char="•"/>
              <a:tabLst>
                <a:tab pos="569913" algn="l"/>
              </a:tabLst>
            </a:pPr>
            <a:r>
              <a:rPr lang="en-US" sz="2800" dirty="0" smtClean="0">
                <a:latin typeface="Georgia" pitchFamily="18" charset="0"/>
              </a:rPr>
              <a:t>Burma </a:t>
            </a:r>
            <a:r>
              <a:rPr lang="en-US" sz="2000" i="1" dirty="0" smtClean="0">
                <a:latin typeface="Georgia" pitchFamily="18" charset="0"/>
              </a:rPr>
              <a:t>(U.K.)</a:t>
            </a:r>
          </a:p>
          <a:p>
            <a:pPr indent="277813">
              <a:buFont typeface="Arial" pitchFamily="34" charset="0"/>
              <a:buChar char="•"/>
              <a:tabLst>
                <a:tab pos="569913" algn="l"/>
              </a:tabLst>
            </a:pPr>
            <a:r>
              <a:rPr lang="en-US" sz="2800" dirty="0" smtClean="0">
                <a:latin typeface="Georgia" pitchFamily="18" charset="0"/>
              </a:rPr>
              <a:t>French Indochina</a:t>
            </a:r>
          </a:p>
          <a:p>
            <a:pPr indent="277813">
              <a:buFont typeface="Arial" pitchFamily="34" charset="0"/>
              <a:buChar char="•"/>
              <a:tabLst>
                <a:tab pos="569913" algn="l"/>
              </a:tabLst>
            </a:pPr>
            <a:r>
              <a:rPr lang="en-US" sz="2800" dirty="0" smtClean="0">
                <a:latin typeface="Georgia" pitchFamily="18" charset="0"/>
              </a:rPr>
              <a:t>Thailand	</a:t>
            </a:r>
            <a:endParaRPr lang="en-US" sz="2800" dirty="0">
              <a:latin typeface="Georgia" pitchFamily="18" charset="0"/>
            </a:endParaRPr>
          </a:p>
        </p:txBody>
      </p:sp>
      <p:pic>
        <p:nvPicPr>
          <p:cNvPr id="5122" name="Picture 2" descr="http://warandgame.wordpress.com/files/2008/04/scan10016.jpg"/>
          <p:cNvPicPr>
            <a:picLocks noChangeAspect="1" noChangeArrowheads="1"/>
          </p:cNvPicPr>
          <p:nvPr/>
        </p:nvPicPr>
        <p:blipFill>
          <a:blip r:embed="rId2" cstate="print"/>
          <a:srcRect/>
          <a:stretch>
            <a:fillRect/>
          </a:stretch>
        </p:blipFill>
        <p:spPr bwMode="auto">
          <a:xfrm>
            <a:off x="4648200" y="1447800"/>
            <a:ext cx="4048125" cy="4857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blinds(horizontal)">
                                      <p:cBhvr>
                                        <p:cTn id="7" dur="500"/>
                                        <p:tgtEl>
                                          <p:spTgt spid="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blinds(horizontal)">
                                      <p:cBhvr>
                                        <p:cTn id="10" dur="500"/>
                                        <p:tgtEl>
                                          <p:spTgt spid="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Effect transition="in" filter="blinds(horizontal)">
                                      <p:cBhvr>
                                        <p:cTn id="13" dur="500"/>
                                        <p:tgtEl>
                                          <p:spTgt spid="5">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blinds(horizontal)">
                                      <p:cBhvr>
                                        <p:cTn id="16" dur="500"/>
                                        <p:tgtEl>
                                          <p:spTgt spid="5">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blinds(horizontal)">
                                      <p:cBhvr>
                                        <p:cTn id="19" dur="500"/>
                                        <p:tgtEl>
                                          <p:spTgt spid="5">
                                            <p:txEl>
                                              <p:pRg st="7" end="7"/>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blinds(horizontal)">
                                      <p:cBhvr>
                                        <p:cTn id="22" dur="500"/>
                                        <p:tgtEl>
                                          <p:spTgt spid="5">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Effect transition="in" filter="blinds(horizontal)">
                                      <p:cBhvr>
                                        <p:cTn id="25" dur="500"/>
                                        <p:tgtEl>
                                          <p:spTgt spid="5">
                                            <p:txEl>
                                              <p:pRg st="9" end="9"/>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5">
                                            <p:txEl>
                                              <p:pRg st="10" end="10"/>
                                            </p:txEl>
                                          </p:spTgt>
                                        </p:tgtEl>
                                        <p:attrNameLst>
                                          <p:attrName>style.visibility</p:attrName>
                                        </p:attrNameLst>
                                      </p:cBhvr>
                                      <p:to>
                                        <p:strVal val="visible"/>
                                      </p:to>
                                    </p:set>
                                    <p:animEffect transition="in" filter="blinds(horizontal)">
                                      <p:cBhvr>
                                        <p:cTn id="28" dur="500"/>
                                        <p:tgtEl>
                                          <p:spTgt spid="5">
                                            <p:txEl>
                                              <p:pRg st="10" end="10"/>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Effect transition="in" filter="blinds(horizontal)">
                                      <p:cBhvr>
                                        <p:cTn id="31" dur="500"/>
                                        <p:tgtEl>
                                          <p:spTgt spid="5">
                                            <p:txEl>
                                              <p:pRg st="11" end="11"/>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5">
                                            <p:txEl>
                                              <p:pRg st="12" end="12"/>
                                            </p:txEl>
                                          </p:spTgt>
                                        </p:tgtEl>
                                        <p:attrNameLst>
                                          <p:attrName>style.visibility</p:attrName>
                                        </p:attrNameLst>
                                      </p:cBhvr>
                                      <p:to>
                                        <p:strVal val="visible"/>
                                      </p:to>
                                    </p:set>
                                    <p:animEffect transition="in" filter="blinds(horizontal)">
                                      <p:cBhvr>
                                        <p:cTn id="34"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3536"/>
            <a:ext cx="8534400" cy="889464"/>
          </a:xfrm>
        </p:spPr>
        <p:txBody>
          <a:bodyPr>
            <a:noAutofit/>
          </a:bodyPr>
          <a:lstStyle/>
          <a:p>
            <a:pPr algn="l"/>
            <a:r>
              <a:rPr lang="en-US" sz="3600" dirty="0" smtClean="0">
                <a:solidFill>
                  <a:schemeClr val="bg1"/>
                </a:solidFill>
                <a:latin typeface="Georgia" pitchFamily="18" charset="0"/>
              </a:rPr>
              <a:t>The Philippines Fall to Japan, 1942</a:t>
            </a:r>
            <a:endParaRPr lang="en-US" sz="3600" dirty="0">
              <a:solidFill>
                <a:schemeClr val="bg1"/>
              </a:solidFill>
              <a:latin typeface="Georgia" pitchFamily="18" charset="0"/>
            </a:endParaRPr>
          </a:p>
        </p:txBody>
      </p:sp>
      <p:sp>
        <p:nvSpPr>
          <p:cNvPr id="3" name="Content Placeholder 2"/>
          <p:cNvSpPr>
            <a:spLocks noGrp="1"/>
          </p:cNvSpPr>
          <p:nvPr>
            <p:ph idx="1"/>
          </p:nvPr>
        </p:nvSpPr>
        <p:spPr/>
        <p:txBody>
          <a:bodyPr/>
          <a:lstStyle/>
          <a:p>
            <a:r>
              <a:rPr lang="en-US" sz="2800" dirty="0" smtClean="0">
                <a:latin typeface="Georgia" pitchFamily="18" charset="0"/>
                <a:sym typeface="Wingdings" pitchFamily="2" charset="2"/>
              </a:rPr>
              <a:t>Gen. Douglas MacArthur </a:t>
            </a:r>
          </a:p>
          <a:p>
            <a:pPr>
              <a:buNone/>
            </a:pPr>
            <a:r>
              <a:rPr lang="en-US" sz="2800" dirty="0" smtClean="0">
                <a:latin typeface="Georgia" pitchFamily="18" charset="0"/>
                <a:sym typeface="Wingdings" pitchFamily="2" charset="2"/>
              </a:rPr>
              <a:t>	forced to evacuate the </a:t>
            </a:r>
          </a:p>
          <a:p>
            <a:pPr>
              <a:buNone/>
            </a:pPr>
            <a:r>
              <a:rPr lang="en-US" sz="2800" dirty="0" smtClean="0">
                <a:latin typeface="Georgia" pitchFamily="18" charset="0"/>
                <a:sym typeface="Wingdings" pitchFamily="2" charset="2"/>
              </a:rPr>
              <a:t>	Philippines, leaving most</a:t>
            </a:r>
          </a:p>
          <a:p>
            <a:pPr>
              <a:buNone/>
            </a:pPr>
            <a:r>
              <a:rPr lang="en-US" sz="2800" dirty="0" smtClean="0">
                <a:latin typeface="Georgia" pitchFamily="18" charset="0"/>
                <a:sym typeface="Wingdings" pitchFamily="2" charset="2"/>
              </a:rPr>
              <a:t>	of his army behind. </a:t>
            </a:r>
          </a:p>
          <a:p>
            <a:pPr>
              <a:buNone/>
            </a:pPr>
            <a:endParaRPr lang="en-US" sz="2800" dirty="0" smtClean="0">
              <a:latin typeface="Georgia" pitchFamily="18" charset="0"/>
              <a:sym typeface="Wingdings" pitchFamily="2" charset="2"/>
            </a:endParaRPr>
          </a:p>
          <a:p>
            <a:r>
              <a:rPr lang="en-US" sz="2800" dirty="0" smtClean="0">
                <a:latin typeface="Georgia" pitchFamily="18" charset="0"/>
                <a:sym typeface="Wingdings" pitchFamily="2" charset="2"/>
              </a:rPr>
              <a:t>Famous vow made to the</a:t>
            </a:r>
          </a:p>
          <a:p>
            <a:pPr>
              <a:buNone/>
            </a:pPr>
            <a:r>
              <a:rPr lang="en-US" sz="2800" dirty="0" smtClean="0">
                <a:latin typeface="Georgia" pitchFamily="18" charset="0"/>
                <a:sym typeface="Wingdings" pitchFamily="2" charset="2"/>
              </a:rPr>
              <a:t>    people of the Philippines?</a:t>
            </a:r>
          </a:p>
          <a:p>
            <a:pPr>
              <a:buNone/>
            </a:pPr>
            <a:endParaRPr lang="en-US" sz="2800" dirty="0" smtClean="0">
              <a:latin typeface="Georgia" pitchFamily="18" charset="0"/>
              <a:sym typeface="Wingdings" pitchFamily="2" charset="2"/>
            </a:endParaRPr>
          </a:p>
          <a:p>
            <a:pPr>
              <a:buNone/>
            </a:pPr>
            <a:r>
              <a:rPr lang="en-US" sz="2800" dirty="0" smtClean="0">
                <a:latin typeface="Georgia" pitchFamily="18" charset="0"/>
                <a:sym typeface="Wingdings" pitchFamily="2" charset="2"/>
              </a:rPr>
              <a:t>	</a:t>
            </a:r>
            <a:r>
              <a:rPr lang="en-US" sz="2800" b="1" dirty="0" smtClean="0">
                <a:solidFill>
                  <a:schemeClr val="bg1"/>
                </a:solidFill>
                <a:latin typeface="Georgia" pitchFamily="18" charset="0"/>
                <a:sym typeface="Wingdings" pitchFamily="2" charset="2"/>
              </a:rPr>
              <a:t>“I Shall Return”</a:t>
            </a:r>
          </a:p>
          <a:p>
            <a:endParaRPr lang="en-US" dirty="0"/>
          </a:p>
        </p:txBody>
      </p:sp>
      <p:pic>
        <p:nvPicPr>
          <p:cNvPr id="49154" name="Picture 2" descr="http://adcosmos.co.cc/_cacheimg/d/o/douglas%20macarthur.jpg"/>
          <p:cNvPicPr>
            <a:picLocks noChangeAspect="1" noChangeArrowheads="1"/>
          </p:cNvPicPr>
          <p:nvPr/>
        </p:nvPicPr>
        <p:blipFill>
          <a:blip r:embed="rId2" cstate="print"/>
          <a:srcRect/>
          <a:stretch>
            <a:fillRect/>
          </a:stretch>
        </p:blipFill>
        <p:spPr bwMode="auto">
          <a:xfrm>
            <a:off x="5257800" y="1524000"/>
            <a:ext cx="3467100" cy="3524251"/>
          </a:xfrm>
          <a:prstGeom prst="rect">
            <a:avLst/>
          </a:prstGeom>
          <a:noFill/>
        </p:spPr>
      </p:pic>
      <p:sp>
        <p:nvSpPr>
          <p:cNvPr id="5" name="TextBox 4"/>
          <p:cNvSpPr txBox="1"/>
          <p:nvPr/>
        </p:nvSpPr>
        <p:spPr>
          <a:xfrm>
            <a:off x="5410200" y="5181600"/>
            <a:ext cx="3135795" cy="369332"/>
          </a:xfrm>
          <a:prstGeom prst="rect">
            <a:avLst/>
          </a:prstGeom>
          <a:noFill/>
        </p:spPr>
        <p:txBody>
          <a:bodyPr wrap="none" rtlCol="0">
            <a:spAutoFit/>
          </a:bodyPr>
          <a:lstStyle/>
          <a:p>
            <a:r>
              <a:rPr lang="en-US" b="1" dirty="0" smtClean="0">
                <a:solidFill>
                  <a:schemeClr val="bg1"/>
                </a:solidFill>
                <a:latin typeface="Georgia" pitchFamily="18" charset="0"/>
              </a:rPr>
              <a:t>Gen. Douglas MacArthur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horizontal)">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984" y="228600"/>
            <a:ext cx="8686800" cy="1143000"/>
          </a:xfrm>
        </p:spPr>
        <p:txBody>
          <a:bodyPr>
            <a:noAutofit/>
          </a:bodyPr>
          <a:lstStyle/>
          <a:p>
            <a:pPr algn="l"/>
            <a:r>
              <a:rPr lang="en-US" sz="2400" b="1" dirty="0" smtClean="0">
                <a:solidFill>
                  <a:schemeClr val="tx1"/>
                </a:solidFill>
                <a:latin typeface="Georgia" pitchFamily="18" charset="0"/>
              </a:rPr>
              <a:t>May, 1942</a:t>
            </a:r>
            <a:r>
              <a:rPr lang="en-US" sz="3600" b="1" dirty="0" smtClean="0">
                <a:solidFill>
                  <a:schemeClr val="bg1"/>
                </a:solidFill>
                <a:latin typeface="Georgia" pitchFamily="18" charset="0"/>
              </a:rPr>
              <a:t/>
            </a:r>
            <a:br>
              <a:rPr lang="en-US" sz="3600" b="1" dirty="0" smtClean="0">
                <a:solidFill>
                  <a:schemeClr val="bg1"/>
                </a:solidFill>
                <a:latin typeface="Georgia" pitchFamily="18" charset="0"/>
              </a:rPr>
            </a:br>
            <a:r>
              <a:rPr lang="en-US" sz="3600" dirty="0" smtClean="0">
                <a:solidFill>
                  <a:schemeClr val="bg1"/>
                </a:solidFill>
                <a:latin typeface="Georgia" pitchFamily="18" charset="0"/>
              </a:rPr>
              <a:t>U.S</a:t>
            </a:r>
            <a:r>
              <a:rPr lang="en-US" sz="3600" dirty="0">
                <a:solidFill>
                  <a:schemeClr val="bg1"/>
                </a:solidFill>
                <a:latin typeface="Georgia" pitchFamily="18" charset="0"/>
              </a:rPr>
              <a:t>. Forces in the Philippines Surrender</a:t>
            </a:r>
            <a:r>
              <a:rPr lang="en-US" sz="3600" dirty="0" smtClean="0">
                <a:solidFill>
                  <a:schemeClr val="bg1"/>
                </a:solidFill>
                <a:latin typeface="Georgia" pitchFamily="18" charset="0"/>
                <a:cs typeface="Times New Roman" pitchFamily="18" charset="0"/>
              </a:rPr>
              <a:t> </a:t>
            </a:r>
            <a:endParaRPr lang="en-US" sz="3600" dirty="0">
              <a:solidFill>
                <a:schemeClr val="bg1"/>
              </a:solidFill>
              <a:latin typeface="Georgia" pitchFamily="18" charset="0"/>
              <a:cs typeface="Times New Roman" pitchFamily="18" charset="0"/>
            </a:endParaRPr>
          </a:p>
        </p:txBody>
      </p:sp>
      <p:pic>
        <p:nvPicPr>
          <p:cNvPr id="1026" name="Picture 2" descr="http://brainerdhistory.com/pages/1024/1024_Bataan_0410194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20728617">
            <a:off x="3626123" y="1779501"/>
            <a:ext cx="2432427" cy="309754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http://www.emersonkent.com/images/the_tribune_1942.jpg"/>
          <p:cNvSpPr>
            <a:spLocks noChangeAspect="1" noChangeArrowheads="1"/>
          </p:cNvSpPr>
          <p:nvPr/>
        </p:nvSpPr>
        <p:spPr bwMode="auto">
          <a:xfrm>
            <a:off x="63500" y="0"/>
            <a:ext cx="3390900" cy="5391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www.emersonkent.com/images/the_tribune_1942.jpg"/>
          <p:cNvSpPr>
            <a:spLocks noChangeAspect="1" noChangeArrowheads="1"/>
          </p:cNvSpPr>
          <p:nvPr/>
        </p:nvSpPr>
        <p:spPr bwMode="auto">
          <a:xfrm>
            <a:off x="215900" y="15875"/>
            <a:ext cx="3390900" cy="53911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http://ghostofbataan.com/image2/deathm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91" y="1684218"/>
            <a:ext cx="3484909" cy="46193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emersonkent.com/images/the_tribune_194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33222" y="1684218"/>
            <a:ext cx="2905452" cy="4619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4795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432" y="0"/>
            <a:ext cx="8229600" cy="1143000"/>
          </a:xfrm>
        </p:spPr>
        <p:txBody>
          <a:bodyPr>
            <a:normAutofit/>
          </a:bodyPr>
          <a:lstStyle/>
          <a:p>
            <a:pPr algn="l"/>
            <a:r>
              <a:rPr lang="en-US" sz="3600" dirty="0" smtClean="0">
                <a:solidFill>
                  <a:schemeClr val="bg1"/>
                </a:solidFill>
                <a:latin typeface="Georgia" pitchFamily="18" charset="0"/>
                <a:cs typeface="Times New Roman" pitchFamily="18" charset="0"/>
              </a:rPr>
              <a:t>Bataan Death March</a:t>
            </a:r>
            <a:endParaRPr lang="en-US" sz="3600" dirty="0">
              <a:solidFill>
                <a:schemeClr val="bg1"/>
              </a:solidFill>
              <a:latin typeface="Georgia" pitchFamily="18" charset="0"/>
              <a:cs typeface="Times New Roman" pitchFamily="18" charset="0"/>
            </a:endParaRPr>
          </a:p>
        </p:txBody>
      </p:sp>
      <p:sp>
        <p:nvSpPr>
          <p:cNvPr id="3" name="Content Placeholder 2"/>
          <p:cNvSpPr>
            <a:spLocks noGrp="1"/>
          </p:cNvSpPr>
          <p:nvPr>
            <p:ph idx="1"/>
          </p:nvPr>
        </p:nvSpPr>
        <p:spPr>
          <a:xfrm>
            <a:off x="533400" y="1371600"/>
            <a:ext cx="8229600" cy="5029200"/>
          </a:xfrm>
        </p:spPr>
        <p:txBody>
          <a:bodyPr>
            <a:normAutofit lnSpcReduction="10000"/>
          </a:bodyPr>
          <a:lstStyle/>
          <a:p>
            <a:r>
              <a:rPr lang="en-US" sz="2800" dirty="0" smtClean="0">
                <a:latin typeface="Georgia" pitchFamily="18" charset="0"/>
              </a:rPr>
              <a:t>Forced 80 mile march of </a:t>
            </a:r>
          </a:p>
          <a:p>
            <a:pPr marL="0" indent="0">
              <a:buNone/>
            </a:pPr>
            <a:r>
              <a:rPr lang="en-US" sz="2800" dirty="0">
                <a:latin typeface="Georgia" pitchFamily="18" charset="0"/>
              </a:rPr>
              <a:t> </a:t>
            </a:r>
            <a:r>
              <a:rPr lang="en-US" sz="2800" dirty="0" smtClean="0">
                <a:latin typeface="Georgia" pitchFamily="18" charset="0"/>
              </a:rPr>
              <a:t>  76,000 American and</a:t>
            </a:r>
          </a:p>
          <a:p>
            <a:pPr marL="0" indent="0">
              <a:buNone/>
            </a:pPr>
            <a:r>
              <a:rPr lang="en-US" sz="2800" dirty="0" smtClean="0">
                <a:latin typeface="Georgia" pitchFamily="18" charset="0"/>
              </a:rPr>
              <a:t>   Filipino POWs</a:t>
            </a:r>
          </a:p>
          <a:p>
            <a:pPr marL="0" indent="0">
              <a:buNone/>
            </a:pPr>
            <a:endParaRPr lang="en-US" sz="2800" dirty="0" smtClean="0">
              <a:latin typeface="Georgia" pitchFamily="18" charset="0"/>
            </a:endParaRPr>
          </a:p>
          <a:p>
            <a:r>
              <a:rPr lang="en-US" sz="2800" dirty="0" smtClean="0">
                <a:latin typeface="Georgia" pitchFamily="18" charset="0"/>
              </a:rPr>
              <a:t>Not  given food, water,</a:t>
            </a:r>
          </a:p>
          <a:p>
            <a:pPr marL="0" indent="0">
              <a:buNone/>
            </a:pPr>
            <a:r>
              <a:rPr lang="en-US" sz="2800" dirty="0" smtClean="0">
                <a:latin typeface="Georgia" pitchFamily="18" charset="0"/>
              </a:rPr>
              <a:t>    or medical care.</a:t>
            </a:r>
          </a:p>
          <a:p>
            <a:pPr marL="0" indent="0">
              <a:buNone/>
            </a:pPr>
            <a:endParaRPr lang="en-US" sz="2800" dirty="0" smtClean="0">
              <a:latin typeface="Georgia" pitchFamily="18" charset="0"/>
            </a:endParaRPr>
          </a:p>
          <a:p>
            <a:r>
              <a:rPr lang="en-US" sz="2800" dirty="0" smtClean="0">
                <a:latin typeface="Georgia" pitchFamily="18" charset="0"/>
              </a:rPr>
              <a:t>Physical abuse common.</a:t>
            </a:r>
          </a:p>
          <a:p>
            <a:pPr marL="0" indent="0">
              <a:buNone/>
            </a:pPr>
            <a:r>
              <a:rPr lang="en-US" sz="2800" dirty="0" smtClean="0">
                <a:latin typeface="Georgia" pitchFamily="18" charset="0"/>
              </a:rPr>
              <a:t>   Stragglers killed.</a:t>
            </a:r>
          </a:p>
          <a:p>
            <a:pPr marL="0" indent="0">
              <a:buNone/>
            </a:pPr>
            <a:endParaRPr lang="en-US" sz="2800" dirty="0" smtClean="0">
              <a:latin typeface="Georgia" pitchFamily="18" charset="0"/>
            </a:endParaRPr>
          </a:p>
          <a:p>
            <a:r>
              <a:rPr lang="en-US" sz="2800" dirty="0" smtClean="0">
                <a:latin typeface="Georgia" pitchFamily="18" charset="0"/>
              </a:rPr>
              <a:t>Thousands of POWs</a:t>
            </a:r>
          </a:p>
          <a:p>
            <a:pPr marL="0" indent="0">
              <a:buNone/>
            </a:pPr>
            <a:r>
              <a:rPr lang="en-US" sz="2800" dirty="0">
                <a:latin typeface="Georgia" pitchFamily="18" charset="0"/>
              </a:rPr>
              <a:t> </a:t>
            </a:r>
            <a:r>
              <a:rPr lang="en-US" sz="2800" dirty="0" smtClean="0">
                <a:latin typeface="Georgia" pitchFamily="18" charset="0"/>
              </a:rPr>
              <a:t>   died (650 Americans).</a:t>
            </a:r>
            <a:endParaRPr lang="en-US" sz="2800" dirty="0">
              <a:latin typeface="Georgia" pitchFamily="18" charset="0"/>
            </a:endParaRPr>
          </a:p>
        </p:txBody>
      </p:sp>
      <p:pic>
        <p:nvPicPr>
          <p:cNvPr id="3078" name="Picture 6" descr="http://images.johnoh.multiply.com/image/1/photos/upload/orig/RyFi0woKCoEAAApRSqQ530/7.jpeg?et=ZhJgbe1P63luKka9jjEg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505200" cy="419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381000"/>
            <a:ext cx="8229600" cy="914400"/>
          </a:xfrm>
        </p:spPr>
        <p:txBody>
          <a:bodyPr>
            <a:normAutofit fontScale="90000"/>
          </a:bodyPr>
          <a:lstStyle/>
          <a:p>
            <a:pPr algn="l"/>
            <a:r>
              <a:rPr lang="en-US" sz="4800" b="1" dirty="0" smtClean="0">
                <a:latin typeface="Georgia" pitchFamily="18" charset="0"/>
              </a:rPr>
              <a:t/>
            </a:r>
            <a:br>
              <a:rPr lang="en-US" sz="4800" b="1" dirty="0" smtClean="0">
                <a:latin typeface="Georgia" pitchFamily="18" charset="0"/>
              </a:rPr>
            </a:br>
            <a:r>
              <a:rPr lang="en-US" sz="4800" b="1" dirty="0" smtClean="0">
                <a:latin typeface="Georgia" pitchFamily="18" charset="0"/>
              </a:rPr>
              <a:t> </a:t>
            </a:r>
            <a:br>
              <a:rPr lang="en-US" sz="4800" b="1" dirty="0" smtClean="0">
                <a:latin typeface="Georgia" pitchFamily="18" charset="0"/>
              </a:rPr>
            </a:br>
            <a:r>
              <a:rPr lang="en-US" sz="4800" b="1" dirty="0" smtClean="0">
                <a:solidFill>
                  <a:schemeClr val="accent5">
                    <a:lumMod val="40000"/>
                    <a:lumOff val="60000"/>
                  </a:schemeClr>
                </a:solidFill>
                <a:latin typeface="Georgia" pitchFamily="18" charset="0"/>
              </a:rPr>
              <a:t>Unit VI</a:t>
            </a:r>
            <a:endParaRPr lang="en-US" sz="4900" b="1" dirty="0" smtClean="0">
              <a:solidFill>
                <a:schemeClr val="accent5">
                  <a:lumMod val="40000"/>
                  <a:lumOff val="60000"/>
                </a:schemeClr>
              </a:solidFill>
              <a:latin typeface="Georgia" pitchFamily="18" charset="0"/>
            </a:endParaRPr>
          </a:p>
        </p:txBody>
      </p:sp>
      <p:sp>
        <p:nvSpPr>
          <p:cNvPr id="6" name="Content Placeholder 5"/>
          <p:cNvSpPr>
            <a:spLocks noGrp="1"/>
          </p:cNvSpPr>
          <p:nvPr>
            <p:ph idx="1"/>
          </p:nvPr>
        </p:nvSpPr>
        <p:spPr>
          <a:xfrm>
            <a:off x="457200" y="1600200"/>
            <a:ext cx="8458200" cy="4525963"/>
          </a:xfrm>
        </p:spPr>
        <p:txBody>
          <a:bodyPr>
            <a:normAutofit/>
          </a:bodyPr>
          <a:lstStyle/>
          <a:p>
            <a:pPr>
              <a:buFontTx/>
              <a:buNone/>
              <a:defRPr/>
            </a:pPr>
            <a:r>
              <a:rPr lang="en-US" sz="5200" b="1" dirty="0" smtClean="0">
                <a:solidFill>
                  <a:schemeClr val="bg1"/>
                </a:solidFill>
                <a:latin typeface="Georgia" pitchFamily="18" charset="0"/>
              </a:rPr>
              <a:t>World War II</a:t>
            </a:r>
            <a:endParaRPr lang="en-US" sz="4800" b="1" dirty="0" smtClean="0">
              <a:latin typeface="Georgia" pitchFamily="18" charset="0"/>
            </a:endParaRPr>
          </a:p>
          <a:p>
            <a:pPr>
              <a:buFontTx/>
              <a:buNone/>
              <a:defRPr/>
            </a:pPr>
            <a:r>
              <a:rPr lang="en-US" sz="4000" b="1" dirty="0" smtClean="0">
                <a:solidFill>
                  <a:schemeClr val="bg1"/>
                </a:solidFill>
                <a:latin typeface="Georgia" pitchFamily="18" charset="0"/>
              </a:rPr>
              <a:t>Part II</a:t>
            </a:r>
          </a:p>
          <a:p>
            <a:pPr>
              <a:buFontTx/>
              <a:buNone/>
              <a:defRPr/>
            </a:pPr>
            <a:endParaRPr lang="en-US" sz="4000" b="1" dirty="0" smtClean="0">
              <a:solidFill>
                <a:schemeClr val="bg1"/>
              </a:solidFill>
              <a:latin typeface="Georgia" pitchFamily="18" charset="0"/>
            </a:endParaRPr>
          </a:p>
          <a:p>
            <a:pPr>
              <a:buFontTx/>
              <a:buNone/>
              <a:defRPr/>
            </a:pPr>
            <a:r>
              <a:rPr lang="en-US" sz="4000" b="1" dirty="0" smtClean="0">
                <a:solidFill>
                  <a:schemeClr val="accent5">
                    <a:lumMod val="20000"/>
                    <a:lumOff val="80000"/>
                  </a:schemeClr>
                </a:solidFill>
                <a:latin typeface="Georgia" pitchFamily="18" charset="0"/>
              </a:rPr>
              <a:t>The Pacific War Against Japan</a:t>
            </a:r>
          </a:p>
          <a:p>
            <a:pPr>
              <a:buNone/>
              <a:defRPr/>
            </a:pPr>
            <a:r>
              <a:rPr lang="en-US" sz="4000" b="1" dirty="0" smtClean="0">
                <a:solidFill>
                  <a:schemeClr val="accent5">
                    <a:lumMod val="20000"/>
                    <a:lumOff val="80000"/>
                  </a:schemeClr>
                </a:solidFill>
                <a:latin typeface="Georgia" pitchFamily="18" charset="0"/>
              </a:rPr>
              <a:t>1941-1943</a:t>
            </a:r>
          </a:p>
          <a:p>
            <a:pPr>
              <a:buFontTx/>
              <a:buNone/>
              <a:defRPr/>
            </a:pPr>
            <a:endParaRPr lang="en-US" sz="4000" b="1" dirty="0" smtClean="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bg1"/>
                </a:solidFill>
                <a:latin typeface="Georgia" pitchFamily="18" charset="0"/>
                <a:cs typeface="Times New Roman" pitchFamily="18" charset="0"/>
              </a:rPr>
              <a:t>Bataan Death March</a:t>
            </a:r>
            <a:endParaRPr lang="en-US" sz="3600" dirty="0">
              <a:solidFill>
                <a:schemeClr val="bg1"/>
              </a:solidFill>
              <a:latin typeface="Georgia" pitchFamily="18" charset="0"/>
              <a:cs typeface="Times New Roman" pitchFamily="18" charset="0"/>
            </a:endParaRPr>
          </a:p>
        </p:txBody>
      </p:sp>
      <p:pic>
        <p:nvPicPr>
          <p:cNvPr id="2050" name="Picture 2" descr="http://1.bp.blogspot.com/-5muuMdqqV_g/T2-Oo-CQGVI/AAAAAAAAAwM/xgRgm8kTCiw/s1600/Steele+Bataan-Death-March.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38350" y="2342356"/>
            <a:ext cx="5067300" cy="3133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236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bg1"/>
                </a:solidFill>
                <a:latin typeface="Georgia" pitchFamily="18" charset="0"/>
                <a:cs typeface="Times New Roman" pitchFamily="18" charset="0"/>
              </a:rPr>
              <a:t>Bataan Death March</a:t>
            </a:r>
            <a:endParaRPr lang="en-US" sz="3600" dirty="0">
              <a:solidFill>
                <a:schemeClr val="bg1"/>
              </a:solidFill>
              <a:latin typeface="Georgia" pitchFamily="18" charset="0"/>
              <a:cs typeface="Times New Roman" pitchFamily="18" charset="0"/>
            </a:endParaRPr>
          </a:p>
        </p:txBody>
      </p:sp>
      <p:sp>
        <p:nvSpPr>
          <p:cNvPr id="3" name="Content Placeholder 2"/>
          <p:cNvSpPr>
            <a:spLocks noGrp="1"/>
          </p:cNvSpPr>
          <p:nvPr>
            <p:ph idx="1"/>
          </p:nvPr>
        </p:nvSpPr>
        <p:spPr/>
        <p:txBody>
          <a:bodyPr>
            <a:normAutofit fontScale="85000" lnSpcReduction="10000"/>
          </a:bodyPr>
          <a:lstStyle/>
          <a:p>
            <a:r>
              <a:rPr lang="en-US" i="1" dirty="0"/>
              <a:t>They were beaten, and they were starved as they marched. Those who fell were bayoneted. Some of those who fell were beheaded by Japanese officers who were practicing with their samurai swords from horseback. The Japanese culture at that time reflected the view that any warrior who surrendered had no honor; thus was not to be treated like a human being. Thus they were not committing crimes against human beings.[...] The Japanese soldiers at that time [...] felt they were dealing with </a:t>
            </a:r>
            <a:r>
              <a:rPr lang="en-US" i="1" dirty="0" err="1"/>
              <a:t>subhumans</a:t>
            </a:r>
            <a:r>
              <a:rPr lang="en-US" i="1" dirty="0"/>
              <a:t> and animals.</a:t>
            </a:r>
            <a:r>
              <a:rPr lang="en-US" dirty="0"/>
              <a:t>"</a:t>
            </a:r>
            <a:r>
              <a:rPr lang="en-US" baseline="30000" dirty="0">
                <a:hlinkClick r:id="" action="ppaction://hlinkfile"/>
              </a:rPr>
              <a:t>[8]</a:t>
            </a:r>
            <a:endParaRPr lang="en-US" dirty="0"/>
          </a:p>
        </p:txBody>
      </p:sp>
    </p:spTree>
    <p:extLst>
      <p:ext uri="{BB962C8B-B14F-4D97-AF65-F5344CB8AC3E}">
        <p14:creationId xmlns:p14="http://schemas.microsoft.com/office/powerpoint/2010/main" val="973578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bg1"/>
                </a:solidFill>
                <a:latin typeface="Georgia" pitchFamily="18" charset="0"/>
                <a:cs typeface="Times New Roman" pitchFamily="18" charset="0"/>
              </a:rPr>
              <a:t>Bataan Death March</a:t>
            </a:r>
            <a:endParaRPr lang="en-US" sz="3600" dirty="0">
              <a:solidFill>
                <a:schemeClr val="bg1"/>
              </a:solidFill>
              <a:latin typeface="Georgia" pitchFamily="18" charset="0"/>
              <a:cs typeface="Times New Roman" pitchFamily="18" charset="0"/>
            </a:endParaRPr>
          </a:p>
        </p:txBody>
      </p:sp>
      <p:pic>
        <p:nvPicPr>
          <p:cNvPr id="5" name="Picture 2" descr="http://t0.gstatic.com/images?q=tbn:ANd9GcTiozOPAJKmPwjaFJmNKEAVeNTs6Kd4CMhd3QxYqxLl8itkxwyXiJLPpmw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3999"/>
            <a:ext cx="7239000" cy="4968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1830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700" b="1" dirty="0" smtClean="0"/>
              <a:t>1942</a:t>
            </a:r>
            <a:r>
              <a:rPr lang="en-US" dirty="0" smtClean="0"/>
              <a:t/>
            </a:r>
            <a:br>
              <a:rPr lang="en-US" dirty="0" smtClean="0"/>
            </a:br>
            <a:r>
              <a:rPr lang="en-US" sz="4000" dirty="0" smtClean="0">
                <a:solidFill>
                  <a:schemeClr val="bg1"/>
                </a:solidFill>
                <a:latin typeface="Georgia" pitchFamily="18" charset="0"/>
              </a:rPr>
              <a:t>The Japanese Empire at its Peak</a:t>
            </a:r>
            <a:endParaRPr lang="en-US" sz="4000" dirty="0">
              <a:solidFill>
                <a:schemeClr val="bg1"/>
              </a:solidFill>
              <a:latin typeface="Georgia" pitchFamily="18" charset="0"/>
            </a:endParaRPr>
          </a:p>
        </p:txBody>
      </p:sp>
      <p:pic>
        <p:nvPicPr>
          <p:cNvPr id="6" name="Picture 2" descr="http://occawlonline.pearsoned.com/bookbind/pubbooks/brummettconcise/chapter98/medialib/illustrations/WALL5295745.gif"/>
          <p:cNvPicPr>
            <a:picLocks noChangeAspect="1" noChangeArrowheads="1"/>
          </p:cNvPicPr>
          <p:nvPr/>
        </p:nvPicPr>
        <p:blipFill>
          <a:blip r:embed="rId2" cstate="print"/>
          <a:srcRect/>
          <a:stretch>
            <a:fillRect/>
          </a:stretch>
        </p:blipFill>
        <p:spPr bwMode="auto">
          <a:xfrm>
            <a:off x="762000" y="1447800"/>
            <a:ext cx="7661346" cy="496651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8230"/>
            <a:ext cx="8610600" cy="1254370"/>
          </a:xfrm>
        </p:spPr>
        <p:txBody>
          <a:bodyPr/>
          <a:lstStyle/>
          <a:p>
            <a:pPr algn="ctr"/>
            <a:r>
              <a:rPr lang="en-US" dirty="0" smtClean="0">
                <a:solidFill>
                  <a:schemeClr val="bg1"/>
                </a:solidFill>
                <a:latin typeface="Georgia" pitchFamily="18" charset="0"/>
              </a:rPr>
              <a:t>Domination of Axis </a:t>
            </a:r>
            <a:r>
              <a:rPr lang="en-US" dirty="0">
                <a:solidFill>
                  <a:schemeClr val="bg1"/>
                </a:solidFill>
                <a:latin typeface="Georgia" pitchFamily="18" charset="0"/>
              </a:rPr>
              <a:t>Powers</a:t>
            </a:r>
          </a:p>
        </p:txBody>
      </p:sp>
      <p:sp>
        <p:nvSpPr>
          <p:cNvPr id="3" name="Text Placeholder 2"/>
          <p:cNvSpPr>
            <a:spLocks noGrp="1"/>
          </p:cNvSpPr>
          <p:nvPr>
            <p:ph type="body" idx="1"/>
          </p:nvPr>
        </p:nvSpPr>
        <p:spPr>
          <a:xfrm>
            <a:off x="762000" y="1524000"/>
            <a:ext cx="7772400" cy="1509712"/>
          </a:xfrm>
        </p:spPr>
        <p:txBody>
          <a:bodyPr>
            <a:normAutofit/>
          </a:bodyPr>
          <a:lstStyle/>
          <a:p>
            <a:pPr algn="ctr"/>
            <a:r>
              <a:rPr lang="en-US" sz="4000" b="1" dirty="0" smtClean="0">
                <a:latin typeface="Georgia" pitchFamily="18" charset="0"/>
              </a:rPr>
              <a:t>1942</a:t>
            </a:r>
            <a:endParaRPr lang="en-US" sz="4000" b="1" dirty="0">
              <a:latin typeface="Georgia" pitchFamily="18" charset="0"/>
            </a:endParaRPr>
          </a:p>
        </p:txBody>
      </p:sp>
      <p:pic>
        <p:nvPicPr>
          <p:cNvPr id="3074" name="Picture 2" descr="http://www.xtimeline.com/__UserPic_Large/91088/evt1101191525005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62200"/>
            <a:ext cx="4648200" cy="4091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08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history-world.org/ww2mapsnaz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99976"/>
            <a:ext cx="8502316" cy="597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577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Europe under Nazi domination.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860" y="389768"/>
            <a:ext cx="6613583" cy="606750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3845" y="361146"/>
            <a:ext cx="1812155" cy="6124754"/>
          </a:xfrm>
          <a:prstGeom prst="rect">
            <a:avLst/>
          </a:prstGeom>
          <a:solidFill>
            <a:schemeClr val="bg1"/>
          </a:solidFill>
        </p:spPr>
        <p:txBody>
          <a:bodyPr wrap="square" rtlCol="0">
            <a:spAutoFit/>
          </a:bodyPr>
          <a:lstStyle/>
          <a:p>
            <a:endParaRPr lang="en-US" sz="2800" b="1"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Think </a:t>
            </a:r>
          </a:p>
          <a:p>
            <a:r>
              <a:rPr lang="en-US" sz="2800" b="1" dirty="0">
                <a:latin typeface="Times New Roman" pitchFamily="18" charset="0"/>
                <a:cs typeface="Times New Roman" pitchFamily="18" charset="0"/>
              </a:rPr>
              <a:t>g</a:t>
            </a:r>
            <a:r>
              <a:rPr lang="en-US" sz="2800" b="1" dirty="0" smtClean="0">
                <a:latin typeface="Times New Roman" pitchFamily="18" charset="0"/>
                <a:cs typeface="Times New Roman" pitchFamily="18" charset="0"/>
              </a:rPr>
              <a:t>eo-</a:t>
            </a:r>
          </a:p>
          <a:p>
            <a:r>
              <a:rPr lang="en-US" sz="2800" b="1" dirty="0" smtClean="0">
                <a:latin typeface="Times New Roman" pitchFamily="18" charset="0"/>
                <a:cs typeface="Times New Roman" pitchFamily="18" charset="0"/>
              </a:rPr>
              <a:t>politically!</a:t>
            </a:r>
          </a:p>
          <a:p>
            <a:r>
              <a:rPr lang="en-US" sz="2800" b="1" dirty="0" smtClean="0">
                <a:latin typeface="Times New Roman" pitchFamily="18" charset="0"/>
                <a:cs typeface="Times New Roman" pitchFamily="18" charset="0"/>
              </a:rPr>
              <a:t>  </a:t>
            </a:r>
          </a:p>
          <a:p>
            <a:r>
              <a:rPr lang="en-US" sz="2800" dirty="0" smtClean="0">
                <a:latin typeface="Times New Roman" pitchFamily="18" charset="0"/>
                <a:cs typeface="Times New Roman" pitchFamily="18" charset="0"/>
              </a:rPr>
              <a:t>What’s your </a:t>
            </a:r>
          </a:p>
          <a:p>
            <a:r>
              <a:rPr lang="en-US" sz="2800" dirty="0" smtClean="0">
                <a:latin typeface="Times New Roman" pitchFamily="18" charset="0"/>
                <a:cs typeface="Times New Roman" pitchFamily="18" charset="0"/>
              </a:rPr>
              <a:t>strategy going </a:t>
            </a:r>
          </a:p>
          <a:p>
            <a:r>
              <a:rPr lang="en-US" sz="2800" dirty="0" smtClean="0">
                <a:latin typeface="Times New Roman" pitchFamily="18" charset="0"/>
                <a:cs typeface="Times New Roman" pitchFamily="18" charset="0"/>
              </a:rPr>
              <a:t>to be</a:t>
            </a:r>
          </a:p>
          <a:p>
            <a:r>
              <a:rPr lang="en-US" sz="2800" dirty="0" smtClean="0">
                <a:latin typeface="Times New Roman" pitchFamily="18" charset="0"/>
                <a:cs typeface="Times New Roman" pitchFamily="18" charset="0"/>
              </a:rPr>
              <a:t>for defeating </a:t>
            </a:r>
          </a:p>
          <a:p>
            <a:r>
              <a:rPr lang="en-US" sz="2800" dirty="0" smtClean="0">
                <a:latin typeface="Times New Roman" pitchFamily="18" charset="0"/>
                <a:cs typeface="Times New Roman" pitchFamily="18" charset="0"/>
              </a:rPr>
              <a:t>Nazi Germany?</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484976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biblio.org/hyperwar/USA/USA-C-WWII/maps/USA-WWII-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31" y="646386"/>
            <a:ext cx="8780334" cy="579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1114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4096" y="685800"/>
            <a:ext cx="2004304" cy="5693866"/>
          </a:xfrm>
          <a:prstGeom prst="rect">
            <a:avLst/>
          </a:prstGeom>
          <a:solidFill>
            <a:schemeClr val="bg1"/>
          </a:solidFill>
        </p:spPr>
        <p:txBody>
          <a:bodyPr wrap="square" rtlCol="0">
            <a:spAutoFit/>
          </a:bodyPr>
          <a:lstStyle/>
          <a:p>
            <a:r>
              <a:rPr lang="en-US" sz="2800" b="1" dirty="0" smtClean="0">
                <a:latin typeface="Times New Roman" pitchFamily="18" charset="0"/>
                <a:cs typeface="Times New Roman" pitchFamily="18" charset="0"/>
              </a:rPr>
              <a:t>Think </a:t>
            </a:r>
          </a:p>
          <a:p>
            <a:r>
              <a:rPr lang="en-US" sz="2800" b="1" dirty="0">
                <a:latin typeface="Times New Roman" pitchFamily="18" charset="0"/>
                <a:cs typeface="Times New Roman" pitchFamily="18" charset="0"/>
              </a:rPr>
              <a:t>g</a:t>
            </a:r>
            <a:r>
              <a:rPr lang="en-US" sz="2800" b="1" dirty="0" smtClean="0">
                <a:latin typeface="Times New Roman" pitchFamily="18" charset="0"/>
                <a:cs typeface="Times New Roman" pitchFamily="18" charset="0"/>
              </a:rPr>
              <a:t>eo-</a:t>
            </a:r>
          </a:p>
          <a:p>
            <a:r>
              <a:rPr lang="en-US" sz="2800" b="1" dirty="0" smtClean="0">
                <a:latin typeface="Times New Roman" pitchFamily="18" charset="0"/>
                <a:cs typeface="Times New Roman" pitchFamily="18" charset="0"/>
              </a:rPr>
              <a:t>politically!</a:t>
            </a:r>
          </a:p>
          <a:p>
            <a:endParaRPr lang="en-US" sz="2800" b="1" dirty="0">
              <a:latin typeface="Times New Roman" pitchFamily="18" charset="0"/>
              <a:cs typeface="Times New Roman" pitchFamily="18" charset="0"/>
            </a:endParaRPr>
          </a:p>
          <a:p>
            <a:r>
              <a:rPr lang="en-US" sz="2800" dirty="0" smtClean="0">
                <a:latin typeface="Times New Roman" pitchFamily="18" charset="0"/>
                <a:cs typeface="Times New Roman" pitchFamily="18" charset="0"/>
              </a:rPr>
              <a:t>What’s </a:t>
            </a:r>
          </a:p>
          <a:p>
            <a:r>
              <a:rPr lang="en-US" sz="2800" dirty="0" smtClean="0">
                <a:latin typeface="Times New Roman" pitchFamily="18" charset="0"/>
                <a:cs typeface="Times New Roman" pitchFamily="18" charset="0"/>
              </a:rPr>
              <a:t>your </a:t>
            </a:r>
          </a:p>
          <a:p>
            <a:r>
              <a:rPr lang="en-US" sz="2800" dirty="0" smtClean="0">
                <a:latin typeface="Times New Roman" pitchFamily="18" charset="0"/>
                <a:cs typeface="Times New Roman" pitchFamily="18" charset="0"/>
              </a:rPr>
              <a:t>strategy </a:t>
            </a:r>
          </a:p>
          <a:p>
            <a:r>
              <a:rPr lang="en-US" sz="2800" dirty="0" smtClean="0">
                <a:latin typeface="Times New Roman" pitchFamily="18" charset="0"/>
                <a:cs typeface="Times New Roman" pitchFamily="18" charset="0"/>
              </a:rPr>
              <a:t>going to </a:t>
            </a:r>
          </a:p>
          <a:p>
            <a:r>
              <a:rPr lang="en-US" sz="2800" dirty="0" smtClean="0">
                <a:latin typeface="Times New Roman" pitchFamily="18" charset="0"/>
                <a:cs typeface="Times New Roman" pitchFamily="18" charset="0"/>
              </a:rPr>
              <a:t>be</a:t>
            </a:r>
          </a:p>
          <a:p>
            <a:r>
              <a:rPr lang="en-US" sz="2800" dirty="0" smtClean="0">
                <a:latin typeface="Times New Roman" pitchFamily="18" charset="0"/>
                <a:cs typeface="Times New Roman" pitchFamily="18" charset="0"/>
              </a:rPr>
              <a:t>for </a:t>
            </a:r>
          </a:p>
          <a:p>
            <a:r>
              <a:rPr lang="en-US" sz="2800" dirty="0" smtClean="0">
                <a:latin typeface="Times New Roman" pitchFamily="18" charset="0"/>
                <a:cs typeface="Times New Roman" pitchFamily="18" charset="0"/>
              </a:rPr>
              <a:t>defeating </a:t>
            </a:r>
          </a:p>
          <a:p>
            <a:r>
              <a:rPr lang="en-US" sz="2800" dirty="0" smtClean="0">
                <a:latin typeface="Times New Roman" pitchFamily="18" charset="0"/>
                <a:cs typeface="Times New Roman" pitchFamily="18" charset="0"/>
              </a:rPr>
              <a:t>Japan?</a:t>
            </a:r>
          </a:p>
          <a:p>
            <a:endParaRPr lang="en-US" sz="2800" dirty="0">
              <a:latin typeface="Times New Roman" pitchFamily="18" charset="0"/>
              <a:cs typeface="Times New Roman" pitchFamily="18" charset="0"/>
            </a:endParaRPr>
          </a:p>
        </p:txBody>
      </p:sp>
      <p:pic>
        <p:nvPicPr>
          <p:cNvPr id="1026" name="Picture 2" descr="http://www.historyplace.com/unitedstates/pacificwar/pacwa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6821110" cy="5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054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8230"/>
            <a:ext cx="8610600" cy="1254370"/>
          </a:xfrm>
        </p:spPr>
        <p:txBody>
          <a:bodyPr>
            <a:normAutofit fontScale="90000"/>
          </a:bodyPr>
          <a:lstStyle/>
          <a:p>
            <a:pPr algn="ctr"/>
            <a:r>
              <a:rPr lang="en-US" dirty="0" smtClean="0">
                <a:solidFill>
                  <a:schemeClr val="bg1"/>
                </a:solidFill>
                <a:latin typeface="Georgia" pitchFamily="18" charset="0"/>
              </a:rPr>
              <a:t>The U.S. Strikes Back in the Pacific</a:t>
            </a:r>
            <a:endParaRPr lang="en-US" dirty="0">
              <a:solidFill>
                <a:schemeClr val="bg1"/>
              </a:solidFill>
              <a:latin typeface="Georgia" pitchFamily="18" charset="0"/>
            </a:endParaRPr>
          </a:p>
        </p:txBody>
      </p:sp>
      <p:sp>
        <p:nvSpPr>
          <p:cNvPr id="3" name="Text Placeholder 2"/>
          <p:cNvSpPr>
            <a:spLocks noGrp="1"/>
          </p:cNvSpPr>
          <p:nvPr>
            <p:ph type="body" idx="1"/>
          </p:nvPr>
        </p:nvSpPr>
        <p:spPr>
          <a:xfrm>
            <a:off x="762000" y="1524000"/>
            <a:ext cx="7772400" cy="1509712"/>
          </a:xfrm>
        </p:spPr>
        <p:txBody>
          <a:bodyPr>
            <a:normAutofit/>
          </a:bodyPr>
          <a:lstStyle/>
          <a:p>
            <a:pPr algn="ctr"/>
            <a:r>
              <a:rPr lang="en-US" sz="4000" b="1" dirty="0" smtClean="0">
                <a:latin typeface="Georgia" pitchFamily="18" charset="0"/>
              </a:rPr>
              <a:t>1942</a:t>
            </a:r>
            <a:endParaRPr lang="en-US" sz="4000" b="1" dirty="0">
              <a:latin typeface="Georgia" pitchFamily="18" charset="0"/>
            </a:endParaRPr>
          </a:p>
        </p:txBody>
      </p:sp>
      <p:pic>
        <p:nvPicPr>
          <p:cNvPr id="1034" name="Picture 10" descr="http://www.ehistorybuff.com/military/wakeislandflag08.jpg"/>
          <p:cNvPicPr>
            <a:picLocks noChangeAspect="1" noChangeArrowheads="1"/>
          </p:cNvPicPr>
          <p:nvPr/>
        </p:nvPicPr>
        <p:blipFill>
          <a:blip r:embed="rId2" cstate="print"/>
          <a:srcRect/>
          <a:stretch>
            <a:fillRect/>
          </a:stretch>
        </p:blipFill>
        <p:spPr bwMode="auto">
          <a:xfrm>
            <a:off x="2438400" y="2438400"/>
            <a:ext cx="4544290" cy="3124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98230"/>
            <a:ext cx="8610600" cy="1863970"/>
          </a:xfrm>
        </p:spPr>
        <p:txBody>
          <a:bodyPr/>
          <a:lstStyle/>
          <a:p>
            <a:pPr algn="ctr"/>
            <a:r>
              <a:rPr lang="en-US" dirty="0" smtClean="0">
                <a:solidFill>
                  <a:schemeClr val="bg1"/>
                </a:solidFill>
                <a:latin typeface="Georgia" pitchFamily="18" charset="0"/>
              </a:rPr>
              <a:t>Japan Strikes in the Pacific</a:t>
            </a:r>
            <a:endParaRPr lang="en-US" dirty="0">
              <a:solidFill>
                <a:schemeClr val="bg1"/>
              </a:solidFill>
              <a:latin typeface="Georgia" pitchFamily="18" charset="0"/>
            </a:endParaRPr>
          </a:p>
        </p:txBody>
      </p:sp>
      <p:sp>
        <p:nvSpPr>
          <p:cNvPr id="3" name="Text Placeholder 2"/>
          <p:cNvSpPr>
            <a:spLocks noGrp="1"/>
          </p:cNvSpPr>
          <p:nvPr>
            <p:ph type="body" idx="1"/>
          </p:nvPr>
        </p:nvSpPr>
        <p:spPr>
          <a:xfrm>
            <a:off x="762000" y="2362200"/>
            <a:ext cx="7772400" cy="1509712"/>
          </a:xfrm>
        </p:spPr>
        <p:txBody>
          <a:bodyPr>
            <a:normAutofit/>
          </a:bodyPr>
          <a:lstStyle/>
          <a:p>
            <a:pPr algn="ctr"/>
            <a:r>
              <a:rPr lang="en-US" sz="4000" b="1" dirty="0" smtClean="0">
                <a:latin typeface="Georgia" pitchFamily="18" charset="0"/>
              </a:rPr>
              <a:t>1941</a:t>
            </a:r>
            <a:endParaRPr lang="en-US" sz="4000" b="1" dirty="0">
              <a:latin typeface="Georgia" pitchFamily="18" charset="0"/>
            </a:endParaRPr>
          </a:p>
        </p:txBody>
      </p:sp>
      <p:pic>
        <p:nvPicPr>
          <p:cNvPr id="14338" name="Picture 2" descr="http://t1.gstatic.com/images?q=tbn:ANd9GcS0btZoyUnNub10pBkRCQiBd-TFpxml_DYbU9RHyZ0YTrjM4ek8"/>
          <p:cNvPicPr>
            <a:picLocks noChangeAspect="1" noChangeArrowheads="1"/>
          </p:cNvPicPr>
          <p:nvPr/>
        </p:nvPicPr>
        <p:blipFill>
          <a:blip r:embed="rId2" cstate="print"/>
          <a:srcRect/>
          <a:stretch>
            <a:fillRect/>
          </a:stretch>
        </p:blipFill>
        <p:spPr bwMode="auto">
          <a:xfrm>
            <a:off x="2971800" y="3429000"/>
            <a:ext cx="3301627" cy="2133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normAutofit/>
          </a:bodyPr>
          <a:lstStyle/>
          <a:p>
            <a:pPr algn="l">
              <a:defRPr/>
            </a:pPr>
            <a:r>
              <a:rPr lang="en-US" sz="2700" b="1" dirty="0" smtClean="0">
                <a:solidFill>
                  <a:schemeClr val="accent5">
                    <a:lumMod val="20000"/>
                    <a:lumOff val="80000"/>
                  </a:schemeClr>
                </a:solidFill>
              </a:rPr>
              <a:t>April, 1942</a:t>
            </a:r>
            <a:r>
              <a:rPr lang="en-US" sz="4800" dirty="0" smtClean="0">
                <a:solidFill>
                  <a:schemeClr val="bg1"/>
                </a:solidFill>
                <a:latin typeface="Georgia" pitchFamily="18" charset="0"/>
              </a:rPr>
              <a:t/>
            </a:r>
            <a:br>
              <a:rPr lang="en-US" sz="4800" dirty="0" smtClean="0">
                <a:solidFill>
                  <a:schemeClr val="bg1"/>
                </a:solidFill>
                <a:latin typeface="Georgia" pitchFamily="18" charset="0"/>
              </a:rPr>
            </a:br>
            <a:r>
              <a:rPr lang="en-US" sz="3600" dirty="0" smtClean="0">
                <a:solidFill>
                  <a:schemeClr val="bg1"/>
                </a:solidFill>
                <a:latin typeface="Georgia" pitchFamily="18" charset="0"/>
              </a:rPr>
              <a:t>First U.S. Bombing of Tokyo</a:t>
            </a:r>
            <a:endParaRPr lang="en-US" sz="3600" dirty="0" smtClean="0">
              <a:sym typeface="Wingdings" pitchFamily="2" charset="2"/>
            </a:endParaRPr>
          </a:p>
        </p:txBody>
      </p:sp>
      <p:sp>
        <p:nvSpPr>
          <p:cNvPr id="36867" name="Rectangle 3"/>
          <p:cNvSpPr>
            <a:spLocks noGrp="1" noChangeArrowheads="1"/>
          </p:cNvSpPr>
          <p:nvPr>
            <p:ph idx="1"/>
          </p:nvPr>
        </p:nvSpPr>
        <p:spPr>
          <a:xfrm>
            <a:off x="457200" y="1646236"/>
            <a:ext cx="8229600" cy="4754563"/>
          </a:xfrm>
        </p:spPr>
        <p:txBody>
          <a:bodyPr>
            <a:normAutofit lnSpcReduction="10000"/>
          </a:bodyPr>
          <a:lstStyle/>
          <a:p>
            <a:pPr eaLnBrk="1" hangingPunct="1">
              <a:lnSpc>
                <a:spcPct val="90000"/>
              </a:lnSpc>
              <a:defRPr/>
            </a:pPr>
            <a:r>
              <a:rPr lang="en-US" sz="2800" dirty="0" smtClean="0">
                <a:latin typeface="Georgia" pitchFamily="18" charset="0"/>
                <a:sym typeface="Wingdings" pitchFamily="2" charset="2"/>
              </a:rPr>
              <a:t>US bombing of Tokyo and</a:t>
            </a:r>
          </a:p>
          <a:p>
            <a:pPr marL="0" indent="0" eaLnBrk="1" hangingPunct="1">
              <a:lnSpc>
                <a:spcPct val="90000"/>
              </a:lnSpc>
              <a:buNone/>
              <a:defRPr/>
            </a:pPr>
            <a:r>
              <a:rPr lang="en-US" sz="2800" dirty="0">
                <a:latin typeface="Georgia" pitchFamily="18" charset="0"/>
                <a:sym typeface="Wingdings" pitchFamily="2" charset="2"/>
              </a:rPr>
              <a:t> </a:t>
            </a:r>
            <a:r>
              <a:rPr lang="en-US" sz="2800" dirty="0" smtClean="0">
                <a:latin typeface="Georgia" pitchFamily="18" charset="0"/>
                <a:sym typeface="Wingdings" pitchFamily="2" charset="2"/>
              </a:rPr>
              <a:t>   other Japanese cities</a:t>
            </a:r>
          </a:p>
          <a:p>
            <a:pPr marL="0" indent="0" eaLnBrk="1" hangingPunct="1">
              <a:lnSpc>
                <a:spcPct val="90000"/>
              </a:lnSpc>
              <a:buNone/>
              <a:defRPr/>
            </a:pPr>
            <a:endParaRPr lang="en-US" sz="2800" dirty="0" smtClean="0">
              <a:latin typeface="Georgia" pitchFamily="18" charset="0"/>
              <a:sym typeface="Wingdings" pitchFamily="2" charset="2"/>
            </a:endParaRPr>
          </a:p>
          <a:p>
            <a:pPr>
              <a:defRPr/>
            </a:pPr>
            <a:r>
              <a:rPr lang="en-US" sz="2800" dirty="0" smtClean="0">
                <a:latin typeface="Georgia" pitchFamily="18" charset="0"/>
              </a:rPr>
              <a:t>B-25 bombers commanded</a:t>
            </a:r>
          </a:p>
          <a:p>
            <a:pPr>
              <a:buNone/>
              <a:defRPr/>
            </a:pPr>
            <a:r>
              <a:rPr lang="en-US" sz="2800" dirty="0" smtClean="0">
                <a:latin typeface="Georgia" pitchFamily="18" charset="0"/>
              </a:rPr>
              <a:t>	by Col. Jimmy Doolittle.</a:t>
            </a:r>
          </a:p>
          <a:p>
            <a:pPr>
              <a:buNone/>
              <a:defRPr/>
            </a:pPr>
            <a:endParaRPr lang="en-US" sz="2800" dirty="0" smtClean="0">
              <a:latin typeface="Georgia" pitchFamily="18" charset="0"/>
            </a:endParaRPr>
          </a:p>
          <a:p>
            <a:pPr>
              <a:defRPr/>
            </a:pPr>
            <a:r>
              <a:rPr lang="en-US" sz="2800" dirty="0" smtClean="0">
                <a:latin typeface="Georgia" pitchFamily="18" charset="0"/>
              </a:rPr>
              <a:t>Took off from aircraft carrier</a:t>
            </a:r>
          </a:p>
          <a:p>
            <a:pPr>
              <a:buNone/>
              <a:defRPr/>
            </a:pPr>
            <a:r>
              <a:rPr lang="en-US" sz="2800" dirty="0" smtClean="0">
                <a:latin typeface="Georgia" pitchFamily="18" charset="0"/>
              </a:rPr>
              <a:t>	(U.S.S. Hornet)</a:t>
            </a:r>
          </a:p>
          <a:p>
            <a:pPr>
              <a:buNone/>
              <a:defRPr/>
            </a:pPr>
            <a:endParaRPr lang="en-US" sz="2800" dirty="0" smtClean="0">
              <a:latin typeface="Georgia" pitchFamily="18" charset="0"/>
            </a:endParaRPr>
          </a:p>
          <a:p>
            <a:pPr>
              <a:defRPr/>
            </a:pPr>
            <a:r>
              <a:rPr lang="en-US" sz="2800" dirty="0">
                <a:latin typeface="Georgia" pitchFamily="18" charset="0"/>
              </a:rPr>
              <a:t> </a:t>
            </a:r>
            <a:r>
              <a:rPr lang="en-US" sz="2800" dirty="0" smtClean="0">
                <a:latin typeface="Georgia" pitchFamily="18" charset="0"/>
              </a:rPr>
              <a:t>Did minor damage, but huge </a:t>
            </a:r>
          </a:p>
          <a:p>
            <a:pPr marL="0" indent="0">
              <a:buNone/>
              <a:defRPr/>
            </a:pPr>
            <a:r>
              <a:rPr lang="en-US" sz="2800" dirty="0">
                <a:latin typeface="Georgia" pitchFamily="18" charset="0"/>
              </a:rPr>
              <a:t> </a:t>
            </a:r>
            <a:r>
              <a:rPr lang="en-US" sz="2800" dirty="0" smtClean="0">
                <a:latin typeface="Georgia" pitchFamily="18" charset="0"/>
              </a:rPr>
              <a:t>   boost for US morale – showed</a:t>
            </a:r>
          </a:p>
          <a:p>
            <a:pPr marL="0" indent="0">
              <a:buNone/>
              <a:defRPr/>
            </a:pPr>
            <a:r>
              <a:rPr lang="en-US" sz="2800" dirty="0" smtClean="0">
                <a:latin typeface="Georgia" pitchFamily="18" charset="0"/>
              </a:rPr>
              <a:t>    Japan was vulnerable.</a:t>
            </a:r>
          </a:p>
        </p:txBody>
      </p:sp>
      <p:pic>
        <p:nvPicPr>
          <p:cNvPr id="4" name="Picture 4" descr="doolittle2.jpg"/>
          <p:cNvPicPr>
            <a:picLocks noChangeAspect="1"/>
          </p:cNvPicPr>
          <p:nvPr/>
        </p:nvPicPr>
        <p:blipFill>
          <a:blip r:embed="rId2" cstate="print"/>
          <a:srcRect/>
          <a:stretch>
            <a:fillRect/>
          </a:stretch>
        </p:blipFill>
        <p:spPr bwMode="auto">
          <a:xfrm>
            <a:off x="5668423" y="1676400"/>
            <a:ext cx="3097205" cy="2530953"/>
          </a:xfrm>
          <a:prstGeom prst="rect">
            <a:avLst/>
          </a:prstGeom>
          <a:noFill/>
          <a:ln w="9525">
            <a:noFill/>
            <a:miter lim="800000"/>
            <a:headEnd/>
            <a:tailEnd/>
          </a:ln>
        </p:spPr>
      </p:pic>
      <p:sp>
        <p:nvSpPr>
          <p:cNvPr id="2" name="TextBox 1"/>
          <p:cNvSpPr txBox="1"/>
          <p:nvPr/>
        </p:nvSpPr>
        <p:spPr>
          <a:xfrm>
            <a:off x="5929274" y="4407996"/>
            <a:ext cx="2836354" cy="400110"/>
          </a:xfrm>
          <a:prstGeom prst="rect">
            <a:avLst/>
          </a:prstGeom>
          <a:noFill/>
        </p:spPr>
        <p:txBody>
          <a:bodyPr wrap="none" rtlCol="0">
            <a:spAutoFit/>
          </a:bodyPr>
          <a:lstStyle/>
          <a:p>
            <a:r>
              <a:rPr lang="en-US" sz="2000" b="1" dirty="0" smtClean="0">
                <a:solidFill>
                  <a:schemeClr val="bg1"/>
                </a:solidFill>
              </a:rPr>
              <a:t>“Doolittle’s Raiders”</a:t>
            </a:r>
            <a:endParaRPr lang="en-US"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867">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867">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cnews.com/newestshots/full/Hornet-Looking-Rear-Transi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8001000" cy="63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926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doolittle 1.jpg"/>
          <p:cNvPicPr>
            <a:picLocks noChangeAspect="1"/>
          </p:cNvPicPr>
          <p:nvPr/>
        </p:nvPicPr>
        <p:blipFill>
          <a:blip r:embed="rId2" cstate="print"/>
          <a:srcRect/>
          <a:stretch>
            <a:fillRect/>
          </a:stretch>
        </p:blipFill>
        <p:spPr bwMode="auto">
          <a:xfrm>
            <a:off x="152400" y="0"/>
            <a:ext cx="871696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700" b="1" dirty="0" smtClean="0">
                <a:solidFill>
                  <a:schemeClr val="accent5">
                    <a:lumMod val="20000"/>
                    <a:lumOff val="80000"/>
                  </a:schemeClr>
                </a:solidFill>
              </a:rPr>
              <a:t>May, 1942</a:t>
            </a:r>
            <a:r>
              <a:rPr lang="en-US" sz="3600" dirty="0" smtClean="0">
                <a:solidFill>
                  <a:schemeClr val="bg1"/>
                </a:solidFill>
                <a:latin typeface="Georgia" pitchFamily="18" charset="0"/>
              </a:rPr>
              <a:t/>
            </a:r>
            <a:br>
              <a:rPr lang="en-US" sz="3600" dirty="0" smtClean="0">
                <a:solidFill>
                  <a:schemeClr val="bg1"/>
                </a:solidFill>
                <a:latin typeface="Georgia" pitchFamily="18" charset="0"/>
              </a:rPr>
            </a:br>
            <a:r>
              <a:rPr lang="en-US" sz="3600" dirty="0" smtClean="0">
                <a:solidFill>
                  <a:schemeClr val="bg1"/>
                </a:solidFill>
                <a:latin typeface="Georgia" pitchFamily="18" charset="0"/>
              </a:rPr>
              <a:t>Battle of the Coral Sea</a:t>
            </a:r>
            <a:endParaRPr lang="en-US" sz="3600" dirty="0">
              <a:solidFill>
                <a:schemeClr val="bg1"/>
              </a:solidFill>
              <a:latin typeface="Georgia" pitchFamily="18" charset="0"/>
            </a:endParaRPr>
          </a:p>
        </p:txBody>
      </p:sp>
      <p:sp>
        <p:nvSpPr>
          <p:cNvPr id="4" name="Content Placeholder 3"/>
          <p:cNvSpPr>
            <a:spLocks noGrp="1"/>
          </p:cNvSpPr>
          <p:nvPr>
            <p:ph idx="1"/>
          </p:nvPr>
        </p:nvSpPr>
        <p:spPr>
          <a:xfrm>
            <a:off x="457200" y="1646236"/>
            <a:ext cx="8229600" cy="6049964"/>
          </a:xfrm>
        </p:spPr>
        <p:txBody>
          <a:bodyPr>
            <a:normAutofit lnSpcReduction="10000"/>
          </a:bodyPr>
          <a:lstStyle/>
          <a:p>
            <a:pPr>
              <a:buNone/>
            </a:pPr>
            <a:r>
              <a:rPr lang="en-US" sz="2800" dirty="0" smtClean="0">
                <a:solidFill>
                  <a:schemeClr val="bg1"/>
                </a:solidFill>
                <a:latin typeface="Georgia" pitchFamily="18" charset="0"/>
              </a:rPr>
              <a:t>	</a:t>
            </a:r>
            <a:endParaRPr lang="en-US" sz="2800" dirty="0" smtClean="0">
              <a:latin typeface="Georgia" pitchFamily="18" charset="0"/>
            </a:endParaRPr>
          </a:p>
          <a:p>
            <a:pPr marL="465138" indent="-180975">
              <a:buFont typeface="Arial" pitchFamily="34" charset="0"/>
              <a:buChar char="•"/>
            </a:pPr>
            <a:r>
              <a:rPr lang="en-US" sz="2800" dirty="0" smtClean="0">
                <a:latin typeface="Georgia" pitchFamily="18" charset="0"/>
              </a:rPr>
              <a:t>Naval battle fought entirely</a:t>
            </a:r>
          </a:p>
          <a:p>
            <a:pPr marL="465138" indent="-180975">
              <a:buNone/>
            </a:pPr>
            <a:r>
              <a:rPr lang="en-US" sz="2800" dirty="0" smtClean="0">
                <a:latin typeface="Georgia" pitchFamily="18" charset="0"/>
              </a:rPr>
              <a:t>	with planes from aircraft</a:t>
            </a:r>
          </a:p>
          <a:p>
            <a:pPr marL="465138" indent="-180975">
              <a:buNone/>
            </a:pPr>
            <a:r>
              <a:rPr lang="en-US" sz="2800" dirty="0" smtClean="0">
                <a:latin typeface="Georgia" pitchFamily="18" charset="0"/>
              </a:rPr>
              <a:t>	carriers.</a:t>
            </a:r>
          </a:p>
          <a:p>
            <a:pPr marL="465138" indent="-180975">
              <a:buNone/>
            </a:pPr>
            <a:endParaRPr lang="en-US" sz="2800" dirty="0" smtClean="0">
              <a:latin typeface="Georgia" pitchFamily="18" charset="0"/>
            </a:endParaRPr>
          </a:p>
          <a:p>
            <a:pPr marL="465138" lvl="1" indent="-180975">
              <a:spcBef>
                <a:spcPts val="0"/>
              </a:spcBef>
              <a:buClr>
                <a:schemeClr val="accent1"/>
              </a:buClr>
              <a:buSzPct val="70000"/>
            </a:pPr>
            <a:r>
              <a:rPr lang="en-US" sz="2800" dirty="0" smtClean="0">
                <a:latin typeface="Georgia" pitchFamily="18" charset="0"/>
                <a:sym typeface="Wingdings" pitchFamily="2" charset="2"/>
              </a:rPr>
              <a:t>Battle was a draw (US lost </a:t>
            </a:r>
          </a:p>
          <a:p>
            <a:pPr marL="465138" lvl="1" indent="-180975">
              <a:spcBef>
                <a:spcPts val="0"/>
              </a:spcBef>
              <a:buClr>
                <a:schemeClr val="accent1"/>
              </a:buClr>
              <a:buSzPct val="70000"/>
              <a:buNone/>
            </a:pPr>
            <a:r>
              <a:rPr lang="en-US" sz="2800" dirty="0" smtClean="0">
                <a:latin typeface="Georgia" pitchFamily="18" charset="0"/>
                <a:sym typeface="Wingdings" pitchFamily="2" charset="2"/>
              </a:rPr>
              <a:t>	more ships) but it s</a:t>
            </a:r>
            <a:r>
              <a:rPr lang="en-US" sz="2800" dirty="0" smtClean="0">
                <a:latin typeface="Georgia" pitchFamily="18" charset="0"/>
              </a:rPr>
              <a:t>topped </a:t>
            </a:r>
          </a:p>
          <a:p>
            <a:pPr marL="465138" lvl="1" indent="-180975">
              <a:spcBef>
                <a:spcPts val="0"/>
              </a:spcBef>
              <a:buClr>
                <a:schemeClr val="accent1"/>
              </a:buClr>
              <a:buSzPct val="70000"/>
              <a:buNone/>
            </a:pPr>
            <a:r>
              <a:rPr lang="en-US" sz="2800" dirty="0" smtClean="0">
                <a:latin typeface="Georgia" pitchFamily="18" charset="0"/>
              </a:rPr>
              <a:t>	Japanese expansion </a:t>
            </a:r>
          </a:p>
          <a:p>
            <a:pPr marL="465138" indent="-180975">
              <a:buNone/>
            </a:pPr>
            <a:r>
              <a:rPr lang="en-US" sz="2800" dirty="0" smtClean="0">
                <a:latin typeface="Georgia" pitchFamily="18" charset="0"/>
              </a:rPr>
              <a:t>	South towards Australia.</a:t>
            </a:r>
          </a:p>
          <a:p>
            <a:pPr marL="465138" indent="-180975">
              <a:buNone/>
            </a:pPr>
            <a:endParaRPr lang="en-US" sz="2400" dirty="0" smtClean="0">
              <a:latin typeface="Georgia" pitchFamily="18" charset="0"/>
            </a:endParaRPr>
          </a:p>
          <a:p>
            <a:pPr indent="112713">
              <a:buNone/>
            </a:pPr>
            <a:endParaRPr lang="en-US" sz="2400" dirty="0" smtClean="0">
              <a:latin typeface="Georgia" pitchFamily="18" charset="0"/>
            </a:endParaRPr>
          </a:p>
          <a:p>
            <a:pPr indent="112713">
              <a:buNone/>
            </a:pPr>
            <a:endParaRPr lang="en-US" sz="2400" dirty="0" smtClean="0">
              <a:latin typeface="Georgia" pitchFamily="18" charset="0"/>
            </a:endParaRPr>
          </a:p>
          <a:p>
            <a:pPr indent="112713">
              <a:buNone/>
            </a:pPr>
            <a:endParaRPr lang="en-US" sz="2400" dirty="0" smtClean="0">
              <a:latin typeface="Georgia" pitchFamily="18" charset="0"/>
            </a:endParaRPr>
          </a:p>
          <a:p>
            <a:pPr indent="112713">
              <a:buFont typeface="Arial" pitchFamily="34" charset="0"/>
              <a:buChar char="•"/>
            </a:pPr>
            <a:endParaRPr lang="en-US" sz="2400" dirty="0" smtClean="0">
              <a:latin typeface="Georgia" pitchFamily="18" charset="0"/>
            </a:endParaRPr>
          </a:p>
          <a:p>
            <a:pPr>
              <a:buNone/>
            </a:pPr>
            <a:r>
              <a:rPr lang="en-US" dirty="0" smtClean="0"/>
              <a:t>	</a:t>
            </a:r>
            <a:endParaRPr lang="en-US" dirty="0"/>
          </a:p>
        </p:txBody>
      </p:sp>
      <p:pic>
        <p:nvPicPr>
          <p:cNvPr id="1026" name="Picture 2" descr="http://www.ww2australia.gov.au/asfaras/images/coralsea/SundayTele_375.jpg"/>
          <p:cNvPicPr>
            <a:picLocks noChangeAspect="1" noChangeArrowheads="1"/>
          </p:cNvPicPr>
          <p:nvPr/>
        </p:nvPicPr>
        <p:blipFill>
          <a:blip r:embed="rId2" cstate="print"/>
          <a:srcRect/>
          <a:stretch>
            <a:fillRect/>
          </a:stretch>
        </p:blipFill>
        <p:spPr bwMode="auto">
          <a:xfrm>
            <a:off x="5604641" y="1705303"/>
            <a:ext cx="3238814" cy="43243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blinds(horizontal)">
                                      <p:cBhvr>
                                        <p:cTn id="10" dur="500"/>
                                        <p:tgtEl>
                                          <p:spTgt spid="4">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linds(horizontal)">
                                      <p:cBhvr>
                                        <p:cTn id="13" dur="500"/>
                                        <p:tgtEl>
                                          <p:spTgt spid="4">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blinds(horizontal)">
                                      <p:cBhvr>
                                        <p:cTn id="16" dur="500"/>
                                        <p:tgtEl>
                                          <p:spTgt spid="4">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blinds(horizontal)">
                                      <p:cBhvr>
                                        <p:cTn id="19" dur="500"/>
                                        <p:tgtEl>
                                          <p:spTgt spid="4">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blinds(horizontal)">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elsjourney.com/images/family_history/ww2/neosho/coral_sea/maps/Battle_of_the_Coral_Sea_Preparations_1500wd.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6038"/>
            <a:ext cx="8174340" cy="65695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history.navy.mil/photos/images/h76000/h76560.jpg"/>
          <p:cNvPicPr>
            <a:picLocks noChangeAspect="1" noChangeArrowheads="1"/>
          </p:cNvPicPr>
          <p:nvPr/>
        </p:nvPicPr>
        <p:blipFill>
          <a:blip r:embed="rId2" cstate="print"/>
          <a:srcRect/>
          <a:stretch>
            <a:fillRect/>
          </a:stretch>
        </p:blipFill>
        <p:spPr bwMode="auto">
          <a:xfrm>
            <a:off x="457200" y="1524000"/>
            <a:ext cx="8118228" cy="3398937"/>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history.navy.mil/photos/images/g10000/g16802.jpg"/>
          <p:cNvPicPr>
            <a:picLocks noChangeAspect="1" noChangeArrowheads="1"/>
          </p:cNvPicPr>
          <p:nvPr/>
        </p:nvPicPr>
        <p:blipFill>
          <a:blip r:embed="rId2" cstate="print"/>
          <a:srcRect/>
          <a:stretch>
            <a:fillRect/>
          </a:stretch>
        </p:blipFill>
        <p:spPr bwMode="auto">
          <a:xfrm>
            <a:off x="0" y="0"/>
            <a:ext cx="9144000" cy="772867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upload.wikimedia.org/wikipedia/commons/b/ba/Coral_Sea_Lexington_abandoning_ship.jpg"/>
          <p:cNvPicPr>
            <a:picLocks noChangeAspect="1" noChangeArrowheads="1"/>
          </p:cNvPicPr>
          <p:nvPr/>
        </p:nvPicPr>
        <p:blipFill>
          <a:blip r:embed="rId2" cstate="print"/>
          <a:srcRect/>
          <a:stretch>
            <a:fillRect/>
          </a:stretch>
        </p:blipFill>
        <p:spPr bwMode="auto">
          <a:xfrm>
            <a:off x="-36786" y="0"/>
            <a:ext cx="9235763" cy="6990032"/>
          </a:xfrm>
          <a:prstGeom prst="rect">
            <a:avLst/>
          </a:prstGeom>
          <a:noFill/>
        </p:spPr>
      </p:pic>
      <p:sp>
        <p:nvSpPr>
          <p:cNvPr id="3" name="TextBox 2"/>
          <p:cNvSpPr txBox="1"/>
          <p:nvPr/>
        </p:nvSpPr>
        <p:spPr>
          <a:xfrm>
            <a:off x="1371600" y="304800"/>
            <a:ext cx="6599884" cy="400110"/>
          </a:xfrm>
          <a:prstGeom prst="rect">
            <a:avLst/>
          </a:prstGeom>
          <a:noFill/>
        </p:spPr>
        <p:txBody>
          <a:bodyPr wrap="none" rtlCol="0">
            <a:spAutoFit/>
          </a:bodyPr>
          <a:lstStyle/>
          <a:p>
            <a:r>
              <a:rPr lang="en-US" sz="2000" b="1" dirty="0" smtClean="0">
                <a:solidFill>
                  <a:schemeClr val="bg1"/>
                </a:solidFill>
                <a:latin typeface="Georgia" pitchFamily="18" charset="0"/>
              </a:rPr>
              <a:t>U.S.S. Lexington being abandoned before it sunk</a:t>
            </a:r>
            <a:endParaRPr lang="en-US" sz="2000" b="1" dirty="0">
              <a:solidFill>
                <a:schemeClr val="bg1"/>
              </a:solidFill>
              <a:latin typeface="Georgia"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2700" b="1" dirty="0" smtClean="0">
                <a:solidFill>
                  <a:schemeClr val="accent5">
                    <a:lumMod val="20000"/>
                    <a:lumOff val="80000"/>
                  </a:schemeClr>
                </a:solidFill>
              </a:rPr>
              <a:t>June, 1942</a:t>
            </a:r>
            <a:r>
              <a:rPr lang="en-US" sz="3600" dirty="0" smtClean="0">
                <a:solidFill>
                  <a:schemeClr val="bg1"/>
                </a:solidFill>
                <a:latin typeface="Georgia" pitchFamily="18" charset="0"/>
              </a:rPr>
              <a:t/>
            </a:r>
            <a:br>
              <a:rPr lang="en-US" sz="3600" dirty="0" smtClean="0">
                <a:solidFill>
                  <a:schemeClr val="bg1"/>
                </a:solidFill>
                <a:latin typeface="Georgia" pitchFamily="18" charset="0"/>
              </a:rPr>
            </a:br>
            <a:r>
              <a:rPr lang="en-US" sz="3600" dirty="0" smtClean="0">
                <a:solidFill>
                  <a:schemeClr val="bg1"/>
                </a:solidFill>
                <a:latin typeface="Georgia" pitchFamily="18" charset="0"/>
              </a:rPr>
              <a:t>Battle of Midway</a:t>
            </a:r>
            <a:endParaRPr lang="en-US" sz="3600" dirty="0">
              <a:solidFill>
                <a:schemeClr val="bg1"/>
              </a:solidFill>
              <a:latin typeface="Georgia" pitchFamily="18" charset="0"/>
            </a:endParaRPr>
          </a:p>
        </p:txBody>
      </p:sp>
      <p:sp>
        <p:nvSpPr>
          <p:cNvPr id="4" name="Content Placeholder 3"/>
          <p:cNvSpPr>
            <a:spLocks noGrp="1"/>
          </p:cNvSpPr>
          <p:nvPr>
            <p:ph idx="1"/>
          </p:nvPr>
        </p:nvSpPr>
        <p:spPr>
          <a:xfrm>
            <a:off x="304800" y="1600200"/>
            <a:ext cx="8229600" cy="6049964"/>
          </a:xfrm>
        </p:spPr>
        <p:txBody>
          <a:bodyPr>
            <a:normAutofit lnSpcReduction="10000"/>
          </a:bodyPr>
          <a:lstStyle/>
          <a:p>
            <a:pPr marL="284163" indent="-284163">
              <a:buNone/>
            </a:pPr>
            <a:endParaRPr lang="en-US" sz="2400" dirty="0" smtClean="0">
              <a:latin typeface="Georgia" pitchFamily="18" charset="0"/>
            </a:endParaRPr>
          </a:p>
          <a:p>
            <a:pPr marL="465138" indent="-180975">
              <a:buFont typeface="Arial" pitchFamily="34" charset="0"/>
              <a:buChar char="•"/>
            </a:pPr>
            <a:r>
              <a:rPr lang="en-US" sz="2800" dirty="0" smtClean="0">
                <a:latin typeface="Georgia" pitchFamily="18" charset="0"/>
              </a:rPr>
              <a:t>Surprise U.S. attack on Japanese </a:t>
            </a:r>
          </a:p>
          <a:p>
            <a:pPr marL="465138" indent="-180975">
              <a:buNone/>
            </a:pPr>
            <a:r>
              <a:rPr lang="en-US" sz="2800" dirty="0" smtClean="0">
                <a:latin typeface="Georgia" pitchFamily="18" charset="0"/>
              </a:rPr>
              <a:t>	fleet of 200 ships heading to </a:t>
            </a:r>
          </a:p>
          <a:p>
            <a:pPr marL="465138" indent="-180975">
              <a:buNone/>
            </a:pPr>
            <a:r>
              <a:rPr lang="en-US" sz="2800" dirty="0" smtClean="0">
                <a:latin typeface="Georgia" pitchFamily="18" charset="0"/>
              </a:rPr>
              <a:t>	Midway Island.</a:t>
            </a:r>
          </a:p>
          <a:p>
            <a:pPr marL="465138" indent="-180975">
              <a:buNone/>
            </a:pPr>
            <a:endParaRPr lang="en-US" sz="2800" dirty="0" smtClean="0">
              <a:latin typeface="Georgia" pitchFamily="18" charset="0"/>
            </a:endParaRPr>
          </a:p>
          <a:p>
            <a:pPr marL="465138" indent="-180975">
              <a:buFont typeface="Arial" pitchFamily="34" charset="0"/>
              <a:buChar char="•"/>
            </a:pPr>
            <a:r>
              <a:rPr lang="en-US" sz="2800" dirty="0" smtClean="0">
                <a:latin typeface="Georgia" pitchFamily="18" charset="0"/>
              </a:rPr>
              <a:t>Four Japanese aircraft carriers</a:t>
            </a:r>
          </a:p>
          <a:p>
            <a:pPr marL="465138" indent="-180975">
              <a:buNone/>
            </a:pPr>
            <a:r>
              <a:rPr lang="en-US" sz="2800" dirty="0" smtClean="0">
                <a:latin typeface="Georgia" pitchFamily="18" charset="0"/>
              </a:rPr>
              <a:t>	sunk and 332 planes destroyed.</a:t>
            </a:r>
          </a:p>
          <a:p>
            <a:pPr marL="465138" indent="-180975">
              <a:buNone/>
            </a:pPr>
            <a:endParaRPr lang="en-US" sz="2800" dirty="0" smtClean="0">
              <a:latin typeface="Georgia" pitchFamily="18" charset="0"/>
            </a:endParaRPr>
          </a:p>
          <a:p>
            <a:pPr marL="465138" indent="-180975">
              <a:buFont typeface="Arial" pitchFamily="34" charset="0"/>
              <a:buChar char="•"/>
            </a:pPr>
            <a:r>
              <a:rPr lang="en-US" sz="2800" dirty="0" smtClean="0">
                <a:latin typeface="Georgia" pitchFamily="18" charset="0"/>
              </a:rPr>
              <a:t>Why a turning point?</a:t>
            </a:r>
          </a:p>
          <a:p>
            <a:pPr marL="284163" indent="0">
              <a:buNone/>
            </a:pPr>
            <a:r>
              <a:rPr lang="en-US" sz="2800" dirty="0" smtClean="0">
                <a:solidFill>
                  <a:schemeClr val="bg1"/>
                </a:solidFill>
                <a:latin typeface="Georgia" pitchFamily="18" charset="0"/>
              </a:rPr>
              <a:t>   </a:t>
            </a:r>
            <a:r>
              <a:rPr lang="en-US" sz="2800" b="1" dirty="0" smtClean="0">
                <a:solidFill>
                  <a:schemeClr val="bg1"/>
                </a:solidFill>
                <a:latin typeface="Georgia" pitchFamily="18" charset="0"/>
              </a:rPr>
              <a:t>Japanese navy would never </a:t>
            </a:r>
          </a:p>
          <a:p>
            <a:pPr marL="284163" indent="0">
              <a:buNone/>
            </a:pPr>
            <a:r>
              <a:rPr lang="en-US" sz="2800" b="1" dirty="0">
                <a:solidFill>
                  <a:schemeClr val="bg1"/>
                </a:solidFill>
                <a:latin typeface="Georgia" pitchFamily="18" charset="0"/>
              </a:rPr>
              <a:t> </a:t>
            </a:r>
            <a:r>
              <a:rPr lang="en-US" sz="2800" b="1" dirty="0" smtClean="0">
                <a:solidFill>
                  <a:schemeClr val="bg1"/>
                </a:solidFill>
                <a:latin typeface="Georgia" pitchFamily="18" charset="0"/>
              </a:rPr>
              <a:t>  recover from this defeat.</a:t>
            </a:r>
          </a:p>
          <a:p>
            <a:pPr indent="112713">
              <a:buNone/>
            </a:pPr>
            <a:endParaRPr lang="en-US" sz="2400" dirty="0" smtClean="0">
              <a:latin typeface="Georgia" pitchFamily="18" charset="0"/>
            </a:endParaRPr>
          </a:p>
          <a:p>
            <a:pPr indent="112713">
              <a:buNone/>
            </a:pPr>
            <a:endParaRPr lang="en-US" sz="2400" dirty="0" smtClean="0">
              <a:latin typeface="Georgia" pitchFamily="18" charset="0"/>
            </a:endParaRPr>
          </a:p>
          <a:p>
            <a:pPr indent="112713">
              <a:buFont typeface="Arial" pitchFamily="34" charset="0"/>
              <a:buChar char="•"/>
            </a:pPr>
            <a:endParaRPr lang="en-US" sz="2400" dirty="0" smtClean="0">
              <a:latin typeface="Georgia" pitchFamily="18" charset="0"/>
            </a:endParaRPr>
          </a:p>
          <a:p>
            <a:pPr>
              <a:buNone/>
            </a:pPr>
            <a:r>
              <a:rPr lang="en-US" dirty="0" smtClean="0"/>
              <a:t>	</a:t>
            </a:r>
            <a:endParaRPr lang="en-US" dirty="0"/>
          </a:p>
        </p:txBody>
      </p:sp>
      <p:pic>
        <p:nvPicPr>
          <p:cNvPr id="1028" name="Picture 4" descr="http://www.militaryartgallery.com/m_chernev/Untitled-2.jpg"/>
          <p:cNvPicPr>
            <a:picLocks noChangeAspect="1" noChangeArrowheads="1"/>
          </p:cNvPicPr>
          <p:nvPr/>
        </p:nvPicPr>
        <p:blipFill>
          <a:blip r:embed="rId2" cstate="print"/>
          <a:srcRect/>
          <a:stretch>
            <a:fillRect/>
          </a:stretch>
        </p:blipFill>
        <p:spPr bwMode="auto">
          <a:xfrm>
            <a:off x="6172200" y="1828800"/>
            <a:ext cx="2833688" cy="2015068"/>
          </a:xfrm>
          <a:prstGeom prst="rect">
            <a:avLst/>
          </a:prstGeom>
          <a:noFill/>
        </p:spPr>
      </p:pic>
      <p:pic>
        <p:nvPicPr>
          <p:cNvPr id="1030" name="Picture 6" descr="http://t3.gstatic.com/images?q=tbn:ANd9GcQY-uhU2EtVVq7FObzTeEZ1aLyDv73Pt1ZxbTZvk5QFhHGOnIxY9w"/>
          <p:cNvPicPr>
            <a:picLocks noChangeAspect="1" noChangeArrowheads="1"/>
          </p:cNvPicPr>
          <p:nvPr/>
        </p:nvPicPr>
        <p:blipFill>
          <a:blip r:embed="rId3" cstate="print"/>
          <a:srcRect/>
          <a:stretch>
            <a:fillRect/>
          </a:stretch>
        </p:blipFill>
        <p:spPr bwMode="auto">
          <a:xfrm>
            <a:off x="6172200" y="3880654"/>
            <a:ext cx="2797627" cy="213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auticos.com/images/MidwayBattleSite.jpg"/>
          <p:cNvPicPr>
            <a:picLocks noChangeAspect="1" noChangeArrowheads="1"/>
          </p:cNvPicPr>
          <p:nvPr/>
        </p:nvPicPr>
        <p:blipFill>
          <a:blip r:embed="rId2" cstate="print"/>
          <a:srcRect/>
          <a:stretch>
            <a:fillRect/>
          </a:stretch>
        </p:blipFill>
        <p:spPr bwMode="auto">
          <a:xfrm>
            <a:off x="609600" y="304800"/>
            <a:ext cx="8161749" cy="62063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map - Japan 4.png"/>
          <p:cNvPicPr>
            <a:picLocks noChangeAspect="1"/>
          </p:cNvPicPr>
          <p:nvPr/>
        </p:nvPicPr>
        <p:blipFill>
          <a:blip r:embed="rId2" cstate="print"/>
          <a:srcRect/>
          <a:stretch>
            <a:fillRect/>
          </a:stretch>
        </p:blipFill>
        <p:spPr>
          <a:xfrm>
            <a:off x="0" y="0"/>
            <a:ext cx="9144000" cy="68453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rgsmithart.com/images/images/Battle%20of%20Midway%20flat_080817160843.jpg"/>
          <p:cNvPicPr>
            <a:picLocks noChangeAspect="1" noChangeArrowheads="1"/>
          </p:cNvPicPr>
          <p:nvPr/>
        </p:nvPicPr>
        <p:blipFill>
          <a:blip r:embed="rId2" cstate="print"/>
          <a:srcRect/>
          <a:stretch>
            <a:fillRect/>
          </a:stretch>
        </p:blipFill>
        <p:spPr bwMode="auto">
          <a:xfrm>
            <a:off x="457200" y="533400"/>
            <a:ext cx="8303784" cy="556260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orbisimages.com/images/67/D7BB79CF-F606-47A0-9742-240DA79EFCA0/42-20785099.jpg"/>
          <p:cNvPicPr>
            <a:picLocks noChangeAspect="1" noChangeArrowheads="1"/>
          </p:cNvPicPr>
          <p:nvPr/>
        </p:nvPicPr>
        <p:blipFill>
          <a:blip r:embed="rId2" cstate="print"/>
          <a:srcRect/>
          <a:stretch>
            <a:fillRect/>
          </a:stretch>
        </p:blipFill>
        <p:spPr bwMode="auto">
          <a:xfrm>
            <a:off x="304800" y="381000"/>
            <a:ext cx="8610240" cy="5892677"/>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http://upload.wikimedia.org/wikipedia/commons/5/56/Sinking_of_the_USS_Yorktown_(CV-5)_01.jpg"/>
          <p:cNvPicPr>
            <a:picLocks noChangeAspect="1" noChangeArrowheads="1"/>
          </p:cNvPicPr>
          <p:nvPr/>
        </p:nvPicPr>
        <p:blipFill>
          <a:blip r:embed="rId2" cstate="print"/>
          <a:srcRect/>
          <a:stretch>
            <a:fillRect/>
          </a:stretch>
        </p:blipFill>
        <p:spPr bwMode="auto">
          <a:xfrm>
            <a:off x="4343400" y="3219910"/>
            <a:ext cx="4495800" cy="3366421"/>
          </a:xfrm>
          <a:prstGeom prst="rect">
            <a:avLst/>
          </a:prstGeom>
          <a:noFill/>
        </p:spPr>
      </p:pic>
      <p:pic>
        <p:nvPicPr>
          <p:cNvPr id="31748" name="Picture 4" descr="http://www.pacificwar.org.au/webgraphics/Midway/YorktownCV-5.jpg"/>
          <p:cNvPicPr>
            <a:picLocks noChangeAspect="1" noChangeArrowheads="1"/>
          </p:cNvPicPr>
          <p:nvPr/>
        </p:nvPicPr>
        <p:blipFill>
          <a:blip r:embed="rId3" cstate="print"/>
          <a:srcRect/>
          <a:stretch>
            <a:fillRect/>
          </a:stretch>
        </p:blipFill>
        <p:spPr bwMode="auto">
          <a:xfrm>
            <a:off x="685800" y="533400"/>
            <a:ext cx="4806630" cy="3452826"/>
          </a:xfrm>
          <a:prstGeom prst="rect">
            <a:avLst/>
          </a:prstGeom>
          <a:noFill/>
        </p:spPr>
      </p:pic>
      <p:sp>
        <p:nvSpPr>
          <p:cNvPr id="5" name="TextBox 4"/>
          <p:cNvSpPr txBox="1"/>
          <p:nvPr/>
        </p:nvSpPr>
        <p:spPr>
          <a:xfrm>
            <a:off x="838200" y="685800"/>
            <a:ext cx="2361544" cy="400110"/>
          </a:xfrm>
          <a:prstGeom prst="rect">
            <a:avLst/>
          </a:prstGeom>
          <a:noFill/>
        </p:spPr>
        <p:txBody>
          <a:bodyPr wrap="none" rtlCol="0">
            <a:spAutoFit/>
          </a:bodyPr>
          <a:lstStyle/>
          <a:p>
            <a:r>
              <a:rPr lang="en-US" sz="2000" b="1" dirty="0" smtClean="0">
                <a:solidFill>
                  <a:schemeClr val="bg1"/>
                </a:solidFill>
                <a:latin typeface="Georgia" pitchFamily="18" charset="0"/>
              </a:rPr>
              <a:t>U.S.S. Yorktown</a:t>
            </a:r>
          </a:p>
        </p:txBody>
      </p:sp>
      <p:sp>
        <p:nvSpPr>
          <p:cNvPr id="8" name="TextBox 7"/>
          <p:cNvSpPr txBox="1"/>
          <p:nvPr/>
        </p:nvSpPr>
        <p:spPr>
          <a:xfrm>
            <a:off x="5105400" y="3581400"/>
            <a:ext cx="3352800" cy="984885"/>
          </a:xfrm>
          <a:prstGeom prst="rect">
            <a:avLst/>
          </a:prstGeom>
          <a:noFill/>
        </p:spPr>
        <p:txBody>
          <a:bodyPr wrap="square" rtlCol="0">
            <a:spAutoFit/>
          </a:bodyPr>
          <a:lstStyle/>
          <a:p>
            <a:pPr algn="ctr"/>
            <a:r>
              <a:rPr lang="en-US" sz="2000" b="1" dirty="0" smtClean="0">
                <a:solidFill>
                  <a:schemeClr val="bg1"/>
                </a:solidFill>
                <a:latin typeface="Georgia" pitchFamily="18" charset="0"/>
              </a:rPr>
              <a:t>U.S.S. Yorktown sinking at Midway</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mvetsww2.org/Assets/images/docimage/discovery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810" y="1273342"/>
            <a:ext cx="5024264"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36485" y="-152400"/>
            <a:ext cx="8229600" cy="1143000"/>
          </a:xfrm>
        </p:spPr>
        <p:txBody>
          <a:bodyPr>
            <a:normAutofit fontScale="90000"/>
          </a:bodyPr>
          <a:lstStyle/>
          <a:p>
            <a:pPr algn="l"/>
            <a:r>
              <a:rPr lang="en-US" sz="3600" dirty="0" smtClean="0">
                <a:latin typeface="Georgia" pitchFamily="18" charset="0"/>
              </a:rPr>
              <a:t>USS Yorktown Discovered After 50 Years</a:t>
            </a:r>
            <a:endParaRPr lang="en-US" sz="3600" dirty="0">
              <a:latin typeface="Georgia" pitchFamily="18" charset="0"/>
            </a:endParaRPr>
          </a:p>
        </p:txBody>
      </p:sp>
      <p:sp>
        <p:nvSpPr>
          <p:cNvPr id="3" name="Content Placeholder 2"/>
          <p:cNvSpPr>
            <a:spLocks noGrp="1"/>
          </p:cNvSpPr>
          <p:nvPr>
            <p:ph idx="1"/>
          </p:nvPr>
        </p:nvSpPr>
        <p:spPr>
          <a:xfrm>
            <a:off x="381000" y="1166018"/>
            <a:ext cx="8229600" cy="5364163"/>
          </a:xfrm>
        </p:spPr>
        <p:txBody>
          <a:bodyPr>
            <a:normAutofit lnSpcReduction="10000"/>
          </a:bodyPr>
          <a:lstStyle/>
          <a:p>
            <a:r>
              <a:rPr lang="en-US" sz="2800" dirty="0" smtClean="0">
                <a:latin typeface="Georgia" pitchFamily="18" charset="0"/>
              </a:rPr>
              <a:t>Discovered in</a:t>
            </a:r>
          </a:p>
          <a:p>
            <a:pPr marL="0" indent="0">
              <a:buNone/>
            </a:pPr>
            <a:r>
              <a:rPr lang="en-US" sz="2800" dirty="0" smtClean="0">
                <a:latin typeface="Georgia" pitchFamily="18" charset="0"/>
              </a:rPr>
              <a:t>   1998 by</a:t>
            </a:r>
          </a:p>
          <a:p>
            <a:pPr marL="0" indent="0">
              <a:buNone/>
            </a:pPr>
            <a:r>
              <a:rPr lang="en-US" sz="2800" dirty="0" smtClean="0">
                <a:latin typeface="Georgia" pitchFamily="18" charset="0"/>
              </a:rPr>
              <a:t>   underwater</a:t>
            </a:r>
          </a:p>
          <a:p>
            <a:pPr marL="0" indent="0">
              <a:buNone/>
            </a:pPr>
            <a:r>
              <a:rPr lang="en-US" sz="2800" dirty="0" smtClean="0">
                <a:latin typeface="Georgia" pitchFamily="18" charset="0"/>
              </a:rPr>
              <a:t>   explorer </a:t>
            </a:r>
          </a:p>
          <a:p>
            <a:pPr marL="0" indent="0">
              <a:buNone/>
            </a:pPr>
            <a:r>
              <a:rPr lang="en-US" sz="2800" dirty="0">
                <a:latin typeface="Georgia" pitchFamily="18" charset="0"/>
              </a:rPr>
              <a:t> </a:t>
            </a:r>
            <a:r>
              <a:rPr lang="en-US" sz="2800" dirty="0" smtClean="0">
                <a:latin typeface="Georgia" pitchFamily="18" charset="0"/>
              </a:rPr>
              <a:t>  Robert Ballard, </a:t>
            </a:r>
          </a:p>
          <a:p>
            <a:pPr marL="0" indent="0">
              <a:buNone/>
            </a:pPr>
            <a:r>
              <a:rPr lang="en-US" sz="2800" dirty="0">
                <a:latin typeface="Georgia" pitchFamily="18" charset="0"/>
              </a:rPr>
              <a:t> </a:t>
            </a:r>
            <a:r>
              <a:rPr lang="en-US" sz="2800" dirty="0" smtClean="0">
                <a:latin typeface="Georgia" pitchFamily="18" charset="0"/>
              </a:rPr>
              <a:t>  working with</a:t>
            </a:r>
          </a:p>
          <a:p>
            <a:pPr marL="0" indent="0">
              <a:buNone/>
            </a:pPr>
            <a:r>
              <a:rPr lang="en-US" sz="2800" dirty="0" smtClean="0">
                <a:latin typeface="Georgia" pitchFamily="18" charset="0"/>
              </a:rPr>
              <a:t>   U.S. Navy.</a:t>
            </a:r>
          </a:p>
          <a:p>
            <a:pPr marL="0" indent="0">
              <a:buNone/>
            </a:pPr>
            <a:endParaRPr lang="en-US" sz="2800" dirty="0">
              <a:latin typeface="Georgia" pitchFamily="18" charset="0"/>
            </a:endParaRPr>
          </a:p>
          <a:p>
            <a:r>
              <a:rPr lang="en-US" sz="2800" dirty="0" smtClean="0">
                <a:latin typeface="Georgia" pitchFamily="18" charset="0"/>
              </a:rPr>
              <a:t>More than three</a:t>
            </a:r>
          </a:p>
          <a:p>
            <a:pPr marL="0" indent="0">
              <a:buNone/>
            </a:pPr>
            <a:r>
              <a:rPr lang="en-US" sz="2800" dirty="0">
                <a:latin typeface="Georgia" pitchFamily="18" charset="0"/>
              </a:rPr>
              <a:t> </a:t>
            </a:r>
            <a:r>
              <a:rPr lang="en-US" sz="2800" dirty="0" smtClean="0">
                <a:latin typeface="Georgia" pitchFamily="18" charset="0"/>
              </a:rPr>
              <a:t>   miles down.</a:t>
            </a:r>
          </a:p>
          <a:p>
            <a:pPr marL="0" indent="0">
              <a:buNone/>
            </a:pPr>
            <a:endParaRPr lang="en-US" sz="2800" dirty="0">
              <a:latin typeface="Georgia" pitchFamily="18" charset="0"/>
            </a:endParaRPr>
          </a:p>
          <a:p>
            <a:r>
              <a:rPr lang="en-US" sz="2800" dirty="0" smtClean="0">
                <a:latin typeface="Georgia" pitchFamily="18" charset="0"/>
              </a:rPr>
              <a:t>Japanese carriers</a:t>
            </a:r>
          </a:p>
          <a:p>
            <a:pPr marL="0" indent="0">
              <a:buNone/>
            </a:pPr>
            <a:r>
              <a:rPr lang="en-US" sz="2800" dirty="0">
                <a:latin typeface="Georgia" pitchFamily="18" charset="0"/>
              </a:rPr>
              <a:t> </a:t>
            </a:r>
            <a:r>
              <a:rPr lang="en-US" sz="2800" dirty="0" smtClean="0">
                <a:latin typeface="Georgia" pitchFamily="18" charset="0"/>
              </a:rPr>
              <a:t>   were not found.</a:t>
            </a:r>
            <a:endParaRPr lang="en-US" sz="2800" dirty="0">
              <a:latin typeface="Georgia" pitchFamily="18" charset="0"/>
            </a:endParaRPr>
          </a:p>
        </p:txBody>
      </p:sp>
    </p:spTree>
    <p:extLst>
      <p:ext uri="{BB962C8B-B14F-4D97-AF65-F5344CB8AC3E}">
        <p14:creationId xmlns:p14="http://schemas.microsoft.com/office/powerpoint/2010/main" val="24643649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mitchellarchives.com/wp-content/uploads/2008/10/midway-hf.jpg"/>
          <p:cNvPicPr>
            <a:picLocks noChangeAspect="1" noChangeArrowheads="1"/>
          </p:cNvPicPr>
          <p:nvPr/>
        </p:nvPicPr>
        <p:blipFill>
          <a:blip r:embed="rId2" cstate="print"/>
          <a:srcRect/>
          <a:stretch>
            <a:fillRect/>
          </a:stretch>
        </p:blipFill>
        <p:spPr bwMode="auto">
          <a:xfrm>
            <a:off x="457200" y="381000"/>
            <a:ext cx="8296566" cy="610552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normAutofit/>
          </a:bodyPr>
          <a:lstStyle/>
          <a:p>
            <a:pPr algn="l"/>
            <a:r>
              <a:rPr lang="en-US" sz="3600" dirty="0" smtClean="0">
                <a:solidFill>
                  <a:schemeClr val="bg1"/>
                </a:solidFill>
                <a:latin typeface="Georgia" pitchFamily="18" charset="0"/>
              </a:rPr>
              <a:t>“Island-Hopping” Strategy</a:t>
            </a:r>
            <a:endParaRPr lang="en-US" sz="3600" dirty="0">
              <a:solidFill>
                <a:schemeClr val="bg1"/>
              </a:solidFill>
              <a:latin typeface="Georgia" pitchFamily="18" charset="0"/>
            </a:endParaRPr>
          </a:p>
        </p:txBody>
      </p:sp>
      <p:sp>
        <p:nvSpPr>
          <p:cNvPr id="3" name="Content Placeholder 2"/>
          <p:cNvSpPr>
            <a:spLocks noGrp="1"/>
          </p:cNvSpPr>
          <p:nvPr>
            <p:ph idx="1"/>
          </p:nvPr>
        </p:nvSpPr>
        <p:spPr>
          <a:xfrm>
            <a:off x="457200" y="1646236"/>
            <a:ext cx="8229600" cy="5059363"/>
          </a:xfrm>
        </p:spPr>
        <p:txBody>
          <a:bodyPr>
            <a:normAutofit fontScale="92500" lnSpcReduction="20000"/>
          </a:bodyPr>
          <a:lstStyle/>
          <a:p>
            <a:r>
              <a:rPr lang="en-US" sz="2800" dirty="0" smtClean="0">
                <a:latin typeface="Georgia" pitchFamily="18" charset="0"/>
              </a:rPr>
              <a:t>After victory at Midway, Allies</a:t>
            </a:r>
          </a:p>
          <a:p>
            <a:pPr>
              <a:buNone/>
            </a:pPr>
            <a:r>
              <a:rPr lang="en-US" sz="2800" dirty="0" smtClean="0">
                <a:latin typeface="Georgia" pitchFamily="18" charset="0"/>
              </a:rPr>
              <a:t>	went on the offensive against</a:t>
            </a:r>
          </a:p>
          <a:p>
            <a:pPr>
              <a:buNone/>
            </a:pPr>
            <a:r>
              <a:rPr lang="en-US" sz="2800" dirty="0" smtClean="0">
                <a:latin typeface="Georgia" pitchFamily="18" charset="0"/>
              </a:rPr>
              <a:t>	Japan.</a:t>
            </a:r>
          </a:p>
          <a:p>
            <a:pPr>
              <a:buNone/>
            </a:pPr>
            <a:endParaRPr lang="en-US" sz="2800" dirty="0" smtClean="0">
              <a:latin typeface="Georgia" pitchFamily="18" charset="0"/>
            </a:endParaRPr>
          </a:p>
          <a:p>
            <a:r>
              <a:rPr lang="en-US" sz="2800" dirty="0" smtClean="0">
                <a:latin typeface="Georgia" pitchFamily="18" charset="0"/>
              </a:rPr>
              <a:t>U.S. adopts strategy of  </a:t>
            </a:r>
            <a:r>
              <a:rPr lang="en-US" sz="2800" dirty="0" smtClean="0">
                <a:solidFill>
                  <a:schemeClr val="bg1"/>
                </a:solidFill>
                <a:latin typeface="Georgia" pitchFamily="18" charset="0"/>
              </a:rPr>
              <a:t>“island </a:t>
            </a:r>
          </a:p>
          <a:p>
            <a:pPr>
              <a:buNone/>
            </a:pPr>
            <a:r>
              <a:rPr lang="en-US" sz="2800" dirty="0" smtClean="0">
                <a:solidFill>
                  <a:schemeClr val="bg1"/>
                </a:solidFill>
                <a:latin typeface="Georgia" pitchFamily="18" charset="0"/>
              </a:rPr>
              <a:t>	hopping”</a:t>
            </a:r>
            <a:r>
              <a:rPr lang="en-US" sz="2800" dirty="0" smtClean="0">
                <a:latin typeface="Georgia" pitchFamily="18" charset="0"/>
              </a:rPr>
              <a:t> against the Japanese</a:t>
            </a:r>
          </a:p>
          <a:p>
            <a:pPr>
              <a:buNone/>
            </a:pPr>
            <a:r>
              <a:rPr lang="en-US" sz="2800" dirty="0" smtClean="0">
                <a:latin typeface="Georgia" pitchFamily="18" charset="0"/>
              </a:rPr>
              <a:t>	forces dug in on hundreds of</a:t>
            </a:r>
          </a:p>
          <a:p>
            <a:pPr>
              <a:buNone/>
            </a:pPr>
            <a:r>
              <a:rPr lang="en-US" sz="2800" dirty="0" smtClean="0">
                <a:latin typeface="Georgia" pitchFamily="18" charset="0"/>
              </a:rPr>
              <a:t>	islands across the Pacific.</a:t>
            </a:r>
          </a:p>
          <a:p>
            <a:pPr>
              <a:buNone/>
            </a:pPr>
            <a:endParaRPr lang="en-US" sz="2800" dirty="0">
              <a:latin typeface="Georgia" pitchFamily="18" charset="0"/>
            </a:endParaRPr>
          </a:p>
          <a:p>
            <a:pPr>
              <a:buNone/>
            </a:pPr>
            <a:r>
              <a:rPr lang="en-US" sz="2800" dirty="0" smtClean="0">
                <a:latin typeface="Georgia" pitchFamily="18" charset="0"/>
              </a:rPr>
              <a:t>    </a:t>
            </a:r>
            <a:r>
              <a:rPr lang="en-US" sz="2800" b="1" dirty="0" smtClean="0">
                <a:latin typeface="Georgia" pitchFamily="18" charset="0"/>
              </a:rPr>
              <a:t>Explain this strategy.</a:t>
            </a:r>
          </a:p>
          <a:p>
            <a:pPr>
              <a:buNone/>
            </a:pPr>
            <a:endParaRPr lang="en-US" sz="2800" dirty="0" smtClean="0">
              <a:latin typeface="Georgia" pitchFamily="18" charset="0"/>
            </a:endParaRPr>
          </a:p>
          <a:p>
            <a:r>
              <a:rPr lang="en-US" sz="2800" dirty="0" smtClean="0">
                <a:solidFill>
                  <a:schemeClr val="bg1"/>
                </a:solidFill>
                <a:latin typeface="Georgia" pitchFamily="18" charset="0"/>
              </a:rPr>
              <a:t>Meant  jumping over Japanese</a:t>
            </a:r>
          </a:p>
          <a:p>
            <a:pPr>
              <a:buNone/>
            </a:pPr>
            <a:r>
              <a:rPr lang="en-US" sz="2800" dirty="0" smtClean="0">
                <a:solidFill>
                  <a:schemeClr val="bg1"/>
                </a:solidFill>
                <a:latin typeface="Georgia" pitchFamily="18" charset="0"/>
              </a:rPr>
              <a:t>	strong points and seizing less</a:t>
            </a:r>
          </a:p>
          <a:p>
            <a:pPr>
              <a:buNone/>
            </a:pPr>
            <a:r>
              <a:rPr lang="en-US" sz="2800" dirty="0" smtClean="0">
                <a:solidFill>
                  <a:schemeClr val="bg1"/>
                </a:solidFill>
                <a:latin typeface="Georgia" pitchFamily="18" charset="0"/>
              </a:rPr>
              <a:t>	fortified islands closer to Japan.</a:t>
            </a:r>
          </a:p>
        </p:txBody>
      </p:sp>
      <p:pic>
        <p:nvPicPr>
          <p:cNvPr id="36868" name="Picture 4" descr="http://londonkoreanlinks.net/wp-content/uploads/2009/06/douglas_macarthur.jpg"/>
          <p:cNvPicPr>
            <a:picLocks noChangeAspect="1" noChangeArrowheads="1"/>
          </p:cNvPicPr>
          <p:nvPr/>
        </p:nvPicPr>
        <p:blipFill>
          <a:blip r:embed="rId2" cstate="print"/>
          <a:srcRect/>
          <a:stretch>
            <a:fillRect/>
          </a:stretch>
        </p:blipFill>
        <p:spPr bwMode="auto">
          <a:xfrm>
            <a:off x="5791200" y="1524000"/>
            <a:ext cx="2921080" cy="3703930"/>
          </a:xfrm>
          <a:prstGeom prst="rect">
            <a:avLst/>
          </a:prstGeom>
          <a:noFill/>
        </p:spPr>
      </p:pic>
      <p:sp>
        <p:nvSpPr>
          <p:cNvPr id="6" name="TextBox 5"/>
          <p:cNvSpPr txBox="1"/>
          <p:nvPr/>
        </p:nvSpPr>
        <p:spPr>
          <a:xfrm>
            <a:off x="5943600" y="5334000"/>
            <a:ext cx="2525050" cy="369332"/>
          </a:xfrm>
          <a:prstGeom prst="rect">
            <a:avLst/>
          </a:prstGeom>
          <a:noFill/>
        </p:spPr>
        <p:txBody>
          <a:bodyPr wrap="none" rtlCol="0">
            <a:spAutoFit/>
          </a:bodyPr>
          <a:lstStyle/>
          <a:p>
            <a:r>
              <a:rPr lang="en-US" b="1" dirty="0" smtClean="0">
                <a:solidFill>
                  <a:schemeClr val="bg1"/>
                </a:solidFill>
                <a:latin typeface="Georgia" pitchFamily="18" charset="0"/>
              </a:rPr>
              <a:t>Douglas MacArthur</a:t>
            </a:r>
            <a:endParaRPr lang="en-US" b="1" dirty="0">
              <a:solidFill>
                <a:schemeClr val="bg1"/>
              </a:solidFill>
              <a:latin typeface="Georg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linds(horizontal)">
                                      <p:cBhvr>
                                        <p:cTn id="7" dur="500"/>
                                        <p:tgtEl>
                                          <p:spTgt spid="3">
                                            <p:txEl>
                                              <p:pRg st="11" end="1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2" end="12"/>
                                            </p:txEl>
                                          </p:spTgt>
                                        </p:tgtEl>
                                        <p:attrNameLst>
                                          <p:attrName>style.visibility</p:attrName>
                                        </p:attrNameLst>
                                      </p:cBhvr>
                                      <p:to>
                                        <p:strVal val="visible"/>
                                      </p:to>
                                    </p:set>
                                    <p:animEffect transition="in" filter="blinds(horizontal)">
                                      <p:cBhvr>
                                        <p:cTn id="10" dur="500"/>
                                        <p:tgtEl>
                                          <p:spTgt spid="3">
                                            <p:txEl>
                                              <p:pRg st="12" end="1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animEffect transition="in" filter="blinds(horizontal)">
                                      <p:cBhvr>
                                        <p:cTn id="1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lang="en-US" sz="3600" dirty="0" smtClean="0">
                <a:solidFill>
                  <a:schemeClr val="bg1"/>
                </a:solidFill>
                <a:latin typeface="Georgia" pitchFamily="18" charset="0"/>
              </a:rPr>
              <a:t>“Island-Hopping”</a:t>
            </a:r>
            <a:endParaRPr lang="en-US" sz="3600" dirty="0">
              <a:solidFill>
                <a:schemeClr val="bg1"/>
              </a:solidFill>
              <a:latin typeface="Georgia" pitchFamily="18" charset="0"/>
            </a:endParaRPr>
          </a:p>
        </p:txBody>
      </p:sp>
      <p:pic>
        <p:nvPicPr>
          <p:cNvPr id="4" name="Picture 2" descr="http://www.lib.utexas.edu/maps/national_parks/pacific_theater_1941_45.jpg"/>
          <p:cNvPicPr>
            <a:picLocks noChangeAspect="1" noChangeArrowheads="1"/>
          </p:cNvPicPr>
          <p:nvPr/>
        </p:nvPicPr>
        <p:blipFill>
          <a:blip r:embed="rId2" cstate="print"/>
          <a:srcRect/>
          <a:stretch>
            <a:fillRect/>
          </a:stretch>
        </p:blipFill>
        <p:spPr bwMode="auto">
          <a:xfrm>
            <a:off x="3581400" y="1524000"/>
            <a:ext cx="4880249" cy="4993268"/>
          </a:xfrm>
          <a:prstGeom prst="rect">
            <a:avLst/>
          </a:prstGeom>
          <a:noFill/>
        </p:spPr>
      </p:pic>
      <p:sp>
        <p:nvSpPr>
          <p:cNvPr id="5" name="Rectangle 4"/>
          <p:cNvSpPr/>
          <p:nvPr/>
        </p:nvSpPr>
        <p:spPr>
          <a:xfrm>
            <a:off x="457200" y="1600200"/>
            <a:ext cx="3124200" cy="4662815"/>
          </a:xfrm>
          <a:prstGeom prst="rect">
            <a:avLst/>
          </a:prstGeom>
        </p:spPr>
        <p:txBody>
          <a:bodyPr wrap="square">
            <a:spAutoFit/>
          </a:bodyPr>
          <a:lstStyle/>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endParaRPr lang="en-US" sz="2800" dirty="0" smtClean="0">
              <a:latin typeface="Georgia" pitchFamily="18" charset="0"/>
              <a:sym typeface="Wingdings" pitchFamily="2" charset="2"/>
            </a:endParaRPr>
          </a:p>
          <a:p>
            <a:pPr marL="165100" lvl="2">
              <a:lnSpc>
                <a:spcPct val="90000"/>
              </a:lnSpc>
              <a:defRPr/>
            </a:pPr>
            <a:r>
              <a:rPr lang="en-US" sz="2600" dirty="0" smtClean="0">
                <a:latin typeface="Georgia" pitchFamily="18" charset="0"/>
                <a:sym typeface="Wingdings" pitchFamily="2" charset="2"/>
              </a:rPr>
              <a:t>“Hit ‘</a:t>
            </a:r>
            <a:r>
              <a:rPr lang="en-US" sz="2600" dirty="0" err="1" smtClean="0">
                <a:latin typeface="Georgia" pitchFamily="18" charset="0"/>
                <a:sym typeface="Wingdings" pitchFamily="2" charset="2"/>
              </a:rPr>
              <a:t>em</a:t>
            </a:r>
            <a:r>
              <a:rPr lang="en-US" sz="2600" dirty="0" smtClean="0">
                <a:latin typeface="Georgia" pitchFamily="18" charset="0"/>
                <a:sym typeface="Wingdings" pitchFamily="2" charset="2"/>
              </a:rPr>
              <a:t> where they </a:t>
            </a:r>
            <a:r>
              <a:rPr lang="en-US" sz="2600" dirty="0" err="1" smtClean="0">
                <a:latin typeface="Georgia" pitchFamily="18" charset="0"/>
                <a:sym typeface="Wingdings" pitchFamily="2" charset="2"/>
              </a:rPr>
              <a:t>ain’t</a:t>
            </a:r>
            <a:r>
              <a:rPr lang="en-US" sz="2600" dirty="0" smtClean="0">
                <a:latin typeface="Georgia" pitchFamily="18" charset="0"/>
                <a:sym typeface="Wingdings" pitchFamily="2" charset="2"/>
              </a:rPr>
              <a:t>, let ‘</a:t>
            </a:r>
            <a:r>
              <a:rPr lang="en-US" sz="2600" dirty="0" err="1" smtClean="0">
                <a:latin typeface="Georgia" pitchFamily="18" charset="0"/>
                <a:sym typeface="Wingdings" pitchFamily="2" charset="2"/>
              </a:rPr>
              <a:t>em</a:t>
            </a:r>
            <a:r>
              <a:rPr lang="en-US" sz="2600" dirty="0" smtClean="0">
                <a:latin typeface="Georgia" pitchFamily="18" charset="0"/>
                <a:sym typeface="Wingdings" pitchFamily="2" charset="2"/>
              </a:rPr>
              <a:t> die on the vine” </a:t>
            </a:r>
            <a:endParaRPr lang="en-US" sz="2800" dirty="0" smtClean="0">
              <a:latin typeface="Georgia" pitchFamily="18" charset="0"/>
              <a:sym typeface="Wingdings" pitchFamily="2" charset="2"/>
            </a:endParaRPr>
          </a:p>
          <a:p>
            <a:pPr marL="165100" lvl="2">
              <a:lnSpc>
                <a:spcPct val="90000"/>
              </a:lnSpc>
              <a:defRPr/>
            </a:pPr>
            <a:r>
              <a:rPr lang="en-US" sz="2800" dirty="0" smtClean="0">
                <a:solidFill>
                  <a:schemeClr val="bg1"/>
                </a:solidFill>
                <a:latin typeface="Georgia" pitchFamily="18" charset="0"/>
                <a:sym typeface="Wingdings" pitchFamily="2" charset="2"/>
              </a:rPr>
              <a:t>-</a:t>
            </a:r>
            <a:r>
              <a:rPr lang="en-US" dirty="0" smtClean="0">
                <a:solidFill>
                  <a:schemeClr val="bg1"/>
                </a:solidFill>
                <a:latin typeface="Georgia" pitchFamily="18" charset="0"/>
                <a:sym typeface="Wingdings" pitchFamily="2" charset="2"/>
              </a:rPr>
              <a:t>Gen. Douglas MacArthur</a:t>
            </a:r>
          </a:p>
        </p:txBody>
      </p:sp>
      <p:pic>
        <p:nvPicPr>
          <p:cNvPr id="37890" name="Picture 2" descr="http://content.answcdn.com/main/content/img/getty/8/4/72712484.jpg"/>
          <p:cNvPicPr>
            <a:picLocks noChangeAspect="1" noChangeArrowheads="1"/>
          </p:cNvPicPr>
          <p:nvPr/>
        </p:nvPicPr>
        <p:blipFill>
          <a:blip r:embed="rId3" cstate="print"/>
          <a:srcRect/>
          <a:stretch>
            <a:fillRect/>
          </a:stretch>
        </p:blipFill>
        <p:spPr bwMode="auto">
          <a:xfrm>
            <a:off x="914400" y="1524000"/>
            <a:ext cx="1981200" cy="3027872"/>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700" b="1" dirty="0" smtClean="0"/>
              <a:t>Aug, 1942 – Feb. 1943</a:t>
            </a:r>
            <a:r>
              <a:rPr lang="en-US" dirty="0" smtClean="0"/>
              <a:t/>
            </a:r>
            <a:br>
              <a:rPr lang="en-US" dirty="0" smtClean="0"/>
            </a:br>
            <a:r>
              <a:rPr lang="en-US" sz="4000" dirty="0" smtClean="0">
                <a:solidFill>
                  <a:schemeClr val="bg1"/>
                </a:solidFill>
                <a:latin typeface="Georgia" pitchFamily="18" charset="0"/>
              </a:rPr>
              <a:t>Battle of Guadalcanal</a:t>
            </a:r>
            <a:endParaRPr lang="en-US" sz="4000" dirty="0">
              <a:solidFill>
                <a:schemeClr val="bg1"/>
              </a:solidFill>
              <a:latin typeface="Georgia" pitchFamily="18" charset="0"/>
            </a:endParaRPr>
          </a:p>
        </p:txBody>
      </p:sp>
      <p:sp>
        <p:nvSpPr>
          <p:cNvPr id="3" name="Content Placeholder 2"/>
          <p:cNvSpPr>
            <a:spLocks noGrp="1"/>
          </p:cNvSpPr>
          <p:nvPr>
            <p:ph idx="1"/>
          </p:nvPr>
        </p:nvSpPr>
        <p:spPr>
          <a:xfrm>
            <a:off x="457200" y="1646236"/>
            <a:ext cx="8229600" cy="5211764"/>
          </a:xfrm>
          <a:ln>
            <a:solidFill>
              <a:schemeClr val="tx1"/>
            </a:solidFill>
          </a:ln>
        </p:spPr>
        <p:txBody>
          <a:bodyPr>
            <a:normAutofit fontScale="92500" lnSpcReduction="10000"/>
          </a:bodyPr>
          <a:lstStyle/>
          <a:p>
            <a:r>
              <a:rPr lang="en-US" sz="2800" dirty="0" smtClean="0">
                <a:latin typeface="Georgia" pitchFamily="18" charset="0"/>
              </a:rPr>
              <a:t>U.S. Marines launched surprise</a:t>
            </a:r>
          </a:p>
          <a:p>
            <a:pPr>
              <a:buNone/>
            </a:pPr>
            <a:r>
              <a:rPr lang="en-US" sz="2800" dirty="0" smtClean="0">
                <a:latin typeface="Georgia" pitchFamily="18" charset="0"/>
              </a:rPr>
              <a:t>	invasion of this island</a:t>
            </a:r>
            <a:r>
              <a:rPr lang="en-US" sz="2800" dirty="0">
                <a:latin typeface="Georgia" pitchFamily="18" charset="0"/>
              </a:rPr>
              <a:t> </a:t>
            </a:r>
            <a:r>
              <a:rPr lang="en-US" sz="2800" dirty="0" smtClean="0">
                <a:latin typeface="Georgia" pitchFamily="18" charset="0"/>
              </a:rPr>
              <a:t>in the</a:t>
            </a:r>
          </a:p>
          <a:p>
            <a:pPr>
              <a:buNone/>
            </a:pPr>
            <a:r>
              <a:rPr lang="en-US" sz="2800" dirty="0">
                <a:latin typeface="Georgia" pitchFamily="18" charset="0"/>
              </a:rPr>
              <a:t> </a:t>
            </a:r>
            <a:r>
              <a:rPr lang="en-US" sz="2800" dirty="0" smtClean="0">
                <a:latin typeface="Georgia" pitchFamily="18" charset="0"/>
              </a:rPr>
              <a:t>  Solomon Islands. </a:t>
            </a:r>
          </a:p>
          <a:p>
            <a:pPr>
              <a:buNone/>
            </a:pPr>
            <a:endParaRPr lang="en-US" sz="2800" dirty="0" smtClean="0">
              <a:latin typeface="Georgia" pitchFamily="18" charset="0"/>
            </a:endParaRPr>
          </a:p>
          <a:p>
            <a:r>
              <a:rPr lang="en-US" sz="2800" dirty="0" smtClean="0">
                <a:latin typeface="Georgia" pitchFamily="18" charset="0"/>
              </a:rPr>
              <a:t>Battle lasted six months.</a:t>
            </a:r>
          </a:p>
          <a:p>
            <a:endParaRPr lang="en-US" sz="2800" dirty="0" smtClean="0">
              <a:latin typeface="Georgia" pitchFamily="18" charset="0"/>
            </a:endParaRPr>
          </a:p>
          <a:p>
            <a:r>
              <a:rPr lang="en-US" sz="2800" dirty="0" smtClean="0">
                <a:latin typeface="Georgia" pitchFamily="18" charset="0"/>
              </a:rPr>
              <a:t>Japanese lose 23,000 of 36,000</a:t>
            </a:r>
          </a:p>
          <a:p>
            <a:pPr>
              <a:buNone/>
            </a:pPr>
            <a:r>
              <a:rPr lang="en-US" sz="2800" dirty="0" smtClean="0">
                <a:latin typeface="Georgia" pitchFamily="18" charset="0"/>
              </a:rPr>
              <a:t>	troops before abandoning the</a:t>
            </a:r>
          </a:p>
          <a:p>
            <a:pPr>
              <a:buNone/>
            </a:pPr>
            <a:r>
              <a:rPr lang="en-US" sz="2800" dirty="0" smtClean="0">
                <a:latin typeface="Georgia" pitchFamily="18" charset="0"/>
              </a:rPr>
              <a:t>	“island of death.”</a:t>
            </a:r>
          </a:p>
          <a:p>
            <a:pPr>
              <a:buNone/>
            </a:pPr>
            <a:endParaRPr lang="en-US" sz="2800" dirty="0" smtClean="0">
              <a:latin typeface="Georgia" pitchFamily="18" charset="0"/>
            </a:endParaRPr>
          </a:p>
          <a:p>
            <a:r>
              <a:rPr lang="en-US" sz="2800" dirty="0" smtClean="0">
                <a:latin typeface="Georgia" pitchFamily="18" charset="0"/>
              </a:rPr>
              <a:t>Why is this battle a milestone?</a:t>
            </a:r>
          </a:p>
          <a:p>
            <a:pPr>
              <a:buNone/>
            </a:pPr>
            <a:r>
              <a:rPr lang="en-US" sz="2800" dirty="0" smtClean="0">
                <a:solidFill>
                  <a:schemeClr val="bg1"/>
                </a:solidFill>
                <a:latin typeface="Georgia" pitchFamily="18" charset="0"/>
              </a:rPr>
              <a:t>    </a:t>
            </a:r>
            <a:r>
              <a:rPr lang="en-US" sz="2800" b="1" dirty="0" smtClean="0">
                <a:solidFill>
                  <a:schemeClr val="bg1"/>
                </a:solidFill>
                <a:latin typeface="Georgia" pitchFamily="18" charset="0"/>
              </a:rPr>
              <a:t>First time Allied forces took</a:t>
            </a:r>
          </a:p>
          <a:p>
            <a:pPr>
              <a:buNone/>
            </a:pPr>
            <a:r>
              <a:rPr lang="en-US" sz="2800" b="1" dirty="0">
                <a:solidFill>
                  <a:schemeClr val="bg1"/>
                </a:solidFill>
                <a:latin typeface="Georgia" pitchFamily="18" charset="0"/>
              </a:rPr>
              <a:t> </a:t>
            </a:r>
            <a:r>
              <a:rPr lang="en-US" sz="2800" b="1" dirty="0" smtClean="0">
                <a:solidFill>
                  <a:schemeClr val="bg1"/>
                </a:solidFill>
                <a:latin typeface="Georgia" pitchFamily="18" charset="0"/>
              </a:rPr>
              <a:t>   back territory from Japan.</a:t>
            </a:r>
          </a:p>
          <a:p>
            <a:pPr>
              <a:buNone/>
            </a:pPr>
            <a:r>
              <a:rPr lang="en-US" sz="2800" b="1" dirty="0" smtClean="0">
                <a:latin typeface="Georgia" pitchFamily="18" charset="0"/>
              </a:rPr>
              <a:t>	</a:t>
            </a:r>
            <a:endParaRPr lang="en-US" sz="2800" b="1" dirty="0">
              <a:latin typeface="Georgia" pitchFamily="18" charset="0"/>
            </a:endParaRPr>
          </a:p>
        </p:txBody>
      </p:sp>
      <p:pic>
        <p:nvPicPr>
          <p:cNvPr id="38914" name="Picture 2" descr="http://t1.gstatic.com/images?q=tbn:ANd9GcR_HG6LVXR7S22bpRlYmYYM7E3dd9vYlV-Mn0laaMAy4Ckkp-5v_g"/>
          <p:cNvPicPr>
            <a:picLocks noChangeAspect="1" noChangeArrowheads="1"/>
          </p:cNvPicPr>
          <p:nvPr/>
        </p:nvPicPr>
        <p:blipFill>
          <a:blip r:embed="rId2" cstate="print"/>
          <a:srcRect/>
          <a:stretch>
            <a:fillRect/>
          </a:stretch>
        </p:blipFill>
        <p:spPr bwMode="auto">
          <a:xfrm>
            <a:off x="5715000" y="4463716"/>
            <a:ext cx="3131316" cy="2057400"/>
          </a:xfrm>
          <a:prstGeom prst="rect">
            <a:avLst/>
          </a:prstGeom>
          <a:noFill/>
        </p:spPr>
      </p:pic>
      <p:pic>
        <p:nvPicPr>
          <p:cNvPr id="38916" name="Picture 4" descr="http://www.guadalcanal.com/images/troops_blackandwhite_147k.jpg"/>
          <p:cNvPicPr>
            <a:picLocks noChangeAspect="1" noChangeArrowheads="1"/>
          </p:cNvPicPr>
          <p:nvPr/>
        </p:nvPicPr>
        <p:blipFill>
          <a:blip r:embed="rId3" cstate="print"/>
          <a:srcRect/>
          <a:stretch>
            <a:fillRect/>
          </a:stretch>
        </p:blipFill>
        <p:spPr bwMode="auto">
          <a:xfrm>
            <a:off x="5715000" y="1752600"/>
            <a:ext cx="3182838"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ap of Guadalcanal, US landings on Florida, Tulagi, Tanambogo and Gavutu Is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04800"/>
            <a:ext cx="5867400" cy="6186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742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WWII Parts 1 &amp; 2 Group Activity </a:t>
            </a:r>
            <a:br>
              <a:rPr lang="en-US" dirty="0" smtClean="0"/>
            </a:br>
            <a:endParaRPr lang="en-US" dirty="0"/>
          </a:p>
        </p:txBody>
      </p:sp>
      <p:sp>
        <p:nvSpPr>
          <p:cNvPr id="3" name="Content Placeholder 2"/>
          <p:cNvSpPr>
            <a:spLocks noGrp="1"/>
          </p:cNvSpPr>
          <p:nvPr>
            <p:ph sz="half" idx="1"/>
          </p:nvPr>
        </p:nvSpPr>
        <p:spPr/>
        <p:txBody>
          <a:bodyPr>
            <a:normAutofit fontScale="92500" lnSpcReduction="10000"/>
          </a:bodyPr>
          <a:lstStyle/>
          <a:p>
            <a:pPr>
              <a:buNone/>
            </a:pPr>
            <a:r>
              <a:rPr lang="en-US" b="1" u="sng" dirty="0" smtClean="0"/>
              <a:t>Assignment 1 (10 pts.)</a:t>
            </a:r>
          </a:p>
          <a:p>
            <a:r>
              <a:rPr lang="en-US" dirty="0" smtClean="0"/>
              <a:t>Using the maps provided show </a:t>
            </a:r>
          </a:p>
          <a:p>
            <a:pPr lvl="1"/>
            <a:r>
              <a:rPr lang="en-US" dirty="0" smtClean="0"/>
              <a:t>German Advances in WWII between 1939 -  1941 </a:t>
            </a:r>
          </a:p>
          <a:p>
            <a:pPr lvl="2"/>
            <a:r>
              <a:rPr lang="en-US" i="1" u="sng" dirty="0" smtClean="0"/>
              <a:t>(p 442)</a:t>
            </a:r>
          </a:p>
          <a:p>
            <a:pPr lvl="1"/>
            <a:r>
              <a:rPr lang="en-US" dirty="0" smtClean="0"/>
              <a:t>Japanese &amp; Allies in Asia and Pacific 1941-1945 </a:t>
            </a:r>
          </a:p>
          <a:p>
            <a:pPr lvl="2"/>
            <a:r>
              <a:rPr lang="en-US" i="1" u="sng" dirty="0" smtClean="0"/>
              <a:t>(p. 448)</a:t>
            </a:r>
          </a:p>
          <a:p>
            <a:r>
              <a:rPr lang="en-US" dirty="0" smtClean="0"/>
              <a:t>Countries, cities, dates, color coded, key</a:t>
            </a:r>
          </a:p>
        </p:txBody>
      </p:sp>
      <p:sp>
        <p:nvSpPr>
          <p:cNvPr id="4" name="Content Placeholder 3"/>
          <p:cNvSpPr>
            <a:spLocks noGrp="1"/>
          </p:cNvSpPr>
          <p:nvPr>
            <p:ph sz="half" idx="2"/>
          </p:nvPr>
        </p:nvSpPr>
        <p:spPr/>
        <p:txBody>
          <a:bodyPr>
            <a:normAutofit fontScale="92500" lnSpcReduction="10000"/>
          </a:bodyPr>
          <a:lstStyle/>
          <a:p>
            <a:pPr>
              <a:buNone/>
            </a:pPr>
            <a:r>
              <a:rPr lang="en-US" b="1" u="sng" dirty="0" smtClean="0"/>
              <a:t>Assignment 2 (10 pts.)</a:t>
            </a:r>
          </a:p>
          <a:p>
            <a:r>
              <a:rPr lang="en-US" dirty="0" smtClean="0"/>
              <a:t>Choose one per group member</a:t>
            </a:r>
          </a:p>
          <a:p>
            <a:pPr lvl="1"/>
            <a:r>
              <a:rPr lang="en-US" dirty="0" smtClean="0"/>
              <a:t>West</a:t>
            </a:r>
          </a:p>
          <a:p>
            <a:pPr lvl="2"/>
            <a:r>
              <a:rPr lang="en-US" dirty="0" smtClean="0"/>
              <a:t>Dunkirk</a:t>
            </a:r>
          </a:p>
          <a:p>
            <a:pPr lvl="2"/>
            <a:r>
              <a:rPr lang="en-US" dirty="0" smtClean="0"/>
              <a:t>Battle of Britain</a:t>
            </a:r>
          </a:p>
          <a:p>
            <a:pPr lvl="1"/>
            <a:r>
              <a:rPr lang="en-US" dirty="0" smtClean="0"/>
              <a:t>East</a:t>
            </a:r>
          </a:p>
          <a:p>
            <a:pPr lvl="2"/>
            <a:r>
              <a:rPr lang="en-US" dirty="0" smtClean="0"/>
              <a:t>Operation Barbarossa</a:t>
            </a:r>
          </a:p>
          <a:p>
            <a:pPr lvl="2"/>
            <a:r>
              <a:rPr lang="en-US" dirty="0" smtClean="0"/>
              <a:t>Leningrad</a:t>
            </a:r>
          </a:p>
          <a:p>
            <a:pPr lvl="1"/>
            <a:r>
              <a:rPr lang="en-US" dirty="0" smtClean="0"/>
              <a:t>Pacific</a:t>
            </a:r>
          </a:p>
          <a:p>
            <a:pPr lvl="2"/>
            <a:r>
              <a:rPr lang="en-US" dirty="0" smtClean="0"/>
              <a:t>Midway</a:t>
            </a:r>
          </a:p>
          <a:p>
            <a:pPr lvl="2"/>
            <a:r>
              <a:rPr lang="en-US" dirty="0" smtClean="0"/>
              <a:t>Guadalcanal</a:t>
            </a:r>
          </a:p>
          <a:p>
            <a:r>
              <a:rPr lang="en-US" dirty="0" smtClean="0"/>
              <a:t>Share with Group</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sz="2700" b="1" dirty="0" smtClean="0"/>
              <a:t>Dec. 7, 1941</a:t>
            </a:r>
            <a:r>
              <a:rPr lang="en-US" dirty="0" smtClean="0"/>
              <a:t/>
            </a:r>
            <a:br>
              <a:rPr lang="en-US" dirty="0" smtClean="0"/>
            </a:br>
            <a:r>
              <a:rPr lang="en-US" sz="3600" dirty="0" smtClean="0">
                <a:solidFill>
                  <a:schemeClr val="bg1"/>
                </a:solidFill>
                <a:latin typeface="Georgia" pitchFamily="18" charset="0"/>
              </a:rPr>
              <a:t>Attack on Pearl Harbor</a:t>
            </a:r>
            <a:endParaRPr lang="en-US" sz="3600" dirty="0">
              <a:solidFill>
                <a:schemeClr val="bg1"/>
              </a:solidFill>
              <a:latin typeface="Georgia" pitchFamily="18" charset="0"/>
            </a:endParaRPr>
          </a:p>
        </p:txBody>
      </p:sp>
      <p:sp>
        <p:nvSpPr>
          <p:cNvPr id="5" name="Content Placeholder 4"/>
          <p:cNvSpPr>
            <a:spLocks noGrp="1"/>
          </p:cNvSpPr>
          <p:nvPr>
            <p:ph idx="1"/>
          </p:nvPr>
        </p:nvSpPr>
        <p:spPr/>
        <p:txBody>
          <a:bodyPr>
            <a:normAutofit/>
          </a:bodyPr>
          <a:lstStyle/>
          <a:p>
            <a:r>
              <a:rPr lang="en-US" sz="2800" dirty="0" smtClean="0">
                <a:latin typeface="Georgia" pitchFamily="18" charset="0"/>
              </a:rPr>
              <a:t>In surprise attack on U.S.</a:t>
            </a:r>
          </a:p>
          <a:p>
            <a:pPr>
              <a:buNone/>
            </a:pPr>
            <a:r>
              <a:rPr lang="en-US" sz="2800" dirty="0" smtClean="0">
                <a:latin typeface="Georgia" pitchFamily="18" charset="0"/>
              </a:rPr>
              <a:t>	naval base in Hawaii, Japan</a:t>
            </a:r>
          </a:p>
          <a:p>
            <a:pPr>
              <a:buNone/>
            </a:pPr>
            <a:r>
              <a:rPr lang="en-US" sz="2800" dirty="0" smtClean="0">
                <a:latin typeface="Georgia" pitchFamily="18" charset="0"/>
              </a:rPr>
              <a:t>	destroyed almost the entire</a:t>
            </a:r>
          </a:p>
          <a:p>
            <a:pPr>
              <a:buNone/>
            </a:pPr>
            <a:r>
              <a:rPr lang="en-US" sz="2800" dirty="0" smtClean="0">
                <a:latin typeface="Georgia" pitchFamily="18" charset="0"/>
              </a:rPr>
              <a:t>	U.S. Pacific fleet.</a:t>
            </a:r>
          </a:p>
          <a:p>
            <a:pPr>
              <a:buNone/>
            </a:pPr>
            <a:endParaRPr lang="en-US" sz="2800" dirty="0" smtClean="0">
              <a:latin typeface="Georgia" pitchFamily="18" charset="0"/>
            </a:endParaRPr>
          </a:p>
        </p:txBody>
      </p:sp>
      <p:pic>
        <p:nvPicPr>
          <p:cNvPr id="2058" name="Picture 10" descr="http://www.norcalblogs.com/post_scripts/archives/pearl.jpg"/>
          <p:cNvPicPr>
            <a:picLocks noChangeAspect="1" noChangeArrowheads="1"/>
          </p:cNvPicPr>
          <p:nvPr/>
        </p:nvPicPr>
        <p:blipFill>
          <a:blip r:embed="rId2" cstate="print"/>
          <a:srcRect/>
          <a:stretch>
            <a:fillRect/>
          </a:stretch>
        </p:blipFill>
        <p:spPr bwMode="auto">
          <a:xfrm>
            <a:off x="5486400" y="1524000"/>
            <a:ext cx="3124200" cy="4686301"/>
          </a:xfrm>
          <a:prstGeom prst="rect">
            <a:avLst/>
          </a:prstGeom>
          <a:noFill/>
        </p:spPr>
      </p:pic>
      <p:sp>
        <p:nvSpPr>
          <p:cNvPr id="6" name="TextBox 5"/>
          <p:cNvSpPr txBox="1"/>
          <p:nvPr/>
        </p:nvSpPr>
        <p:spPr>
          <a:xfrm>
            <a:off x="838200" y="5867400"/>
            <a:ext cx="3147729" cy="369332"/>
          </a:xfrm>
          <a:prstGeom prst="rect">
            <a:avLst/>
          </a:prstGeom>
          <a:noFill/>
        </p:spPr>
        <p:txBody>
          <a:bodyPr wrap="none" rtlCol="0">
            <a:spAutoFit/>
          </a:bodyPr>
          <a:lstStyle/>
          <a:p>
            <a:r>
              <a:rPr lang="en-US" dirty="0" smtClean="0">
                <a:hlinkClick r:id="rId3" tooltip="Use Safari for YouTube"/>
              </a:rPr>
              <a:t>Pearl Harbor  &amp; FDR Speech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my.execpc.com/~dschaaf/bshiprow.gif"/>
          <p:cNvPicPr>
            <a:picLocks noChangeAspect="1" noChangeArrowheads="1"/>
          </p:cNvPicPr>
          <p:nvPr/>
        </p:nvPicPr>
        <p:blipFill>
          <a:blip r:embed="rId2" cstate="print"/>
          <a:srcRect/>
          <a:stretch>
            <a:fillRect/>
          </a:stretch>
        </p:blipFill>
        <p:spPr bwMode="auto">
          <a:xfrm>
            <a:off x="914400" y="304800"/>
            <a:ext cx="7467600" cy="628389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rivervet.com/images/PearlHarbor/pearl03.jpg"/>
          <p:cNvPicPr>
            <a:picLocks noChangeAspect="1" noChangeArrowheads="1"/>
          </p:cNvPicPr>
          <p:nvPr/>
        </p:nvPicPr>
        <p:blipFill>
          <a:blip r:embed="rId2" cstate="print"/>
          <a:srcRect/>
          <a:stretch>
            <a:fillRect/>
          </a:stretch>
        </p:blipFill>
        <p:spPr bwMode="auto">
          <a:xfrm>
            <a:off x="1981200" y="753817"/>
            <a:ext cx="6869603" cy="5601724"/>
          </a:xfrm>
          <a:prstGeom prst="rect">
            <a:avLst/>
          </a:prstGeom>
          <a:noFill/>
        </p:spPr>
      </p:pic>
      <p:pic>
        <p:nvPicPr>
          <p:cNvPr id="3" name="Picture 4" descr="PH news"/>
          <p:cNvPicPr>
            <a:picLocks noChangeAspect="1" noChangeArrowheads="1"/>
          </p:cNvPicPr>
          <p:nvPr/>
        </p:nvPicPr>
        <p:blipFill>
          <a:blip r:embed="rId3" cstate="print"/>
          <a:srcRect/>
          <a:stretch>
            <a:fillRect/>
          </a:stretch>
        </p:blipFill>
        <p:spPr bwMode="auto">
          <a:xfrm rot="21301866">
            <a:off x="476094" y="757840"/>
            <a:ext cx="2593749" cy="2947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H 2"/>
          <p:cNvPicPr>
            <a:picLocks noChangeAspect="1" noChangeArrowheads="1"/>
          </p:cNvPicPr>
          <p:nvPr/>
        </p:nvPicPr>
        <p:blipFill>
          <a:blip r:embed="rId2" cstate="print"/>
          <a:srcRect/>
          <a:stretch>
            <a:fillRect/>
          </a:stretch>
        </p:blipFill>
        <p:spPr bwMode="auto">
          <a:xfrm>
            <a:off x="533400" y="533400"/>
            <a:ext cx="8305800" cy="55569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pearlharboronline.com/images/USS%20Arizona.gif"/>
          <p:cNvPicPr>
            <a:picLocks noChangeAspect="1" noChangeArrowheads="1"/>
          </p:cNvPicPr>
          <p:nvPr/>
        </p:nvPicPr>
        <p:blipFill>
          <a:blip r:embed="rId2" cstate="print"/>
          <a:srcRect/>
          <a:stretch>
            <a:fillRect/>
          </a:stretch>
        </p:blipFill>
        <p:spPr bwMode="auto">
          <a:xfrm>
            <a:off x="3581400" y="457200"/>
            <a:ext cx="5235740" cy="4092131"/>
          </a:xfrm>
          <a:prstGeom prst="rect">
            <a:avLst/>
          </a:prstGeom>
          <a:noFill/>
        </p:spPr>
      </p:pic>
      <p:sp>
        <p:nvSpPr>
          <p:cNvPr id="5" name="TextBox 4"/>
          <p:cNvSpPr txBox="1"/>
          <p:nvPr/>
        </p:nvSpPr>
        <p:spPr>
          <a:xfrm>
            <a:off x="5334000" y="4724400"/>
            <a:ext cx="1896609" cy="400110"/>
          </a:xfrm>
          <a:prstGeom prst="rect">
            <a:avLst/>
          </a:prstGeom>
          <a:noFill/>
        </p:spPr>
        <p:txBody>
          <a:bodyPr wrap="none" rtlCol="0">
            <a:spAutoFit/>
          </a:bodyPr>
          <a:lstStyle/>
          <a:p>
            <a:r>
              <a:rPr lang="en-US" sz="2000" b="1" dirty="0" smtClean="0">
                <a:solidFill>
                  <a:schemeClr val="bg1"/>
                </a:solidFill>
              </a:rPr>
              <a:t>U.S.S. Arizona</a:t>
            </a:r>
            <a:endParaRPr lang="en-US" sz="2000" b="1" dirty="0">
              <a:solidFill>
                <a:schemeClr val="bg1"/>
              </a:solidFill>
            </a:endParaRPr>
          </a:p>
        </p:txBody>
      </p:sp>
      <p:sp>
        <p:nvSpPr>
          <p:cNvPr id="4" name="TextBox 3"/>
          <p:cNvSpPr txBox="1"/>
          <p:nvPr/>
        </p:nvSpPr>
        <p:spPr>
          <a:xfrm>
            <a:off x="381000" y="457200"/>
            <a:ext cx="3276600" cy="6001643"/>
          </a:xfrm>
          <a:prstGeom prst="rect">
            <a:avLst/>
          </a:prstGeom>
          <a:noFill/>
        </p:spPr>
        <p:txBody>
          <a:bodyPr wrap="square" rtlCol="0">
            <a:spAutoFit/>
          </a:bodyPr>
          <a:lstStyle/>
          <a:p>
            <a:r>
              <a:rPr lang="en-US" sz="2400" dirty="0" smtClean="0">
                <a:solidFill>
                  <a:schemeClr val="bg1"/>
                </a:solidFill>
                <a:latin typeface="Georgia" pitchFamily="18" charset="0"/>
              </a:rPr>
              <a:t>The biggest loss at Pearl Harbor was the </a:t>
            </a:r>
            <a:r>
              <a:rPr lang="en-US" sz="2400" i="1" dirty="0" smtClean="0">
                <a:solidFill>
                  <a:schemeClr val="bg1"/>
                </a:solidFill>
                <a:latin typeface="Georgia" pitchFamily="18" charset="0"/>
              </a:rPr>
              <a:t>USS Arizona</a:t>
            </a:r>
            <a:r>
              <a:rPr lang="en-US" sz="2400" dirty="0" smtClean="0">
                <a:solidFill>
                  <a:schemeClr val="bg1"/>
                </a:solidFill>
                <a:latin typeface="Georgia" pitchFamily="18" charset="0"/>
              </a:rPr>
              <a:t>, on which 1,177 crewmen were killed.</a:t>
            </a:r>
          </a:p>
          <a:p>
            <a:endParaRPr lang="en-US" sz="2400" dirty="0" smtClean="0">
              <a:latin typeface="Georgia" pitchFamily="18" charset="0"/>
            </a:endParaRPr>
          </a:p>
          <a:p>
            <a:r>
              <a:rPr lang="en-US" sz="2400" dirty="0" smtClean="0">
                <a:latin typeface="Georgia" pitchFamily="18" charset="0"/>
              </a:rPr>
              <a:t>A 1,760 pound bomb smashed through her decks and ignited her forward ammo magazine causing a terrible explosion. </a:t>
            </a:r>
          </a:p>
          <a:p>
            <a:endParaRPr lang="en-US" sz="2400" dirty="0" smtClean="0">
              <a:latin typeface="Georgia" pitchFamily="18" charset="0"/>
            </a:endParaRPr>
          </a:p>
          <a:p>
            <a:r>
              <a:rPr lang="en-US" sz="2400" dirty="0" smtClean="0">
                <a:latin typeface="Georgia" pitchFamily="18" charset="0"/>
              </a:rPr>
              <a:t>Fewer than nine minutes later she was underwater.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TotalTime>
  <Words>609</Words>
  <Application>Microsoft Office PowerPoint</Application>
  <PresentationFormat>On-screen Show (4:3)</PresentationFormat>
  <Paragraphs>247</Paragraphs>
  <Slides>49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Arial</vt:lpstr>
      <vt:lpstr>Calibri</vt:lpstr>
      <vt:lpstr>Georgia</vt:lpstr>
      <vt:lpstr>Rockwell</vt:lpstr>
      <vt:lpstr>Times New Roman</vt:lpstr>
      <vt:lpstr>Wingdings</vt:lpstr>
      <vt:lpstr>Wingdings 2</vt:lpstr>
      <vt:lpstr>Foundry</vt:lpstr>
      <vt:lpstr>   Unit VI</vt:lpstr>
      <vt:lpstr>   Unit VI</vt:lpstr>
      <vt:lpstr>Japan Strikes in the Pacific</vt:lpstr>
      <vt:lpstr>PowerPoint Presentation</vt:lpstr>
      <vt:lpstr>Dec. 7, 1941 Attack on Pearl Harbor</vt:lpstr>
      <vt:lpstr>PowerPoint Presentation</vt:lpstr>
      <vt:lpstr>PowerPoint Presentation</vt:lpstr>
      <vt:lpstr>PowerPoint Presentation</vt:lpstr>
      <vt:lpstr>PowerPoint Presentation</vt:lpstr>
      <vt:lpstr>PowerPoint Presentation</vt:lpstr>
      <vt:lpstr>U.S. Losses at Pearl Harbor</vt:lpstr>
      <vt:lpstr>PowerPoint Presentation</vt:lpstr>
      <vt:lpstr>December 8, 1941 The U.S. Declares War on Japan</vt:lpstr>
      <vt:lpstr>PowerPoint Presentation</vt:lpstr>
      <vt:lpstr>PowerPoint Presentation</vt:lpstr>
      <vt:lpstr>1941-1942 Japanese Conquests in the Pacific</vt:lpstr>
      <vt:lpstr>The Philippines Fall to Japan, 1942</vt:lpstr>
      <vt:lpstr>May, 1942 U.S. Forces in the Philippines Surrender </vt:lpstr>
      <vt:lpstr>Bataan Death March</vt:lpstr>
      <vt:lpstr>Bataan Death March</vt:lpstr>
      <vt:lpstr>Bataan Death March</vt:lpstr>
      <vt:lpstr>Bataan Death March</vt:lpstr>
      <vt:lpstr>1942 The Japanese Empire at its Peak</vt:lpstr>
      <vt:lpstr>Domination of Axis Powers</vt:lpstr>
      <vt:lpstr>PowerPoint Presentation</vt:lpstr>
      <vt:lpstr>PowerPoint Presentation</vt:lpstr>
      <vt:lpstr>PowerPoint Presentation</vt:lpstr>
      <vt:lpstr>PowerPoint Presentation</vt:lpstr>
      <vt:lpstr>The U.S. Strikes Back in the Pacific</vt:lpstr>
      <vt:lpstr>April, 1942 First U.S. Bombing of Tokyo</vt:lpstr>
      <vt:lpstr>PowerPoint Presentation</vt:lpstr>
      <vt:lpstr>PowerPoint Presentation</vt:lpstr>
      <vt:lpstr>May, 1942 Battle of the Coral Sea</vt:lpstr>
      <vt:lpstr>PowerPoint Presentation</vt:lpstr>
      <vt:lpstr>PowerPoint Presentation</vt:lpstr>
      <vt:lpstr>PowerPoint Presentation</vt:lpstr>
      <vt:lpstr>PowerPoint Presentation</vt:lpstr>
      <vt:lpstr>June, 1942 Battle of Midway</vt:lpstr>
      <vt:lpstr>PowerPoint Presentation</vt:lpstr>
      <vt:lpstr>PowerPoint Presentation</vt:lpstr>
      <vt:lpstr>PowerPoint Presentation</vt:lpstr>
      <vt:lpstr>PowerPoint Presentation</vt:lpstr>
      <vt:lpstr>USS Yorktown Discovered After 50 Years</vt:lpstr>
      <vt:lpstr>PowerPoint Presentation</vt:lpstr>
      <vt:lpstr>“Island-Hopping” Strategy</vt:lpstr>
      <vt:lpstr>“Island-Hopping”</vt:lpstr>
      <vt:lpstr>Aug, 1942 – Feb. 1943 Battle of Guadalcanal</vt:lpstr>
      <vt:lpstr>PowerPoint Presentation</vt:lpstr>
      <vt:lpstr>WWII Parts 1 &amp; 2 Group Activity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VI</dc:title>
  <dc:creator>SBLAKE</dc:creator>
  <cp:lastModifiedBy>BROWN, MICHAEL F</cp:lastModifiedBy>
  <cp:revision>99</cp:revision>
  <dcterms:created xsi:type="dcterms:W3CDTF">2016-01-06T02:50:17Z</dcterms:created>
  <dcterms:modified xsi:type="dcterms:W3CDTF">2016-01-08T16:08:30Z</dcterms:modified>
</cp:coreProperties>
</file>