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320" r:id="rId3"/>
    <p:sldId id="318" r:id="rId4"/>
    <p:sldId id="319" r:id="rId5"/>
    <p:sldId id="288" r:id="rId6"/>
    <p:sldId id="289" r:id="rId7"/>
    <p:sldId id="290" r:id="rId8"/>
    <p:sldId id="270" r:id="rId9"/>
    <p:sldId id="257" r:id="rId10"/>
    <p:sldId id="260" r:id="rId11"/>
    <p:sldId id="258" r:id="rId12"/>
    <p:sldId id="261" r:id="rId13"/>
    <p:sldId id="259" r:id="rId14"/>
    <p:sldId id="262" r:id="rId15"/>
    <p:sldId id="263" r:id="rId16"/>
    <p:sldId id="268" r:id="rId17"/>
    <p:sldId id="264" r:id="rId18"/>
    <p:sldId id="265" r:id="rId19"/>
    <p:sldId id="269" r:id="rId20"/>
    <p:sldId id="273" r:id="rId21"/>
    <p:sldId id="274" r:id="rId22"/>
    <p:sldId id="275" r:id="rId23"/>
    <p:sldId id="267" r:id="rId24"/>
    <p:sldId id="276" r:id="rId25"/>
    <p:sldId id="277" r:id="rId26"/>
    <p:sldId id="279" r:id="rId27"/>
    <p:sldId id="278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4" r:id="rId36"/>
    <p:sldId id="291" r:id="rId37"/>
    <p:sldId id="287" r:id="rId38"/>
    <p:sldId id="293" r:id="rId39"/>
    <p:sldId id="292" r:id="rId40"/>
    <p:sldId id="295" r:id="rId41"/>
    <p:sldId id="296" r:id="rId42"/>
    <p:sldId id="322" r:id="rId43"/>
    <p:sldId id="297" r:id="rId44"/>
    <p:sldId id="299" r:id="rId45"/>
    <p:sldId id="301" r:id="rId46"/>
    <p:sldId id="306" r:id="rId47"/>
    <p:sldId id="307" r:id="rId48"/>
    <p:sldId id="308" r:id="rId49"/>
    <p:sldId id="309" r:id="rId50"/>
    <p:sldId id="316" r:id="rId51"/>
    <p:sldId id="317" r:id="rId52"/>
    <p:sldId id="321" r:id="rId53"/>
    <p:sldId id="310" r:id="rId54"/>
    <p:sldId id="31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3" autoAdjust="0"/>
    <p:restoredTop sz="86415" autoAdjust="0"/>
  </p:normalViewPr>
  <p:slideViewPr>
    <p:cSldViewPr snapToObjects="1">
      <p:cViewPr varScale="1">
        <p:scale>
          <a:sx n="74" d="100"/>
          <a:sy n="74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70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972B2-10DA-B54E-A891-8323FEA48120}" type="doc">
      <dgm:prSet loTypeId="urn:microsoft.com/office/officeart/2005/8/layout/hProcess7#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43C582-0087-1C4D-A135-37951C8A1938}">
      <dgm:prSet phldrT="[Text]" custT="1"/>
      <dgm:spPr/>
      <dgm:t>
        <a:bodyPr anchor="b"/>
        <a:lstStyle/>
        <a:p>
          <a:pPr algn="r"/>
          <a:r>
            <a:rPr lang="en-US" sz="1200" dirty="0" smtClean="0"/>
            <a:t>Greece &amp; Rome</a:t>
          </a:r>
          <a:endParaRPr lang="en-US" sz="1200" dirty="0"/>
        </a:p>
      </dgm:t>
    </dgm:pt>
    <dgm:pt modelId="{4877094B-55C4-0845-9CCF-E0CF5B9C34CA}" type="parTrans" cxnId="{89669ADA-35CA-E646-B664-3B7E6C89F7C3}">
      <dgm:prSet/>
      <dgm:spPr/>
      <dgm:t>
        <a:bodyPr/>
        <a:lstStyle/>
        <a:p>
          <a:endParaRPr lang="en-US"/>
        </a:p>
      </dgm:t>
    </dgm:pt>
    <dgm:pt modelId="{05DFDB1C-2DF6-CF42-8BEF-439DF89165EA}" type="sibTrans" cxnId="{89669ADA-35CA-E646-B664-3B7E6C89F7C3}">
      <dgm:prSet/>
      <dgm:spPr/>
      <dgm:t>
        <a:bodyPr/>
        <a:lstStyle/>
        <a:p>
          <a:endParaRPr lang="en-US"/>
        </a:p>
      </dgm:t>
    </dgm:pt>
    <dgm:pt modelId="{1A8CABB7-643F-0A4A-9DE1-7CB1E995D1E9}">
      <dgm:prSet phldrT="[Text]" custT="1"/>
      <dgm:spPr/>
      <dgm:t>
        <a:bodyPr/>
        <a:lstStyle/>
        <a:p>
          <a:r>
            <a:rPr lang="en-US" sz="1800" b="1" u="sng" dirty="0" smtClean="0"/>
            <a:t>MEDEVIL</a:t>
          </a:r>
          <a:endParaRPr lang="en-US" sz="1800" b="1" u="sng" dirty="0"/>
        </a:p>
      </dgm:t>
    </dgm:pt>
    <dgm:pt modelId="{207C789B-1086-3342-915A-62B1A445282A}" type="parTrans" cxnId="{B25A2610-E2A7-3B4F-A335-A31C91FE3CD4}">
      <dgm:prSet/>
      <dgm:spPr/>
      <dgm:t>
        <a:bodyPr/>
        <a:lstStyle/>
        <a:p>
          <a:endParaRPr lang="en-US"/>
        </a:p>
      </dgm:t>
    </dgm:pt>
    <dgm:pt modelId="{5A0B7853-6546-9D41-81A5-7A7CC2809249}" type="sibTrans" cxnId="{B25A2610-E2A7-3B4F-A335-A31C91FE3CD4}">
      <dgm:prSet/>
      <dgm:spPr/>
      <dgm:t>
        <a:bodyPr/>
        <a:lstStyle/>
        <a:p>
          <a:endParaRPr lang="en-US"/>
        </a:p>
      </dgm:t>
    </dgm:pt>
    <dgm:pt modelId="{2F2EE1B2-798F-4741-95BE-BEDDCBBED2A8}">
      <dgm:prSet phldrT="[Text]" custT="1"/>
      <dgm:spPr/>
      <dgm:t>
        <a:bodyPr anchor="b"/>
        <a:lstStyle/>
        <a:p>
          <a:pPr algn="r"/>
          <a:r>
            <a:rPr lang="en-US" sz="1200" dirty="0" smtClean="0"/>
            <a:t>5</a:t>
          </a:r>
          <a:r>
            <a:rPr lang="en-US" sz="1200" baseline="30000" dirty="0" smtClean="0"/>
            <a:t>th</a:t>
          </a:r>
          <a:r>
            <a:rPr lang="en-US" sz="1200" dirty="0" smtClean="0"/>
            <a:t>-15</a:t>
          </a:r>
          <a:r>
            <a:rPr lang="en-US" sz="1200" baseline="30000" dirty="0" smtClean="0"/>
            <a:t>th</a:t>
          </a:r>
          <a:r>
            <a:rPr lang="en-US" sz="1200" dirty="0" smtClean="0"/>
            <a:t> century</a:t>
          </a:r>
          <a:endParaRPr lang="en-US" sz="1200" dirty="0"/>
        </a:p>
      </dgm:t>
    </dgm:pt>
    <dgm:pt modelId="{C27C4334-3FE8-B24E-8E25-25ED9A27C122}" type="parTrans" cxnId="{09B7FA7F-5FD4-764E-8780-8D54DDA11ACC}">
      <dgm:prSet/>
      <dgm:spPr/>
      <dgm:t>
        <a:bodyPr/>
        <a:lstStyle/>
        <a:p>
          <a:endParaRPr lang="en-US"/>
        </a:p>
      </dgm:t>
    </dgm:pt>
    <dgm:pt modelId="{B96326A2-BF94-A848-9E69-9586ADF163A9}" type="sibTrans" cxnId="{09B7FA7F-5FD4-764E-8780-8D54DDA11ACC}">
      <dgm:prSet/>
      <dgm:spPr/>
      <dgm:t>
        <a:bodyPr/>
        <a:lstStyle/>
        <a:p>
          <a:endParaRPr lang="en-US"/>
        </a:p>
      </dgm:t>
    </dgm:pt>
    <dgm:pt modelId="{112CC82D-84EE-6F44-BA14-DFBD1D6FD54E}">
      <dgm:prSet phldrT="[Text]" custT="1"/>
      <dgm:spPr/>
      <dgm:t>
        <a:bodyPr/>
        <a:lstStyle/>
        <a:p>
          <a:r>
            <a:rPr lang="en-US" sz="1800" b="1" u="sng" dirty="0" smtClean="0"/>
            <a:t>MODERN</a:t>
          </a:r>
          <a:endParaRPr lang="en-US" sz="1800" b="1" u="sng" dirty="0"/>
        </a:p>
      </dgm:t>
    </dgm:pt>
    <dgm:pt modelId="{F70DE4DD-49DA-BC40-B705-1D2122BCEC2C}" type="parTrans" cxnId="{6C3C343C-7546-8B4F-B362-A6236C91C3E9}">
      <dgm:prSet/>
      <dgm:spPr/>
      <dgm:t>
        <a:bodyPr/>
        <a:lstStyle/>
        <a:p>
          <a:endParaRPr lang="en-US"/>
        </a:p>
      </dgm:t>
    </dgm:pt>
    <dgm:pt modelId="{F0E36AC4-930B-AC4A-AB70-7A42999EB8D2}" type="sibTrans" cxnId="{6C3C343C-7546-8B4F-B362-A6236C91C3E9}">
      <dgm:prSet/>
      <dgm:spPr/>
      <dgm:t>
        <a:bodyPr/>
        <a:lstStyle/>
        <a:p>
          <a:endParaRPr lang="en-US"/>
        </a:p>
      </dgm:t>
    </dgm:pt>
    <dgm:pt modelId="{0EB7DC2D-D635-524A-AB8B-00A323BA588C}">
      <dgm:prSet phldrT="[Text]" custT="1"/>
      <dgm:spPr/>
      <dgm:t>
        <a:bodyPr anchor="b"/>
        <a:lstStyle/>
        <a:p>
          <a:pPr algn="r"/>
          <a:r>
            <a:rPr lang="en-US" sz="1200" dirty="0" smtClean="0"/>
            <a:t>1453-1789 AD</a:t>
          </a:r>
          <a:endParaRPr lang="en-US" sz="1200" dirty="0"/>
        </a:p>
      </dgm:t>
    </dgm:pt>
    <dgm:pt modelId="{CD69D2AB-6FD5-F546-8467-5E3590DE31EB}" type="parTrans" cxnId="{6FE9497D-28A6-374F-BBD3-770A01C8AB48}">
      <dgm:prSet/>
      <dgm:spPr/>
      <dgm:t>
        <a:bodyPr/>
        <a:lstStyle/>
        <a:p>
          <a:endParaRPr lang="en-US"/>
        </a:p>
      </dgm:t>
    </dgm:pt>
    <dgm:pt modelId="{C50917EB-10E2-FE48-B83D-0273DC0DC6CA}" type="sibTrans" cxnId="{6FE9497D-28A6-374F-BBD3-770A01C8AB48}">
      <dgm:prSet/>
      <dgm:spPr/>
      <dgm:t>
        <a:bodyPr/>
        <a:lstStyle/>
        <a:p>
          <a:endParaRPr lang="en-US"/>
        </a:p>
      </dgm:t>
    </dgm:pt>
    <dgm:pt modelId="{F56E52B6-04B8-5649-9418-30770FCD56A6}">
      <dgm:prSet phldrT="[Text]" custT="1"/>
      <dgm:spPr/>
      <dgm:t>
        <a:bodyPr anchor="b"/>
        <a:lstStyle/>
        <a:p>
          <a:pPr algn="r"/>
          <a:r>
            <a:rPr lang="en-US" sz="1200" dirty="0" smtClean="0"/>
            <a:t>Fall of Roman Empire</a:t>
          </a:r>
          <a:endParaRPr lang="en-US" sz="1200" dirty="0"/>
        </a:p>
      </dgm:t>
    </dgm:pt>
    <dgm:pt modelId="{00C93EE6-0F0D-2B43-9085-C14AC5E64732}" type="parTrans" cxnId="{90B24BDA-79AF-4242-87CC-13CB86C858D6}">
      <dgm:prSet/>
      <dgm:spPr/>
      <dgm:t>
        <a:bodyPr/>
        <a:lstStyle/>
        <a:p>
          <a:endParaRPr lang="en-US"/>
        </a:p>
      </dgm:t>
    </dgm:pt>
    <dgm:pt modelId="{7B5D58AA-A8F7-4749-8F17-2897B3DE8C74}" type="sibTrans" cxnId="{90B24BDA-79AF-4242-87CC-13CB86C858D6}">
      <dgm:prSet/>
      <dgm:spPr/>
      <dgm:t>
        <a:bodyPr/>
        <a:lstStyle/>
        <a:p>
          <a:endParaRPr lang="en-US"/>
        </a:p>
      </dgm:t>
    </dgm:pt>
    <dgm:pt modelId="{A7C53744-5EC6-AB43-B53B-B457510D74D3}">
      <dgm:prSet phldrT="[Text]" custT="1"/>
      <dgm:spPr/>
      <dgm:t>
        <a:bodyPr anchor="b"/>
        <a:lstStyle/>
        <a:p>
          <a:pPr algn="r"/>
          <a:r>
            <a:rPr lang="en-US" sz="1200" dirty="0" smtClean="0"/>
            <a:t>Globalization</a:t>
          </a:r>
          <a:endParaRPr lang="en-US" sz="1200" dirty="0"/>
        </a:p>
      </dgm:t>
    </dgm:pt>
    <dgm:pt modelId="{E3DFD915-4E58-ED4F-AA7D-700890ACB28D}" type="parTrans" cxnId="{873761BA-7918-1F48-8EC5-786B3E7AFEBB}">
      <dgm:prSet/>
      <dgm:spPr/>
      <dgm:t>
        <a:bodyPr/>
        <a:lstStyle/>
        <a:p>
          <a:endParaRPr lang="en-US"/>
        </a:p>
      </dgm:t>
    </dgm:pt>
    <dgm:pt modelId="{C5B5FFC2-9D7C-BC44-9CFA-72ECB80B1CCB}" type="sibTrans" cxnId="{873761BA-7918-1F48-8EC5-786B3E7AFEBB}">
      <dgm:prSet/>
      <dgm:spPr/>
      <dgm:t>
        <a:bodyPr/>
        <a:lstStyle/>
        <a:p>
          <a:endParaRPr lang="en-US"/>
        </a:p>
      </dgm:t>
    </dgm:pt>
    <dgm:pt modelId="{DE695387-5AF4-5142-ACD8-E7A44513FA34}">
      <dgm:prSet phldrT="[Text]" custT="1"/>
      <dgm:spPr/>
      <dgm:t>
        <a:bodyPr/>
        <a:lstStyle/>
        <a:p>
          <a:r>
            <a:rPr lang="en-US" sz="1800" b="1" u="sng" dirty="0" smtClean="0"/>
            <a:t>CLASSICAL</a:t>
          </a:r>
          <a:endParaRPr lang="en-US" sz="1800" b="1" u="sng" dirty="0"/>
        </a:p>
      </dgm:t>
    </dgm:pt>
    <dgm:pt modelId="{9E4ECA59-49FB-B74F-B8D8-B803DBC03D13}" type="sibTrans" cxnId="{6B557C18-728D-F74A-8825-159237C99020}">
      <dgm:prSet/>
      <dgm:spPr/>
      <dgm:t>
        <a:bodyPr/>
        <a:lstStyle/>
        <a:p>
          <a:endParaRPr lang="en-US"/>
        </a:p>
      </dgm:t>
    </dgm:pt>
    <dgm:pt modelId="{EAC16BC4-4B2D-954D-9F15-0BE117E0D8EF}" type="parTrans" cxnId="{6B557C18-728D-F74A-8825-159237C99020}">
      <dgm:prSet/>
      <dgm:spPr/>
      <dgm:t>
        <a:bodyPr/>
        <a:lstStyle/>
        <a:p>
          <a:endParaRPr lang="en-US"/>
        </a:p>
      </dgm:t>
    </dgm:pt>
    <dgm:pt modelId="{29BFEF14-C987-584E-BD25-678DC4FE9033}" type="pres">
      <dgm:prSet presAssocID="{889972B2-10DA-B54E-A891-8323FEA481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3AFE39-E279-4C40-AC6F-CDBC63FD9092}" type="pres">
      <dgm:prSet presAssocID="{DE695387-5AF4-5142-ACD8-E7A44513FA34}" presName="compositeNode" presStyleCnt="0">
        <dgm:presLayoutVars>
          <dgm:bulletEnabled val="1"/>
        </dgm:presLayoutVars>
      </dgm:prSet>
      <dgm:spPr/>
    </dgm:pt>
    <dgm:pt modelId="{C44FE7C8-7507-F449-894E-BB2A426F7553}" type="pres">
      <dgm:prSet presAssocID="{DE695387-5AF4-5142-ACD8-E7A44513FA34}" presName="bgRect" presStyleLbl="node1" presStyleIdx="0" presStyleCnt="3" custScaleY="133162"/>
      <dgm:spPr/>
      <dgm:t>
        <a:bodyPr/>
        <a:lstStyle/>
        <a:p>
          <a:endParaRPr lang="en-US"/>
        </a:p>
      </dgm:t>
    </dgm:pt>
    <dgm:pt modelId="{824ECB98-62DF-DD43-B436-F6FC7F557BD4}" type="pres">
      <dgm:prSet presAssocID="{DE695387-5AF4-5142-ACD8-E7A44513FA3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6E57F-2EBB-1147-8832-BCC2F9A7E718}" type="pres">
      <dgm:prSet presAssocID="{DE695387-5AF4-5142-ACD8-E7A44513FA3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A913B-0523-B348-B707-3493C2AB0C63}" type="pres">
      <dgm:prSet presAssocID="{9E4ECA59-49FB-B74F-B8D8-B803DBC03D13}" presName="hSp" presStyleCnt="0"/>
      <dgm:spPr/>
    </dgm:pt>
    <dgm:pt modelId="{C9E5317A-26BB-3E4C-8351-367A39AE0D50}" type="pres">
      <dgm:prSet presAssocID="{9E4ECA59-49FB-B74F-B8D8-B803DBC03D13}" presName="vProcSp" presStyleCnt="0"/>
      <dgm:spPr/>
    </dgm:pt>
    <dgm:pt modelId="{84ACB49C-9A60-1B45-9B0F-A2587181F252}" type="pres">
      <dgm:prSet presAssocID="{9E4ECA59-49FB-B74F-B8D8-B803DBC03D13}" presName="vSp1" presStyleCnt="0"/>
      <dgm:spPr/>
    </dgm:pt>
    <dgm:pt modelId="{6E11D1AC-C23C-8548-9320-407CB982D834}" type="pres">
      <dgm:prSet presAssocID="{9E4ECA59-49FB-B74F-B8D8-B803DBC03D13}" presName="simulatedConn" presStyleLbl="solidFgAcc1" presStyleIdx="0" presStyleCnt="2"/>
      <dgm:spPr/>
    </dgm:pt>
    <dgm:pt modelId="{67F50D7F-11B9-5043-944B-02CA23FB6EC7}" type="pres">
      <dgm:prSet presAssocID="{9E4ECA59-49FB-B74F-B8D8-B803DBC03D13}" presName="vSp2" presStyleCnt="0"/>
      <dgm:spPr/>
    </dgm:pt>
    <dgm:pt modelId="{34992B3C-932D-7147-B790-5FA5C0D488D5}" type="pres">
      <dgm:prSet presAssocID="{9E4ECA59-49FB-B74F-B8D8-B803DBC03D13}" presName="sibTrans" presStyleCnt="0"/>
      <dgm:spPr/>
    </dgm:pt>
    <dgm:pt modelId="{995B76EA-E9E4-244D-A0E7-92195BEE549C}" type="pres">
      <dgm:prSet presAssocID="{1A8CABB7-643F-0A4A-9DE1-7CB1E995D1E9}" presName="compositeNode" presStyleCnt="0">
        <dgm:presLayoutVars>
          <dgm:bulletEnabled val="1"/>
        </dgm:presLayoutVars>
      </dgm:prSet>
      <dgm:spPr/>
    </dgm:pt>
    <dgm:pt modelId="{25D34641-061A-B64C-AB74-752B151D27B3}" type="pres">
      <dgm:prSet presAssocID="{1A8CABB7-643F-0A4A-9DE1-7CB1E995D1E9}" presName="bgRect" presStyleLbl="node1" presStyleIdx="1" presStyleCnt="3" custScaleX="101543" custScaleY="133162"/>
      <dgm:spPr/>
      <dgm:t>
        <a:bodyPr/>
        <a:lstStyle/>
        <a:p>
          <a:endParaRPr lang="en-US"/>
        </a:p>
      </dgm:t>
    </dgm:pt>
    <dgm:pt modelId="{6481E77E-65E7-3B4B-9307-BDCFCC51F841}" type="pres">
      <dgm:prSet presAssocID="{1A8CABB7-643F-0A4A-9DE1-7CB1E995D1E9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863F-A8E6-6946-81E8-D2900331C3E8}" type="pres">
      <dgm:prSet presAssocID="{1A8CABB7-643F-0A4A-9DE1-7CB1E995D1E9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5972BC-44CB-F847-8148-36CDE5B27BEA}" type="pres">
      <dgm:prSet presAssocID="{5A0B7853-6546-9D41-81A5-7A7CC2809249}" presName="hSp" presStyleCnt="0"/>
      <dgm:spPr/>
    </dgm:pt>
    <dgm:pt modelId="{1131C426-2373-2B4F-9919-D790CC7E3FB7}" type="pres">
      <dgm:prSet presAssocID="{5A0B7853-6546-9D41-81A5-7A7CC2809249}" presName="vProcSp" presStyleCnt="0"/>
      <dgm:spPr/>
    </dgm:pt>
    <dgm:pt modelId="{7AAC8AAF-E5CF-AC4B-BD0F-252F7BB1534C}" type="pres">
      <dgm:prSet presAssocID="{5A0B7853-6546-9D41-81A5-7A7CC2809249}" presName="vSp1" presStyleCnt="0"/>
      <dgm:spPr/>
    </dgm:pt>
    <dgm:pt modelId="{30D6F81D-2612-F141-9C57-D1AC26AF134D}" type="pres">
      <dgm:prSet presAssocID="{5A0B7853-6546-9D41-81A5-7A7CC2809249}" presName="simulatedConn" presStyleLbl="solidFgAcc1" presStyleIdx="1" presStyleCnt="2"/>
      <dgm:spPr/>
    </dgm:pt>
    <dgm:pt modelId="{3BD4A0F6-F636-4842-BB57-322CB5155456}" type="pres">
      <dgm:prSet presAssocID="{5A0B7853-6546-9D41-81A5-7A7CC2809249}" presName="vSp2" presStyleCnt="0"/>
      <dgm:spPr/>
    </dgm:pt>
    <dgm:pt modelId="{6CAA07B7-1789-1D44-BF16-6F682D1AD1C3}" type="pres">
      <dgm:prSet presAssocID="{5A0B7853-6546-9D41-81A5-7A7CC2809249}" presName="sibTrans" presStyleCnt="0"/>
      <dgm:spPr/>
    </dgm:pt>
    <dgm:pt modelId="{150E14E4-A8F0-2841-B262-71BD7D1B899C}" type="pres">
      <dgm:prSet presAssocID="{112CC82D-84EE-6F44-BA14-DFBD1D6FD54E}" presName="compositeNode" presStyleCnt="0">
        <dgm:presLayoutVars>
          <dgm:bulletEnabled val="1"/>
        </dgm:presLayoutVars>
      </dgm:prSet>
      <dgm:spPr/>
    </dgm:pt>
    <dgm:pt modelId="{14C7295A-FCCD-3D4A-A59C-C9D9EC70EFA0}" type="pres">
      <dgm:prSet presAssocID="{112CC82D-84EE-6F44-BA14-DFBD1D6FD54E}" presName="bgRect" presStyleLbl="node1" presStyleIdx="2" presStyleCnt="3" custScaleY="133162"/>
      <dgm:spPr/>
      <dgm:t>
        <a:bodyPr/>
        <a:lstStyle/>
        <a:p>
          <a:endParaRPr lang="en-US"/>
        </a:p>
      </dgm:t>
    </dgm:pt>
    <dgm:pt modelId="{387ECBA7-7F6F-704D-90F7-2A8EE8CA4C28}" type="pres">
      <dgm:prSet presAssocID="{112CC82D-84EE-6F44-BA14-DFBD1D6FD54E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B40D8-F862-CB4B-8664-FC40B59D208E}" type="pres">
      <dgm:prSet presAssocID="{112CC82D-84EE-6F44-BA14-DFBD1D6FD54E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003386-F9F6-8945-B946-2AC05E31E2E1}" type="presOf" srcId="{F56E52B6-04B8-5649-9418-30770FCD56A6}" destId="{C141863F-A8E6-6946-81E8-D2900331C3E8}" srcOrd="0" destOrd="1" presId="urn:microsoft.com/office/officeart/2005/8/layout/hProcess7#1"/>
    <dgm:cxn modelId="{FCA7B92F-6A43-524B-8B7F-63AF67D5D47B}" type="presOf" srcId="{DE695387-5AF4-5142-ACD8-E7A44513FA34}" destId="{C44FE7C8-7507-F449-894E-BB2A426F7553}" srcOrd="0" destOrd="0" presId="urn:microsoft.com/office/officeart/2005/8/layout/hProcess7#1"/>
    <dgm:cxn modelId="{845532B7-E84F-0642-8417-6EA4162357AE}" type="presOf" srcId="{1A8CABB7-643F-0A4A-9DE1-7CB1E995D1E9}" destId="{6481E77E-65E7-3B4B-9307-BDCFCC51F841}" srcOrd="1" destOrd="0" presId="urn:microsoft.com/office/officeart/2005/8/layout/hProcess7#1"/>
    <dgm:cxn modelId="{C60C2142-DDF1-7246-B2B9-F010A5B4C116}" type="presOf" srcId="{0EB7DC2D-D635-524A-AB8B-00A323BA588C}" destId="{4D8B40D8-F862-CB4B-8664-FC40B59D208E}" srcOrd="0" destOrd="0" presId="urn:microsoft.com/office/officeart/2005/8/layout/hProcess7#1"/>
    <dgm:cxn modelId="{2823FA87-2630-9E4D-8058-07794341CB93}" type="presOf" srcId="{DE695387-5AF4-5142-ACD8-E7A44513FA34}" destId="{824ECB98-62DF-DD43-B436-F6FC7F557BD4}" srcOrd="1" destOrd="0" presId="urn:microsoft.com/office/officeart/2005/8/layout/hProcess7#1"/>
    <dgm:cxn modelId="{90B24BDA-79AF-4242-87CC-13CB86C858D6}" srcId="{1A8CABB7-643F-0A4A-9DE1-7CB1E995D1E9}" destId="{F56E52B6-04B8-5649-9418-30770FCD56A6}" srcOrd="1" destOrd="0" parTransId="{00C93EE6-0F0D-2B43-9085-C14AC5E64732}" sibTransId="{7B5D58AA-A8F7-4749-8F17-2897B3DE8C74}"/>
    <dgm:cxn modelId="{762E94FF-D160-BF43-B1B3-2A9D631C5FB1}" type="presOf" srcId="{1A8CABB7-643F-0A4A-9DE1-7CB1E995D1E9}" destId="{25D34641-061A-B64C-AB74-752B151D27B3}" srcOrd="0" destOrd="0" presId="urn:microsoft.com/office/officeart/2005/8/layout/hProcess7#1"/>
    <dgm:cxn modelId="{70EBAE6B-CC24-9746-8957-685A4019D666}" type="presOf" srcId="{112CC82D-84EE-6F44-BA14-DFBD1D6FD54E}" destId="{387ECBA7-7F6F-704D-90F7-2A8EE8CA4C28}" srcOrd="1" destOrd="0" presId="urn:microsoft.com/office/officeart/2005/8/layout/hProcess7#1"/>
    <dgm:cxn modelId="{6C3C343C-7546-8B4F-B362-A6236C91C3E9}" srcId="{889972B2-10DA-B54E-A891-8323FEA48120}" destId="{112CC82D-84EE-6F44-BA14-DFBD1D6FD54E}" srcOrd="2" destOrd="0" parTransId="{F70DE4DD-49DA-BC40-B705-1D2122BCEC2C}" sibTransId="{F0E36AC4-930B-AC4A-AB70-7A42999EB8D2}"/>
    <dgm:cxn modelId="{D63CC57C-92AA-844F-8C61-1269216B008E}" type="presOf" srcId="{112CC82D-84EE-6F44-BA14-DFBD1D6FD54E}" destId="{14C7295A-FCCD-3D4A-A59C-C9D9EC70EFA0}" srcOrd="0" destOrd="0" presId="urn:microsoft.com/office/officeart/2005/8/layout/hProcess7#1"/>
    <dgm:cxn modelId="{6FE9497D-28A6-374F-BBD3-770A01C8AB48}" srcId="{112CC82D-84EE-6F44-BA14-DFBD1D6FD54E}" destId="{0EB7DC2D-D635-524A-AB8B-00A323BA588C}" srcOrd="0" destOrd="0" parTransId="{CD69D2AB-6FD5-F546-8467-5E3590DE31EB}" sibTransId="{C50917EB-10E2-FE48-B83D-0273DC0DC6CA}"/>
    <dgm:cxn modelId="{611D796C-A794-074F-93BA-EBDFA7C05232}" type="presOf" srcId="{2F2EE1B2-798F-4741-95BE-BEDDCBBED2A8}" destId="{C141863F-A8E6-6946-81E8-D2900331C3E8}" srcOrd="0" destOrd="0" presId="urn:microsoft.com/office/officeart/2005/8/layout/hProcess7#1"/>
    <dgm:cxn modelId="{C6790138-D4F2-B848-95AE-8C0F3EAB3C7F}" type="presOf" srcId="{889972B2-10DA-B54E-A891-8323FEA48120}" destId="{29BFEF14-C987-584E-BD25-678DC4FE9033}" srcOrd="0" destOrd="0" presId="urn:microsoft.com/office/officeart/2005/8/layout/hProcess7#1"/>
    <dgm:cxn modelId="{09B7FA7F-5FD4-764E-8780-8D54DDA11ACC}" srcId="{1A8CABB7-643F-0A4A-9DE1-7CB1E995D1E9}" destId="{2F2EE1B2-798F-4741-95BE-BEDDCBBED2A8}" srcOrd="0" destOrd="0" parTransId="{C27C4334-3FE8-B24E-8E25-25ED9A27C122}" sibTransId="{B96326A2-BF94-A848-9E69-9586ADF163A9}"/>
    <dgm:cxn modelId="{6B557C18-728D-F74A-8825-159237C99020}" srcId="{889972B2-10DA-B54E-A891-8323FEA48120}" destId="{DE695387-5AF4-5142-ACD8-E7A44513FA34}" srcOrd="0" destOrd="0" parTransId="{EAC16BC4-4B2D-954D-9F15-0BE117E0D8EF}" sibTransId="{9E4ECA59-49FB-B74F-B8D8-B803DBC03D13}"/>
    <dgm:cxn modelId="{873761BA-7918-1F48-8EC5-786B3E7AFEBB}" srcId="{112CC82D-84EE-6F44-BA14-DFBD1D6FD54E}" destId="{A7C53744-5EC6-AB43-B53B-B457510D74D3}" srcOrd="1" destOrd="0" parTransId="{E3DFD915-4E58-ED4F-AA7D-700890ACB28D}" sibTransId="{C5B5FFC2-9D7C-BC44-9CFA-72ECB80B1CCB}"/>
    <dgm:cxn modelId="{B25A2610-E2A7-3B4F-A335-A31C91FE3CD4}" srcId="{889972B2-10DA-B54E-A891-8323FEA48120}" destId="{1A8CABB7-643F-0A4A-9DE1-7CB1E995D1E9}" srcOrd="1" destOrd="0" parTransId="{207C789B-1086-3342-915A-62B1A445282A}" sibTransId="{5A0B7853-6546-9D41-81A5-7A7CC2809249}"/>
    <dgm:cxn modelId="{24FFEE7D-0497-8E48-8E0C-D958CB42560E}" type="presOf" srcId="{CB43C582-0087-1C4D-A135-37951C8A1938}" destId="{7406E57F-2EBB-1147-8832-BCC2F9A7E718}" srcOrd="0" destOrd="0" presId="urn:microsoft.com/office/officeart/2005/8/layout/hProcess7#1"/>
    <dgm:cxn modelId="{89669ADA-35CA-E646-B664-3B7E6C89F7C3}" srcId="{DE695387-5AF4-5142-ACD8-E7A44513FA34}" destId="{CB43C582-0087-1C4D-A135-37951C8A1938}" srcOrd="0" destOrd="0" parTransId="{4877094B-55C4-0845-9CCF-E0CF5B9C34CA}" sibTransId="{05DFDB1C-2DF6-CF42-8BEF-439DF89165EA}"/>
    <dgm:cxn modelId="{409A0953-8157-824F-B271-AF05D1FD1930}" type="presOf" srcId="{A7C53744-5EC6-AB43-B53B-B457510D74D3}" destId="{4D8B40D8-F862-CB4B-8664-FC40B59D208E}" srcOrd="0" destOrd="1" presId="urn:microsoft.com/office/officeart/2005/8/layout/hProcess7#1"/>
    <dgm:cxn modelId="{6FD6858B-3526-4E41-87C9-E4D5E193C85C}" type="presParOf" srcId="{29BFEF14-C987-584E-BD25-678DC4FE9033}" destId="{383AFE39-E279-4C40-AC6F-CDBC63FD9092}" srcOrd="0" destOrd="0" presId="urn:microsoft.com/office/officeart/2005/8/layout/hProcess7#1"/>
    <dgm:cxn modelId="{02DD5247-8D45-224C-A282-FD478D12339D}" type="presParOf" srcId="{383AFE39-E279-4C40-AC6F-CDBC63FD9092}" destId="{C44FE7C8-7507-F449-894E-BB2A426F7553}" srcOrd="0" destOrd="0" presId="urn:microsoft.com/office/officeart/2005/8/layout/hProcess7#1"/>
    <dgm:cxn modelId="{63A641AE-5766-4246-B62D-97447E04ADEF}" type="presParOf" srcId="{383AFE39-E279-4C40-AC6F-CDBC63FD9092}" destId="{824ECB98-62DF-DD43-B436-F6FC7F557BD4}" srcOrd="1" destOrd="0" presId="urn:microsoft.com/office/officeart/2005/8/layout/hProcess7#1"/>
    <dgm:cxn modelId="{F4EC2153-B1F2-ED40-9E9E-526D63B9D685}" type="presParOf" srcId="{383AFE39-E279-4C40-AC6F-CDBC63FD9092}" destId="{7406E57F-2EBB-1147-8832-BCC2F9A7E718}" srcOrd="2" destOrd="0" presId="urn:microsoft.com/office/officeart/2005/8/layout/hProcess7#1"/>
    <dgm:cxn modelId="{C1B68588-8936-A241-B3C8-6841563FEE5C}" type="presParOf" srcId="{29BFEF14-C987-584E-BD25-678DC4FE9033}" destId="{541A913B-0523-B348-B707-3493C2AB0C63}" srcOrd="1" destOrd="0" presId="urn:microsoft.com/office/officeart/2005/8/layout/hProcess7#1"/>
    <dgm:cxn modelId="{027A958D-5DFA-1143-8508-8FEF2053D1BA}" type="presParOf" srcId="{29BFEF14-C987-584E-BD25-678DC4FE9033}" destId="{C9E5317A-26BB-3E4C-8351-367A39AE0D50}" srcOrd="2" destOrd="0" presId="urn:microsoft.com/office/officeart/2005/8/layout/hProcess7#1"/>
    <dgm:cxn modelId="{17659A15-C629-DB4F-BA68-7BB355B5110D}" type="presParOf" srcId="{C9E5317A-26BB-3E4C-8351-367A39AE0D50}" destId="{84ACB49C-9A60-1B45-9B0F-A2587181F252}" srcOrd="0" destOrd="0" presId="urn:microsoft.com/office/officeart/2005/8/layout/hProcess7#1"/>
    <dgm:cxn modelId="{8B090DFD-663A-414F-908C-A0C6DFB6DA14}" type="presParOf" srcId="{C9E5317A-26BB-3E4C-8351-367A39AE0D50}" destId="{6E11D1AC-C23C-8548-9320-407CB982D834}" srcOrd="1" destOrd="0" presId="urn:microsoft.com/office/officeart/2005/8/layout/hProcess7#1"/>
    <dgm:cxn modelId="{077D8380-25FE-A743-9C1B-56ED79E0FFA7}" type="presParOf" srcId="{C9E5317A-26BB-3E4C-8351-367A39AE0D50}" destId="{67F50D7F-11B9-5043-944B-02CA23FB6EC7}" srcOrd="2" destOrd="0" presId="urn:microsoft.com/office/officeart/2005/8/layout/hProcess7#1"/>
    <dgm:cxn modelId="{9FF8A5D0-4C71-0346-BC78-036E06C0AAB4}" type="presParOf" srcId="{29BFEF14-C987-584E-BD25-678DC4FE9033}" destId="{34992B3C-932D-7147-B790-5FA5C0D488D5}" srcOrd="3" destOrd="0" presId="urn:microsoft.com/office/officeart/2005/8/layout/hProcess7#1"/>
    <dgm:cxn modelId="{B36A3E52-27FD-3844-8F36-A70BDC8B8C70}" type="presParOf" srcId="{29BFEF14-C987-584E-BD25-678DC4FE9033}" destId="{995B76EA-E9E4-244D-A0E7-92195BEE549C}" srcOrd="4" destOrd="0" presId="urn:microsoft.com/office/officeart/2005/8/layout/hProcess7#1"/>
    <dgm:cxn modelId="{F6B8D1BA-3C29-1043-BD3D-B639077969F1}" type="presParOf" srcId="{995B76EA-E9E4-244D-A0E7-92195BEE549C}" destId="{25D34641-061A-B64C-AB74-752B151D27B3}" srcOrd="0" destOrd="0" presId="urn:microsoft.com/office/officeart/2005/8/layout/hProcess7#1"/>
    <dgm:cxn modelId="{54822F79-E7E8-0042-B119-FAB694879439}" type="presParOf" srcId="{995B76EA-E9E4-244D-A0E7-92195BEE549C}" destId="{6481E77E-65E7-3B4B-9307-BDCFCC51F841}" srcOrd="1" destOrd="0" presId="urn:microsoft.com/office/officeart/2005/8/layout/hProcess7#1"/>
    <dgm:cxn modelId="{AC71E42A-819E-604D-88CE-F930B1AA56B7}" type="presParOf" srcId="{995B76EA-E9E4-244D-A0E7-92195BEE549C}" destId="{C141863F-A8E6-6946-81E8-D2900331C3E8}" srcOrd="2" destOrd="0" presId="urn:microsoft.com/office/officeart/2005/8/layout/hProcess7#1"/>
    <dgm:cxn modelId="{E7C0DC8A-4717-204C-A5B5-5E68D641EE3F}" type="presParOf" srcId="{29BFEF14-C987-584E-BD25-678DC4FE9033}" destId="{675972BC-44CB-F847-8148-36CDE5B27BEA}" srcOrd="5" destOrd="0" presId="urn:microsoft.com/office/officeart/2005/8/layout/hProcess7#1"/>
    <dgm:cxn modelId="{04D36FA3-21CD-BA42-ABAB-E367C7CEF914}" type="presParOf" srcId="{29BFEF14-C987-584E-BD25-678DC4FE9033}" destId="{1131C426-2373-2B4F-9919-D790CC7E3FB7}" srcOrd="6" destOrd="0" presId="urn:microsoft.com/office/officeart/2005/8/layout/hProcess7#1"/>
    <dgm:cxn modelId="{83503179-CF09-FC4E-9B57-6E03D0384820}" type="presParOf" srcId="{1131C426-2373-2B4F-9919-D790CC7E3FB7}" destId="{7AAC8AAF-E5CF-AC4B-BD0F-252F7BB1534C}" srcOrd="0" destOrd="0" presId="urn:microsoft.com/office/officeart/2005/8/layout/hProcess7#1"/>
    <dgm:cxn modelId="{58795223-C656-2D43-87A0-3F482FC63E27}" type="presParOf" srcId="{1131C426-2373-2B4F-9919-D790CC7E3FB7}" destId="{30D6F81D-2612-F141-9C57-D1AC26AF134D}" srcOrd="1" destOrd="0" presId="urn:microsoft.com/office/officeart/2005/8/layout/hProcess7#1"/>
    <dgm:cxn modelId="{70D68FDC-396C-044E-A0F9-4953757F0C67}" type="presParOf" srcId="{1131C426-2373-2B4F-9919-D790CC7E3FB7}" destId="{3BD4A0F6-F636-4842-BB57-322CB5155456}" srcOrd="2" destOrd="0" presId="urn:microsoft.com/office/officeart/2005/8/layout/hProcess7#1"/>
    <dgm:cxn modelId="{942FF75C-C019-504A-81EB-3DA18992324D}" type="presParOf" srcId="{29BFEF14-C987-584E-BD25-678DC4FE9033}" destId="{6CAA07B7-1789-1D44-BF16-6F682D1AD1C3}" srcOrd="7" destOrd="0" presId="urn:microsoft.com/office/officeart/2005/8/layout/hProcess7#1"/>
    <dgm:cxn modelId="{08BC2F0A-80B4-8948-90F6-F35EE89A60AB}" type="presParOf" srcId="{29BFEF14-C987-584E-BD25-678DC4FE9033}" destId="{150E14E4-A8F0-2841-B262-71BD7D1B899C}" srcOrd="8" destOrd="0" presId="urn:microsoft.com/office/officeart/2005/8/layout/hProcess7#1"/>
    <dgm:cxn modelId="{284C0D7D-9A09-1B48-89B6-1F2925C90116}" type="presParOf" srcId="{150E14E4-A8F0-2841-B262-71BD7D1B899C}" destId="{14C7295A-FCCD-3D4A-A59C-C9D9EC70EFA0}" srcOrd="0" destOrd="0" presId="urn:microsoft.com/office/officeart/2005/8/layout/hProcess7#1"/>
    <dgm:cxn modelId="{1D8D8B5A-6D18-C141-8479-5EE79DE42AF0}" type="presParOf" srcId="{150E14E4-A8F0-2841-B262-71BD7D1B899C}" destId="{387ECBA7-7F6F-704D-90F7-2A8EE8CA4C28}" srcOrd="1" destOrd="0" presId="urn:microsoft.com/office/officeart/2005/8/layout/hProcess7#1"/>
    <dgm:cxn modelId="{BE9A801E-ECF6-1D44-A56A-1B08D69AE470}" type="presParOf" srcId="{150E14E4-A8F0-2841-B262-71BD7D1B899C}" destId="{4D8B40D8-F862-CB4B-8664-FC40B59D208E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FE7C8-7507-F449-894E-BB2A426F7553}">
      <dsp:nvSpPr>
        <dsp:cNvPr id="0" name=""/>
        <dsp:cNvSpPr/>
      </dsp:nvSpPr>
      <dsp:spPr>
        <a:xfrm>
          <a:off x="2328" y="1560469"/>
          <a:ext cx="1308445" cy="20908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CLASSICAL</a:t>
          </a:r>
          <a:endParaRPr lang="en-US" sz="1800" b="1" u="sng" kern="1200" dirty="0"/>
        </a:p>
      </dsp:txBody>
      <dsp:txXfrm rot="16200000">
        <a:off x="-724064" y="2286862"/>
        <a:ext cx="1714474" cy="261689"/>
      </dsp:txXfrm>
    </dsp:sp>
    <dsp:sp modelId="{7406E57F-2EBB-1147-8832-BCC2F9A7E718}">
      <dsp:nvSpPr>
        <dsp:cNvPr id="0" name=""/>
        <dsp:cNvSpPr/>
      </dsp:nvSpPr>
      <dsp:spPr>
        <a:xfrm>
          <a:off x="264017" y="1560469"/>
          <a:ext cx="974792" cy="2090822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Greece &amp; Rome</a:t>
          </a:r>
          <a:endParaRPr lang="en-US" sz="1200" kern="1200" dirty="0"/>
        </a:p>
      </dsp:txBody>
      <dsp:txXfrm>
        <a:off x="264017" y="1560469"/>
        <a:ext cx="974792" cy="2090822"/>
      </dsp:txXfrm>
    </dsp:sp>
    <dsp:sp modelId="{25D34641-061A-B64C-AB74-752B151D27B3}">
      <dsp:nvSpPr>
        <dsp:cNvPr id="0" name=""/>
        <dsp:cNvSpPr/>
      </dsp:nvSpPr>
      <dsp:spPr>
        <a:xfrm>
          <a:off x="1356569" y="1560469"/>
          <a:ext cx="1328635" cy="20908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MEDEVIL</a:t>
          </a:r>
          <a:endParaRPr lang="en-US" sz="1800" b="1" u="sng" kern="1200" dirty="0"/>
        </a:p>
      </dsp:txBody>
      <dsp:txXfrm rot="16200000">
        <a:off x="632196" y="2284843"/>
        <a:ext cx="1714474" cy="265727"/>
      </dsp:txXfrm>
    </dsp:sp>
    <dsp:sp modelId="{6E11D1AC-C23C-8548-9320-407CB982D834}">
      <dsp:nvSpPr>
        <dsp:cNvPr id="0" name=""/>
        <dsp:cNvSpPr/>
      </dsp:nvSpPr>
      <dsp:spPr>
        <a:xfrm rot="5400000">
          <a:off x="1247661" y="2809265"/>
          <a:ext cx="230902" cy="1962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41863F-A8E6-6946-81E8-D2900331C3E8}">
      <dsp:nvSpPr>
        <dsp:cNvPr id="0" name=""/>
        <dsp:cNvSpPr/>
      </dsp:nvSpPr>
      <dsp:spPr>
        <a:xfrm>
          <a:off x="1620833" y="1560469"/>
          <a:ext cx="989833" cy="2090822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5</a:t>
          </a:r>
          <a:r>
            <a:rPr lang="en-US" sz="1200" kern="1200" baseline="30000" dirty="0" smtClean="0"/>
            <a:t>th</a:t>
          </a:r>
          <a:r>
            <a:rPr lang="en-US" sz="1200" kern="1200" dirty="0" smtClean="0"/>
            <a:t>-15</a:t>
          </a:r>
          <a:r>
            <a:rPr lang="en-US" sz="1200" kern="1200" baseline="30000" dirty="0" smtClean="0"/>
            <a:t>th</a:t>
          </a:r>
          <a:r>
            <a:rPr lang="en-US" sz="1200" kern="1200" dirty="0" smtClean="0"/>
            <a:t> century</a:t>
          </a:r>
          <a:endParaRPr lang="en-US" sz="12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Fall of Roman Empire</a:t>
          </a:r>
          <a:endParaRPr lang="en-US" sz="1200" kern="1200" dirty="0"/>
        </a:p>
      </dsp:txBody>
      <dsp:txXfrm>
        <a:off x="1620833" y="1560469"/>
        <a:ext cx="989833" cy="2090822"/>
      </dsp:txXfrm>
    </dsp:sp>
    <dsp:sp modelId="{14C7295A-FCCD-3D4A-A59C-C9D9EC70EFA0}">
      <dsp:nvSpPr>
        <dsp:cNvPr id="0" name=""/>
        <dsp:cNvSpPr/>
      </dsp:nvSpPr>
      <dsp:spPr>
        <a:xfrm>
          <a:off x="2731000" y="1560469"/>
          <a:ext cx="1308445" cy="2090822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accent1">
              <a:hueOff val="0"/>
              <a:satOff val="0"/>
              <a:lumOff val="0"/>
              <a:alphaOff val="0"/>
              <a:shade val="70000"/>
              <a:satMod val="10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/>
            <a:t>MODERN</a:t>
          </a:r>
          <a:endParaRPr lang="en-US" sz="1800" b="1" u="sng" kern="1200" dirty="0"/>
        </a:p>
      </dsp:txBody>
      <dsp:txXfrm rot="16200000">
        <a:off x="2004607" y="2286862"/>
        <a:ext cx="1714474" cy="261689"/>
      </dsp:txXfrm>
    </dsp:sp>
    <dsp:sp modelId="{30D6F81D-2612-F141-9C57-D1AC26AF134D}">
      <dsp:nvSpPr>
        <dsp:cNvPr id="0" name=""/>
        <dsp:cNvSpPr/>
      </dsp:nvSpPr>
      <dsp:spPr>
        <a:xfrm rot="5400000">
          <a:off x="2622091" y="2809265"/>
          <a:ext cx="230902" cy="19626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B40D8-F862-CB4B-8664-FC40B59D208E}">
      <dsp:nvSpPr>
        <dsp:cNvPr id="0" name=""/>
        <dsp:cNvSpPr/>
      </dsp:nvSpPr>
      <dsp:spPr>
        <a:xfrm>
          <a:off x="2992689" y="1560469"/>
          <a:ext cx="974792" cy="2090822"/>
        </a:xfrm>
        <a:prstGeom prst="rect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b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1453-1789 AD</a:t>
          </a:r>
          <a:endParaRPr lang="en-US" sz="1200" kern="1200" dirty="0"/>
        </a:p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Globalization</a:t>
          </a:r>
          <a:endParaRPr lang="en-US" sz="1200" kern="1200" dirty="0"/>
        </a:p>
      </dsp:txBody>
      <dsp:txXfrm>
        <a:off x="2992689" y="1560469"/>
        <a:ext cx="974792" cy="2090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6AFD7-2023-B24C-B437-E103A8173D4C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3BCBD-0AD7-174C-AF73-F5E9F9E5E3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16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was Greece's’ democracy “limited” ? </a:t>
            </a:r>
            <a:r>
              <a:rPr lang="en-US" dirty="0" err="1" smtClean="0"/>
              <a:t>Aristrocracy</a:t>
            </a:r>
            <a:r>
              <a:rPr lang="en-US" baseline="0" dirty="0" smtClean="0"/>
              <a:t> was still dominant, only “citizens” could participate in government, citizens were about 1/10 of the population</a:t>
            </a:r>
          </a:p>
          <a:p>
            <a:r>
              <a:rPr lang="en-US" baseline="0" dirty="0" smtClean="0"/>
              <a:t>Who was denied citizenship? Women, slaves, foreign residents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BCBD-0AD7-174C-AF73-F5E9F9E5E3A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BECCC-95DE-4E33-8D68-B20393641BA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1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F8BB072-3757-924A-8A3B-F39B7C967CF3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9B2C52A-25E4-054D-9F0D-B09BD7A9A6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ksLaBnZVRnM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en.wikipedia.org/wiki/File:Thomas_Hobbes_(portrait).jp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en.wikipedia.org/wiki/File:Cesare_Beccaria_1738-179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en.wikipedia.org/wiki/File:Marywollstonecraft.jp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>
                <a:latin typeface="Georgia"/>
                <a:cs typeface="Georgia"/>
              </a:rPr>
              <a:t>Modern World History</a:t>
            </a:r>
            <a:br>
              <a:rPr lang="en-US" sz="2800" dirty="0" smtClean="0">
                <a:latin typeface="Georgia"/>
                <a:cs typeface="Georgia"/>
              </a:rPr>
            </a:br>
            <a:r>
              <a:rPr lang="en-US" sz="2800" dirty="0" smtClean="0">
                <a:latin typeface="Georgia"/>
                <a:cs typeface="Georgia"/>
              </a:rPr>
              <a:t>Unit 1</a:t>
            </a:r>
            <a:br>
              <a:rPr lang="en-US" sz="2800" dirty="0" smtClean="0">
                <a:latin typeface="Georgia"/>
                <a:cs typeface="Georgia"/>
              </a:rPr>
            </a:br>
            <a:r>
              <a:rPr lang="en-US" sz="1600" dirty="0" smtClean="0">
                <a:latin typeface="Georgia"/>
                <a:cs typeface="Georgia"/>
              </a:rPr>
              <a:t>Seeds of Change: Emergence of the First Global Age</a:t>
            </a:r>
            <a:br>
              <a:rPr lang="en-US" sz="1600" dirty="0" smtClean="0">
                <a:latin typeface="Georgia"/>
                <a:cs typeface="Georgia"/>
              </a:rPr>
            </a:br>
            <a:r>
              <a:rPr lang="en-US" sz="1600" dirty="0" smtClean="0">
                <a:latin typeface="Georgia"/>
                <a:cs typeface="Georgia"/>
              </a:rPr>
              <a:t> (1450-1770) </a:t>
            </a:r>
            <a:r>
              <a:rPr lang="en-US" sz="2400" dirty="0" smtClean="0">
                <a:latin typeface="Georgia"/>
                <a:cs typeface="Georgia"/>
              </a:rPr>
              <a:t/>
            </a:r>
            <a:br>
              <a:rPr lang="en-US" sz="2400" dirty="0" smtClean="0">
                <a:latin typeface="Georgia"/>
                <a:cs typeface="Georgia"/>
              </a:rPr>
            </a:br>
            <a:endParaRPr lang="en-US" sz="2800" dirty="0">
              <a:latin typeface="Georgia"/>
              <a:cs typeface="Georgi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1696979" cy="2168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436" y="3331338"/>
            <a:ext cx="2209800" cy="2143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31338"/>
            <a:ext cx="2063115" cy="21438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87" y="3331337"/>
            <a:ext cx="1996225" cy="2143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Legacy of Greece &amp; Rome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dirty="0" smtClean="0">
                <a:solidFill>
                  <a:schemeClr val="tx1"/>
                </a:solidFill>
                <a:latin typeface="Georgia"/>
                <a:cs typeface="Georgia"/>
              </a:rPr>
              <a:t>Solon </a:t>
            </a:r>
            <a:r>
              <a:rPr lang="en-US" sz="1400" b="1" dirty="0" smtClean="0">
                <a:solidFill>
                  <a:schemeClr val="tx1"/>
                </a:solidFill>
                <a:latin typeface="Georgia"/>
                <a:cs typeface="Georgia"/>
              </a:rPr>
              <a:t>(594 B.C)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Passed laws outlawing slavery based on debts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Established four classes of citizenship based on wealth (not heredity)</a:t>
            </a:r>
          </a:p>
          <a:p>
            <a:pPr lvl="3"/>
            <a:r>
              <a:rPr lang="en-US" sz="1100" dirty="0" smtClean="0">
                <a:latin typeface="Georgia"/>
                <a:cs typeface="Georgia"/>
              </a:rPr>
              <a:t>3 highest classes could hold office, all 4 could vote and sit on juries</a:t>
            </a:r>
          </a:p>
          <a:p>
            <a:pPr lvl="3"/>
            <a:r>
              <a:rPr lang="en-US" sz="1100" dirty="0" smtClean="0">
                <a:latin typeface="Georgia"/>
                <a:cs typeface="Georgia"/>
              </a:rPr>
              <a:t>Council of Four Hundred-</a:t>
            </a:r>
          </a:p>
          <a:p>
            <a:pPr lvl="3"/>
            <a:r>
              <a:rPr lang="en-US" sz="1100" dirty="0" smtClean="0">
                <a:latin typeface="Georgia"/>
                <a:cs typeface="Georgia"/>
              </a:rPr>
              <a:t> fairer laws </a:t>
            </a:r>
          </a:p>
          <a:p>
            <a:pPr lvl="3"/>
            <a:r>
              <a:rPr lang="en-US" sz="1100" dirty="0" smtClean="0">
                <a:latin typeface="Georgia"/>
                <a:cs typeface="Georgia"/>
              </a:rPr>
              <a:t>Right to bring charges against others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Georgia"/>
                <a:cs typeface="Georgia"/>
              </a:rPr>
              <a:t>Cleisthenes </a:t>
            </a:r>
            <a:r>
              <a:rPr lang="en-US" sz="1200" b="1" dirty="0" smtClean="0">
                <a:solidFill>
                  <a:schemeClr val="tx1"/>
                </a:solidFill>
                <a:latin typeface="Georgia"/>
                <a:cs typeface="Georgia"/>
              </a:rPr>
              <a:t>(508 B.C.)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Reorganized the Assembly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Took power from nobility and gave to citizens</a:t>
            </a:r>
          </a:p>
          <a:p>
            <a:pPr lvl="3"/>
            <a:r>
              <a:rPr lang="en-US" sz="1100" dirty="0" smtClean="0">
                <a:latin typeface="Georgia"/>
                <a:cs typeface="Georgia"/>
              </a:rPr>
              <a:t>By allowing them to submit laws for debate  &amp; passage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Council of Five Hundred</a:t>
            </a:r>
          </a:p>
          <a:p>
            <a:pPr lvl="3"/>
            <a:r>
              <a:rPr lang="en-US" sz="1100" dirty="0" smtClean="0">
                <a:latin typeface="Georgia"/>
                <a:cs typeface="Georgia"/>
              </a:rPr>
              <a:t>Proposed laws and consulted assembly</a:t>
            </a:r>
          </a:p>
          <a:p>
            <a:pPr lvl="3"/>
            <a:r>
              <a:rPr lang="en-US" sz="1100" dirty="0" smtClean="0">
                <a:latin typeface="Georgia"/>
                <a:cs typeface="Georgia"/>
              </a:rPr>
              <a:t>Chosen at random</a:t>
            </a:r>
          </a:p>
          <a:p>
            <a:pPr lvl="2"/>
            <a:r>
              <a:rPr lang="en-US" sz="1800" dirty="0" smtClean="0">
                <a:latin typeface="Georgia"/>
                <a:cs typeface="Georgia"/>
              </a:rPr>
              <a:t>Allowed citizens to participate on democracy</a:t>
            </a:r>
          </a:p>
          <a:p>
            <a:pPr lvl="2"/>
            <a:r>
              <a:rPr lang="en-US" sz="1800" dirty="0" smtClean="0">
                <a:latin typeface="Georgia"/>
                <a:cs typeface="Georgia"/>
              </a:rPr>
              <a:t>Generally regarded as the founder of democracy in Greece </a:t>
            </a:r>
          </a:p>
          <a:p>
            <a:endParaRPr lang="en-US" sz="4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>
                <a:latin typeface="Georgia"/>
                <a:cs typeface="Georgia"/>
              </a:rPr>
              <a:t>The Importance of Greece &amp; Rome</a:t>
            </a:r>
            <a:br>
              <a:rPr lang="en-US" sz="2400" dirty="0" smtClean="0">
                <a:latin typeface="Georgia"/>
                <a:cs typeface="Georgia"/>
              </a:rPr>
            </a:br>
            <a:endParaRPr lang="en-US" sz="24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55626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Changes to Greek Democracy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Persian/ Greek Wars (490 B.C.- 479 B.C.)</a:t>
            </a:r>
          </a:p>
          <a:p>
            <a:pPr lvl="2"/>
            <a:r>
              <a:rPr lang="en-US" sz="1050" dirty="0" smtClean="0">
                <a:latin typeface="Georgia"/>
                <a:cs typeface="Georgia"/>
              </a:rPr>
              <a:t>Darius the Great</a:t>
            </a:r>
          </a:p>
          <a:p>
            <a:pPr lvl="3"/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Xerxes (his son)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Aligned Greek city-states</a:t>
            </a:r>
          </a:p>
          <a:p>
            <a:pPr lvl="2"/>
            <a:r>
              <a:rPr lang="en-US" sz="1400" dirty="0" err="1" smtClean="0">
                <a:latin typeface="Georgia"/>
                <a:cs typeface="Georgia"/>
              </a:rPr>
              <a:t>Delian</a:t>
            </a:r>
            <a:r>
              <a:rPr lang="en-US" sz="1400" dirty="0" smtClean="0">
                <a:latin typeface="Georgia"/>
                <a:cs typeface="Georgia"/>
              </a:rPr>
              <a:t> League- Alliances of 140 city –states, let by Athens.</a:t>
            </a:r>
          </a:p>
          <a:p>
            <a:pPr lvl="3"/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Continued to drive back Persians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Pericles and the “Golden </a:t>
            </a:r>
            <a:r>
              <a:rPr lang="en-US" sz="2400" dirty="0">
                <a:solidFill>
                  <a:schemeClr val="tx1"/>
                </a:solidFill>
                <a:latin typeface="Georgia"/>
                <a:cs typeface="Georgia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ge of Greece”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Led Athens for 32 years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Increased number of paid public officials, paid jurors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Direct democracy- form of government  where citizens rule directly, not through representatives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Georgia"/>
                <a:cs typeface="Georgia"/>
              </a:rPr>
              <a:t>Athens &amp; Sparta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Peloponnesian War (431 B.C- 404 B.C.)</a:t>
            </a:r>
          </a:p>
          <a:p>
            <a:pPr lvl="3"/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Sparta won and disbanded the </a:t>
            </a:r>
            <a:r>
              <a:rPr lang="en-US" sz="1000" dirty="0" err="1" smtClean="0">
                <a:solidFill>
                  <a:schemeClr val="tx1"/>
                </a:solidFill>
                <a:latin typeface="Georgia"/>
                <a:cs typeface="Georgia"/>
              </a:rPr>
              <a:t>Delian</a:t>
            </a:r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 League</a:t>
            </a:r>
          </a:p>
          <a:p>
            <a:pPr lvl="3"/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Weakening Greece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King Phillip of Macedonia (338 B.C.)</a:t>
            </a:r>
          </a:p>
          <a:p>
            <a:pPr lvl="3"/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Defeats Greece &amp; Ends Democracy</a:t>
            </a:r>
          </a:p>
          <a:p>
            <a:pPr lvl="3"/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Monarchy- government controlled by one person</a:t>
            </a:r>
          </a:p>
          <a:p>
            <a:pPr lvl="3"/>
            <a:r>
              <a:rPr lang="en-US" sz="1000" dirty="0" smtClean="0">
                <a:solidFill>
                  <a:schemeClr val="tx1"/>
                </a:solidFill>
                <a:latin typeface="Georgia"/>
                <a:cs typeface="Georgia"/>
              </a:rPr>
              <a:t>Father to Alexander the Great</a:t>
            </a:r>
          </a:p>
          <a:p>
            <a:pPr lvl="2"/>
            <a:endParaRPr lang="en-US" sz="1400" dirty="0" smtClean="0">
              <a:latin typeface="Georgia"/>
              <a:cs typeface="Georgia"/>
            </a:endParaRPr>
          </a:p>
          <a:p>
            <a:pPr lvl="2"/>
            <a:endParaRPr lang="en-US" sz="1050" dirty="0" smtClean="0">
              <a:latin typeface="Georgia"/>
              <a:cs typeface="Georgia"/>
            </a:endParaRPr>
          </a:p>
          <a:p>
            <a:pPr lvl="1"/>
            <a:endParaRPr lang="en-US" sz="14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lvl="1"/>
            <a:endParaRPr lang="en-US" sz="14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Georgia"/>
                <a:cs typeface="Georgia"/>
              </a:rPr>
              <a:t>The Importance of Greece &amp; Rome</a:t>
            </a:r>
            <a:br>
              <a:rPr lang="en-US" sz="2800" dirty="0" smtClean="0">
                <a:latin typeface="Georgia"/>
                <a:cs typeface="Georgia"/>
              </a:rPr>
            </a:br>
            <a:endParaRPr lang="en-US" sz="28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lvl="1"/>
            <a:r>
              <a:rPr lang="en-US" b="1" dirty="0" smtClean="0">
                <a:solidFill>
                  <a:schemeClr val="tx1"/>
                </a:solidFill>
                <a:latin typeface="Georgia"/>
                <a:cs typeface="Georgia"/>
              </a:rPr>
              <a:t>Greek Philosophers 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Philosopher-”lovers of wisdom”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Used logic &amp; reason to investigate the nature of the universe, human society, &amp; morality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2 Assumptions:</a:t>
            </a:r>
          </a:p>
          <a:p>
            <a:pPr lvl="3">
              <a:buAutoNum type="arabicPeriod"/>
            </a:pPr>
            <a:r>
              <a:rPr lang="en-US" sz="1050" dirty="0" smtClean="0">
                <a:solidFill>
                  <a:schemeClr val="tx1"/>
                </a:solidFill>
                <a:latin typeface="Georgia"/>
                <a:cs typeface="Georgia"/>
              </a:rPr>
              <a:t>The universe is put together in an orderly way and is subject to absolute and unchanging laws</a:t>
            </a:r>
          </a:p>
          <a:p>
            <a:pPr lvl="3">
              <a:buAutoNum type="arabicPeriod"/>
            </a:pPr>
            <a:r>
              <a:rPr lang="en-US" sz="1050" dirty="0" smtClean="0">
                <a:solidFill>
                  <a:schemeClr val="tx1"/>
                </a:solidFill>
                <a:latin typeface="Georgia"/>
                <a:cs typeface="Georgia"/>
              </a:rPr>
              <a:t>People can understand these laws through logic &amp; reason</a:t>
            </a:r>
          </a:p>
          <a:p>
            <a:pPr lvl="2"/>
            <a:r>
              <a:rPr lang="en-US" sz="1400" u="sng" dirty="0" smtClean="0">
                <a:latin typeface="Georgia"/>
                <a:cs typeface="Georgia"/>
              </a:rPr>
              <a:t>Socrates</a:t>
            </a:r>
            <a:r>
              <a:rPr lang="en-US" sz="1400" dirty="0" smtClean="0">
                <a:latin typeface="Georgia"/>
                <a:cs typeface="Georgia"/>
              </a:rPr>
              <a:t>-used question and answer known as the Socratic Method</a:t>
            </a:r>
          </a:p>
          <a:p>
            <a:pPr lvl="2"/>
            <a:r>
              <a:rPr lang="en-US" sz="1400" u="sng" dirty="0" smtClean="0">
                <a:latin typeface="Georgia"/>
                <a:cs typeface="Georgia"/>
              </a:rPr>
              <a:t>Plato</a:t>
            </a:r>
            <a:r>
              <a:rPr lang="en-US" sz="1400" dirty="0" smtClean="0">
                <a:latin typeface="Georgia"/>
                <a:cs typeface="Georgia"/>
              </a:rPr>
              <a:t>- Socrates’ greatest student</a:t>
            </a:r>
          </a:p>
          <a:p>
            <a:pPr lvl="3"/>
            <a:r>
              <a:rPr lang="en-US" sz="1200" b="1" i="1" dirty="0" smtClean="0">
                <a:solidFill>
                  <a:schemeClr val="tx1"/>
                </a:solidFill>
                <a:latin typeface="Georgia"/>
                <a:cs typeface="Georgia"/>
              </a:rPr>
              <a:t>The Republic, 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his vision of a perfectly governed society, </a:t>
            </a:r>
          </a:p>
          <a:p>
            <a:pPr lvl="2"/>
            <a:r>
              <a:rPr lang="en-US" sz="1400" u="sng" dirty="0" smtClean="0">
                <a:latin typeface="Georgia"/>
                <a:cs typeface="Georgia"/>
              </a:rPr>
              <a:t>Aristotle</a:t>
            </a:r>
            <a:r>
              <a:rPr lang="en-US" sz="1400" dirty="0" smtClean="0">
                <a:latin typeface="Georgia"/>
                <a:cs typeface="Georgia"/>
              </a:rPr>
              <a:t>- </a:t>
            </a:r>
            <a:r>
              <a:rPr lang="en-US" sz="1400" dirty="0" err="1" smtClean="0">
                <a:latin typeface="Georgia"/>
                <a:cs typeface="Georgia"/>
              </a:rPr>
              <a:t>Platos</a:t>
            </a:r>
            <a:r>
              <a:rPr lang="en-US" sz="1400" dirty="0" smtClean="0">
                <a:latin typeface="Georgia"/>
                <a:cs typeface="Georgia"/>
              </a:rPr>
              <a:t>’ student, examined the nature of the world, human beliefs, thought &amp; knowledge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  <a:latin typeface="Georgia"/>
                <a:cs typeface="Georgia"/>
              </a:rPr>
              <a:t>Legacy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Used reason and logic to determine predictable patterns called </a:t>
            </a:r>
            <a:r>
              <a:rPr lang="en-US" sz="1400" b="1" i="1" u="sng" dirty="0" smtClean="0">
                <a:latin typeface="Georgia"/>
                <a:cs typeface="Georgia"/>
              </a:rPr>
              <a:t>natural laws</a:t>
            </a:r>
            <a:r>
              <a:rPr lang="en-US" sz="1400" dirty="0" smtClean="0">
                <a:latin typeface="Georgia"/>
                <a:cs typeface="Georgia"/>
              </a:rPr>
              <a:t>, instead of superstition or traditional explanations, to explain the world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Developed democracy to avoid authoritarian rulers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3 branches of government, one to pass laws, one to carry out laws and one to settle disputes of law  </a:t>
            </a:r>
          </a:p>
          <a:p>
            <a:endParaRPr lang="en-US" sz="54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>
                <a:latin typeface="Georgia"/>
                <a:cs typeface="Georgia"/>
              </a:rPr>
              <a:t>The Importance of Greece &amp; Rome</a:t>
            </a:r>
            <a:endParaRPr lang="en-US" sz="32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u="sng" dirty="0" smtClean="0">
                <a:latin typeface="Georgia"/>
                <a:cs typeface="Georgia"/>
              </a:rPr>
              <a:t>Rome’s Republic</a:t>
            </a:r>
          </a:p>
          <a:p>
            <a:r>
              <a:rPr lang="en-US" sz="1800" dirty="0" smtClean="0">
                <a:latin typeface="Georgia"/>
                <a:cs typeface="Georgia"/>
              </a:rPr>
              <a:t>Kingdom to Republic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Republic- a form of government where power belongs to citizens who  have the right to elect leaders who make government decisions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Patricians- aristocratic landowners who held most of the power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Plebeians- common farmers, artisans, merchants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Fought over power</a:t>
            </a:r>
          </a:p>
          <a:p>
            <a:r>
              <a:rPr lang="en-US" sz="1800" dirty="0" smtClean="0">
                <a:latin typeface="Georgia"/>
                <a:cs typeface="Georgia"/>
              </a:rPr>
              <a:t>Republican Government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Separate Branches 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Consuls- two officials who directed the government &amp; commanded the Army</a:t>
            </a:r>
          </a:p>
          <a:p>
            <a:pPr lvl="2"/>
            <a:r>
              <a:rPr lang="en-US" sz="1050" dirty="0" smtClean="0">
                <a:latin typeface="Georgia"/>
                <a:cs typeface="Georgia"/>
              </a:rPr>
              <a:t>One  year term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Legislative Branch made up of:</a:t>
            </a:r>
          </a:p>
          <a:p>
            <a:pPr lvl="2"/>
            <a:r>
              <a:rPr lang="en-US" sz="1100" dirty="0" smtClean="0">
                <a:latin typeface="Georgia"/>
                <a:cs typeface="Georgia"/>
              </a:rPr>
              <a:t>Senate- aristocratic branch to control foreign and financial policy, advised consuls</a:t>
            </a:r>
          </a:p>
          <a:p>
            <a:pPr lvl="2"/>
            <a:r>
              <a:rPr lang="en-US" sz="1100" dirty="0" smtClean="0">
                <a:latin typeface="Georgia"/>
                <a:cs typeface="Georgia"/>
              </a:rPr>
              <a:t>2 Assemblies-, included other classes of citizens, more democratic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Georgia"/>
                <a:cs typeface="Georgia"/>
              </a:rPr>
              <a:t>Times of crisis allowed for a dictator</a:t>
            </a:r>
          </a:p>
          <a:p>
            <a:pPr lvl="2"/>
            <a:r>
              <a:rPr lang="en-US" sz="1100" dirty="0">
                <a:latin typeface="Georgia"/>
                <a:cs typeface="Georgia"/>
              </a:rPr>
              <a:t>Dictator- leader who had absolute power to make laws and command army,</a:t>
            </a:r>
            <a:r>
              <a:rPr lang="en-US" sz="1000" dirty="0" smtClean="0">
                <a:latin typeface="Georgia"/>
                <a:cs typeface="Georgia"/>
              </a:rPr>
              <a:t> 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  <a:latin typeface="Georgia"/>
                <a:cs typeface="Georgia"/>
              </a:rPr>
              <a:t>Roman </a:t>
            </a:r>
            <a:r>
              <a:rPr lang="en-US" sz="1600" dirty="0">
                <a:solidFill>
                  <a:schemeClr val="tx1"/>
                </a:solidFill>
                <a:latin typeface="Georgia"/>
                <a:cs typeface="Georgia"/>
              </a:rPr>
              <a:t>Republic collapsed and Augustus became </a:t>
            </a:r>
            <a:r>
              <a:rPr lang="en-US" sz="1600" dirty="0" smtClean="0">
                <a:solidFill>
                  <a:schemeClr val="tx1"/>
                </a:solidFill>
                <a:latin typeface="Georgia"/>
                <a:cs typeface="Georgia"/>
              </a:rPr>
              <a:t>emperor in 27 B.C.</a:t>
            </a:r>
            <a:endParaRPr lang="en-US" sz="2000" dirty="0" smtClean="0">
              <a:solidFill>
                <a:schemeClr val="tx1"/>
              </a:solidFill>
              <a:latin typeface="Georgia"/>
              <a:cs typeface="Georgia"/>
            </a:endParaRPr>
          </a:p>
          <a:p>
            <a:pPr lvl="1"/>
            <a:endParaRPr lang="en-US" sz="1600" dirty="0">
              <a:solidFill>
                <a:schemeClr val="tx1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eorgia"/>
                <a:cs typeface="Georgia"/>
              </a:rPr>
              <a:t>The Importance of Greece &amp; Rome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Georgia"/>
                <a:cs typeface="Georgia"/>
              </a:rPr>
              <a:t>Roman Law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All citizens had the right to equal treatment under the law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A person was considered innocent until proven guilty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The burden of proof rested with the accuser not the accused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Any law that seemed unreasonable or grossly unfair could be set aside</a:t>
            </a:r>
          </a:p>
          <a:p>
            <a:r>
              <a:rPr lang="en-US" sz="1800" dirty="0" smtClean="0">
                <a:latin typeface="Georgia"/>
                <a:cs typeface="Georgia"/>
              </a:rPr>
              <a:t>Legal Code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1</a:t>
            </a:r>
            <a:r>
              <a:rPr lang="en-US" sz="1200" baseline="30000" dirty="0" smtClean="0">
                <a:solidFill>
                  <a:schemeClr val="tx1"/>
                </a:solidFill>
                <a:latin typeface="Georgia"/>
                <a:cs typeface="Georgia"/>
              </a:rPr>
              <a:t>st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 collection of Roman laws called the Twelve Tables in 451 B.C.</a:t>
            </a:r>
          </a:p>
          <a:p>
            <a:pPr lvl="1"/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528 A.D. a new </a:t>
            </a:r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compilation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 was </a:t>
            </a:r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created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 by </a:t>
            </a:r>
            <a:r>
              <a:rPr lang="en-US" sz="1400" u="sng" dirty="0" smtClean="0">
                <a:solidFill>
                  <a:schemeClr val="tx1"/>
                </a:solidFill>
                <a:latin typeface="Georgia"/>
                <a:cs typeface="Georgia"/>
              </a:rPr>
              <a:t>Emperor Justinian</a:t>
            </a:r>
          </a:p>
          <a:p>
            <a:pPr lvl="1"/>
            <a:r>
              <a:rPr lang="en-US" sz="1200" i="1" dirty="0" smtClean="0">
                <a:solidFill>
                  <a:schemeClr val="tx1"/>
                </a:solidFill>
                <a:latin typeface="Georgia"/>
                <a:cs typeface="Georgia"/>
              </a:rPr>
              <a:t>The Code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- </a:t>
            </a:r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contain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e</a:t>
            </a:r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d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 almost 5000 laws</a:t>
            </a:r>
          </a:p>
          <a:p>
            <a:pPr lvl="1"/>
            <a:r>
              <a:rPr lang="en-US" sz="1200" i="1" dirty="0" smtClean="0">
                <a:solidFill>
                  <a:schemeClr val="tx1"/>
                </a:solidFill>
                <a:latin typeface="Georgia"/>
                <a:cs typeface="Georgia"/>
              </a:rPr>
              <a:t>The Digest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- a summary of legal opinions</a:t>
            </a:r>
          </a:p>
          <a:p>
            <a:pPr lvl="1"/>
            <a:r>
              <a:rPr lang="en-US" sz="1200" i="1" dirty="0" smtClean="0">
                <a:solidFill>
                  <a:schemeClr val="tx1"/>
                </a:solidFill>
                <a:latin typeface="Georgia"/>
                <a:cs typeface="Georgia"/>
              </a:rPr>
              <a:t>The Institutes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- a textbook for law students</a:t>
            </a:r>
          </a:p>
          <a:p>
            <a:pPr lvl="1"/>
            <a:r>
              <a:rPr lang="en-US" sz="1200" i="1" dirty="0" smtClean="0">
                <a:solidFill>
                  <a:schemeClr val="tx1"/>
                </a:solidFill>
                <a:latin typeface="Georgia"/>
                <a:cs typeface="Georgia"/>
              </a:rPr>
              <a:t>The </a:t>
            </a:r>
            <a:r>
              <a:rPr lang="en-US" sz="1200" i="1" dirty="0" err="1" smtClean="0">
                <a:solidFill>
                  <a:schemeClr val="tx1"/>
                </a:solidFill>
                <a:latin typeface="Georgia"/>
                <a:cs typeface="Georgia"/>
              </a:rPr>
              <a:t>Novellae</a:t>
            </a:r>
            <a:r>
              <a:rPr lang="en-US" sz="1200" i="1" dirty="0" smtClean="0">
                <a:solidFill>
                  <a:schemeClr val="tx1"/>
                </a:solidFill>
                <a:latin typeface="Georgia"/>
                <a:cs typeface="Georgia"/>
              </a:rPr>
              <a:t>- </a:t>
            </a:r>
            <a:r>
              <a:rPr lang="en-US" sz="1200" dirty="0" smtClean="0">
                <a:solidFill>
                  <a:schemeClr val="tx1"/>
                </a:solidFill>
                <a:latin typeface="Georgia"/>
                <a:cs typeface="Georgia"/>
              </a:rPr>
              <a:t>laws passed after 534</a:t>
            </a:r>
          </a:p>
          <a:p>
            <a:r>
              <a:rPr lang="en-US" sz="1800" dirty="0" smtClean="0">
                <a:latin typeface="Georgia"/>
                <a:cs typeface="Georgia"/>
              </a:rPr>
              <a:t>Legacy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The idea of a republic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Legal terms still used today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The Greek idea of people are citizens of a state not just subjects of a ruler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  <a:latin typeface="Georgia"/>
                <a:cs typeface="Georgia"/>
              </a:rPr>
              <a:t>A written legal code which could be applied equally and impartially to all citizens </a:t>
            </a:r>
          </a:p>
          <a:p>
            <a:endParaRPr lang="en-US" sz="36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World Geography and Religions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Judaism-the religion of the Hebrews, one God,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Ten commandments-written code of laws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Prophets- leaders &amp; teachers believed to be messengers of God  </a:t>
            </a:r>
          </a:p>
          <a:p>
            <a:r>
              <a:rPr lang="en-US" sz="2000" dirty="0" smtClean="0">
                <a:latin typeface="Georgia"/>
                <a:cs typeface="Georgia"/>
              </a:rPr>
              <a:t>Christianity-emphasized God’s personal relationship to each human being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Stressed loving all human beings, even enemies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Apostle Paul stressed the equality of all human beings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Similar to? </a:t>
            </a:r>
          </a:p>
          <a:p>
            <a:r>
              <a:rPr lang="en-US" sz="2000" dirty="0" smtClean="0">
                <a:latin typeface="Georgia"/>
                <a:cs typeface="Georgia"/>
              </a:rPr>
              <a:t>Islam- emphasized the dignity of all human beings and the brotherhood of the people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Charity to those in need    </a:t>
            </a:r>
            <a:endParaRPr lang="en-US" sz="1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eorgia"/>
                <a:cs typeface="Georgia"/>
              </a:rPr>
              <a:t>Prologue Assessment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Georgia"/>
                <a:cs typeface="Georgia"/>
              </a:rPr>
              <a:t>Vocabulary Review</a:t>
            </a:r>
            <a:endParaRPr lang="en-US" sz="2800" dirty="0" smtClean="0">
              <a:latin typeface="Georgia"/>
              <a:cs typeface="Georgia"/>
            </a:endParaRPr>
          </a:p>
          <a:p>
            <a:r>
              <a:rPr lang="en-US" sz="2800" dirty="0" smtClean="0">
                <a:latin typeface="Georgia"/>
                <a:cs typeface="Georgia"/>
              </a:rPr>
              <a:t>Which </a:t>
            </a:r>
            <a:r>
              <a:rPr lang="en-US" sz="2800" dirty="0" smtClean="0">
                <a:latin typeface="Georgia"/>
                <a:cs typeface="Georgia"/>
              </a:rPr>
              <a:t>characteristic </a:t>
            </a:r>
            <a:r>
              <a:rPr lang="en-US" sz="2800" dirty="0" smtClean="0">
                <a:latin typeface="Georgia"/>
                <a:cs typeface="Georgia"/>
              </a:rPr>
              <a:t>of the Roman government impact on democracy?</a:t>
            </a:r>
            <a:br>
              <a:rPr lang="en-US" sz="2800" dirty="0" smtClean="0">
                <a:latin typeface="Georgia"/>
                <a:cs typeface="Georgia"/>
              </a:rPr>
            </a:br>
            <a:r>
              <a:rPr lang="en-US" sz="2800" dirty="0" smtClean="0">
                <a:latin typeface="Georgia"/>
                <a:cs typeface="Georgia"/>
              </a:rPr>
              <a:t/>
            </a:r>
            <a:br>
              <a:rPr lang="en-US" sz="2800" dirty="0" smtClean="0">
                <a:latin typeface="Georgia"/>
                <a:cs typeface="Georgia"/>
              </a:rPr>
            </a:br>
            <a:endParaRPr lang="en-US" sz="2800" dirty="0" smtClean="0">
              <a:latin typeface="Georgia"/>
              <a:cs typeface="Georgia"/>
            </a:endParaRPr>
          </a:p>
          <a:p>
            <a:r>
              <a:rPr lang="en-US" sz="2800" dirty="0" smtClean="0">
                <a:latin typeface="Georgia"/>
                <a:cs typeface="Georgia"/>
              </a:rPr>
              <a:t>How did Athens impact democracy?  </a:t>
            </a:r>
            <a:endParaRPr lang="en-US" sz="2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Renaissance and Reform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Georgia"/>
                <a:cs typeface="Georgia"/>
              </a:rPr>
              <a:t>Renaissance-</a:t>
            </a:r>
            <a:r>
              <a:rPr lang="en-US" sz="2400" dirty="0" smtClean="0">
                <a:latin typeface="Georgia"/>
                <a:cs typeface="Georgia"/>
              </a:rPr>
              <a:t>renewed interest in classical culture and a spirit of questioning</a:t>
            </a:r>
            <a:endParaRPr lang="en-US" sz="2800" dirty="0" smtClean="0">
              <a:latin typeface="Georgia"/>
              <a:cs typeface="Georgia"/>
            </a:endParaRP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Roman Catholic Church- by the middle ages had become the most powerful institution in Europe. Strongly authoritarian structure</a:t>
            </a:r>
          </a:p>
          <a:p>
            <a:r>
              <a:rPr lang="en-US" sz="2400" dirty="0" smtClean="0">
                <a:latin typeface="Georgia"/>
                <a:cs typeface="Georgia"/>
              </a:rPr>
              <a:t>Reform- </a:t>
            </a:r>
            <a:r>
              <a:rPr lang="en-US" sz="2000" dirty="0" smtClean="0">
                <a:latin typeface="Georgia"/>
                <a:cs typeface="Georgia"/>
              </a:rPr>
              <a:t>began in the 16</a:t>
            </a:r>
            <a:r>
              <a:rPr lang="en-US" sz="2000" baseline="30000" dirty="0" smtClean="0">
                <a:latin typeface="Georgia"/>
                <a:cs typeface="Georgia"/>
              </a:rPr>
              <a:t>th</a:t>
            </a:r>
            <a:r>
              <a:rPr lang="en-US" sz="2000" dirty="0" smtClean="0">
                <a:latin typeface="Georgia"/>
                <a:cs typeface="Georgia"/>
              </a:rPr>
              <a:t> century, expanded era of questioning by those who wanted to reform the Catholic Church  </a:t>
            </a:r>
            <a:endParaRPr lang="en-US" sz="2400" dirty="0" smtClean="0">
              <a:latin typeface="Georgia"/>
              <a:cs typeface="Georgia"/>
            </a:endParaRP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Protestantism-encouraged people to make their own religious judgments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“protested” the abuse of power of the church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Started in Germany in 1521, by Martin Luther</a:t>
            </a:r>
          </a:p>
          <a:p>
            <a:pPr lvl="2"/>
            <a:r>
              <a:rPr lang="en-US" sz="1400" dirty="0" smtClean="0">
                <a:latin typeface="Georgia"/>
                <a:cs typeface="Georgia"/>
              </a:rPr>
              <a:t>Divided Christianity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eorgia"/>
                <a:cs typeface="Georgia"/>
              </a:rPr>
              <a:t>Images of the Renaissance</a:t>
            </a:r>
            <a:endParaRPr lang="en-US" sz="4000" dirty="0">
              <a:latin typeface="Georgia"/>
              <a:cs typeface="Georgia"/>
            </a:endParaRPr>
          </a:p>
        </p:txBody>
      </p:sp>
      <p:pic>
        <p:nvPicPr>
          <p:cNvPr id="4" name="Content Placeholder 3" descr="last suppe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4038600" cy="2019300"/>
          </a:xfrm>
        </p:spPr>
      </p:pic>
      <p:pic>
        <p:nvPicPr>
          <p:cNvPr id="5" name="Picture 4" descr="mona li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1417638"/>
            <a:ext cx="2336800" cy="3479800"/>
          </a:xfrm>
          <a:prstGeom prst="rect">
            <a:avLst/>
          </a:prstGeom>
        </p:spPr>
      </p:pic>
      <p:pic>
        <p:nvPicPr>
          <p:cNvPr id="6" name="Picture 5" descr="humanfor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024102"/>
            <a:ext cx="1524000" cy="1529097"/>
          </a:xfrm>
          <a:prstGeom prst="rect">
            <a:avLst/>
          </a:prstGeom>
        </p:spPr>
      </p:pic>
      <p:pic>
        <p:nvPicPr>
          <p:cNvPr id="7" name="Picture 6" descr="da-vinc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3657599"/>
            <a:ext cx="1925574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304800"/>
            <a:ext cx="8534400" cy="129235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Georgia"/>
                <a:cs typeface="Georgia"/>
              </a:rPr>
              <a:t/>
            </a:r>
            <a:br>
              <a:rPr lang="en-US" sz="3600" dirty="0" smtClean="0">
                <a:latin typeface="Georgia"/>
                <a:cs typeface="Georgia"/>
              </a:rPr>
            </a:br>
            <a:r>
              <a:rPr lang="en-US" sz="3600" dirty="0">
                <a:latin typeface="Georgia"/>
                <a:cs typeface="Georgia"/>
              </a:rPr>
              <a:t/>
            </a:r>
            <a:br>
              <a:rPr lang="en-US" sz="3600" dirty="0">
                <a:latin typeface="Georgia"/>
                <a:cs typeface="Georgia"/>
              </a:rPr>
            </a:br>
            <a:r>
              <a:rPr lang="en-US" sz="3600" dirty="0" smtClean="0">
                <a:latin typeface="Georgia"/>
                <a:cs typeface="Georgia"/>
              </a:rPr>
              <a:t>Italy’s </a:t>
            </a:r>
            <a:r>
              <a:rPr lang="en-US" sz="3600" dirty="0" smtClean="0">
                <a:latin typeface="Georgia"/>
                <a:cs typeface="Georgia"/>
              </a:rPr>
              <a:t>Renaissance</a:t>
            </a:r>
            <a:br>
              <a:rPr lang="en-US" sz="3600" dirty="0" smtClean="0">
                <a:latin typeface="Georgia"/>
                <a:cs typeface="Georgia"/>
              </a:rPr>
            </a:br>
            <a:r>
              <a:rPr lang="en-US" sz="1800" dirty="0" smtClean="0">
                <a:latin typeface="Georgia"/>
                <a:cs typeface="Georgia"/>
              </a:rPr>
              <a:t>Why it happened</a:t>
            </a:r>
            <a:r>
              <a:rPr lang="en-US" sz="1800" dirty="0" smtClean="0">
                <a:latin typeface="Georgia"/>
                <a:cs typeface="Georgia"/>
              </a:rPr>
              <a:t>?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After the Middle Ages Poverty, Bubonic Plague &amp; War</a:t>
            </a:r>
          </a:p>
          <a:p>
            <a:r>
              <a:rPr lang="en-US" sz="2000" dirty="0" smtClean="0">
                <a:latin typeface="Georgia"/>
                <a:cs typeface="Georgia"/>
              </a:rPr>
              <a:t>Those who survived wanted to enjoy life</a:t>
            </a:r>
          </a:p>
          <a:p>
            <a:r>
              <a:rPr lang="en-US" sz="2000" dirty="0" smtClean="0">
                <a:latin typeface="Georgia"/>
                <a:cs typeface="Georgia"/>
              </a:rPr>
              <a:t>People to question the church’s teachings of reward through suffering</a:t>
            </a:r>
          </a:p>
          <a:p>
            <a:r>
              <a:rPr lang="en-US" sz="2000" dirty="0" smtClean="0">
                <a:latin typeface="Georgia"/>
                <a:cs typeface="Georgia"/>
              </a:rPr>
              <a:t>And medieval social structure which blocked advancement</a:t>
            </a:r>
          </a:p>
          <a:p>
            <a:r>
              <a:rPr lang="en-US" sz="2000" dirty="0" smtClean="0">
                <a:latin typeface="Georgia"/>
                <a:cs typeface="Georgia"/>
              </a:rPr>
              <a:t>The educated looked to the past for new ideas</a:t>
            </a:r>
          </a:p>
          <a:p>
            <a:endParaRPr lang="en-US" sz="2000" dirty="0" smtClean="0">
              <a:latin typeface="Georgia"/>
              <a:cs typeface="Georgia"/>
            </a:endParaRPr>
          </a:p>
          <a:p>
            <a:r>
              <a:rPr lang="en-US" sz="2000" dirty="0" smtClean="0">
                <a:latin typeface="Georgia"/>
                <a:cs typeface="Georgia"/>
              </a:rPr>
              <a:t>…Okay so why Italy??    </a:t>
            </a:r>
            <a:endParaRPr lang="en-US" sz="2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1447800"/>
            <a:ext cx="304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History is similar to building a house.  You cannot understand certain events out of context.  You must understand what occurred before in order to move on and Unit I provides the foundation for understanding the remaining content of the course</a:t>
            </a:r>
          </a:p>
        </p:txBody>
      </p:sp>
      <p:pic>
        <p:nvPicPr>
          <p:cNvPr id="7" name="Picture 6" descr="house cross 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1" y="1219200"/>
            <a:ext cx="4343400" cy="5181600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914400" y="4191000"/>
            <a:ext cx="7086600" cy="2514600"/>
            <a:chOff x="914400" y="3581400"/>
            <a:chExt cx="7086600" cy="2514600"/>
          </a:xfrm>
        </p:grpSpPr>
        <p:sp>
          <p:nvSpPr>
            <p:cNvPr id="8" name="Oval 7"/>
            <p:cNvSpPr/>
            <p:nvPr/>
          </p:nvSpPr>
          <p:spPr>
            <a:xfrm>
              <a:off x="6324600" y="4419600"/>
              <a:ext cx="1676400" cy="533400"/>
            </a:xfrm>
            <a:prstGeom prst="ellipse">
              <a:avLst/>
            </a:pr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3581400"/>
              <a:ext cx="4038600" cy="2514600"/>
            </a:xfrm>
            <a:prstGeom prst="ellipse">
              <a:avLst/>
            </a:pr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1" name="Straight Connector 10"/>
            <p:cNvCxnSpPr>
              <a:stCxn id="9" idx="6"/>
            </p:cNvCxnSpPr>
            <p:nvPr/>
          </p:nvCxnSpPr>
          <p:spPr>
            <a:xfrm flipV="1">
              <a:off x="4953000" y="4800600"/>
              <a:ext cx="1447800" cy="38100"/>
            </a:xfrm>
            <a:prstGeom prst="line">
              <a:avLst/>
            </a:prstGeom>
            <a:ln w="444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Georgia"/>
                <a:cs typeface="Georgia"/>
              </a:rPr>
              <a:t>Why study history?</a:t>
            </a:r>
            <a:endParaRPr lang="en-US" sz="3600" dirty="0">
              <a:latin typeface="Georgia"/>
              <a:cs typeface="Georg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8153400" cy="454152"/>
          </a:xfrm>
          <a:prstGeom prst="rect">
            <a:avLst/>
          </a:prstGeom>
          <a:effectLst>
            <a:outerShdw dist="107763" dir="13500000" algn="ctr" rotWithShape="0">
              <a:schemeClr val="bg2"/>
            </a:outerShdw>
          </a:effectLst>
        </p:spPr>
        <p:txBody>
          <a:bodyPr vert="horz" anchor="ctr">
            <a:normAutofit fontScale="60000" lnSpcReduction="20000"/>
          </a:bodyPr>
          <a:lstStyle/>
          <a:p>
            <a:pPr>
              <a:spcBef>
                <a:spcPct val="0"/>
              </a:spcBef>
              <a:defRPr/>
            </a:pPr>
            <a:endParaRPr lang="en-US" sz="4400" dirty="0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7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Why Italy, you say?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100 Years War between France &amp; England</a:t>
            </a:r>
          </a:p>
          <a:p>
            <a:r>
              <a:rPr lang="en-US" sz="2000" dirty="0" smtClean="0">
                <a:latin typeface="Georgia"/>
                <a:cs typeface="Georgia"/>
              </a:rPr>
              <a:t>Thriving Urban Centers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Plague killed &lt;60% of the population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Fewer labors = higher wages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N Italy was urban while rest of Europe rural</a:t>
            </a:r>
          </a:p>
          <a:p>
            <a:r>
              <a:rPr lang="en-US" sz="2000" dirty="0" smtClean="0">
                <a:latin typeface="Georgia"/>
                <a:cs typeface="Georgia"/>
              </a:rPr>
              <a:t>Wealthy Merchant Class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Small city-states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Wealthy merchants were powerful and involved in politics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Success depended on business and intelligence, not family</a:t>
            </a:r>
          </a:p>
          <a:p>
            <a:pPr lvl="2"/>
            <a:r>
              <a:rPr lang="en-US" sz="1200" i="1" dirty="0" smtClean="0">
                <a:latin typeface="Georgia"/>
                <a:cs typeface="Georgia"/>
              </a:rPr>
              <a:t>Individual achievement became an important theme of the Renaissance  </a:t>
            </a:r>
          </a:p>
          <a:p>
            <a:r>
              <a:rPr lang="en-US" sz="2000" dirty="0" smtClean="0">
                <a:latin typeface="Georgia"/>
                <a:cs typeface="Georgia"/>
              </a:rPr>
              <a:t>Classical Heritage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Scholars returned to the study of early Greeks and Romans which surrounded them every day</a:t>
            </a:r>
            <a:endParaRPr lang="en-US" sz="16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The Classics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Humanism- a focus on human potential &amp; achievement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Used arts &amp; architecture to carry on classic traditions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Classic education: HISTORY, literature, philosophy</a:t>
            </a:r>
          </a:p>
          <a:p>
            <a:r>
              <a:rPr lang="en-US" sz="2000" dirty="0" smtClean="0">
                <a:latin typeface="Georgia"/>
                <a:cs typeface="Georgia"/>
              </a:rPr>
              <a:t>Worldly Pleasures- enjoying life without offending God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Secular- worldly concerns rather than spiritual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Even church leaders </a:t>
            </a:r>
          </a:p>
          <a:p>
            <a:r>
              <a:rPr lang="en-US" sz="2000" dirty="0" smtClean="0">
                <a:latin typeface="Georgia"/>
                <a:cs typeface="Georgia"/>
              </a:rPr>
              <a:t>Patrons of the Arts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Popes and merchants spent money on the arts</a:t>
            </a:r>
          </a:p>
          <a:p>
            <a:r>
              <a:rPr lang="en-US" sz="2000" dirty="0" smtClean="0">
                <a:latin typeface="Georgia"/>
                <a:cs typeface="Georgia"/>
              </a:rPr>
              <a:t>Renaissance Men should be: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Charming, witty, educated, sing/dance, play music write poetry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Rider, swordsman, wrestler but also have self control</a:t>
            </a:r>
          </a:p>
          <a:p>
            <a:r>
              <a:rPr lang="en-US" sz="2000" dirty="0" smtClean="0">
                <a:latin typeface="Georgia"/>
                <a:cs typeface="Georgia"/>
              </a:rPr>
              <a:t>Renaissance Women should be: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Educated and charming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Inspire art but rarely create it  </a:t>
            </a:r>
            <a:endParaRPr lang="en-US" sz="1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Changes to Art &amp; Literature 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The Artists, not Ninja Turtles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Leonardo </a:t>
            </a:r>
            <a:r>
              <a:rPr lang="en-US" sz="1800" dirty="0" err="1" smtClean="0">
                <a:latin typeface="Georgia"/>
                <a:cs typeface="Georgia"/>
              </a:rPr>
              <a:t>da</a:t>
            </a:r>
            <a:r>
              <a:rPr lang="en-US" sz="1800" dirty="0" smtClean="0">
                <a:latin typeface="Georgia"/>
                <a:cs typeface="Georgia"/>
              </a:rPr>
              <a:t> Vinci- Mona Lisa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Michelangelo </a:t>
            </a:r>
            <a:r>
              <a:rPr lang="en-US" sz="1800" dirty="0" err="1" smtClean="0">
                <a:latin typeface="Georgia"/>
                <a:cs typeface="Georgia"/>
              </a:rPr>
              <a:t>Buonarroti</a:t>
            </a:r>
            <a:r>
              <a:rPr lang="en-US" sz="1800" dirty="0" smtClean="0">
                <a:latin typeface="Georgia"/>
                <a:cs typeface="Georgia"/>
              </a:rPr>
              <a:t>-  sculpted David, paint </a:t>
            </a:r>
            <a:r>
              <a:rPr lang="en-US" sz="1800" dirty="0" err="1" smtClean="0">
                <a:latin typeface="Georgia"/>
                <a:cs typeface="Georgia"/>
              </a:rPr>
              <a:t>ther</a:t>
            </a:r>
            <a:r>
              <a:rPr lang="en-US" sz="1800" dirty="0" smtClean="0">
                <a:latin typeface="Georgia"/>
                <a:cs typeface="Georgia"/>
              </a:rPr>
              <a:t> ceiling of the </a:t>
            </a:r>
            <a:r>
              <a:rPr lang="en-US" sz="1800" dirty="0" err="1" smtClean="0">
                <a:latin typeface="Georgia"/>
                <a:cs typeface="Georgia"/>
              </a:rPr>
              <a:t>Sistin</a:t>
            </a:r>
            <a:r>
              <a:rPr lang="en-US" sz="1800" dirty="0" smtClean="0">
                <a:latin typeface="Georgia"/>
                <a:cs typeface="Georgia"/>
              </a:rPr>
              <a:t> Chapel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Donatello- made sculpture more realistic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Raphael- The Madonna &amp; Child, The School of Athens in the Vatican</a:t>
            </a:r>
          </a:p>
          <a:p>
            <a:r>
              <a:rPr lang="en-US" sz="2000" dirty="0" smtClean="0">
                <a:latin typeface="Georgia"/>
                <a:cs typeface="Georgia"/>
              </a:rPr>
              <a:t>Writers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Francesco Petrarch-</a:t>
            </a:r>
            <a:r>
              <a:rPr lang="en-US" sz="1800" b="1" dirty="0" smtClean="0">
                <a:latin typeface="Georgia"/>
                <a:cs typeface="Georgia"/>
              </a:rPr>
              <a:t>considered the "Father of Humanism,” well-known odes to Laura, his idealized love</a:t>
            </a:r>
            <a:endParaRPr lang="en-US" sz="1800" dirty="0" smtClean="0">
              <a:latin typeface="Georgia"/>
              <a:cs typeface="Georgia"/>
            </a:endParaRPr>
          </a:p>
          <a:p>
            <a:pPr lvl="1"/>
            <a:r>
              <a:rPr lang="en-US" sz="1800" b="1" dirty="0" smtClean="0">
                <a:latin typeface="Georgia"/>
                <a:cs typeface="Georgia"/>
              </a:rPr>
              <a:t>Giovanni </a:t>
            </a:r>
            <a:r>
              <a:rPr lang="en-US" sz="1800" dirty="0" smtClean="0">
                <a:latin typeface="Georgia"/>
                <a:cs typeface="Georgia"/>
              </a:rPr>
              <a:t>Boccaccio- wrote </a:t>
            </a:r>
            <a:r>
              <a:rPr lang="en-US" sz="1800" dirty="0" err="1" smtClean="0">
                <a:latin typeface="Georgia"/>
                <a:cs typeface="Georgia"/>
              </a:rPr>
              <a:t>Decameron</a:t>
            </a:r>
            <a:r>
              <a:rPr lang="en-US" sz="1800" dirty="0" smtClean="0">
                <a:latin typeface="Georgia"/>
                <a:cs typeface="Georgia"/>
              </a:rPr>
              <a:t>- a series of stories</a:t>
            </a:r>
          </a:p>
          <a:p>
            <a:pPr lvl="1"/>
            <a:r>
              <a:rPr lang="en-US" sz="1800" dirty="0" err="1" smtClean="0">
                <a:latin typeface="Georgia"/>
                <a:cs typeface="Georgia"/>
              </a:rPr>
              <a:t>Niccolo</a:t>
            </a:r>
            <a:r>
              <a:rPr lang="en-US" sz="1800" dirty="0" smtClean="0">
                <a:latin typeface="Georgia"/>
                <a:cs typeface="Georgia"/>
              </a:rPr>
              <a:t> Machiavelli- also a diplomat he is best known for writing The Prince, a handbook for unscrupulous politicians that inspired the term "Machiavellian" and established </a:t>
            </a:r>
            <a:r>
              <a:rPr lang="en-US" sz="1800" dirty="0" err="1" smtClean="0">
                <a:latin typeface="Georgia"/>
                <a:cs typeface="Georgia"/>
              </a:rPr>
              <a:t>himas</a:t>
            </a:r>
            <a:r>
              <a:rPr lang="en-US" sz="1800" dirty="0" smtClean="0">
                <a:latin typeface="Georgia"/>
                <a:cs typeface="Georgia"/>
              </a:rPr>
              <a:t> the "father of modern political theory."</a:t>
            </a:r>
            <a:endParaRPr lang="en-US" sz="18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Renaissance Spreads North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Northern Europe recovers from plague and ending of war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Wealth grew and merchants were able to hire artists</a:t>
            </a:r>
          </a:p>
          <a:p>
            <a:r>
              <a:rPr lang="en-US" sz="2000" dirty="0" smtClean="0">
                <a:latin typeface="Georgia"/>
                <a:cs typeface="Georgia"/>
              </a:rPr>
              <a:t>Francis I of France- castle </a:t>
            </a:r>
            <a:r>
              <a:rPr lang="en-US" sz="2000" i="1" dirty="0" smtClean="0">
                <a:latin typeface="Georgia"/>
                <a:cs typeface="Georgia"/>
              </a:rPr>
              <a:t>Fontainebleau </a:t>
            </a:r>
            <a:r>
              <a:rPr lang="en-US" sz="2000" dirty="0" smtClean="0">
                <a:latin typeface="Georgia"/>
                <a:cs typeface="Georgia"/>
              </a:rPr>
              <a:t>important to French artists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Greater interest in religious ideas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Began ideas of social reform</a:t>
            </a:r>
          </a:p>
        </p:txBody>
      </p:sp>
      <p:pic>
        <p:nvPicPr>
          <p:cNvPr id="4" name="Picture 3" descr="spread of renaissa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191000"/>
            <a:ext cx="3848100" cy="222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Renaissance Spreads North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229600" cy="3048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Northern Artists (Germany &amp; Flanders)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1494-Italian artists &amp; writers moved to northern Europe after war broke out in southern Italy 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Brought emphasis in realism 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Began using oil based paints</a:t>
            </a:r>
          </a:p>
          <a:p>
            <a:pPr lvl="3"/>
            <a:r>
              <a:rPr lang="en-US" sz="1200" dirty="0" smtClean="0">
                <a:latin typeface="Georgia"/>
                <a:cs typeface="Georgia"/>
              </a:rPr>
              <a:t>Allowed blending of paint for more subtle colors</a:t>
            </a:r>
          </a:p>
          <a:p>
            <a:r>
              <a:rPr lang="en-US" sz="2400" dirty="0" smtClean="0">
                <a:latin typeface="Georgia"/>
                <a:cs typeface="Georgia"/>
              </a:rPr>
              <a:t>Northern Writers 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Christian Humanists</a:t>
            </a:r>
          </a:p>
          <a:p>
            <a:pPr lvl="1"/>
            <a:r>
              <a:rPr lang="en-US" sz="1600" dirty="0" err="1" smtClean="0">
                <a:latin typeface="Georgia"/>
                <a:cs typeface="Georgia"/>
              </a:rPr>
              <a:t>Desiderius</a:t>
            </a:r>
            <a:r>
              <a:rPr lang="en-US" sz="1600" dirty="0" smtClean="0">
                <a:latin typeface="Georgia"/>
                <a:cs typeface="Georgia"/>
              </a:rPr>
              <a:t> Erasmus (Holland) &amp; Thomas More (England)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Erasmus’ - </a:t>
            </a:r>
            <a:r>
              <a:rPr lang="en-US" sz="1200" i="1" dirty="0" smtClean="0">
                <a:latin typeface="Georgia"/>
                <a:cs typeface="Georgia"/>
              </a:rPr>
              <a:t>The Praise of Folly</a:t>
            </a:r>
          </a:p>
          <a:p>
            <a:pPr lvl="2"/>
            <a:r>
              <a:rPr lang="en-US" sz="1200" i="1" dirty="0" err="1" smtClean="0">
                <a:latin typeface="Georgia"/>
                <a:cs typeface="Georgia"/>
              </a:rPr>
              <a:t>More’s</a:t>
            </a:r>
            <a:r>
              <a:rPr lang="en-US" sz="1200" i="1" dirty="0" smtClean="0">
                <a:latin typeface="Georgia"/>
                <a:cs typeface="Georgia"/>
              </a:rPr>
              <a:t> – Utopia</a:t>
            </a:r>
          </a:p>
          <a:p>
            <a:pPr lvl="1"/>
            <a:r>
              <a:rPr lang="en-US" sz="1600" dirty="0" err="1" smtClean="0">
                <a:latin typeface="Georgia"/>
                <a:cs typeface="Georgia"/>
              </a:rPr>
              <a:t>Williaim</a:t>
            </a:r>
            <a:r>
              <a:rPr lang="en-US" sz="1600" dirty="0" smtClean="0">
                <a:latin typeface="Georgia"/>
                <a:cs typeface="Georgia"/>
              </a:rPr>
              <a:t> Shakespeare- many feel the greatest playwright of his time, drew from classic Greek and Roman themes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Tragedies-Macbeth, King Lear, Hamlet Romeo &amp; Juliet</a:t>
            </a:r>
          </a:p>
          <a:p>
            <a:pPr lvl="2"/>
            <a:r>
              <a:rPr lang="en-US" sz="1200" dirty="0" smtClean="0">
                <a:latin typeface="Georgia"/>
                <a:cs typeface="Georgia"/>
              </a:rPr>
              <a:t>Comedies- Midsummer Night’s Dream</a:t>
            </a:r>
          </a:p>
          <a:p>
            <a:pPr lvl="2"/>
            <a:endParaRPr lang="en-US" sz="1400" i="1" dirty="0" smtClean="0">
              <a:latin typeface="Georgia"/>
              <a:cs typeface="Georgia"/>
            </a:endParaRPr>
          </a:p>
          <a:p>
            <a:pPr lvl="2"/>
            <a:endParaRPr lang="en-US" sz="1800" dirty="0" smtClean="0">
              <a:latin typeface="Georgia"/>
              <a:cs typeface="Georgia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448059"/>
            <a:ext cx="3124201" cy="22829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715000" y="1828800"/>
            <a:ext cx="2057400" cy="9906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eorgia"/>
                <a:cs typeface="Georgia"/>
              </a:rPr>
              <a:t>Gutenberg’s Printing Press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867400" cy="45259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1440 Johann Gutenberg reinvented movable type</a:t>
            </a:r>
          </a:p>
          <a:p>
            <a:r>
              <a:rPr lang="en-US" sz="2000" dirty="0" smtClean="0">
                <a:latin typeface="Georgia"/>
                <a:cs typeface="Georgia"/>
              </a:rPr>
              <a:t>printing press- a machine that presses paper to a full tray of movable type</a:t>
            </a:r>
          </a:p>
          <a:p>
            <a:r>
              <a:rPr lang="en-US" sz="2000" dirty="0" smtClean="0">
                <a:latin typeface="Georgia"/>
                <a:cs typeface="Georgia"/>
              </a:rPr>
              <a:t>Gutenberg Bible, 1455- the 1</a:t>
            </a:r>
            <a:r>
              <a:rPr lang="en-US" sz="2000" baseline="30000" dirty="0" smtClean="0">
                <a:latin typeface="Georgia"/>
                <a:cs typeface="Georgia"/>
              </a:rPr>
              <a:t>st</a:t>
            </a:r>
            <a:r>
              <a:rPr lang="en-US" sz="2000" dirty="0" smtClean="0">
                <a:latin typeface="Georgia"/>
                <a:cs typeface="Georgia"/>
              </a:rPr>
              <a:t> full size book printed with movable type</a:t>
            </a:r>
          </a:p>
          <a:p>
            <a:pPr lvl="1"/>
            <a:r>
              <a:rPr lang="en-US" sz="1800" dirty="0" smtClean="0">
                <a:latin typeface="Georgia"/>
                <a:cs typeface="Georgia"/>
                <a:hlinkClick r:id="rId2"/>
              </a:rPr>
              <a:t>See how it works</a:t>
            </a:r>
            <a:endParaRPr lang="en-US" sz="1800" dirty="0" smtClean="0">
              <a:latin typeface="Georgia"/>
              <a:cs typeface="Georgia"/>
            </a:endParaRP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Georgia"/>
                <a:cs typeface="Georgia"/>
              </a:rPr>
              <a:t>Less errors than hand-copied texts.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Georgia"/>
                <a:cs typeface="Georgia"/>
              </a:rPr>
              <a:t>Books mass produced and became cheaper and more accessible.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Georgia"/>
                <a:cs typeface="Georgia"/>
              </a:rPr>
              <a:t>New ideas traveled more quickly, spread more widely, and became permanent.</a:t>
            </a:r>
          </a:p>
          <a:p>
            <a:pPr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lang="en-US" sz="2000" dirty="0" smtClean="0">
                <a:latin typeface="Georgia"/>
                <a:cs typeface="Georgia"/>
              </a:rPr>
              <a:t>People began to read </a:t>
            </a:r>
            <a:r>
              <a:rPr lang="en-US" sz="1800" dirty="0" smtClean="0">
                <a:latin typeface="Georgia"/>
                <a:cs typeface="Georgia"/>
              </a:rPr>
              <a:t>--and interpret- things for themselves.</a:t>
            </a:r>
            <a:endParaRPr lang="en-US" sz="2400" dirty="0" smtClean="0">
              <a:latin typeface="Georgia"/>
              <a:cs typeface="Georgia"/>
            </a:endParaRPr>
          </a:p>
          <a:p>
            <a:endParaRPr lang="en-US" sz="2400" dirty="0" smtClean="0">
              <a:latin typeface="Georgia"/>
              <a:cs typeface="Georgia"/>
            </a:endParaRPr>
          </a:p>
        </p:txBody>
      </p:sp>
      <p:pic>
        <p:nvPicPr>
          <p:cNvPr id="6" name="Content Placeholder 5" descr="gutenburg-press-featured1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4600" y="2514600"/>
            <a:ext cx="2819400" cy="211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Georgia"/>
                <a:cs typeface="Georgia"/>
              </a:rPr>
              <a:t>Section 2 Assessment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>
                <a:latin typeface="Georgia"/>
                <a:cs typeface="Georgia"/>
              </a:rPr>
              <a:t>Handout:</a:t>
            </a:r>
          </a:p>
          <a:p>
            <a:pPr lvl="1"/>
            <a:r>
              <a:rPr lang="en-US" sz="2400" dirty="0">
                <a:latin typeface="Georgia"/>
                <a:cs typeface="Georgia"/>
              </a:rPr>
              <a:t>Vocabulary</a:t>
            </a:r>
          </a:p>
          <a:p>
            <a:pPr lvl="1"/>
            <a:r>
              <a:rPr lang="en-US" sz="2400" dirty="0" smtClean="0">
                <a:latin typeface="Georgia"/>
                <a:cs typeface="Georgia"/>
              </a:rPr>
              <a:t>Timeline</a:t>
            </a:r>
          </a:p>
          <a:p>
            <a:pPr lvl="1"/>
            <a:r>
              <a:rPr lang="en-US" sz="2400" dirty="0" smtClean="0">
                <a:latin typeface="Georgia"/>
                <a:cs typeface="Georgia"/>
              </a:rPr>
              <a:t>Choose 1 artist &amp; 1 writer explain how he/she influences renaissance ideas</a:t>
            </a:r>
          </a:p>
          <a:p>
            <a:pPr lvl="1"/>
            <a:r>
              <a:rPr lang="en-US" sz="2400" dirty="0" smtClean="0">
                <a:latin typeface="Georgia"/>
                <a:cs typeface="Georgia"/>
              </a:rPr>
              <a:t>Mapping the Renaissance movement through Europe</a:t>
            </a:r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Georgia"/>
                <a:cs typeface="Georgia"/>
              </a:rPr>
              <a:t>Reformation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Causes of Reformation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Problems in the Catholic Church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Corrupt leaders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Popes who spent on luxuries</a:t>
            </a:r>
          </a:p>
          <a:p>
            <a:pPr lvl="2"/>
            <a:r>
              <a:rPr lang="en-US" sz="1600" dirty="0" smtClean="0">
                <a:latin typeface="Georgia"/>
                <a:cs typeface="Georgia"/>
              </a:rPr>
              <a:t>Priests breaking their vows</a:t>
            </a:r>
            <a:br>
              <a:rPr lang="en-US" sz="1600" dirty="0" smtClean="0">
                <a:latin typeface="Georgia"/>
                <a:cs typeface="Georgia"/>
              </a:rPr>
            </a:br>
            <a:endParaRPr lang="en-US" sz="1600" dirty="0" smtClean="0">
              <a:latin typeface="Georgia"/>
              <a:cs typeface="Georgia"/>
            </a:endParaRPr>
          </a:p>
          <a:p>
            <a:r>
              <a:rPr lang="en-US" sz="1800" dirty="0" smtClean="0">
                <a:latin typeface="Georgia"/>
                <a:cs typeface="Georgia"/>
              </a:rPr>
              <a:t>One particular practice that drew a lot of criticism was the selling of “Indulgences”.</a:t>
            </a:r>
          </a:p>
          <a:p>
            <a:pPr>
              <a:buNone/>
            </a:pPr>
            <a:r>
              <a:rPr lang="en-US" sz="1800" dirty="0" smtClean="0">
                <a:latin typeface="Georgia"/>
                <a:cs typeface="Georgia"/>
              </a:rPr>
              <a:t>	*	Basically if a person contributed enough money to the church they would be given an indulgence, or pardon, for their sins.  The church told people that this would shorten their time in Purgatory.</a:t>
            </a:r>
            <a:br>
              <a:rPr lang="en-US" sz="1800" dirty="0" smtClean="0">
                <a:latin typeface="Georgia"/>
                <a:cs typeface="Georgia"/>
              </a:rPr>
            </a:br>
            <a:endParaRPr lang="en-US" sz="1800" dirty="0" smtClean="0">
              <a:latin typeface="Georgia"/>
              <a:cs typeface="Georgia"/>
            </a:endParaRPr>
          </a:p>
          <a:p>
            <a:r>
              <a:rPr lang="en-US" sz="1800" dirty="0" smtClean="0">
                <a:latin typeface="Georgia"/>
                <a:cs typeface="Georgia"/>
              </a:rPr>
              <a:t>One person who took particular exception to the selling of indulgences was a German monk named Martin Luther</a:t>
            </a:r>
          </a:p>
          <a:p>
            <a:pPr>
              <a:buNone/>
            </a:pPr>
            <a:endParaRPr lang="en-US" sz="1800" dirty="0" smtClean="0">
              <a:latin typeface="Georgia"/>
              <a:cs typeface="Georgia"/>
            </a:endParaRPr>
          </a:p>
          <a:p>
            <a:r>
              <a:rPr lang="en-US" sz="1838" dirty="0" smtClean="0">
                <a:latin typeface="Georgia"/>
                <a:cs typeface="Georgia"/>
              </a:rPr>
              <a:t>Reformers became known as “Protesters”, and as a result the new faiths that began were referred to as “Protestant”.</a:t>
            </a:r>
          </a:p>
          <a:p>
            <a:pPr lvl="1"/>
            <a:r>
              <a:rPr lang="en-US" sz="1438" dirty="0" smtClean="0">
                <a:latin typeface="Georgia"/>
                <a:cs typeface="Georgia"/>
              </a:rPr>
              <a:t>Luther’s followers became known as “Lutherans” 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pPr lvl="1"/>
            <a:endParaRPr lang="en-US" sz="2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Georgia"/>
                <a:cs typeface="Georgia"/>
              </a:rPr>
              <a:t>Martin Luther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Georgia"/>
                <a:cs typeface="Georgia"/>
              </a:rPr>
              <a:t>The 95 Theses- a formal statement that attacked the practice of granting indulgences, calling the clergy that sold them as “pardon merchants”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Led to the Reformation of the church</a:t>
            </a:r>
          </a:p>
          <a:p>
            <a:r>
              <a:rPr lang="en-US" sz="2000" dirty="0" smtClean="0">
                <a:latin typeface="Georgia"/>
                <a:cs typeface="Georgia"/>
              </a:rPr>
              <a:t>3 main ideas of Luther’s teachings: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Only faith in God’s gift of forgiveness could earn salvation, not “good works” as the church taught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Church teaching should be based on the Bible. The pope and church traditions were false authorities</a:t>
            </a:r>
          </a:p>
          <a:p>
            <a:pPr lvl="1"/>
            <a:r>
              <a:rPr lang="en-US" sz="1800" dirty="0" smtClean="0">
                <a:latin typeface="Georgia"/>
                <a:cs typeface="Georgia"/>
              </a:rPr>
              <a:t>All people with faith were equal. Therefore people did not need priests to interpret the Bible   </a:t>
            </a:r>
            <a:endParaRPr lang="en-US" sz="1800" dirty="0">
              <a:latin typeface="Georgia"/>
              <a:cs typeface="Georgia"/>
            </a:endParaRPr>
          </a:p>
        </p:txBody>
      </p:sp>
      <p:pic>
        <p:nvPicPr>
          <p:cNvPr id="4" name="Picture 3" descr="Matrin Lu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45720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Georgia"/>
                <a:cs typeface="Georgia"/>
              </a:rPr>
              <a:t>More Reforms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King Henry VIII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Because the Pope would not </a:t>
            </a:r>
            <a:r>
              <a:rPr lang="en-US" b="1" dirty="0" smtClean="0">
                <a:latin typeface="Georgia"/>
                <a:cs typeface="Georgia"/>
              </a:rPr>
              <a:t>Annul</a:t>
            </a:r>
            <a:r>
              <a:rPr lang="en-US" dirty="0" smtClean="0">
                <a:latin typeface="Georgia"/>
                <a:cs typeface="Georgia"/>
              </a:rPr>
              <a:t>, </a:t>
            </a:r>
            <a:r>
              <a:rPr lang="en-US" i="1" dirty="0" smtClean="0">
                <a:latin typeface="Georgia"/>
                <a:cs typeface="Georgia"/>
              </a:rPr>
              <a:t>set aside</a:t>
            </a:r>
            <a:r>
              <a:rPr lang="en-US" dirty="0" smtClean="0">
                <a:latin typeface="Georgia"/>
                <a:cs typeface="Georgia"/>
              </a:rPr>
              <a:t>, his marriage he asked Parliament to end the pope’s power in England.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The </a:t>
            </a:r>
            <a:r>
              <a:rPr lang="en-US" b="1" dirty="0" smtClean="0">
                <a:latin typeface="Georgia"/>
                <a:cs typeface="Georgia"/>
              </a:rPr>
              <a:t>Reformation Parliament </a:t>
            </a:r>
            <a:r>
              <a:rPr lang="en-US" dirty="0" smtClean="0">
                <a:latin typeface="Georgia"/>
                <a:cs typeface="Georgia"/>
              </a:rPr>
              <a:t>approved the </a:t>
            </a:r>
            <a:r>
              <a:rPr lang="en-US" b="1" dirty="0" smtClean="0">
                <a:latin typeface="Georgia"/>
                <a:cs typeface="Georgia"/>
              </a:rPr>
              <a:t>Act of Supremacy</a:t>
            </a:r>
            <a:r>
              <a:rPr lang="en-US" dirty="0" smtClean="0">
                <a:latin typeface="Georgia"/>
                <a:cs typeface="Georgia"/>
              </a:rPr>
              <a:t> which made the King, not the pope the official head of the Church of England</a:t>
            </a:r>
          </a:p>
          <a:p>
            <a:r>
              <a:rPr lang="en-US" dirty="0" smtClean="0">
                <a:latin typeface="Georgia"/>
                <a:cs typeface="Georgia"/>
              </a:rPr>
              <a:t>Queen Elizabeth I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Returned England to Protestantism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Established the Church of England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Anglican Church- had elements of both Catholic and Protestant religions</a:t>
            </a:r>
          </a:p>
          <a:p>
            <a:pPr lvl="1"/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I- Enduring Understandings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5048" y="1752600"/>
            <a:ext cx="8153400" cy="44958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514350" lvl="0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rabicPeriod"/>
              <a:defRPr/>
            </a:pPr>
            <a:r>
              <a:rPr lang="en-US" sz="2900" dirty="0" smtClean="0"/>
              <a:t>Geography themes of location, place, movement, human-environment interaction and region are useful tools for understanding history and current events.</a:t>
            </a:r>
          </a:p>
          <a:p>
            <a:pPr marL="514350" lvl="0" indent="-51435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arabicPeriod"/>
              <a:defRPr/>
            </a:pPr>
            <a:r>
              <a:rPr lang="en-US" sz="2900" dirty="0" smtClean="0"/>
              <a:t>A society’s values can be seen through their cultural and scientific achievements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 to the social and political order frequently come from radical new ideas.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Technology, commerce, and religion cause cultures to interact, exchange and conflict with one another.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+mj-lt"/>
              <a:buAutoNum type="arabicPeriod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society has developed some political system by which either the one, the few, or the many rule over others.</a:t>
            </a:r>
          </a:p>
        </p:txBody>
      </p:sp>
    </p:spTree>
    <p:extLst>
      <p:ext uri="{BB962C8B-B14F-4D97-AF65-F5344CB8AC3E}">
        <p14:creationId xmlns:p14="http://schemas.microsoft.com/office/powerpoint/2010/main" val="303476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Still more reforms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John Calvin- </a:t>
            </a:r>
            <a:r>
              <a:rPr lang="en-US" sz="2400" i="1" dirty="0" smtClean="0">
                <a:latin typeface="Georgia"/>
                <a:cs typeface="Georgia"/>
              </a:rPr>
              <a:t>Institutes of the Christian Religion</a:t>
            </a:r>
          </a:p>
          <a:p>
            <a:pPr lvl="1"/>
            <a:r>
              <a:rPr lang="en-US" sz="2000" i="1" dirty="0" smtClean="0">
                <a:latin typeface="Georgia"/>
                <a:cs typeface="Georgia"/>
              </a:rPr>
              <a:t>Calvinism 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John Knox- Presbyterian Church (based on Calvin’s teachings)</a:t>
            </a:r>
          </a:p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Anabaptists- only baptized those who were old enough to choose to be Christian.</a:t>
            </a:r>
          </a:p>
          <a:p>
            <a:pPr lvl="1"/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Those baptized as children were 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baptized again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as adults</a:t>
            </a:r>
          </a:p>
          <a:p>
            <a:pPr lvl="2"/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Let to Mennonite and Amish then later Quaker and Baptist</a:t>
            </a:r>
          </a:p>
          <a:p>
            <a:pPr>
              <a:buNone/>
            </a:pPr>
            <a:endParaRPr lang="en-US" sz="2400" dirty="0" smtClean="0">
              <a:solidFill>
                <a:schemeClr val="accent4">
                  <a:lumMod val="50000"/>
                </a:schemeClr>
              </a:solidFill>
              <a:latin typeface="Georgia"/>
              <a:cs typeface="Georgia"/>
            </a:endParaRPr>
          </a:p>
          <a:p>
            <a:pPr>
              <a:buNone/>
            </a:pPr>
            <a:endParaRPr lang="en-US" sz="2400" i="1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Catholic Reformation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latin typeface="Georgia"/>
                <a:cs typeface="Georgia"/>
              </a:rPr>
              <a:t>Ignatius of Loyola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The Spiritual Exercise- explained day-to-day plan of meditation, prayer, &amp; study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Jesuits “Society of Jesus”- three main activities</a:t>
            </a:r>
          </a:p>
          <a:p>
            <a:pPr lvl="3"/>
            <a:r>
              <a:rPr lang="en-US" dirty="0" smtClean="0">
                <a:latin typeface="Georgia"/>
                <a:cs typeface="Georgia"/>
              </a:rPr>
              <a:t>Founding of schools</a:t>
            </a:r>
          </a:p>
          <a:p>
            <a:pPr lvl="3"/>
            <a:r>
              <a:rPr lang="en-US" dirty="0" smtClean="0">
                <a:latin typeface="Georgia"/>
                <a:cs typeface="Georgia"/>
              </a:rPr>
              <a:t>Converting non-Christians to Catholicism</a:t>
            </a:r>
          </a:p>
          <a:p>
            <a:pPr lvl="4"/>
            <a:r>
              <a:rPr lang="en-US" dirty="0" smtClean="0">
                <a:latin typeface="Georgia"/>
                <a:cs typeface="Georgia"/>
              </a:rPr>
              <a:t>Missionaries</a:t>
            </a:r>
          </a:p>
          <a:p>
            <a:pPr lvl="3"/>
            <a:r>
              <a:rPr lang="en-US" dirty="0" smtClean="0">
                <a:latin typeface="Georgia"/>
                <a:cs typeface="Georgia"/>
              </a:rPr>
              <a:t>Stopping Protestantism</a:t>
            </a:r>
          </a:p>
          <a:p>
            <a:pPr lvl="3"/>
            <a:endParaRPr lang="en-US" dirty="0" smtClean="0">
              <a:latin typeface="Georgia"/>
              <a:cs typeface="Georgia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The Reformation is significant as a stepping stone towards the Enlightenment in that it </a:t>
            </a: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changed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Georgia"/>
                <a:cs typeface="Georgia"/>
              </a:rPr>
              <a:t> the most powerful entity in the world- The Catholic Church.</a:t>
            </a:r>
          </a:p>
          <a:p>
            <a:pPr>
              <a:buNone/>
            </a:pPr>
            <a:endParaRPr lang="en-US" dirty="0" smtClean="0">
              <a:latin typeface="Georgia"/>
              <a:cs typeface="Georgia"/>
            </a:endParaRPr>
          </a:p>
          <a:p>
            <a:pPr lvl="3"/>
            <a:endParaRPr lang="en-US" dirty="0" smtClean="0">
              <a:latin typeface="Georgia"/>
              <a:cs typeface="Georgia"/>
            </a:endParaRPr>
          </a:p>
          <a:p>
            <a:pPr lvl="3"/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Georgia"/>
                <a:cs typeface="Georgia"/>
              </a:rPr>
              <a:t>Absolutism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Absolute Monarchs- kings &amp; queens who believed that all power within their states boundaries rested in their hands.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Goal to control every aspect of society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Divine Right- God created the monarchy and the monarch acted as God’s representative on earth</a:t>
            </a:r>
          </a:p>
          <a:p>
            <a:r>
              <a:rPr lang="en-US" sz="2400" dirty="0" smtClean="0">
                <a:latin typeface="Georgia"/>
                <a:cs typeface="Georgia"/>
              </a:rPr>
              <a:t>The power lost by the Church as a result of the Reformation, was quickly seized by Absolute Monarchs</a:t>
            </a:r>
            <a:br>
              <a:rPr lang="en-US" sz="2400" dirty="0" smtClean="0">
                <a:latin typeface="Georgia"/>
                <a:cs typeface="Georgia"/>
              </a:rPr>
            </a:br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Merchants &amp; middle class often backed Monarchs because they provided stability for which to do business</a:t>
            </a:r>
          </a:p>
          <a:p>
            <a:pPr>
              <a:buNone/>
            </a:pPr>
            <a:endParaRPr lang="en-US" sz="2400" dirty="0" smtClean="0">
              <a:latin typeface="Georgia"/>
              <a:cs typeface="Georgia"/>
            </a:endParaRPr>
          </a:p>
          <a:p>
            <a:r>
              <a:rPr lang="en-US" sz="2400" dirty="0" smtClean="0">
                <a:latin typeface="Georgia"/>
                <a:cs typeface="Georgia"/>
              </a:rPr>
              <a:t>Monarch often increased the size of their courts and power in an attempt to impose their rules and to stop revolts</a:t>
            </a:r>
          </a:p>
          <a:p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Louis</a:t>
            </a:r>
            <a:r>
              <a:rPr lang="en-US" dirty="0" smtClean="0"/>
              <a:t> XIV of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Georgia"/>
                <a:cs typeface="Georgia"/>
              </a:rPr>
              <a:t>Began his reign at the age of 5 yrs. old but took control of the government at 23 yrs.</a:t>
            </a:r>
          </a:p>
          <a:p>
            <a:r>
              <a:rPr lang="en-US" sz="2400" dirty="0" smtClean="0">
                <a:latin typeface="Georgia"/>
                <a:cs typeface="Georgia"/>
              </a:rPr>
              <a:t>Became the strongest king of his time</a:t>
            </a:r>
          </a:p>
          <a:p>
            <a:r>
              <a:rPr lang="en-US" sz="2400" dirty="0" smtClean="0">
                <a:latin typeface="Georgia"/>
                <a:cs typeface="Georgia"/>
              </a:rPr>
              <a:t>Prior to Louis gaining power France had become the most powerful country in Europe</a:t>
            </a:r>
          </a:p>
          <a:p>
            <a:r>
              <a:rPr lang="en-US" sz="2400" dirty="0" smtClean="0">
                <a:latin typeface="Georgia"/>
                <a:cs typeface="Georgia"/>
              </a:rPr>
              <a:t>With the help of Minister of Finance Jean </a:t>
            </a:r>
            <a:r>
              <a:rPr lang="en-US" sz="2400" dirty="0" err="1" smtClean="0">
                <a:latin typeface="Georgia"/>
                <a:cs typeface="Georgia"/>
              </a:rPr>
              <a:t>Baptiste</a:t>
            </a:r>
            <a:r>
              <a:rPr lang="en-US" sz="2400" dirty="0" smtClean="0">
                <a:latin typeface="Georgia"/>
                <a:cs typeface="Georgia"/>
              </a:rPr>
              <a:t> Colbert expanded France’s economic growth by making France self-sufficient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Expanded domestic manufacturing by subsidizing French companies and taxing foreign ones</a:t>
            </a:r>
          </a:p>
          <a:p>
            <a:pPr lvl="1"/>
            <a:r>
              <a:rPr lang="en-US" sz="2000" dirty="0" smtClean="0">
                <a:latin typeface="Georgia"/>
                <a:cs typeface="Georgia"/>
              </a:rPr>
              <a:t>Encouraged people to move to the colony of Canada to make money on the fur trade</a:t>
            </a:r>
          </a:p>
          <a:p>
            <a:r>
              <a:rPr lang="en-US" sz="2400" dirty="0" smtClean="0">
                <a:latin typeface="Georgia"/>
                <a:cs typeface="Georgia"/>
              </a:rPr>
              <a:t>But lavish spending and expensive unsuccessful wars left France with staggering debts and resentment over his abuse of power and eventually led to revolution </a:t>
            </a:r>
          </a:p>
          <a:p>
            <a:endParaRPr lang="en-US" sz="2400" dirty="0" smtClean="0">
              <a:latin typeface="Georgia"/>
              <a:cs typeface="Georgia"/>
            </a:endParaRPr>
          </a:p>
          <a:p>
            <a:endParaRPr lang="en-US" sz="24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Palace at Versailles</a:t>
            </a:r>
            <a:br>
              <a:rPr lang="en-US" dirty="0" smtClean="0"/>
            </a:br>
            <a:r>
              <a:rPr lang="en-US" sz="1800" i="1" dirty="0" smtClean="0"/>
              <a:t>pg. 141 in the textbook</a:t>
            </a:r>
            <a:endParaRPr lang="en-US" i="1" dirty="0"/>
          </a:p>
        </p:txBody>
      </p:sp>
      <p:pic>
        <p:nvPicPr>
          <p:cNvPr id="4" name="Content Placeholder 3" descr="versailles_aerial_view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4471701"/>
            <a:ext cx="4724400" cy="2386299"/>
          </a:xfrm>
        </p:spPr>
      </p:pic>
      <p:pic>
        <p:nvPicPr>
          <p:cNvPr id="5" name="Picture 4" descr="versailles-pala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471701"/>
            <a:ext cx="4419600" cy="2386299"/>
          </a:xfrm>
          <a:prstGeom prst="rect">
            <a:avLst/>
          </a:prstGeom>
        </p:spPr>
      </p:pic>
      <p:pic>
        <p:nvPicPr>
          <p:cNvPr id="6" name="Picture 5" descr="Garden_Versail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1"/>
            <a:ext cx="4724400" cy="2871500"/>
          </a:xfrm>
          <a:prstGeom prst="rect">
            <a:avLst/>
          </a:prstGeom>
        </p:spPr>
      </p:pic>
      <p:pic>
        <p:nvPicPr>
          <p:cNvPr id="7" name="Picture 6" descr="Versailles_Hall of Mirro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600201"/>
            <a:ext cx="4419600" cy="2871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Exploration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Georgia"/>
                <a:cs typeface="Georgia"/>
              </a:rPr>
              <a:t>Reasons for exploration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Monarchs look to expand territory &amp; find new ways to make money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Renaissance encouraged a spirit of adventure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Spreading Christianity</a:t>
            </a:r>
          </a:p>
          <a:p>
            <a:pPr lvl="1"/>
            <a:r>
              <a:rPr lang="en-US" dirty="0" smtClean="0">
                <a:latin typeface="Georgia"/>
                <a:cs typeface="Georgia"/>
              </a:rPr>
              <a:t>New technology made it possible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The caravel- a new stronger ship </a:t>
            </a:r>
            <a:r>
              <a:rPr lang="en-US" dirty="0" err="1" smtClean="0">
                <a:latin typeface="Georgia"/>
                <a:cs typeface="Georgia"/>
              </a:rPr>
              <a:t>w</a:t>
            </a:r>
            <a:r>
              <a:rPr lang="en-US" dirty="0" smtClean="0">
                <a:latin typeface="Georgia"/>
                <a:cs typeface="Georgia"/>
              </a:rPr>
              <a:t>/ triangular sails that could sail against wind, allowed for improved tacking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The astrolabe-used to determine the altitude of the sun or other celestial bodies, perfected by Muslims</a:t>
            </a:r>
          </a:p>
          <a:p>
            <a:pPr lvl="2"/>
            <a:r>
              <a:rPr lang="en-US" dirty="0" smtClean="0">
                <a:latin typeface="Georgia"/>
                <a:cs typeface="Georgia"/>
              </a:rPr>
              <a:t>The compass- invented by the Chinese 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Renaissance, Reformation &amp; Exploration leads to Enlightenment</a:t>
            </a:r>
            <a:endParaRPr lang="en-US" sz="32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1054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1633 Italian Scientist Galileo </a:t>
            </a:r>
            <a:r>
              <a:rPr lang="en-US" sz="2400" dirty="0" err="1" smtClean="0"/>
              <a:t>Galilei</a:t>
            </a:r>
            <a:r>
              <a:rPr lang="en-US" sz="2400" dirty="0" smtClean="0"/>
              <a:t> defends his belief that  the Earth revolves around the sun</a:t>
            </a:r>
          </a:p>
          <a:p>
            <a:pPr lvl="1"/>
            <a:r>
              <a:rPr lang="en-US" sz="2000" dirty="0" smtClean="0"/>
              <a:t>Copernicus stated a century before</a:t>
            </a:r>
          </a:p>
          <a:p>
            <a:r>
              <a:rPr lang="en-US" sz="2400" dirty="0" smtClean="0"/>
              <a:t>Church denounces threatens death</a:t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/>
          </a:p>
        </p:txBody>
      </p:sp>
      <p:pic>
        <p:nvPicPr>
          <p:cNvPr id="6" name="Content Placeholder 5" descr="Galileo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2133600"/>
            <a:ext cx="4038600" cy="3276600"/>
          </a:xfrm>
        </p:spPr>
      </p:pic>
      <p:sp>
        <p:nvSpPr>
          <p:cNvPr id="7" name="TextBox 6"/>
          <p:cNvSpPr txBox="1"/>
          <p:nvPr/>
        </p:nvSpPr>
        <p:spPr>
          <a:xfrm>
            <a:off x="228600" y="3657600"/>
            <a:ext cx="487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What impact did the church’s reaction play?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Can ideas have a life of their own?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Can ideas be dangerous? </a:t>
            </a:r>
          </a:p>
          <a:p>
            <a:pPr>
              <a:buFont typeface="Arial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52400" y="1230313"/>
            <a:ext cx="4040188" cy="1325562"/>
          </a:xfrm>
        </p:spPr>
        <p:txBody>
          <a:bodyPr>
            <a:noAutofit/>
          </a:bodyPr>
          <a:lstStyle/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Geocentrism</a:t>
            </a:r>
            <a:r>
              <a:rPr lang="en-US" sz="2000" dirty="0" smtClean="0"/>
              <a:t> or Aristotelian-</a:t>
            </a:r>
            <a:r>
              <a:rPr lang="en-US" sz="2000" u="sng" dirty="0" smtClean="0"/>
              <a:t>Ptolemaic system</a:t>
            </a:r>
            <a:r>
              <a:rPr lang="en-US" sz="2000" dirty="0" smtClean="0"/>
              <a:t>. </a:t>
            </a:r>
            <a:r>
              <a:rPr lang="en-US" sz="2000" b="0" dirty="0" smtClean="0"/>
              <a:t>Astronomical model that places the Earth at the center of the universe.</a:t>
            </a:r>
            <a:endParaRPr lang="en-US" sz="2000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645025" y="1230313"/>
            <a:ext cx="4041775" cy="888206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Heliocentric Theory- </a:t>
            </a:r>
            <a:r>
              <a:rPr lang="en-US" sz="2000" b="0" dirty="0" smtClean="0"/>
              <a:t>places the Sun as the center of the universe, and the planets orbiting around it. </a:t>
            </a:r>
            <a:endParaRPr lang="en-US" sz="2000" b="0" dirty="0"/>
          </a:p>
        </p:txBody>
      </p:sp>
      <p:pic>
        <p:nvPicPr>
          <p:cNvPr id="10" name="Content Placeholder 9" descr="Ptolemy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-52215" y="2555875"/>
            <a:ext cx="4697240" cy="3048000"/>
          </a:xfrm>
        </p:spPr>
      </p:pic>
      <p:pic>
        <p:nvPicPr>
          <p:cNvPr id="11" name="Content Placeholder 10" descr="heliocentric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55875"/>
            <a:ext cx="4498975" cy="307163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Scientific Revolution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to Sun-Centered</a:t>
            </a:r>
            <a:endParaRPr lang="en-US" dirty="0"/>
          </a:p>
        </p:txBody>
      </p:sp>
      <p:pic>
        <p:nvPicPr>
          <p:cNvPr id="13" name="Picture 12" descr="coperni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" y="1295400"/>
            <a:ext cx="1071182" cy="1676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116432" y="3251199"/>
            <a:ext cx="9034273" cy="1588"/>
          </a:xfrm>
          <a:prstGeom prst="straightConnector1">
            <a:avLst/>
          </a:prstGeom>
          <a:ln w="1270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0" y="3505200"/>
            <a:ext cx="29718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US" sz="1600" dirty="0" smtClean="0"/>
              <a:t>1500-1543 </a:t>
            </a:r>
            <a:r>
              <a:rPr lang="en-US" sz="1600" b="1" dirty="0" smtClean="0"/>
              <a:t>Copernicus </a:t>
            </a:r>
            <a:r>
              <a:rPr lang="en-US" sz="1600" dirty="0" smtClean="0"/>
              <a:t>studies classic Greek ideas &amp; planetary movement. Publishes The Revolutions of the Heavenly Bodies, on his deathbed</a:t>
            </a:r>
            <a:endParaRPr lang="en-US" sz="1600" dirty="0"/>
          </a:p>
        </p:txBody>
      </p:sp>
      <p:pic>
        <p:nvPicPr>
          <p:cNvPr id="21" name="Picture 20" descr="tycho-bra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34" y="1295400"/>
            <a:ext cx="1234729" cy="16161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0813" y="5029200"/>
            <a:ext cx="2320987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 fontScale="77500" lnSpcReduction="20000"/>
          </a:bodyPr>
          <a:lstStyle/>
          <a:p>
            <a:r>
              <a:rPr lang="en-US" dirty="0" smtClean="0"/>
              <a:t>1546-1601 </a:t>
            </a:r>
            <a:r>
              <a:rPr lang="en-US" b="1" dirty="0" err="1" smtClean="0"/>
              <a:t>Tycho</a:t>
            </a:r>
            <a:r>
              <a:rPr lang="en-US" b="1" dirty="0" smtClean="0"/>
              <a:t> Brahe </a:t>
            </a:r>
            <a:r>
              <a:rPr lang="en-US" dirty="0" smtClean="0"/>
              <a:t>records the movement records tons of data on planets movements</a:t>
            </a:r>
            <a:endParaRPr lang="en-US" dirty="0"/>
          </a:p>
        </p:txBody>
      </p:sp>
      <p:pic>
        <p:nvPicPr>
          <p:cNvPr id="23" name="Picture 22" descr="kepl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295401"/>
            <a:ext cx="1252727" cy="16161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21817" y="3505200"/>
            <a:ext cx="2874183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 fontScale="92500" lnSpcReduction="20000"/>
          </a:bodyPr>
          <a:lstStyle/>
          <a:p>
            <a:r>
              <a:rPr lang="en-US" sz="1600" dirty="0" smtClean="0"/>
              <a:t>1571-1630 </a:t>
            </a:r>
            <a:r>
              <a:rPr lang="en-US" sz="1600" b="1" dirty="0" smtClean="0"/>
              <a:t>Johannes </a:t>
            </a:r>
            <a:r>
              <a:rPr lang="en-US" sz="1600" b="1" dirty="0" err="1" smtClean="0"/>
              <a:t>Kepler</a:t>
            </a:r>
            <a:r>
              <a:rPr lang="en-US" sz="1600" b="1" dirty="0" smtClean="0"/>
              <a:t> </a:t>
            </a:r>
            <a:r>
              <a:rPr lang="en-US" sz="1600" dirty="0" smtClean="0"/>
              <a:t>continues Brahe’s work &amp; concludes mathematical laws govern planetary movement. Elliptical movement not circular. </a:t>
            </a:r>
            <a:r>
              <a:rPr lang="en-US" sz="1600" i="1" dirty="0" smtClean="0"/>
              <a:t>Mathematical proof that the planets revolve around the sun</a:t>
            </a:r>
            <a:endParaRPr lang="en-US" sz="1600" i="1" dirty="0"/>
          </a:p>
        </p:txBody>
      </p:sp>
      <p:pic>
        <p:nvPicPr>
          <p:cNvPr id="25" name="Picture 24" descr="Galile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477" y="1295400"/>
            <a:ext cx="1158740" cy="161613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538290" y="5257800"/>
            <a:ext cx="3352800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 fontScale="92500"/>
          </a:bodyPr>
          <a:lstStyle/>
          <a:p>
            <a:r>
              <a:rPr lang="en-US" sz="1600" dirty="0" smtClean="0"/>
              <a:t>1564-1642 </a:t>
            </a:r>
            <a:r>
              <a:rPr lang="en-US" sz="1600" b="1" dirty="0" smtClean="0"/>
              <a:t>Galileo </a:t>
            </a:r>
            <a:r>
              <a:rPr lang="en-US" sz="1600" dirty="0" smtClean="0"/>
              <a:t>discover motion of pendulum, publishes Dialogue Concerning the Two Chief World Systems supporting heliocentric and is brought before the inquisition </a:t>
            </a:r>
            <a:endParaRPr lang="en-US" sz="1600" dirty="0"/>
          </a:p>
        </p:txBody>
      </p:sp>
      <p:pic>
        <p:nvPicPr>
          <p:cNvPr id="27" name="Picture 26" descr="newt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090" y="1295399"/>
            <a:ext cx="1795710" cy="161613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7086600" y="3505200"/>
            <a:ext cx="2014290" cy="312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rmAutofit fontScale="77500" lnSpcReduction="20000"/>
          </a:bodyPr>
          <a:lstStyle/>
          <a:p>
            <a:r>
              <a:rPr lang="en-US" sz="1600" dirty="0" smtClean="0"/>
              <a:t>1642-1727 </a:t>
            </a:r>
            <a:r>
              <a:rPr lang="en-US" sz="1600" b="1" dirty="0" smtClean="0"/>
              <a:t>Isaac Newton </a:t>
            </a:r>
            <a:r>
              <a:rPr lang="en-US" sz="1600" dirty="0" smtClean="0"/>
              <a:t>discovers that the pendulum movement also ruled the motion of the planets, and all matter on Earth. Law of Universal Gravitation-objects are attracted to each other depended on mass. Publishes </a:t>
            </a:r>
            <a:r>
              <a:rPr lang="en-US" sz="1600" b="1" i="1" u="sng" dirty="0" smtClean="0"/>
              <a:t>Mathematical Principles of Natural Philosophy one of the most important scientific books of all time</a:t>
            </a:r>
            <a:endParaRPr lang="en-US" sz="1600" b="1" i="1" u="sng" dirty="0"/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1685163" y="3969573"/>
            <a:ext cx="211766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71103" y="3238103"/>
            <a:ext cx="53419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4077099" y="3238896"/>
            <a:ext cx="53419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5151468" y="4084670"/>
            <a:ext cx="23462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7400162" y="3207574"/>
            <a:ext cx="59366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The Scientific Revolution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>
                <a:solidFill>
                  <a:srgbClr val="000000"/>
                </a:solidFill>
                <a:latin typeface="Georgia"/>
                <a:cs typeface="Georgia"/>
              </a:rPr>
              <a:t>What is it??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Fact based questioning of nature as taught by the church.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Made possible in light of the Church’s weakened position after the Reformation.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Scholars/scientists questioned accepted ideas about nature, earth and the universe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Desire to better understand our world</a:t>
            </a:r>
          </a:p>
          <a:p>
            <a:pPr lvl="3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Specifically tides, winds, currents, weather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Old Science </a:t>
            </a:r>
            <a:r>
              <a:rPr lang="en-US" dirty="0" err="1" smtClean="0">
                <a:solidFill>
                  <a:srgbClr val="000000"/>
                </a:solidFill>
                <a:latin typeface="Georgia"/>
                <a:cs typeface="Georgia"/>
              </a:rPr>
              <a:t>v</a:t>
            </a:r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. New Science 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Old Science based on religion and observation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Georgia"/>
                <a:cs typeface="Georgia"/>
              </a:rPr>
              <a:t>NEW SCIENCE based on math, logic, reason, and data</a:t>
            </a:r>
          </a:p>
          <a:p>
            <a:pPr lvl="1">
              <a:buNone/>
            </a:pPr>
            <a:endParaRPr lang="en-US" dirty="0">
              <a:solidFill>
                <a:srgbClr val="000000"/>
              </a:solidFill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 I- 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does geography affect people and societies?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ideas change the world?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globalization and when did it begin?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happens when different cultures interact?  Why do technology, commerce and religion have an impact on inter-cultural interactions?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the proper relationship between citizens and their government?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94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Enlightenment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Enlightenment Overview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People try to apply the scientific approach to all aspects of society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Political scientists propose new ideas about government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Philosophies (philosophers) advocate the use of reason to discover truths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Address social issues through reason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Enlightenment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Causes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Ideals of the Renaissance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Individualism, secularism, rebirth of classical teachings</a:t>
            </a:r>
          </a:p>
          <a:p>
            <a:pPr lvl="1"/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Scientific Revolution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Logic, reason, mathematics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New way of thinking based on willingness to question assumptions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Absolutism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Reaction to government of total control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Questioning of Theory of Divine Right </a:t>
            </a:r>
          </a:p>
          <a:p>
            <a:endParaRPr lang="en-US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Scientific Method</a:t>
            </a:r>
          </a:p>
          <a:p>
            <a:pPr lvl="1"/>
            <a:r>
              <a:rPr lang="en-US" dirty="0" smtClean="0"/>
              <a:t>A logical procedure for gathering  and testing ideas</a:t>
            </a:r>
          </a:p>
          <a:p>
            <a:pPr lvl="2"/>
            <a:r>
              <a:rPr lang="en-US" dirty="0" smtClean="0"/>
              <a:t>1. starts with a question rising from observation</a:t>
            </a:r>
          </a:p>
          <a:p>
            <a:pPr lvl="2"/>
            <a:r>
              <a:rPr lang="en-US" dirty="0" smtClean="0"/>
              <a:t>2. next form a hypothesis, or an unproven assumption</a:t>
            </a:r>
          </a:p>
          <a:p>
            <a:pPr lvl="2"/>
            <a:r>
              <a:rPr lang="en-US" dirty="0" smtClean="0"/>
              <a:t>3. test the hypothesis using an experiment, collect data</a:t>
            </a:r>
          </a:p>
          <a:p>
            <a:pPr lvl="2"/>
            <a:r>
              <a:rPr lang="en-US" dirty="0" smtClean="0"/>
              <a:t>Analyze &amp; interpret the data to reach a conclusion</a:t>
            </a:r>
          </a:p>
          <a:p>
            <a:pPr lvl="3"/>
            <a:r>
              <a:rPr lang="en-US" dirty="0" smtClean="0"/>
              <a:t>That conclusion either confirms or disproves the hypothesis</a:t>
            </a:r>
          </a:p>
          <a:p>
            <a:pPr lvl="1"/>
            <a:r>
              <a:rPr lang="en-US" dirty="0" smtClean="0"/>
              <a:t>Francis Bacon- </a:t>
            </a:r>
          </a:p>
          <a:p>
            <a:pPr lvl="2"/>
            <a:r>
              <a:rPr lang="en-US" dirty="0" smtClean="0"/>
              <a:t>The Experimental Method- scientists should observe the world and collect data first, then draw conclusions based on that information</a:t>
            </a:r>
          </a:p>
          <a:p>
            <a:pPr lvl="1"/>
            <a:r>
              <a:rPr lang="en-US" dirty="0" smtClean="0"/>
              <a:t>Rene Descartes- “I think, therefore I am”</a:t>
            </a:r>
          </a:p>
          <a:p>
            <a:pPr lvl="2"/>
            <a:r>
              <a:rPr lang="en-US" dirty="0" smtClean="0"/>
              <a:t>Developed analytic geometry, linking algebra &amp; geometry</a:t>
            </a:r>
          </a:p>
          <a:p>
            <a:pPr lvl="2"/>
            <a:r>
              <a:rPr lang="en-US" dirty="0" smtClean="0"/>
              <a:t>Relied more on mathematics and logic than experimentation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Characteristics of Enlightened Thought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i="1" dirty="0" smtClean="0"/>
              <a:t>Ideas incorporating the themes listed below were heavily discussed during this era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REASON</a:t>
            </a:r>
            <a:r>
              <a:rPr lang="en-US" dirty="0" smtClean="0"/>
              <a:t>-justification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HAPPINESS</a:t>
            </a:r>
            <a:r>
              <a:rPr lang="en-US" dirty="0" smtClean="0"/>
              <a:t>-What makes people happy?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LIBERTY</a:t>
            </a:r>
            <a:r>
              <a:rPr lang="en-US" dirty="0" smtClean="0"/>
              <a:t>-freedoms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PROGRESS</a:t>
            </a:r>
            <a:r>
              <a:rPr lang="en-US" dirty="0" smtClean="0"/>
              <a:t>-tolerance, diversity, science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NATURE</a:t>
            </a:r>
            <a:r>
              <a:rPr lang="en-US" dirty="0" smtClean="0"/>
              <a:t>- outside (plants, earth, universe, etc) and inside (emotion, human interactions, etc)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Georgia"/>
                <a:cs typeface="Georgia"/>
              </a:rPr>
              <a:t>Thomas Hobbes</a:t>
            </a:r>
            <a:endParaRPr lang="en-US" sz="54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Georgia"/>
              <a:cs typeface="Georgia"/>
            </a:endParaRPr>
          </a:p>
          <a:p>
            <a:pPr>
              <a:buNone/>
            </a:pPr>
            <a:endParaRPr lang="en-US" dirty="0" smtClean="0">
              <a:latin typeface="Georgia"/>
              <a:cs typeface="Georgia"/>
            </a:endParaRPr>
          </a:p>
          <a:p>
            <a:pPr>
              <a:buNone/>
            </a:pPr>
            <a:endParaRPr lang="en-US" dirty="0" smtClean="0">
              <a:latin typeface="Georgia"/>
              <a:cs typeface="Georgia"/>
            </a:endParaRPr>
          </a:p>
          <a:p>
            <a:pPr algn="ctr">
              <a:buNone/>
            </a:pPr>
            <a:r>
              <a:rPr lang="en-US" b="1" dirty="0" smtClean="0">
                <a:latin typeface="Georgia"/>
                <a:cs typeface="Georgia"/>
              </a:rPr>
              <a:t>Believed that people were innately selfish and societies needed government to protect themselves from their own selfishness</a:t>
            </a:r>
          </a:p>
          <a:p>
            <a:pPr algn="ctr">
              <a:buNone/>
            </a:pPr>
            <a:r>
              <a:rPr lang="en-US" b="1" dirty="0" smtClean="0">
                <a:latin typeface="Georgia"/>
                <a:cs typeface="Georgia"/>
              </a:rPr>
              <a:t>All political power should be representative of the people</a:t>
            </a:r>
          </a:p>
          <a:p>
            <a:pPr algn="ctr">
              <a:buNone/>
            </a:pPr>
            <a:r>
              <a:rPr lang="en-US" b="1" dirty="0" smtClean="0">
                <a:latin typeface="Georgia"/>
                <a:cs typeface="Georgia"/>
              </a:rPr>
              <a:t>Without Government….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  <a:latin typeface="Georgia"/>
                <a:cs typeface="Georgia"/>
              </a:rPr>
              <a:t>“Life is nasty, brutish, and short.”</a:t>
            </a:r>
          </a:p>
        </p:txBody>
      </p:sp>
      <p:pic>
        <p:nvPicPr>
          <p:cNvPr id="1026" name="Picture 2" descr="http://upload.wikimedia.org/wikipedia/commons/thumb/d/d8/Thomas_Hobbes_%28portrait%29.jpg/200px-Thomas_Hobbes_%28portrait%2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90600"/>
            <a:ext cx="1905000" cy="20097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00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z="5400" dirty="0" smtClean="0">
                <a:latin typeface="Georgia"/>
                <a:cs typeface="Georgia"/>
              </a:rPr>
              <a:t>Jean </a:t>
            </a:r>
            <a:r>
              <a:rPr lang="en-US" sz="5400" dirty="0" smtClean="0">
                <a:latin typeface="Georgia"/>
                <a:cs typeface="Georgia"/>
              </a:rPr>
              <a:t>–</a:t>
            </a:r>
            <a:r>
              <a:rPr sz="5400" dirty="0" smtClean="0">
                <a:latin typeface="Georgia"/>
                <a:cs typeface="Georgia"/>
              </a:rPr>
              <a:t>Jacques Rousseau</a:t>
            </a:r>
            <a:endParaRPr lang="en-US" sz="54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874963"/>
            <a:ext cx="8229600" cy="36115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300" b="1" dirty="0" smtClean="0">
                <a:solidFill>
                  <a:schemeClr val="accent3"/>
                </a:solidFill>
                <a:latin typeface="Georgia"/>
                <a:cs typeface="Georgia"/>
              </a:rPr>
              <a:t>“Never exceed your rights, and they will soon become unlimited.”</a:t>
            </a:r>
          </a:p>
          <a:p>
            <a:pPr algn="ctr">
              <a:buNone/>
            </a:pPr>
            <a:r>
              <a:rPr lang="en-US" sz="3300" b="1" dirty="0" smtClean="0">
                <a:latin typeface="Georgia"/>
                <a:cs typeface="Georgia"/>
              </a:rPr>
              <a:t>C</a:t>
            </a:r>
            <a:r>
              <a:rPr lang="en-US" sz="3200" b="1" dirty="0" smtClean="0">
                <a:latin typeface="Georgia"/>
                <a:cs typeface="Georgia"/>
              </a:rPr>
              <a:t>ontended that man is essentially good, a "noble savage" when in the "state of nature"  </a:t>
            </a:r>
          </a:p>
          <a:p>
            <a:pPr algn="ctr">
              <a:buNone/>
            </a:pPr>
            <a:r>
              <a:rPr lang="en-US" sz="3200" b="1" dirty="0" smtClean="0">
                <a:latin typeface="Georgia"/>
                <a:cs typeface="Georgia"/>
              </a:rPr>
              <a:t>Good people are made unhappy and corrupted by their experiences  in society  </a:t>
            </a:r>
          </a:p>
          <a:p>
            <a:pPr algn="ctr">
              <a:buNone/>
            </a:pPr>
            <a:r>
              <a:rPr lang="en-US" sz="3200" b="1" dirty="0" smtClean="0">
                <a:latin typeface="Georgia"/>
                <a:cs typeface="Georgia"/>
              </a:rPr>
              <a:t>Most important work is "The Social Contract" that describes the relationship of man with society</a:t>
            </a:r>
            <a:r>
              <a:rPr lang="en-US" sz="2900" dirty="0" smtClean="0">
                <a:latin typeface="Georgia"/>
                <a:cs typeface="Georgia"/>
              </a:rPr>
              <a:t/>
            </a:r>
            <a:br>
              <a:rPr lang="en-US" sz="2900" dirty="0" smtClean="0">
                <a:latin typeface="Georgia"/>
                <a:cs typeface="Georgia"/>
              </a:rPr>
            </a:br>
            <a:endParaRPr lang="en-US" sz="2900" dirty="0" smtClean="0">
              <a:latin typeface="Georgia"/>
              <a:cs typeface="Georgia"/>
            </a:endParaRPr>
          </a:p>
          <a:p>
            <a:pPr lvl="1">
              <a:buNone/>
            </a:pPr>
            <a:endParaRPr lang="en-US" sz="2300" dirty="0" smtClean="0">
              <a:latin typeface="Georgia"/>
              <a:cs typeface="Georgia"/>
            </a:endParaRPr>
          </a:p>
          <a:p>
            <a:endParaRPr lang="en-US" dirty="0">
              <a:latin typeface="Georgia"/>
              <a:cs typeface="Georgia"/>
            </a:endParaRPr>
          </a:p>
        </p:txBody>
      </p:sp>
      <p:pic>
        <p:nvPicPr>
          <p:cNvPr id="5" name="Content Placeholder 4" descr="rousseau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1295400" cy="1808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6286471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“</a:t>
            </a:r>
            <a:r>
              <a:rPr lang="en-US" sz="2000" b="1" dirty="0" smtClean="0">
                <a:solidFill>
                  <a:schemeClr val="accent3"/>
                </a:solidFill>
              </a:rPr>
              <a:t>Man is born free, but everywhere he is in chains.”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2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z="6000" dirty="0" smtClean="0">
                <a:latin typeface="Georgia"/>
                <a:cs typeface="Georgia"/>
              </a:rPr>
              <a:t>Montesquieu</a:t>
            </a:r>
            <a:endParaRPr lang="en-US" sz="6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59936" cy="3962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400" b="1" dirty="0" smtClean="0">
                <a:latin typeface="Georgia"/>
                <a:cs typeface="Georgia"/>
              </a:rPr>
              <a:t>Praised the British System of Government featuring a limited Monarch.</a:t>
            </a:r>
          </a:p>
          <a:p>
            <a:pPr>
              <a:buNone/>
            </a:pPr>
            <a:r>
              <a:rPr lang="en-US" sz="2400" b="1" dirty="0" smtClean="0">
                <a:latin typeface="Georgia"/>
                <a:cs typeface="Georgia"/>
              </a:rPr>
              <a:t>He is famous for his articulation of the theory of </a:t>
            </a:r>
            <a:r>
              <a:rPr lang="en-US" sz="2400" b="1" dirty="0" smtClean="0">
                <a:solidFill>
                  <a:srgbClr val="002060"/>
                </a:solidFill>
                <a:latin typeface="Georgia"/>
                <a:cs typeface="Georgia"/>
              </a:rPr>
              <a:t>separation of powers </a:t>
            </a:r>
            <a:r>
              <a:rPr lang="en-US" sz="2400" b="1" dirty="0" smtClean="0">
                <a:latin typeface="Georgia"/>
                <a:cs typeface="Georgia"/>
              </a:rPr>
              <a:t>in government; executive, legislative and judicial branches along with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Checks and Balances.</a:t>
            </a:r>
          </a:p>
          <a:p>
            <a:pPr>
              <a:buNone/>
            </a:pP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latin typeface="Georgia"/>
                <a:cs typeface="Georgia"/>
              </a:rPr>
              <a:t>His ideas had the greatest impact on the shaping of the U.S. government and its Constitution.</a:t>
            </a:r>
          </a:p>
          <a:p>
            <a:pPr>
              <a:buNone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Georgia"/>
              <a:cs typeface="Georgia"/>
            </a:endParaRPr>
          </a:p>
        </p:txBody>
      </p:sp>
      <p:pic>
        <p:nvPicPr>
          <p:cNvPr id="5" name="Content Placeholder 4" descr="180px-Montesquieu_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600200"/>
            <a:ext cx="2194560" cy="3633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2000" y="54102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  <a:latin typeface="Georgia"/>
                <a:cs typeface="Georgia"/>
              </a:rPr>
              <a:t>“Liberty is the right of doing whatever </a:t>
            </a:r>
          </a:p>
          <a:p>
            <a:pPr algn="ctr"/>
            <a:r>
              <a:rPr lang="en-US" sz="2800" b="1" dirty="0" smtClean="0">
                <a:solidFill>
                  <a:schemeClr val="accent3"/>
                </a:solidFill>
                <a:latin typeface="Georgia"/>
                <a:cs typeface="Georgia"/>
              </a:rPr>
              <a:t>the laws permit.”</a:t>
            </a:r>
            <a:endParaRPr lang="en-US" sz="2800" b="1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407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sz="5400" dirty="0" smtClean="0">
                <a:latin typeface="Georgia"/>
                <a:cs typeface="Georgia"/>
              </a:rPr>
              <a:t>John Locke</a:t>
            </a:r>
            <a:endParaRPr lang="en-US" sz="54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067050"/>
            <a:ext cx="8229600" cy="304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900" b="1" dirty="0" smtClean="0">
                <a:solidFill>
                  <a:schemeClr val="accent3"/>
                </a:solidFill>
                <a:latin typeface="Georgia"/>
                <a:cs typeface="Georgia"/>
              </a:rPr>
              <a:t>"Government has no other end than the preservation of property.”</a:t>
            </a:r>
            <a:endParaRPr lang="en-US" b="1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algn="ctr">
              <a:buNone/>
            </a:pPr>
            <a:endParaRPr lang="en-US" sz="1800" b="1" dirty="0" smtClean="0">
              <a:latin typeface="Georgia"/>
              <a:cs typeface="Georgia"/>
            </a:endParaRPr>
          </a:p>
          <a:p>
            <a:pPr algn="ctr">
              <a:buNone/>
            </a:pPr>
            <a:r>
              <a:rPr lang="en-US" sz="1800" b="1" dirty="0" smtClean="0">
                <a:latin typeface="Georgia"/>
                <a:cs typeface="Georgia"/>
              </a:rPr>
              <a:t>Believed that the ultimate purpose of government was to protect it’s people’s natural rights- life, liberty and property.</a:t>
            </a:r>
          </a:p>
          <a:p>
            <a:pPr algn="ctr">
              <a:buNone/>
            </a:pPr>
            <a:r>
              <a:rPr lang="en-US" sz="1800" b="1" dirty="0" smtClean="0">
                <a:latin typeface="Georgia"/>
                <a:cs typeface="Georgia"/>
              </a:rPr>
              <a:t>If a government fails to do so, than the people have the right to overthrow the government.</a:t>
            </a:r>
          </a:p>
          <a:p>
            <a:pPr algn="ctr">
              <a:buNone/>
            </a:pPr>
            <a:r>
              <a:rPr lang="en-US" sz="1800" b="1" dirty="0" smtClean="0">
                <a:latin typeface="Georgia"/>
                <a:cs typeface="Georgia"/>
              </a:rPr>
              <a:t>Arguments concerning liberty and the social contract later influenced the written works of  Thomas Jefferson, and other Founding Fathers of the United States. </a:t>
            </a:r>
          </a:p>
          <a:p>
            <a:pPr algn="ctr">
              <a:buNone/>
            </a:pPr>
            <a:r>
              <a:rPr lang="en-US" sz="1800" b="1" i="1" dirty="0" smtClean="0">
                <a:latin typeface="Georgia"/>
                <a:cs typeface="Georgia"/>
              </a:rPr>
              <a:t>Two Treatises of Government </a:t>
            </a:r>
            <a:r>
              <a:rPr lang="en-US" sz="1800" b="1" dirty="0" smtClean="0">
                <a:latin typeface="Georgia"/>
                <a:cs typeface="Georgia"/>
              </a:rPr>
              <a:t>had  a profound influence on the writing of the </a:t>
            </a:r>
            <a:r>
              <a:rPr lang="en-US" sz="1800" b="1" i="1" dirty="0" smtClean="0">
                <a:latin typeface="Georgia"/>
                <a:cs typeface="Georgia"/>
              </a:rPr>
              <a:t>Declaration of Independence </a:t>
            </a:r>
            <a:r>
              <a:rPr lang="en-US" sz="1800" b="1" dirty="0" smtClean="0">
                <a:latin typeface="Georgia"/>
                <a:cs typeface="Georgia"/>
              </a:rPr>
              <a:t>and </a:t>
            </a:r>
            <a:r>
              <a:rPr lang="en-US" sz="1800" b="1" i="1" dirty="0" smtClean="0">
                <a:latin typeface="Georgia"/>
                <a:cs typeface="Georgia"/>
              </a:rPr>
              <a:t>Constitution</a:t>
            </a:r>
          </a:p>
          <a:p>
            <a:endParaRPr lang="en-US" sz="1800" dirty="0" smtClean="0">
              <a:latin typeface="Georgia"/>
              <a:cs typeface="Georgia"/>
            </a:endParaRPr>
          </a:p>
        </p:txBody>
      </p:sp>
      <p:pic>
        <p:nvPicPr>
          <p:cNvPr id="5" name="Content Placeholder 4" descr="200px-John_Locke_%281632-1704%29.pn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695700" y="1027090"/>
            <a:ext cx="1752600" cy="2076450"/>
          </a:xfrm>
        </p:spPr>
      </p:pic>
      <p:sp>
        <p:nvSpPr>
          <p:cNvPr id="6" name="TextBox 5"/>
          <p:cNvSpPr txBox="1"/>
          <p:nvPr/>
        </p:nvSpPr>
        <p:spPr>
          <a:xfrm>
            <a:off x="1524000" y="6324600"/>
            <a:ext cx="632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/>
                </a:solidFill>
                <a:latin typeface="Georgia"/>
                <a:cs typeface="Georgia"/>
              </a:rPr>
              <a:t>"Wherever Law ends, Tyranny begins."</a:t>
            </a:r>
            <a:endParaRPr lang="en-US" dirty="0">
              <a:solidFill>
                <a:schemeClr val="accent3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837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sz="5400" dirty="0" smtClean="0">
                <a:latin typeface="Georgia"/>
                <a:cs typeface="Georgia"/>
              </a:rPr>
              <a:t>Voltaire</a:t>
            </a:r>
            <a:endParaRPr lang="en-US" sz="5400" dirty="0">
              <a:latin typeface="Georgia"/>
              <a:cs typeface="Georgia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3124200"/>
            <a:ext cx="8229600" cy="3276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accent3"/>
                </a:solidFill>
                <a:latin typeface="Georgia"/>
                <a:cs typeface="Georgia"/>
              </a:rPr>
              <a:t>“Those who can make you believe absurdities can make you commit atrocities.”</a:t>
            </a:r>
          </a:p>
          <a:p>
            <a:pPr algn="ctr">
              <a:buNone/>
            </a:pPr>
            <a:r>
              <a:rPr lang="en-US" sz="1800" b="1" dirty="0" smtClean="0">
                <a:latin typeface="Georgia"/>
                <a:cs typeface="Georgia"/>
              </a:rPr>
              <a:t>His intelligence, wit and style made him </a:t>
            </a:r>
            <a:r>
              <a:rPr lang="en-US" sz="1800" b="1" dirty="0" smtClean="0">
                <a:solidFill>
                  <a:srgbClr val="002060"/>
                </a:solidFill>
                <a:latin typeface="Georgia"/>
                <a:cs typeface="Georgia"/>
              </a:rPr>
              <a:t>one of France’s greatest writers and philosophers</a:t>
            </a:r>
            <a:endParaRPr lang="en-US" sz="1800" b="1" dirty="0" smtClean="0">
              <a:latin typeface="Georgia"/>
              <a:cs typeface="Georgia"/>
            </a:endParaRPr>
          </a:p>
          <a:p>
            <a:pPr algn="ctr">
              <a:buNone/>
            </a:pPr>
            <a:r>
              <a:rPr lang="en-US" sz="1800" b="1" dirty="0" smtClean="0">
                <a:latin typeface="Georgia"/>
                <a:cs typeface="Georgia"/>
              </a:rPr>
              <a:t>He attracted to the philosophy of John Locke and ideas of Sir Isaac Newton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Georgia"/>
                <a:cs typeface="Georgia"/>
              </a:rPr>
              <a:t>In favor of RELIGIOUS TOLERANCE and interested in the study of the natural sciences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Georgia"/>
                <a:cs typeface="Georgia"/>
              </a:rPr>
              <a:t>Strong advocate against censorship and the freedom of speech.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Georgia"/>
                <a:cs typeface="Georgia"/>
              </a:rPr>
              <a:t>His writings heavily influenced the First Amendment of the United States.</a:t>
            </a:r>
          </a:p>
          <a:p>
            <a:pPr algn="ctr">
              <a:buNone/>
            </a:pPr>
            <a:endParaRPr lang="en-US" sz="1800" b="1" dirty="0">
              <a:solidFill>
                <a:srgbClr val="002060"/>
              </a:solidFill>
              <a:latin typeface="Georgia"/>
              <a:cs typeface="Georgia"/>
            </a:endParaRPr>
          </a:p>
        </p:txBody>
      </p:sp>
      <p:pic>
        <p:nvPicPr>
          <p:cNvPr id="5" name="Content Placeholder 4" descr="voltaire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692652" y="987552"/>
            <a:ext cx="1752600" cy="213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90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>
                <a:latin typeface="Georgia"/>
                <a:cs typeface="Georgia"/>
              </a:rPr>
              <a:t>Cesare Beccaria </a:t>
            </a:r>
            <a:endParaRPr lang="en-US" sz="5400" dirty="0">
              <a:latin typeface="Georgia"/>
              <a:cs typeface="Georgi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>
              <a:latin typeface="Georgia"/>
              <a:cs typeface="Georgia"/>
            </a:endParaRPr>
          </a:p>
          <a:p>
            <a:pPr algn="ctr">
              <a:buNone/>
            </a:pPr>
            <a:endParaRPr lang="en-US" dirty="0" smtClean="0">
              <a:latin typeface="Georgia"/>
              <a:cs typeface="Georgia"/>
            </a:endParaRPr>
          </a:p>
          <a:p>
            <a:pPr algn="ctr">
              <a:buNone/>
            </a:pPr>
            <a:endParaRPr lang="en-US" dirty="0" smtClean="0">
              <a:latin typeface="Georgia"/>
              <a:cs typeface="Georgia"/>
            </a:endParaRPr>
          </a:p>
          <a:p>
            <a:pPr algn="ctr">
              <a:buNone/>
            </a:pPr>
            <a:endParaRPr lang="en-US" dirty="0" smtClean="0">
              <a:latin typeface="Georgia"/>
              <a:cs typeface="Georgia"/>
            </a:endParaRPr>
          </a:p>
          <a:p>
            <a:pPr algn="ctr">
              <a:buNone/>
            </a:pPr>
            <a:endParaRPr lang="en-US" dirty="0" smtClean="0">
              <a:latin typeface="Georgia"/>
              <a:cs typeface="Georgia"/>
            </a:endParaRPr>
          </a:p>
          <a:p>
            <a:pPr algn="ctr">
              <a:buNone/>
            </a:pPr>
            <a:r>
              <a:rPr lang="en-US" b="1" dirty="0" smtClean="0">
                <a:latin typeface="Georgia"/>
                <a:cs typeface="Georgia"/>
              </a:rPr>
              <a:t>Concerned </a:t>
            </a:r>
            <a:r>
              <a:rPr lang="en-US" b="1" dirty="0" smtClean="0">
                <a:latin typeface="Georgia"/>
                <a:cs typeface="Georgia"/>
              </a:rPr>
              <a:t>with the penal system </a:t>
            </a:r>
          </a:p>
          <a:p>
            <a:pPr algn="ctr">
              <a:buNone/>
            </a:pPr>
            <a:r>
              <a:rPr lang="en-US" b="1" dirty="0" smtClean="0">
                <a:latin typeface="Georgia"/>
                <a:cs typeface="Georgia"/>
              </a:rPr>
              <a:t>Condemned the DEATH PENALTY and TORTURE</a:t>
            </a:r>
          </a:p>
          <a:p>
            <a:pPr algn="ctr">
              <a:buNone/>
            </a:pPr>
            <a:r>
              <a:rPr lang="en-US" b="1" dirty="0" smtClean="0">
                <a:latin typeface="Georgia"/>
                <a:cs typeface="Georgia"/>
              </a:rPr>
              <a:t>Many of his ideas became the basis of the 6</a:t>
            </a:r>
            <a:r>
              <a:rPr lang="en-US" b="1" baseline="30000" dirty="0" smtClean="0">
                <a:latin typeface="Georgia"/>
                <a:cs typeface="Georgia"/>
              </a:rPr>
              <a:t>th</a:t>
            </a:r>
            <a:r>
              <a:rPr lang="en-US" b="1" dirty="0" smtClean="0">
                <a:latin typeface="Georgia"/>
                <a:cs typeface="Georgia"/>
              </a:rPr>
              <a:t> and 8</a:t>
            </a:r>
            <a:r>
              <a:rPr lang="en-US" b="1" baseline="30000" dirty="0" smtClean="0">
                <a:latin typeface="Georgia"/>
                <a:cs typeface="Georgia"/>
              </a:rPr>
              <a:t>th</a:t>
            </a:r>
            <a:r>
              <a:rPr lang="en-US" b="1" dirty="0" smtClean="0">
                <a:latin typeface="Georgia"/>
                <a:cs typeface="Georgia"/>
              </a:rPr>
              <a:t> Amendments of the US Bill of Rights.</a:t>
            </a:r>
            <a:endParaRPr lang="en-US" b="1" dirty="0">
              <a:latin typeface="Georgia"/>
              <a:cs typeface="Georgia"/>
            </a:endParaRPr>
          </a:p>
        </p:txBody>
      </p:sp>
      <p:pic>
        <p:nvPicPr>
          <p:cNvPr id="1026" name="Picture 2" descr="http://upload.wikimedia.org/wikipedia/commons/thumb/4/44/Cesare_Beccaria_1738-1794.jpg/220px-Cesare_Beccaria_1738-179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02" y="987552"/>
            <a:ext cx="20955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0133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set the stage</a:t>
            </a:r>
            <a:endParaRPr lang="en-US" dirty="0"/>
          </a:p>
        </p:txBody>
      </p:sp>
      <p:pic>
        <p:nvPicPr>
          <p:cNvPr id="6" name="Content Placeholder 5" descr="world-map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5479" r="13708" b="8933"/>
          <a:stretch>
            <a:fillRect/>
          </a:stretch>
        </p:blipFill>
        <p:spPr>
          <a:xfrm>
            <a:off x="0" y="2385218"/>
            <a:ext cx="4495800" cy="2872582"/>
          </a:xfrm>
        </p:spPr>
      </p:pic>
      <p:pic>
        <p:nvPicPr>
          <p:cNvPr id="15" name="Content Placeholder 14" descr="blank_europe_map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2096929"/>
            <a:ext cx="4038600" cy="3230880"/>
          </a:xfrm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1181100" y="2019300"/>
            <a:ext cx="1295400" cy="76200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Georgia"/>
                <a:cs typeface="Georgia"/>
              </a:rPr>
              <a:t>Mary Wollstonecraft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114800"/>
            <a:ext cx="8229600" cy="2392363"/>
          </a:xfrm>
        </p:spPr>
        <p:txBody>
          <a:bodyPr>
            <a:normAutofit/>
          </a:bodyPr>
          <a:lstStyle/>
          <a:p>
            <a:endParaRPr lang="en-US" dirty="0" smtClean="0">
              <a:latin typeface="Georgia"/>
              <a:cs typeface="Georgia"/>
            </a:endParaRPr>
          </a:p>
          <a:p>
            <a:pPr algn="ctr">
              <a:buNone/>
            </a:pPr>
            <a:r>
              <a:rPr lang="en-US" b="1" dirty="0" smtClean="0">
                <a:latin typeface="Georgia"/>
                <a:cs typeface="Georgia"/>
              </a:rPr>
              <a:t>Wrote </a:t>
            </a:r>
            <a:r>
              <a:rPr lang="en-US" b="1" i="1" dirty="0" smtClean="0">
                <a:latin typeface="Georgia"/>
                <a:cs typeface="Georgia"/>
              </a:rPr>
              <a:t>Vindication of the Rights of Woman</a:t>
            </a:r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  <a:latin typeface="Georgia"/>
                <a:cs typeface="Georgia"/>
              </a:rPr>
              <a:t>“Women are not inferior to men, appear to be because of their lack of education.”</a:t>
            </a:r>
            <a:endParaRPr lang="en-US" b="1" dirty="0">
              <a:solidFill>
                <a:schemeClr val="accent2"/>
              </a:solidFill>
              <a:latin typeface="Georgia"/>
              <a:cs typeface="Georgia"/>
            </a:endParaRPr>
          </a:p>
        </p:txBody>
      </p:sp>
      <p:pic>
        <p:nvPicPr>
          <p:cNvPr id="145410" name="Picture 2" descr="Left-looking half-length portrait of a slightly pregnant woman in a white dres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2381250" cy="2905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448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smtClean="0">
                <a:latin typeface="Georgia"/>
                <a:cs typeface="Georgia"/>
              </a:rPr>
              <a:t>Adam Smith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62" y="3276600"/>
            <a:ext cx="8229600" cy="3581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1100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accent3"/>
                </a:solidFill>
                <a:latin typeface="Georgia"/>
                <a:cs typeface="Georgia"/>
              </a:rPr>
              <a:t>“Consumption is the sole end and purpose of all production; and the interest of the producer ought to be attended to, only so far as it may be necessary for promoting that of the consumer.”</a:t>
            </a:r>
          </a:p>
          <a:p>
            <a:pPr algn="ctr">
              <a:buNone/>
            </a:pPr>
            <a:endParaRPr lang="en-US" sz="1800" b="1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Georgia"/>
                <a:cs typeface="Georgia"/>
              </a:rPr>
              <a:t>A </a:t>
            </a:r>
            <a:r>
              <a:rPr lang="en-US" sz="1800" b="1" dirty="0" err="1" smtClean="0">
                <a:solidFill>
                  <a:schemeClr val="accent3">
                    <a:lumMod val="50000"/>
                  </a:schemeClr>
                </a:solidFill>
                <a:latin typeface="Georgia"/>
                <a:cs typeface="Georgia"/>
              </a:rPr>
              <a:t>Physiocrat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  <a:latin typeface="Georgia"/>
                <a:cs typeface="Georgia"/>
              </a:rPr>
              <a:t>- </a:t>
            </a:r>
            <a:r>
              <a:rPr lang="en-US" sz="1800" b="1" dirty="0" smtClean="0">
                <a:solidFill>
                  <a:schemeClr val="accent3"/>
                </a:solidFill>
                <a:latin typeface="Georgia"/>
                <a:cs typeface="Georgia"/>
              </a:rPr>
              <a:t>Applied Enlightenment thought to Economics.</a:t>
            </a:r>
          </a:p>
          <a:p>
            <a:pPr algn="ctr">
              <a:buNone/>
            </a:pPr>
            <a:endParaRPr lang="en-US" sz="1800" b="1" dirty="0" smtClean="0">
              <a:solidFill>
                <a:schemeClr val="accent3"/>
              </a:solidFill>
              <a:latin typeface="Georgia"/>
              <a:cs typeface="Georgia"/>
            </a:endParaRPr>
          </a:p>
          <a:p>
            <a:pPr algn="ctr">
              <a:buNone/>
            </a:pPr>
            <a:r>
              <a:rPr lang="en-US" sz="1800" b="1" dirty="0" smtClean="0">
                <a:solidFill>
                  <a:schemeClr val="accent3"/>
                </a:solidFill>
                <a:latin typeface="Georgia"/>
                <a:cs typeface="Georgia"/>
              </a:rPr>
              <a:t>	</a:t>
            </a:r>
            <a:r>
              <a:rPr lang="en-US" sz="1800" b="1" dirty="0" smtClean="0">
                <a:latin typeface="Georgia"/>
                <a:cs typeface="Georgia"/>
              </a:rPr>
              <a:t>Scottish philosopher and </a:t>
            </a:r>
            <a:r>
              <a:rPr lang="en-US" sz="1800" b="1" i="1" dirty="0" smtClean="0">
                <a:latin typeface="Georgia"/>
                <a:cs typeface="Georgia"/>
              </a:rPr>
              <a:t>physiocrat</a:t>
            </a:r>
            <a:r>
              <a:rPr lang="en-US" sz="1800" b="1" dirty="0" smtClean="0">
                <a:latin typeface="Georgia"/>
                <a:cs typeface="Georgia"/>
              </a:rPr>
              <a:t> famous for his book, “The Wealth of Nations” written in 1776</a:t>
            </a:r>
          </a:p>
          <a:p>
            <a:pPr algn="ctr"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Georgia"/>
                <a:cs typeface="Georgia"/>
              </a:rPr>
              <a:t>Father of modern capitalism and i</a:t>
            </a:r>
            <a:r>
              <a:rPr lang="en-US" sz="1800" b="1" dirty="0" smtClean="0">
                <a:latin typeface="Georgia"/>
                <a:cs typeface="Georgia"/>
              </a:rPr>
              <a:t>nfluential in the formulation of laissez faire economics and American Capitalism</a:t>
            </a:r>
          </a:p>
          <a:p>
            <a:endParaRPr lang="en-US" sz="2000" dirty="0" smtClean="0">
              <a:latin typeface="Georgia"/>
              <a:cs typeface="Georgia"/>
            </a:endParaRPr>
          </a:p>
          <a:p>
            <a:pPr>
              <a:buNone/>
            </a:pPr>
            <a:endParaRPr lang="en-US" sz="2000" dirty="0" smtClean="0">
              <a:latin typeface="Georgia"/>
              <a:cs typeface="Georgia"/>
            </a:endParaRPr>
          </a:p>
          <a:p>
            <a:pPr>
              <a:buNone/>
            </a:pPr>
            <a:r>
              <a:rPr lang="en-US" sz="2000" dirty="0" smtClean="0">
                <a:latin typeface="Georgia"/>
                <a:cs typeface="Georgia"/>
              </a:rPr>
              <a:t/>
            </a:r>
            <a:br>
              <a:rPr lang="en-US" sz="2000" dirty="0" smtClean="0">
                <a:latin typeface="Georgia"/>
                <a:cs typeface="Georgia"/>
              </a:rPr>
            </a:br>
            <a:endParaRPr lang="en-US" sz="2000" dirty="0">
              <a:latin typeface="Georgia"/>
              <a:cs typeface="Georgia"/>
            </a:endParaRPr>
          </a:p>
        </p:txBody>
      </p:sp>
      <p:pic>
        <p:nvPicPr>
          <p:cNvPr id="5" name="Content Placeholder 4" descr="asmith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733800" y="1219200"/>
            <a:ext cx="1795462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645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Belief in Progress</a:t>
            </a:r>
          </a:p>
          <a:p>
            <a:pPr lvl="1"/>
            <a:r>
              <a:rPr lang="en-US" dirty="0" smtClean="0"/>
              <a:t>New scientific discoveries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Heliocentric Theory –sun-centered universe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Advancements in Medicine—vaccinations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Instruments</a:t>
            </a:r>
          </a:p>
          <a:p>
            <a:pPr lvl="4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Microscope</a:t>
            </a:r>
          </a:p>
          <a:p>
            <a:pPr lvl="4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Telescope</a:t>
            </a:r>
          </a:p>
          <a:p>
            <a:pPr lvl="2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Law of Gravity</a:t>
            </a:r>
          </a:p>
          <a:p>
            <a:r>
              <a:rPr lang="en-US" dirty="0" smtClean="0"/>
              <a:t>More Secular (worldly) Outlook</a:t>
            </a:r>
          </a:p>
          <a:p>
            <a:pPr lvl="1"/>
            <a:r>
              <a:rPr lang="en-US" dirty="0" smtClean="0"/>
              <a:t>Openly question religions beliefs and teaching of church</a:t>
            </a:r>
          </a:p>
          <a:p>
            <a:r>
              <a:rPr lang="en-US" dirty="0" smtClean="0"/>
              <a:t>Importance of the Individual</a:t>
            </a:r>
          </a:p>
          <a:p>
            <a:pPr lvl="1"/>
            <a:r>
              <a:rPr lang="en-US" dirty="0" smtClean="0"/>
              <a:t>Encouraged the use of one’s own individual thought to determine right &amp; wrong</a:t>
            </a:r>
          </a:p>
          <a:p>
            <a:pPr lvl="1"/>
            <a:r>
              <a:rPr lang="en-US" dirty="0" smtClean="0"/>
              <a:t>Also the importance of the individual to society</a:t>
            </a:r>
          </a:p>
          <a:p>
            <a:pPr lvl="2"/>
            <a:r>
              <a:rPr lang="en-US" dirty="0" smtClean="0"/>
              <a:t>Not only the monarch or church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able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 Analyze how Greek and Roman ideas affected Renaissance society.</a:t>
            </a:r>
          </a:p>
          <a:p>
            <a:r>
              <a:rPr lang="en-US" dirty="0" smtClean="0"/>
              <a:t>2.  Identify Enlightenment ideas and how they changed views of society and government.</a:t>
            </a:r>
          </a:p>
          <a:p>
            <a:r>
              <a:rPr lang="en-US" dirty="0" smtClean="0"/>
              <a:t>3.  Explain how the ideas of the Scientific Revolution challenged existing world views.</a:t>
            </a:r>
          </a:p>
          <a:p>
            <a:r>
              <a:rPr lang="en-US" dirty="0" smtClean="0"/>
              <a:t>4.  Analyze the motives and impact of exploration on globalization and the interaction of cultures.</a:t>
            </a:r>
          </a:p>
          <a:p>
            <a:r>
              <a:rPr lang="en-US" dirty="0" smtClean="0"/>
              <a:t>5.  Compare and contrast the world’s major religions.</a:t>
            </a:r>
          </a:p>
          <a:p>
            <a:r>
              <a:rPr lang="en-US" dirty="0" smtClean="0"/>
              <a:t>6.  Identify basic world geography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Europe?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Modern world?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n-US" b="1" dirty="0" smtClean="0"/>
          </a:p>
          <a:p>
            <a:r>
              <a:rPr lang="en-US" dirty="0" smtClean="0"/>
              <a:t>Some of the earliest civilizations </a:t>
            </a:r>
          </a:p>
          <a:p>
            <a:r>
              <a:rPr lang="en-US" dirty="0" smtClean="0"/>
              <a:t>Geography conducive (favorable) to the emergence (appearance) of empires </a:t>
            </a:r>
          </a:p>
          <a:p>
            <a:pPr lvl="2"/>
            <a:r>
              <a:rPr lang="en-US" dirty="0" smtClean="0"/>
              <a:t>Coastlines make it easier to travel, attack, etc. </a:t>
            </a:r>
          </a:p>
          <a:p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88187823"/>
              </p:ext>
            </p:extLst>
          </p:nvPr>
        </p:nvGraphicFramePr>
        <p:xfrm>
          <a:off x="4645024" y="1417638"/>
          <a:ext cx="4041775" cy="521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the Modern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836" y="1265238"/>
            <a:ext cx="8081963" cy="1249362"/>
          </a:xfrm>
        </p:spPr>
        <p:txBody>
          <a:bodyPr wrap="square">
            <a:normAutofit lnSpcReduction="10000"/>
          </a:bodyPr>
          <a:lstStyle/>
          <a:p>
            <a:r>
              <a:rPr lang="en-US" sz="2000" b="1" dirty="0" smtClean="0"/>
              <a:t>A period of cultural &amp; biological exchanges between the New and Old Worlds. Exchanges of plants, animals, diseases and technology transformed European and Native American ways of life.</a:t>
            </a:r>
            <a:endParaRPr lang="en-US" sz="2000" dirty="0"/>
          </a:p>
        </p:txBody>
      </p:sp>
      <p:pic>
        <p:nvPicPr>
          <p:cNvPr id="7" name="Content Placeholder 6" descr="columbian exchang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2362200"/>
            <a:ext cx="9144000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Columbian Exchange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Georgia"/>
                <a:cs typeface="Georgia"/>
              </a:rPr>
              <a:t>The Prologue</a:t>
            </a:r>
            <a:br>
              <a:rPr lang="en-US" sz="4000" dirty="0" smtClean="0">
                <a:latin typeface="Georgia"/>
                <a:cs typeface="Georgia"/>
              </a:rPr>
            </a:br>
            <a:r>
              <a:rPr lang="en-US" sz="1600" dirty="0" smtClean="0">
                <a:latin typeface="Georgia"/>
                <a:cs typeface="Georgia"/>
              </a:rPr>
              <a:t>THE RISE OF DEMOCRATIC IDEAS</a:t>
            </a:r>
            <a:endParaRPr lang="en-US" sz="4000" dirty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sz="4000" dirty="0" smtClean="0">
                <a:latin typeface="Georgia"/>
                <a:cs typeface="Georgia"/>
              </a:rPr>
              <a:t>Legacy of Greece &amp; Rome</a:t>
            </a:r>
            <a:endParaRPr lang="en-US" sz="4000" dirty="0">
              <a:latin typeface="Georgia"/>
              <a:cs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3886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Georgia"/>
                <a:cs typeface="Georgia"/>
              </a:rPr>
              <a:t>Set the Stage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Government- a system for exercising authority</a:t>
            </a:r>
          </a:p>
          <a:p>
            <a:pPr lvl="2"/>
            <a:r>
              <a:rPr lang="en-US" sz="1000" dirty="0" smtClean="0">
                <a:latin typeface="Georgia"/>
                <a:cs typeface="Georgia"/>
              </a:rPr>
              <a:t>From chieftains, kings, and pharaohs with Total Power</a:t>
            </a:r>
          </a:p>
          <a:p>
            <a:pPr lvl="2"/>
            <a:r>
              <a:rPr lang="en-US" sz="1000" dirty="0" smtClean="0">
                <a:latin typeface="Georgia"/>
                <a:cs typeface="Georgia"/>
              </a:rPr>
              <a:t>To prime </a:t>
            </a:r>
            <a:r>
              <a:rPr lang="en-US" sz="1000" dirty="0">
                <a:latin typeface="Georgia"/>
                <a:cs typeface="Georgia"/>
              </a:rPr>
              <a:t>m</a:t>
            </a:r>
            <a:r>
              <a:rPr lang="en-US" sz="1000" dirty="0" smtClean="0">
                <a:latin typeface="Georgia"/>
                <a:cs typeface="Georgia"/>
              </a:rPr>
              <a:t>inisters, presidents, and representatives of the people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Democracy- the idea that people can govern themselves</a:t>
            </a:r>
          </a:p>
          <a:p>
            <a:pPr lvl="2"/>
            <a:r>
              <a:rPr lang="en-US" sz="1000" dirty="0" smtClean="0">
                <a:latin typeface="Georgia"/>
                <a:cs typeface="Georgia"/>
              </a:rPr>
              <a:t>Slow to popularity</a:t>
            </a:r>
          </a:p>
          <a:p>
            <a:pPr lvl="2"/>
            <a:r>
              <a:rPr lang="en-US" sz="1000" dirty="0" smtClean="0">
                <a:latin typeface="Georgia"/>
                <a:cs typeface="Georgia"/>
              </a:rPr>
              <a:t>Grew from ideas of many people </a:t>
            </a:r>
          </a:p>
          <a:p>
            <a:pPr>
              <a:buNone/>
            </a:pPr>
            <a:r>
              <a:rPr lang="en-US" sz="2000" dirty="0" smtClean="0">
                <a:latin typeface="Georgia"/>
                <a:cs typeface="Georgia"/>
              </a:rPr>
              <a:t>The Importance of Greece </a:t>
            </a:r>
            <a:r>
              <a:rPr lang="en-US" sz="2000" dirty="0">
                <a:latin typeface="Georgia"/>
                <a:cs typeface="Georgia"/>
              </a:rPr>
              <a:t>&amp; </a:t>
            </a:r>
            <a:r>
              <a:rPr lang="en-US" sz="2000" dirty="0" smtClean="0">
                <a:latin typeface="Georgia"/>
                <a:cs typeface="Georgia"/>
              </a:rPr>
              <a:t>Rome</a:t>
            </a:r>
          </a:p>
          <a:p>
            <a:r>
              <a:rPr lang="en-US" sz="2000" dirty="0" smtClean="0">
                <a:latin typeface="Georgia"/>
                <a:cs typeface="Georgia"/>
              </a:rPr>
              <a:t>Greece Builds a </a:t>
            </a:r>
            <a:r>
              <a:rPr lang="en-US" sz="2000" b="1" dirty="0" smtClean="0">
                <a:latin typeface="Georgia"/>
                <a:cs typeface="Georgia"/>
              </a:rPr>
              <a:t>Limited </a:t>
            </a:r>
            <a:r>
              <a:rPr lang="en-US" sz="2000" dirty="0" smtClean="0">
                <a:latin typeface="Georgia"/>
                <a:cs typeface="Georgia"/>
              </a:rPr>
              <a:t>Democracy</a:t>
            </a:r>
          </a:p>
          <a:p>
            <a:pPr lvl="1"/>
            <a:r>
              <a:rPr lang="en-US" sz="1600" dirty="0" smtClean="0">
                <a:latin typeface="Georgia"/>
                <a:cs typeface="Georgia"/>
              </a:rPr>
              <a:t>Where citizens elected three nobles to rule the city-state for one year then they served part of a larger council</a:t>
            </a:r>
          </a:p>
          <a:p>
            <a:pPr lvl="2"/>
            <a:r>
              <a:rPr lang="en-US" sz="1000" dirty="0" smtClean="0">
                <a:latin typeface="Georgia"/>
                <a:cs typeface="Georgia"/>
              </a:rPr>
              <a:t>Aristocracy- a state ruled by a noble class</a:t>
            </a:r>
          </a:p>
          <a:p>
            <a:pPr lvl="2"/>
            <a:r>
              <a:rPr lang="en-US" sz="1000" dirty="0" smtClean="0">
                <a:latin typeface="Georgia"/>
                <a:cs typeface="Georgia"/>
              </a:rPr>
              <a:t>Citizen- were adult male residents who were granted certain rights and responsibilities</a:t>
            </a:r>
          </a:p>
          <a:p>
            <a:pPr>
              <a:buNone/>
            </a:pPr>
            <a:r>
              <a:rPr lang="en-US" sz="1000" dirty="0" smtClean="0">
                <a:latin typeface="Georgia"/>
                <a:cs typeface="Georgia"/>
              </a:rPr>
              <a:t>	</a:t>
            </a:r>
            <a:r>
              <a:rPr lang="en-US" sz="1000" dirty="0">
                <a:latin typeface="Georgia"/>
                <a:cs typeface="Georgia"/>
              </a:rPr>
              <a:t>		</a:t>
            </a:r>
            <a:r>
              <a:rPr lang="en-US" sz="1600" dirty="0" smtClean="0">
                <a:latin typeface="Georgia"/>
                <a:cs typeface="Georgia"/>
              </a:rPr>
              <a:t>  </a:t>
            </a:r>
          </a:p>
          <a:p>
            <a:pPr lvl="2"/>
            <a:endParaRPr lang="en-US" sz="1000" dirty="0" smtClean="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5309</TotalTime>
  <Words>3576</Words>
  <Application>Microsoft Office PowerPoint</Application>
  <PresentationFormat>On-screen Show (4:3)</PresentationFormat>
  <Paragraphs>462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Modern World History Unit 1 Seeds of Change: Emergence of the First Global Age  (1450-1770)  </vt:lpstr>
      <vt:lpstr>Why study history?</vt:lpstr>
      <vt:lpstr>Unit I- Enduring Understandings</vt:lpstr>
      <vt:lpstr>Unit I- Essential Questions</vt:lpstr>
      <vt:lpstr>Let’s set the stage</vt:lpstr>
      <vt:lpstr>Beginning of the Modern World</vt:lpstr>
      <vt:lpstr>The Columbian Exchange </vt:lpstr>
      <vt:lpstr>The Prologue THE RISE OF DEMOCRATIC IDEAS</vt:lpstr>
      <vt:lpstr>Legacy of Greece &amp; Rome</vt:lpstr>
      <vt:lpstr>Legacy of Greece &amp; Rome</vt:lpstr>
      <vt:lpstr>The Importance of Greece &amp; Rome </vt:lpstr>
      <vt:lpstr>The Importance of Greece &amp; Rome </vt:lpstr>
      <vt:lpstr>The Importance of Greece &amp; Rome</vt:lpstr>
      <vt:lpstr>The Importance of Greece &amp; Rome</vt:lpstr>
      <vt:lpstr>World Geography and Religions</vt:lpstr>
      <vt:lpstr>Prologue Assessment</vt:lpstr>
      <vt:lpstr>Renaissance and Reform</vt:lpstr>
      <vt:lpstr>Images of the Renaissance</vt:lpstr>
      <vt:lpstr>  Italy’s Renaissance Why it happened?</vt:lpstr>
      <vt:lpstr>Why Italy, you say?</vt:lpstr>
      <vt:lpstr>The Classics</vt:lpstr>
      <vt:lpstr>Changes to Art &amp; Literature </vt:lpstr>
      <vt:lpstr>Renaissance Spreads North</vt:lpstr>
      <vt:lpstr>Renaissance Spreads North</vt:lpstr>
      <vt:lpstr>Gutenberg’s Printing Press</vt:lpstr>
      <vt:lpstr>Section 2 Assessment</vt:lpstr>
      <vt:lpstr>Reformation</vt:lpstr>
      <vt:lpstr>Martin Luther</vt:lpstr>
      <vt:lpstr>More Reforms</vt:lpstr>
      <vt:lpstr>Still more reforms</vt:lpstr>
      <vt:lpstr>Catholic Reformation</vt:lpstr>
      <vt:lpstr>Absolutism</vt:lpstr>
      <vt:lpstr>Louis XIV of France</vt:lpstr>
      <vt:lpstr>The Palace at Versailles pg. 141 in the textbook</vt:lpstr>
      <vt:lpstr>Exploration</vt:lpstr>
      <vt:lpstr>Renaissance, Reformation &amp; Exploration leads to Enlightenment</vt:lpstr>
      <vt:lpstr>The Scientific Revolution</vt:lpstr>
      <vt:lpstr>Timeline to Sun-Centered</vt:lpstr>
      <vt:lpstr>The Scientific Revolution</vt:lpstr>
      <vt:lpstr>Enlightenment</vt:lpstr>
      <vt:lpstr>Enlightenment</vt:lpstr>
      <vt:lpstr>Enlightenment</vt:lpstr>
      <vt:lpstr>Characteristics of Enlightened Thought</vt:lpstr>
      <vt:lpstr>Thomas Hobbes</vt:lpstr>
      <vt:lpstr>Jean –Jacques Rousseau</vt:lpstr>
      <vt:lpstr>Montesquieu</vt:lpstr>
      <vt:lpstr>John Locke</vt:lpstr>
      <vt:lpstr>Voltaire</vt:lpstr>
      <vt:lpstr>Cesare Beccaria </vt:lpstr>
      <vt:lpstr>Mary Wollstonecraft</vt:lpstr>
      <vt:lpstr>Adam Smith</vt:lpstr>
      <vt:lpstr>Impact of the Enlightenment</vt:lpstr>
      <vt:lpstr>Are we able to…</vt:lpstr>
      <vt:lpstr>THE END?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World History</dc:title>
  <dc:creator>Michael Brown</dc:creator>
  <cp:lastModifiedBy>BROWN, MICHAEL F</cp:lastModifiedBy>
  <cp:revision>148</cp:revision>
  <dcterms:created xsi:type="dcterms:W3CDTF">2015-08-18T15:22:47Z</dcterms:created>
  <dcterms:modified xsi:type="dcterms:W3CDTF">2015-08-31T12:32:24Z</dcterms:modified>
</cp:coreProperties>
</file>