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85" r:id="rId18"/>
    <p:sldId id="286" r:id="rId19"/>
    <p:sldId id="288" r:id="rId20"/>
    <p:sldId id="276" r:id="rId21"/>
    <p:sldId id="277" r:id="rId22"/>
    <p:sldId id="278" r:id="rId23"/>
    <p:sldId id="279" r:id="rId24"/>
    <p:sldId id="282" r:id="rId25"/>
    <p:sldId id="283" r:id="rId26"/>
    <p:sldId id="280" r:id="rId27"/>
    <p:sldId id="274" r:id="rId28"/>
    <p:sldId id="289" r:id="rId29"/>
    <p:sldId id="290" r:id="rId30"/>
    <p:sldId id="291" r:id="rId31"/>
    <p:sldId id="293" r:id="rId32"/>
    <p:sldId id="295" r:id="rId33"/>
    <p:sldId id="296" r:id="rId34"/>
    <p:sldId id="300" r:id="rId35"/>
    <p:sldId id="301" r:id="rId36"/>
    <p:sldId id="303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5" d="100"/>
          <a:sy n="65" d="100"/>
        </p:scale>
        <p:origin x="7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BA94C-6BF1-45DF-863E-47F378FF629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8539-1B86-42EC-98D4-1D94E5E7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8539-1B86-42EC-98D4-1D94E5E7A4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8539-1B86-42EC-98D4-1D94E5E7A42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7428F8-E510-4FBB-A10F-0C7D9839DC6C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64F133-2506-4A13-8FFB-0DA964C91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XpX1BHnt49swpM&amp;tbnid=j0EF5yAvqgQBjM:&amp;ved=0CAUQjRw&amp;url=http://www.altfg.com/blog/awards/one-survivor-remembers-anne-frank-remembered-oscars-docs/&amp;ei=JTmeUYOKNpS80QGMg4BA&amp;bvm=bv.46865395,d.dmQ&amp;psig=AFQjCNF-p2bekaMBUkRTYRRmhpNF1qH86Q&amp;ust=136941017964476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LCpjoHhH9b2CM&amp;tbnid=79rg4N8Ek2NCXM:&amp;ved=0CAUQjRw&amp;url=http://features.rr.com/photo/0fqI2sVemEeHj?q=Presidential+Medal+of+Freedom&amp;ei=6XidUY2cIreq4APAiIHQBg&amp;bvm=bv.46865395,d.dmg&amp;psig=AFQjCNGqwF_jRYKCoexGgh7Ze8DELAMVhw&amp;ust=13693607845189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ncowie.files.wordpress.com/2008/02/nazi_propaganda_eternal_jew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Georgia" pitchFamily="18" charset="0"/>
              </a:rPr>
              <a:t/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4800" b="1" dirty="0" smtClean="0">
                <a:latin typeface="Georgia" pitchFamily="18" charset="0"/>
              </a:rPr>
              <a:t> </a:t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Unit VI</a:t>
            </a:r>
            <a:endParaRPr lang="en-US" sz="49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5200" b="1" dirty="0" smtClean="0">
                <a:solidFill>
                  <a:schemeClr val="bg1"/>
                </a:solidFill>
                <a:latin typeface="Georgia" pitchFamily="18" charset="0"/>
              </a:rPr>
              <a:t>World War II</a:t>
            </a:r>
            <a:endParaRPr lang="en-US" sz="4800" b="1" dirty="0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Part IV</a:t>
            </a:r>
          </a:p>
          <a:p>
            <a:pPr>
              <a:buFontTx/>
              <a:buNone/>
              <a:defRPr/>
            </a:pPr>
            <a:endParaRPr lang="en-US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eorgia" pitchFamily="18" charset="0"/>
              </a:rPr>
              <a:t>The Holocaust</a:t>
            </a:r>
            <a:endParaRPr lang="en-US" sz="4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heblogan.files.wordpress.com/2010/10/kristallnach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7618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159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Jewish Emigration</a:t>
            </a:r>
            <a:endParaRPr lang="en-US" sz="4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latin typeface="Georgia" pitchFamily="18" charset="0"/>
              </a:rPr>
              <a:t>Many Jews fled Germany 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to escape violence against 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them.</a:t>
            </a:r>
          </a:p>
          <a:p>
            <a:pPr>
              <a:buClr>
                <a:schemeClr val="tx1"/>
              </a:buCl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800" dirty="0" smtClean="0">
                <a:latin typeface="Georgia" pitchFamily="18" charset="0"/>
              </a:rPr>
              <a:t>Jews were not welcome in 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many places.</a:t>
            </a:r>
          </a:p>
          <a:p>
            <a:pPr>
              <a:buClr>
                <a:schemeClr val="tx1"/>
              </a:buCl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800" dirty="0" smtClean="0">
                <a:latin typeface="Georgia" pitchFamily="18" charset="0"/>
              </a:rPr>
              <a:t>U.S. refugee quotas were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rigidly enforced. Only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100,ooo Jews allowed in.</a:t>
            </a:r>
          </a:p>
          <a:p>
            <a:pPr>
              <a:buClr>
                <a:schemeClr val="tx1"/>
              </a:buClr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Others turned away.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3240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37457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Jewish Ghettos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Nazis rounded up Jews in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areas they controlled and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isolated them in walled off,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sections of Polish cities.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Nazis hoped Jews would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die of disease or starvation.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Jews organized resistance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movements inside ghettos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to smuggle in food and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other needed items.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6259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581400" cy="27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43484" cy="53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5943600"/>
            <a:ext cx="3658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eorgia" pitchFamily="18" charset="0"/>
              </a:rPr>
              <a:t>Captured Ghetto </a:t>
            </a:r>
            <a:r>
              <a:rPr lang="en-US" sz="2000" b="1" dirty="0">
                <a:solidFill>
                  <a:schemeClr val="bg1"/>
                </a:solidFill>
                <a:latin typeface="Georgia" pitchFamily="18" charset="0"/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latin typeface="Georgia" pitchFamily="18" charset="0"/>
              </a:rPr>
              <a:t>esisters</a:t>
            </a:r>
            <a:endParaRPr lang="en-US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Nazi Program of Genocide Against the Jews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3000" dirty="0" smtClean="0">
                <a:latin typeface="Georgia" pitchFamily="18" charset="0"/>
              </a:rPr>
              <a:t>Nazi’s carried out program </a:t>
            </a:r>
          </a:p>
          <a:p>
            <a:pPr marL="0" indent="0">
              <a:buClrTx/>
              <a:buNone/>
            </a:pP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 of </a:t>
            </a:r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genocide </a:t>
            </a:r>
            <a:r>
              <a:rPr lang="en-US" sz="3000" dirty="0" smtClean="0">
                <a:latin typeface="Georgia" pitchFamily="18" charset="0"/>
              </a:rPr>
              <a:t>against Europe’s </a:t>
            </a:r>
          </a:p>
          <a:p>
            <a:pPr marL="0" indent="0">
              <a:buClrTx/>
              <a:buNone/>
            </a:pP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Jews and other groups they </a:t>
            </a:r>
          </a:p>
          <a:p>
            <a:pPr marL="0" indent="0">
              <a:buClrTx/>
              <a:buNone/>
            </a:pP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considered to be inferior and </a:t>
            </a:r>
          </a:p>
          <a:p>
            <a:pPr marL="0" indent="0">
              <a:buClrTx/>
              <a:buNone/>
            </a:pP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subhuman.</a:t>
            </a:r>
          </a:p>
          <a:p>
            <a:pPr>
              <a:buClrTx/>
              <a:buNone/>
            </a:pPr>
            <a:endParaRPr lang="en-US" sz="30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sz="30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3000" dirty="0" smtClean="0">
                <a:latin typeface="Georgia" pitchFamily="18" charset="0"/>
              </a:rPr>
              <a:t>What is genocide?</a:t>
            </a:r>
          </a:p>
          <a:p>
            <a:pPr>
              <a:buClrTx/>
              <a:buNone/>
            </a:pPr>
            <a:endParaRPr lang="en-US" sz="3000" dirty="0" smtClean="0"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3000" dirty="0" smtClean="0">
                <a:latin typeface="Georgia" pitchFamily="18" charset="0"/>
              </a:rPr>
              <a:t>	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The attempt to </a:t>
            </a:r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exterminate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             a national, racial, ethnic, or</a:t>
            </a:r>
          </a:p>
          <a:p>
            <a:pPr>
              <a:buClrTx/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	religious group.</a:t>
            </a:r>
          </a:p>
          <a:p>
            <a:pPr>
              <a:buClrTx/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</a:p>
          <a:p>
            <a:pPr>
              <a:buClrTx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710578" cy="31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Genocide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“We are in the presence of a crime that has no name”                               			                   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                                           --Winston Churchill</a:t>
            </a:r>
          </a:p>
        </p:txBody>
      </p:sp>
      <p:pic>
        <p:nvPicPr>
          <p:cNvPr id="1030" name="Picture 6" descr="http://www.google.com/url?source=imgres&amp;ct=img&amp;q=http://www.allamericanblogger.com/wp-content/uploads/2007/10/holocaust1.jpg&amp;sa=X&amp;ei=HRQVTI-PGsKclgeKspCTDA&amp;ved=0CAQQ8wc4Gw&amp;usg=AFQjCNEh03aZrG3pxR3iAqinhMpobvNW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648200" cy="364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Origins of the Term Genocide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 Term “genocide” created 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in 1944 in response to the 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Holocaust.</a:t>
            </a: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marL="228600" lvl="1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The term “mass murder” </a:t>
            </a:r>
          </a:p>
          <a:p>
            <a:pPr marL="0" lvl="1">
              <a:tabLst>
                <a:tab pos="228600" algn="l"/>
              </a:tabLst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didn’t seem adequate to </a:t>
            </a:r>
          </a:p>
          <a:p>
            <a:pPr marL="0" lvl="1">
              <a:tabLst>
                <a:tab pos="228600" algn="l"/>
              </a:tabLst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describe what the Nazis                                                    	were doing. Why not?</a:t>
            </a:r>
          </a:p>
          <a:p>
            <a:pPr marL="228600" lvl="1" indent="-228600">
              <a:buFont typeface="Arial" pitchFamily="34" charset="0"/>
              <a:buChar char="•"/>
              <a:tabLst>
                <a:tab pos="228600" algn="l"/>
              </a:tabLst>
            </a:pPr>
            <a:endParaRPr lang="en-US" sz="2800" dirty="0">
              <a:latin typeface="Georgia" pitchFamily="18" charset="0"/>
            </a:endParaRPr>
          </a:p>
          <a:p>
            <a:pPr marL="228600" lvl="1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idn’t account for the </a:t>
            </a:r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intent or motivation  </a:t>
            </a:r>
            <a:r>
              <a:rPr lang="en-US" sz="2800" dirty="0" smtClean="0">
                <a:latin typeface="Georgia" pitchFamily="18" charset="0"/>
              </a:rPr>
              <a:t>behind the crime.  </a:t>
            </a:r>
          </a:p>
          <a:p>
            <a:pPr marL="228600" lvl="1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There was no word to describe the organized destruction of an entire group.	</a:t>
            </a: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	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199"/>
            <a:ext cx="3810000" cy="35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3200" b="1" dirty="0" smtClean="0">
                <a:latin typeface="Georgia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Origins of the Term Genocide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269" y="1572667"/>
            <a:ext cx="708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 A Jewish legal scholar from</a:t>
            </a:r>
          </a:p>
          <a:p>
            <a:pPr>
              <a:tabLst>
                <a:tab pos="228600" algn="l"/>
              </a:tabLst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Poland,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Raphael </a:t>
            </a:r>
            <a:r>
              <a:rPr lang="en-US" sz="2800" b="1" dirty="0" err="1" smtClean="0">
                <a:solidFill>
                  <a:schemeClr val="bg1"/>
                </a:solidFill>
                <a:latin typeface="Georgia" pitchFamily="18" charset="0"/>
              </a:rPr>
              <a:t>Lemkin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tabLst>
                <a:tab pos="228600" algn="l"/>
              </a:tabLst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coined the term genocide </a:t>
            </a: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Combined the Greek word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‘</a:t>
            </a:r>
            <a:r>
              <a:rPr lang="en-US" sz="2800" b="1" dirty="0" err="1" smtClean="0">
                <a:solidFill>
                  <a:schemeClr val="bg1"/>
                </a:solidFill>
                <a:latin typeface="Georgia" pitchFamily="18" charset="0"/>
              </a:rPr>
              <a:t>genos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’ </a:t>
            </a:r>
            <a:r>
              <a:rPr lang="en-US" sz="2800" dirty="0" smtClean="0">
                <a:latin typeface="Georgia" pitchFamily="18" charset="0"/>
              </a:rPr>
              <a:t>(race or tribe) with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 the Latin suffix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‘</a:t>
            </a:r>
            <a:r>
              <a:rPr lang="en-US" sz="2800" b="1" dirty="0" err="1" smtClean="0">
                <a:solidFill>
                  <a:schemeClr val="bg1"/>
                </a:solidFill>
                <a:latin typeface="Georgia" pitchFamily="18" charset="0"/>
              </a:rPr>
              <a:t>cide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’ </a:t>
            </a:r>
            <a:r>
              <a:rPr lang="en-US" sz="2800" dirty="0" smtClean="0">
                <a:latin typeface="Georgia" pitchFamily="18" charset="0"/>
              </a:rPr>
              <a:t>(to </a:t>
            </a: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kill).</a:t>
            </a:r>
          </a:p>
          <a:p>
            <a:pPr>
              <a:tabLst>
                <a:tab pos="228600" algn="l"/>
              </a:tabLst>
            </a:pPr>
            <a:endParaRPr lang="en-US" sz="2800" dirty="0">
              <a:latin typeface="Georgia" pitchFamily="18" charset="0"/>
            </a:endParaRPr>
          </a:p>
          <a:p>
            <a:pPr marL="236538" indent="-236538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“To kill a race or tribe.”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endParaRPr lang="en-US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dirty="0" smtClean="0">
                <a:latin typeface="Georgia" pitchFamily="18" charset="0"/>
              </a:rPr>
              <a:t>		</a:t>
            </a:r>
          </a:p>
        </p:txBody>
      </p:sp>
      <p:pic>
        <p:nvPicPr>
          <p:cNvPr id="35842" name="Picture 2" descr="http://www.google.com/url?source=imgres&amp;ct=img&amp;q=http://image.aish.com/RaphaelLemkin.jpg&amp;sa=X&amp;ei=WikYTK_oAoeglAeKy_GTCw&amp;ved=0CAQQ8wc4SQ&amp;usg=AFQjCNGDzkAA-FQ3YS_JJBW0wl5BjKZI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214" y="1600200"/>
            <a:ext cx="3101163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81034" y="5029200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Raphael </a:t>
            </a:r>
            <a:r>
              <a:rPr lang="en-US" b="1" dirty="0" err="1" smtClean="0">
                <a:latin typeface="Georgia" pitchFamily="18" charset="0"/>
              </a:rPr>
              <a:t>Lemkin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Holocaust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“Holocaust” </a:t>
            </a:r>
            <a:r>
              <a:rPr lang="en-US" sz="2800" dirty="0" smtClean="0">
                <a:latin typeface="Georgia" pitchFamily="18" charset="0"/>
              </a:rPr>
              <a:t>refers to a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specific genocide of the 20</a:t>
            </a:r>
            <a:r>
              <a:rPr lang="en-US" sz="2800" baseline="30000" dirty="0" smtClean="0">
                <a:latin typeface="Georgia" pitchFamily="18" charset="0"/>
              </a:rPr>
              <a:t>th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century.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Specifically, it refers to the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death of six million Jews and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millions of other victims at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 hands of the Nazis before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and during World War II.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2410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Nazi Anti-Semitism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Nazis believed Germanic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peoples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(Aryans) </a:t>
            </a:r>
            <a:r>
              <a:rPr lang="en-US" sz="2800" dirty="0" smtClean="0">
                <a:latin typeface="Georgia" pitchFamily="18" charset="0"/>
              </a:rPr>
              <a:t>were a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“master race.”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Claimed that non-Aryans,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especially Jews, were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inferior.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Nazis made persecution of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Jews government policy.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758" y="1752600"/>
            <a:ext cx="318174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Mass Killings Begin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SS killing squads swept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across Eastern Europe,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hunting down Jews and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executing them.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Additional Jews taken to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concentration camps in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Germany, Poland and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other countries occupied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by the Nazis.</a:t>
            </a:r>
          </a:p>
          <a:p>
            <a:pPr>
              <a:buClrTx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0670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Concentration Camps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Slave labor camps where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prisoners were worked to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death to support German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businesses.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Prisoners beaten, tortured,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and subjected to cruel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medical experiments by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German doctors.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0591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64" y="609600"/>
            <a:ext cx="856513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Hitler’s “Final Solution”: The Death Camps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By 1942, Nazis built camps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equipped with gas chambers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for mass murder.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Prisoners poisoned with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cyanide gas.  Bodies burned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in large ovens.</a:t>
            </a:r>
            <a:endParaRPr lang="en-US" sz="22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Largest and most infamous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of the death camps was 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Auschwitz</a:t>
            </a:r>
            <a:r>
              <a:rPr lang="en-US" sz="2800" dirty="0" smtClean="0">
                <a:latin typeface="Georgia" pitchFamily="18" charset="0"/>
              </a:rPr>
              <a:t>.	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241473" cy="38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Auschwitz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105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An estimated 1.3 million victims arrived at Auschwitz between June 1940 and January 1945 and 1.1 million of them died there, including over 900,000 Jews.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41" y="1066800"/>
            <a:ext cx="8108594" cy="52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579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Gateway Sign at Auschwitz: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334000"/>
            <a:ext cx="4099199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eorgia" pitchFamily="18" charset="0"/>
              </a:rPr>
              <a:t>“Work Sets You Free”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7772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498812"/>
            <a:ext cx="496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Gas chamber at Auschwitz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88"/>
            <a:ext cx="8991600" cy="68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3200400" y="6019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Crematoriums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a/a5/20071011065025!WWII-HolocaustDeaths-Pie-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92932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Nuremberg War Crimes Trials (1945-1946)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Georgia" pitchFamily="18" charset="0"/>
              </a:rPr>
              <a:t>Allies put surviving Nazi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civilian and military leaders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on trial for waging war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of aggression, violating the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laws of war, and “crimes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against humanity.”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Of 22 defendants, 12 were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sentenced to death.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About 100,000 Germans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and Austrians were tried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and convicted of wartime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crimes.</a:t>
            </a:r>
          </a:p>
        </p:txBody>
      </p:sp>
      <p:pic>
        <p:nvPicPr>
          <p:cNvPr id="3074" name="Picture 2" descr="http://www.jewishvirtuallibrary.org/images/nuremberg_defend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67" y="1676400"/>
            <a:ext cx="3678033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4495800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defendants at Nuremberg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itchFamily="18" charset="0"/>
              </a:rPr>
              <a:t>1935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Nuremberg Laws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Germany’s Jews stripped of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rights and citizenship. Now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only “state subjects.”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Took away rights of Jews to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hold jobs and own property.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Marriages and sexual relations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between Jews and non-Jews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prohibited.</a:t>
            </a:r>
          </a:p>
          <a:p>
            <a:pPr>
              <a:buClrTx/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Georgia" pitchFamily="18" charset="0"/>
              </a:rPr>
              <a:t>All Jews required to wear a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bright yellow star for easy </a:t>
            </a:r>
          </a:p>
          <a:p>
            <a:pPr>
              <a:buClrTx/>
              <a:buNone/>
            </a:pPr>
            <a:r>
              <a:rPr lang="en-US" sz="2800" dirty="0" smtClean="0">
                <a:latin typeface="Georgia" pitchFamily="18" charset="0"/>
              </a:rPr>
              <a:t>	identification.</a:t>
            </a:r>
          </a:p>
          <a:p>
            <a:pPr>
              <a:buClrTx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29727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6838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92204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5124" name="Picture 4" descr="http://www.cpcml.ca/images2011/Disinformation/AuschwitzCommandantRudolfHoessExec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9048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azi_deat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71464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1504"/>
            <a:ext cx="4143298" cy="514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executedtoday.com/images/Hideki_Tojo_hang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77436"/>
            <a:ext cx="3469660" cy="51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Genocide Convention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4478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Unanimously passed by UN </a:t>
            </a:r>
          </a:p>
          <a:p>
            <a:r>
              <a:rPr lang="en-US" sz="2800" dirty="0" smtClean="0">
                <a:latin typeface="Georgia" pitchFamily="18" charset="0"/>
              </a:rPr>
              <a:t>   General Assembly in 1948.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Made genocide a crime and </a:t>
            </a:r>
          </a:p>
          <a:p>
            <a:r>
              <a:rPr lang="en-US" sz="2800" dirty="0" smtClean="0">
                <a:latin typeface="Georgia" pitchFamily="18" charset="0"/>
              </a:rPr>
              <a:t>  obligated nations that signed </a:t>
            </a:r>
          </a:p>
          <a:p>
            <a:r>
              <a:rPr lang="en-US" sz="2800" dirty="0" smtClean="0">
                <a:latin typeface="Georgia" pitchFamily="18" charset="0"/>
              </a:rPr>
              <a:t>  it to prevent it and punish </a:t>
            </a:r>
          </a:p>
          <a:p>
            <a:r>
              <a:rPr lang="en-US" sz="2800" dirty="0" smtClean="0">
                <a:latin typeface="Georgia" pitchFamily="18" charset="0"/>
              </a:rPr>
              <a:t>  those who commit it.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Implies a promise of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“never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  again.”		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4820" name="Picture 4" descr="http://www.google.com/url?source=imgres&amp;ct=img&amp;q=http://media.us.macmillan.com/jackets/500H/9780230516915.jpg&amp;sa=X&amp;ei=kCsYTMWyM8T7lwfZ0sCcCw&amp;ved=0CAQQ8wc4PA&amp;usg=AFQjCNEJh_E-uNQItQrlSMBMuAUgnnj4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456612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53" y="533400"/>
            <a:ext cx="893604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One </a:t>
            </a:r>
            <a:r>
              <a:rPr lang="en-US" sz="3600" smtClean="0">
                <a:latin typeface="Georgia" pitchFamily="18" charset="0"/>
              </a:rPr>
              <a:t>Survivor Remembers…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1030" name="Picture 6" descr="http://blogs.education.unlv.edu/sts/files/2008/10/gwk-pho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9650"/>
            <a:ext cx="3684938" cy="4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ebayimg.com/00/s/MTYwMFgxMTE3/$(KGrHqV,!nME-0ovm90lBP-cbT,seQ~~6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7" y="1529650"/>
            <a:ext cx="3202915" cy="45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2803" y="5973407"/>
            <a:ext cx="280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Gerda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Weissman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LjKeHNprtKTy8hjgMUjfpu3Aeu86ZNM-OkymvknWvd4OJif8i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32" y="304800"/>
            <a:ext cx="4175067" cy="62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daylife.com/imageserve/0fqI2sVemEeHj/350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648"/>
            <a:ext cx="80908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81985"/>
            <a:ext cx="2743200" cy="38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399"/>
            <a:ext cx="3048000" cy="23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33399"/>
            <a:ext cx="3276600" cy="238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51869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33400"/>
            <a:ext cx="16743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Nazi Anti-Jewish Propaganda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8" descr="https://www.msu.edu/~wandless/eternaljewl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698633" cy="3846146"/>
          </a:xfrm>
          <a:prstGeom prst="rect">
            <a:avLst/>
          </a:prstGeom>
          <a:noFill/>
        </p:spPr>
      </p:pic>
      <p:pic>
        <p:nvPicPr>
          <p:cNvPr id="80898" name="Picture 2" descr="http://www.newsrealblog.com/wp-content/uploads/2010/07/17-Totalitarian-Anti-Semiti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90048" cy="3845187"/>
          </a:xfrm>
          <a:prstGeom prst="rect">
            <a:avLst/>
          </a:prstGeom>
          <a:noFill/>
        </p:spPr>
      </p:pic>
      <p:pic>
        <p:nvPicPr>
          <p:cNvPr id="80900" name="Picture 4" descr="nazi_propaganda_eternal_jew.jpg">
            <a:hlinkClick r:id="rId4" tooltip="nazi_propaganda_eternal_jew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2667000" cy="384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752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solidFill>
                  <a:schemeClr val="tx1"/>
                </a:solidFill>
                <a:latin typeface="Georgia" pitchFamily="18" charset="0"/>
              </a:rPr>
              <a:t>November, 9, 1938</a:t>
            </a:r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600" i="1" dirty="0" err="1" smtClean="0">
                <a:solidFill>
                  <a:schemeClr val="bg1"/>
                </a:solidFill>
                <a:latin typeface="Georgia" pitchFamily="18" charset="0"/>
              </a:rPr>
              <a:t>Kristallnacht</a:t>
            </a:r>
            <a:r>
              <a:rPr lang="en-US" sz="3600" i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“Night of the Broken Glass”</a:t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en-US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The start of an organized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campaign to eliminate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Jews from German life.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Nazi storm troopers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attacked Jewish homes,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businesses, and synagogues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across Germany.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7,000 Jewish businesses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were smashed and 1,300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synagogues were burned.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236 Jews were killed and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30,000 were arrested and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sent to concentration camps.</a:t>
            </a:r>
          </a:p>
          <a:p>
            <a:pPr>
              <a:buClr>
                <a:schemeClr val="tx1"/>
              </a:buClr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69634" name="Picture 2" descr="http://www.history.ucsb.edu/faculty/marcuse/classes/33d/33dWImages/KNachtNYT600pxw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9623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377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hiram7.files.wordpress.com/2007/10/kristallnacht.jpg?w=335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038600" cy="361665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489" y="457200"/>
            <a:ext cx="417387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4038600" cy="252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antifascistencyclopedia.com/wp-content/uploads/2010/11/1938_progrome_synag_69672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7249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http://4.bp.blogspot.com/_k07pirzBU34/S6oEObpW2tI/AAAAAAAAEFU/DUFuFSF04wI/s1600/Kristalln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86736" cy="569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767</TotalTime>
  <Words>264</Words>
  <Application>Microsoft Office PowerPoint</Application>
  <PresentationFormat>On-screen Show (4:3)</PresentationFormat>
  <Paragraphs>212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Georgia</vt:lpstr>
      <vt:lpstr>Rockwell</vt:lpstr>
      <vt:lpstr>Wingdings</vt:lpstr>
      <vt:lpstr>Wingdings 2</vt:lpstr>
      <vt:lpstr>Foundry</vt:lpstr>
      <vt:lpstr>   Unit VI</vt:lpstr>
      <vt:lpstr>Nazi Anti-Semitism</vt:lpstr>
      <vt:lpstr>1935 The Nuremberg Laws</vt:lpstr>
      <vt:lpstr>PowerPoint Presentation</vt:lpstr>
      <vt:lpstr>Nazi Anti-Jewish Propaganda</vt:lpstr>
      <vt:lpstr>November, 9, 1938 Kristallnacht  “Night of the Broken Glass”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Jewish Emigration</vt:lpstr>
      <vt:lpstr>Jewish Ghettos</vt:lpstr>
      <vt:lpstr>PowerPoint Presentation</vt:lpstr>
      <vt:lpstr>Nazi Program of Genocide Against the Jews</vt:lpstr>
      <vt:lpstr> Genocide</vt:lpstr>
      <vt:lpstr>  Origins of the Term Genocide</vt:lpstr>
      <vt:lpstr>  Origins of the Term Genocide</vt:lpstr>
      <vt:lpstr>The Holocaust</vt:lpstr>
      <vt:lpstr>Mass Killings Begin</vt:lpstr>
      <vt:lpstr>The Concentration Camps</vt:lpstr>
      <vt:lpstr>PowerPoint Presentation</vt:lpstr>
      <vt:lpstr>Hitler’s “Final Solution”: The Death Camps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WWII’s Legacy Nuremberg War Crimes Trials (1945-1946)</vt:lpstr>
      <vt:lpstr>PowerPoint Presentation</vt:lpstr>
      <vt:lpstr>PowerPoint Presentation</vt:lpstr>
      <vt:lpstr>PowerPoint Presentation</vt:lpstr>
      <vt:lpstr>The Genocide Convention</vt:lpstr>
      <vt:lpstr>PowerPoint Presentation</vt:lpstr>
      <vt:lpstr>One Survivor Remembers…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VI</dc:title>
  <dc:creator>SBLAKE</dc:creator>
  <cp:lastModifiedBy>BROWN, MICHAEL F</cp:lastModifiedBy>
  <cp:revision>47</cp:revision>
  <dcterms:created xsi:type="dcterms:W3CDTF">2011-05-18T00:58:25Z</dcterms:created>
  <dcterms:modified xsi:type="dcterms:W3CDTF">2016-01-08T16:25:28Z</dcterms:modified>
</cp:coreProperties>
</file>