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303" r:id="rId39"/>
    <p:sldId id="294" r:id="rId40"/>
    <p:sldId id="295" r:id="rId41"/>
    <p:sldId id="296" r:id="rId42"/>
    <p:sldId id="302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3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8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9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3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74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2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9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320AE-EC69-49F4-A78A-1FBA508F1A15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C28A8A-E110-4F05-A38E-F426DD6D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laf.com/elba/elba.jpg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Go5nlOCqi4&amp;NR=1&amp;feature=fvwp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Bi36kq3Imk&amp;feature=related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&amp; Fall of Napoleon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1799-1815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Selling Louisiana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Earned Napoleon $15 million that he could spending on conquest of Europe.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Increased power of U.S., creating rival for Britain “who sooner or later, will humble her pride.”</a:t>
            </a:r>
          </a:p>
          <a:p>
            <a:endParaRPr lang="en-US" dirty="0"/>
          </a:p>
        </p:txBody>
      </p:sp>
      <p:pic>
        <p:nvPicPr>
          <p:cNvPr id="5" name="Picture 2" descr="http://rhapsodyinbooks.files.wordpress.com/2008/12/la-purchase-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593" y="2496444"/>
            <a:ext cx="5736843" cy="366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to reduce government corruption &amp; improve services</a:t>
            </a:r>
          </a:p>
          <a:p>
            <a:r>
              <a:rPr lang="en-US" dirty="0" smtClean="0"/>
              <a:t>Welcomed </a:t>
            </a:r>
            <a:r>
              <a:rPr lang="en-US" dirty="0"/>
              <a:t>émigrés (nobles) back on good behavior</a:t>
            </a:r>
          </a:p>
          <a:p>
            <a:r>
              <a:rPr lang="en-US" dirty="0"/>
              <a:t>Promoted officials by merit not nobility</a:t>
            </a:r>
          </a:p>
          <a:p>
            <a:r>
              <a:rPr lang="en-US" dirty="0"/>
              <a:t>Set up </a:t>
            </a:r>
            <a:r>
              <a:rPr lang="en-US" dirty="0" err="1"/>
              <a:t>Lycees</a:t>
            </a:r>
            <a:r>
              <a:rPr lang="en-US" dirty="0"/>
              <a:t> (public schools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Both ordinary citizens &amp; nobility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Signed CONCORDAT (agreement) with Pope Pius VII</a:t>
            </a:r>
            <a:endParaRPr lang="en-US" dirty="0"/>
          </a:p>
          <a:p>
            <a:pPr lvl="1"/>
            <a:r>
              <a:rPr lang="en-US" dirty="0"/>
              <a:t>New relationship b/w church and </a:t>
            </a:r>
            <a:r>
              <a:rPr lang="en-US" dirty="0" smtClean="0"/>
              <a:t>state</a:t>
            </a:r>
          </a:p>
          <a:p>
            <a:pPr lvl="2"/>
            <a:r>
              <a:rPr lang="en-US" dirty="0" smtClean="0"/>
              <a:t>Separated church from national affairs</a:t>
            </a:r>
            <a:endParaRPr lang="en-US" dirty="0"/>
          </a:p>
          <a:p>
            <a:pPr lvl="1"/>
            <a:r>
              <a:rPr lang="en-US" dirty="0"/>
              <a:t>Allowed freedom of religion</a:t>
            </a:r>
          </a:p>
          <a:p>
            <a:pPr lvl="1"/>
            <a:r>
              <a:rPr lang="en-US" dirty="0"/>
              <a:t>Promoted Catholicism as “great majority” and “true” religion of France</a:t>
            </a:r>
          </a:p>
          <a:p>
            <a:pPr lvl="1"/>
            <a:r>
              <a:rPr lang="en-US" dirty="0"/>
              <a:t>Eliminated any political control of Pope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6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Established the Napoleonic Code of Laws</a:t>
            </a:r>
          </a:p>
          <a:p>
            <a:pPr lvl="1"/>
            <a:r>
              <a:rPr lang="en-US" dirty="0"/>
              <a:t>Set of 101 new laws establishing strong sense of law and order </a:t>
            </a:r>
          </a:p>
          <a:p>
            <a:pPr lvl="1"/>
            <a:r>
              <a:rPr lang="en-US" dirty="0"/>
              <a:t>Many laws still in use today</a:t>
            </a:r>
          </a:p>
          <a:p>
            <a:r>
              <a:rPr lang="en-US" dirty="0"/>
              <a:t>Equality under the law</a:t>
            </a:r>
          </a:p>
          <a:p>
            <a:r>
              <a:rPr lang="en-US" dirty="0"/>
              <a:t>Censured newspapers</a:t>
            </a:r>
          </a:p>
          <a:p>
            <a:r>
              <a:rPr lang="en-US" dirty="0"/>
              <a:t>Reduced women’s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Right to sell property</a:t>
            </a:r>
            <a:endParaRPr lang="en-US" dirty="0"/>
          </a:p>
          <a:p>
            <a:r>
              <a:rPr lang="en-US" dirty="0"/>
              <a:t>Restored slavery in French Colonies </a:t>
            </a:r>
          </a:p>
          <a:p>
            <a:endParaRPr lang="en-US" dirty="0"/>
          </a:p>
        </p:txBody>
      </p:sp>
      <p:sp>
        <p:nvSpPr>
          <p:cNvPr id="4" name="Left Arrow Callout 3"/>
          <p:cNvSpPr/>
          <p:nvPr/>
        </p:nvSpPr>
        <p:spPr>
          <a:xfrm>
            <a:off x="8252460" y="1634065"/>
            <a:ext cx="3406140" cy="2125980"/>
          </a:xfrm>
          <a:prstGeom prst="left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He believed this was his greatest work!!</a:t>
            </a:r>
            <a:endParaRPr lang="en-US" sz="2000" b="1" dirty="0"/>
          </a:p>
        </p:txBody>
      </p:sp>
      <p:pic>
        <p:nvPicPr>
          <p:cNvPr id="5" name="Content Placeholder 8" descr="Code-civ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7539">
            <a:off x="8176731" y="3142217"/>
            <a:ext cx="1760426" cy="2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8/83/Redou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1" y="1327588"/>
            <a:ext cx="10863802" cy="484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n-US" sz="2222" b="1" dirty="0" smtClean="0">
                <a:solidFill>
                  <a:srgbClr val="000000"/>
                </a:solidFill>
              </a:rPr>
              <a:t>October, 1805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4889" b="1" dirty="0" smtClean="0">
                <a:solidFill>
                  <a:srgbClr val="000000"/>
                </a:solidFill>
              </a:rPr>
              <a:t>Napoleon’s Only Major Defeat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1447800"/>
            <a:ext cx="389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Battle of Trafalgar</a:t>
            </a:r>
            <a:endParaRPr lang="en-US" sz="3600" dirty="0" smtClean="0"/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Battle of Trafalgar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commander </a:t>
            </a:r>
            <a:r>
              <a:rPr lang="en-US" b="1" u="sng" dirty="0" smtClean="0">
                <a:solidFill>
                  <a:srgbClr val="FF0000"/>
                </a:solidFill>
              </a:rPr>
              <a:t>Horatio Nelson </a:t>
            </a:r>
            <a:r>
              <a:rPr lang="en-US" dirty="0" smtClean="0"/>
              <a:t>defends large Spanish-French fleet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did this mean for France?</a:t>
            </a:r>
          </a:p>
          <a:p>
            <a:pPr lvl="1"/>
            <a:r>
              <a:rPr lang="en-US" dirty="0" smtClean="0"/>
              <a:t>British navy remained Supreme for the next 100 years</a:t>
            </a:r>
          </a:p>
          <a:p>
            <a:pPr lvl="1"/>
            <a:r>
              <a:rPr lang="en-US" dirty="0" smtClean="0"/>
              <a:t>Forces Napoleon to give up plans of invading Britain</a:t>
            </a:r>
            <a:endParaRPr lang="en-US" dirty="0"/>
          </a:p>
        </p:txBody>
      </p:sp>
      <p:pic>
        <p:nvPicPr>
          <p:cNvPr id="4" name="Picture 4" descr="http://www.nelson-trafalgar-badges.co.uk/abbot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177" y="3073652"/>
            <a:ext cx="1998841" cy="2611887"/>
          </a:xfrm>
          <a:prstGeom prst="rect">
            <a:avLst/>
          </a:prstGeom>
          <a:noFill/>
        </p:spPr>
      </p:pic>
      <p:pic>
        <p:nvPicPr>
          <p:cNvPr id="5" name="Picture 2" descr="http://hnelson.iespana.es/Battle_of_Trafalgar_Poster_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2274">
            <a:off x="9136741" y="4271417"/>
            <a:ext cx="2512328" cy="23809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3529" y="5769636"/>
            <a:ext cx="191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Complete PKT pg. 35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bigredhair.com/trafalgar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685800"/>
            <a:ext cx="1113249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066800"/>
            <a:ext cx="9753600" cy="53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Death of Lord Nelson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931" y="880243"/>
            <a:ext cx="10972800" cy="1050085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0000"/>
                </a:solidFill>
              </a:rPr>
              <a:t>December, 1805</a:t>
            </a:r>
            <a:br>
              <a:rPr lang="en-US" sz="2700" b="1" dirty="0" smtClean="0">
                <a:solidFill>
                  <a:srgbClr val="000000"/>
                </a:solidFill>
              </a:rPr>
            </a:br>
            <a:r>
              <a:rPr lang="en-US" sz="6000" b="1" dirty="0" smtClean="0">
                <a:solidFill>
                  <a:srgbClr val="000000"/>
                </a:solidFill>
              </a:rPr>
              <a:t>Battle of Austerlitz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deadliestblogpage.files.wordpress.com/2012/02/austerli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07" y="2828341"/>
            <a:ext cx="5057578" cy="33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369" y="2711333"/>
            <a:ext cx="5557932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One of Napoleon’s greatest victories.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Defeated armies of Russia </a:t>
            </a:r>
          </a:p>
          <a:p>
            <a:r>
              <a:rPr lang="en-US" sz="2800" dirty="0" smtClean="0"/>
              <a:t>and Austria.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Austria made peace with France </a:t>
            </a:r>
          </a:p>
          <a:p>
            <a:r>
              <a:rPr lang="en-US" sz="2800" dirty="0" smtClean="0"/>
              <a:t>and lost territory as a result.</a:t>
            </a:r>
          </a:p>
          <a:p>
            <a:endParaRPr lang="en-US" sz="2800" dirty="0" smtClean="0"/>
          </a:p>
          <a:p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787" y="5841789"/>
            <a:ext cx="2836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Read and complete pkt. Pg. 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2.bp.blogspot.com/_oIAhQMTG-dU/S8MvmJoka1I/AAAAAAAAD-I/V_ALUiLTedg/s1600/napoleon-bonaparte-history-in-pictures-napoelon-empir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144" y="2498345"/>
            <a:ext cx="4918760" cy="374997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25560"/>
            <a:ext cx="109728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Napoleon’s Empire At Its Peak, 1807-1812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309950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Largest empire in Europe </a:t>
            </a:r>
          </a:p>
          <a:p>
            <a:pPr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	since </a:t>
            </a:r>
            <a:r>
              <a:rPr lang="en-US" sz="3200" dirty="0" smtClean="0">
                <a:solidFill>
                  <a:srgbClr val="000000"/>
                </a:solidFill>
              </a:rPr>
              <a:t>the Roman Empire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What were the only </a:t>
            </a:r>
            <a:r>
              <a:rPr lang="en-US" sz="3000" b="1" u="sng" dirty="0" smtClean="0">
                <a:solidFill>
                  <a:srgbClr val="000000"/>
                </a:solidFill>
              </a:rPr>
              <a:t>major </a:t>
            </a:r>
            <a:r>
              <a:rPr lang="en-US" sz="3000" dirty="0" smtClean="0">
                <a:solidFill>
                  <a:srgbClr val="000000"/>
                </a:solidFill>
              </a:rPr>
              <a:t>countries not </a:t>
            </a:r>
          </a:p>
          <a:p>
            <a:pPr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	under Napoleon’s control ?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324" y="4228077"/>
            <a:ext cx="2366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350838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Britain</a:t>
            </a:r>
          </a:p>
          <a:p>
            <a:pPr marL="273050" indent="350838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Portugal</a:t>
            </a:r>
          </a:p>
          <a:p>
            <a:pPr marL="273050" indent="350838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Sweden</a:t>
            </a:r>
          </a:p>
          <a:p>
            <a:pPr marL="273050" indent="350838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Ottoman Empire</a:t>
            </a:r>
          </a:p>
          <a:p>
            <a:pPr marL="273050" indent="350838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Russia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1769-born in Corsica</a:t>
            </a:r>
          </a:p>
          <a:p>
            <a:r>
              <a:rPr lang="en-US" dirty="0" smtClean="0"/>
              <a:t>Sent to military school in France, at  the age of 9</a:t>
            </a:r>
          </a:p>
          <a:p>
            <a:r>
              <a:rPr lang="en-US" dirty="0" smtClean="0"/>
              <a:t>Joins army of the National Assembly</a:t>
            </a:r>
          </a:p>
          <a:p>
            <a:r>
              <a:rPr lang="en-US" dirty="0" smtClean="0"/>
              <a:t>Becomes general of the French Army by Directory in 1796.</a:t>
            </a:r>
          </a:p>
          <a:p>
            <a:r>
              <a:rPr lang="en-US" dirty="0" smtClean="0"/>
              <a:t>“savior of the Republic” after successful cannonade to ward off conservatives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840508"/>
            <a:ext cx="4718050" cy="27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ortfolio.project.tcnj.edu/summer2006/Stull/n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9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Decline and Fall of Napoleon’s Empire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empire was huge but unstable.</a:t>
            </a:r>
          </a:p>
          <a:p>
            <a:endParaRPr lang="en-US" dirty="0" smtClean="0"/>
          </a:p>
          <a:p>
            <a:r>
              <a:rPr lang="en-US" dirty="0" smtClean="0"/>
              <a:t>Short-lived. Only lasted for five years (1807-1812).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Quickly collapsed due to three costly mistakes made by Napoleon.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Collapses of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Napoleon’s conquests aroused nationalism in France &amp; across Europe</a:t>
            </a:r>
          </a:p>
          <a:p>
            <a:pPr lvl="1"/>
            <a:r>
              <a:rPr lang="en-US" dirty="0" smtClean="0"/>
              <a:t>Empowered France as well as it’s enemies</a:t>
            </a:r>
          </a:p>
          <a:p>
            <a:r>
              <a:rPr lang="en-US" dirty="0" smtClean="0"/>
              <a:t>Napoleon’s love of power was a contributing factor to his ultimate downfall</a:t>
            </a:r>
          </a:p>
          <a:p>
            <a:pPr lvl="1"/>
            <a:r>
              <a:rPr lang="en-US" dirty="0" smtClean="0"/>
              <a:t>“I love power, as a musician loves his violin”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Three Costly Mistakes</a:t>
            </a:r>
          </a:p>
          <a:p>
            <a:pPr lvl="1"/>
            <a:r>
              <a:rPr lang="en-US" dirty="0" smtClean="0"/>
              <a:t>The Continental System</a:t>
            </a:r>
          </a:p>
          <a:p>
            <a:pPr lvl="1"/>
            <a:r>
              <a:rPr lang="en-US" dirty="0" smtClean="0"/>
              <a:t>The Peninsular War</a:t>
            </a:r>
          </a:p>
          <a:p>
            <a:pPr lvl="1"/>
            <a:r>
              <a:rPr lang="en-US" dirty="0" smtClean="0"/>
              <a:t>The Invasion of Russia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Continental System ~ 1806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6423032" cy="3310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Unsuccessful attempt to cut off all trade, called a </a:t>
            </a:r>
            <a:r>
              <a:rPr lang="en-US" b="1" u="sng" dirty="0" smtClean="0">
                <a:solidFill>
                  <a:srgbClr val="000000"/>
                </a:solidFill>
              </a:rPr>
              <a:t>blockade</a:t>
            </a:r>
            <a:r>
              <a:rPr lang="en-US" dirty="0" smtClean="0"/>
              <a:t>, between Britain &amp; the rest of the  European continent.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Intended to destroy Britain’s economy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Why did it fail 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Smugglers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European countries disregarded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Britain imposed it’s own blockade, and had a stronger Navy to enforce 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Blockade hurt France more than it helped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7864" y="2560320"/>
            <a:ext cx="3261784" cy="3310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 of 1812</a:t>
            </a:r>
          </a:p>
          <a:p>
            <a:pPr lvl="1"/>
            <a:r>
              <a:rPr lang="en-US" dirty="0" smtClean="0"/>
              <a:t>Between Britain &amp; U.S. over blockade imposed on France</a:t>
            </a:r>
          </a:p>
          <a:p>
            <a:pPr lvl="1"/>
            <a:r>
              <a:rPr lang="en-US" dirty="0" smtClean="0"/>
              <a:t>Ended in draw</a:t>
            </a:r>
          </a:p>
          <a:p>
            <a:pPr lvl="1"/>
            <a:r>
              <a:rPr lang="en-US" dirty="0" smtClean="0"/>
              <a:t>Minor inconvenience for Britain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stro.temple.edu/~barbday/Europe66/resources/images/The%20Continental%20System%201806-1810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11111957" cy="595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Peninsula Wars~1808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944605" cy="3310128"/>
          </a:xfrm>
        </p:spPr>
        <p:txBody>
          <a:bodyPr>
            <a:noAutofit/>
          </a:bodyPr>
          <a:lstStyle/>
          <a:p>
            <a:r>
              <a:rPr lang="en-US" sz="2000" dirty="0" smtClean="0"/>
              <a:t>Napoleon sent his armies through Spain to invade Portugal.  Why?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Deposed Spanish king and put brother on the throne, inflaming Nationalist</a:t>
            </a:r>
          </a:p>
          <a:p>
            <a:pPr>
              <a:buNone/>
            </a:pPr>
            <a:r>
              <a:rPr lang="en-US" sz="2000" dirty="0" smtClean="0"/>
              <a:t>	feelings throughout Spain.</a:t>
            </a:r>
          </a:p>
          <a:p>
            <a:pPr lvl="1"/>
            <a:r>
              <a:rPr lang="en-US" sz="1600" dirty="0" smtClean="0"/>
              <a:t>Nationalist feelings were spreading all across Europe</a:t>
            </a:r>
          </a:p>
          <a:p>
            <a:r>
              <a:rPr lang="en-US" sz="2000" dirty="0" smtClean="0"/>
              <a:t>Five year  Peninsula War  (1808-1813) against Spanish guerrillas and British forces </a:t>
            </a:r>
          </a:p>
          <a:p>
            <a:pPr>
              <a:buNone/>
            </a:pPr>
            <a:r>
              <a:rPr lang="en-US" sz="2000" dirty="0" smtClean="0"/>
              <a:t>	drove Napoleon’s troops out of Spain.</a:t>
            </a:r>
          </a:p>
          <a:p>
            <a:r>
              <a:rPr lang="en-US" sz="2000" dirty="0" smtClean="0"/>
              <a:t>Napoleon lost 300,000 men, weakening the French empire</a:t>
            </a:r>
          </a:p>
          <a:p>
            <a:pPr lvl="1">
              <a:buNone/>
            </a:pPr>
            <a:r>
              <a:rPr lang="en-US" sz="1600" dirty="0" smtClean="0"/>
              <a:t>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00875" y="3001503"/>
            <a:ext cx="442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They were ignoring the Continental System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of Russia~1812</a:t>
            </a:r>
            <a:endParaRPr lang="en-US" dirty="0"/>
          </a:p>
        </p:txBody>
      </p:sp>
      <p:pic>
        <p:nvPicPr>
          <p:cNvPr id="5" name="Picture 2" descr="http://1.bp.blogspot.com/_oxdp0IbqJrQ/SwK9XbUDWLI/AAAAAAAABi4/SC22s8_9QX8/s1600/napoleon+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21" y="2068688"/>
            <a:ext cx="7715729" cy="410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Mistake of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Napoleon was convinced that Russia Tsar </a:t>
            </a:r>
            <a:r>
              <a:rPr lang="en-US" b="1" u="sng" dirty="0" smtClean="0"/>
              <a:t>Alexander I</a:t>
            </a:r>
            <a:r>
              <a:rPr lang="en-US" dirty="0" smtClean="0"/>
              <a:t> was  conspiring  with Britain against him.</a:t>
            </a:r>
          </a:p>
          <a:p>
            <a:pPr lvl="1"/>
            <a:r>
              <a:rPr lang="en-US" dirty="0" smtClean="0"/>
              <a:t>And breaking the Continental System</a:t>
            </a:r>
          </a:p>
          <a:p>
            <a:r>
              <a:rPr lang="en-US" dirty="0" smtClean="0"/>
              <a:t>Invaded Russia June, 1812.</a:t>
            </a:r>
          </a:p>
          <a:p>
            <a:pPr lvl="1"/>
            <a:r>
              <a:rPr lang="en-US" dirty="0" smtClean="0"/>
              <a:t>Against the advise of Many  </a:t>
            </a:r>
          </a:p>
          <a:p>
            <a:r>
              <a:rPr lang="en-US" dirty="0" smtClean="0"/>
              <a:t>Napoleon’s armies included many non-French draftees with little loyalty to him.</a:t>
            </a:r>
          </a:p>
          <a:p>
            <a:endParaRPr lang="en-US" dirty="0"/>
          </a:p>
        </p:txBody>
      </p:sp>
      <p:pic>
        <p:nvPicPr>
          <p:cNvPr id="5" name="Content Placeholder 4" descr="napoleon_invades_russ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54163"/>
            <a:ext cx="4718050" cy="289285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Mistake</a:t>
            </a:r>
            <a:endParaRPr 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197303" y="2678424"/>
            <a:ext cx="6452013" cy="33678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Russian strategy?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Russian armies retreated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towards Moscow,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practicing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scorched earth”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policy.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276" y="2894877"/>
            <a:ext cx="3126475" cy="242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.absoluteastronomy.com/images/encyclopediaimages/n/na/napoleon_moscow_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5465" y="2872031"/>
            <a:ext cx="2895600" cy="246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295401" y="2556932"/>
            <a:ext cx="6527107" cy="3318936"/>
          </a:xfrm>
        </p:spPr>
        <p:txBody>
          <a:bodyPr>
            <a:noAutofit/>
          </a:bodyPr>
          <a:lstStyle/>
          <a:p>
            <a:r>
              <a:rPr lang="en-US" dirty="0" smtClean="0"/>
              <a:t>Napoleon entered Moscow on Sept. 14 to find the city in flames.	</a:t>
            </a:r>
          </a:p>
          <a:p>
            <a:r>
              <a:rPr lang="en-US" dirty="0" smtClean="0"/>
              <a:t>Napoleon’s fatal mistake?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Waited fatal five weeks in Moscow for peace offer from Russia czar that never came.</a:t>
            </a:r>
          </a:p>
          <a:p>
            <a:r>
              <a:rPr lang="en-US" dirty="0" smtClean="0"/>
              <a:t>Mid-Oct.: Ordered starving armies to turn back  -- but it was too late…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Finally get to Moscow, but…</a:t>
            </a:r>
          </a:p>
        </p:txBody>
      </p:sp>
      <p:pic>
        <p:nvPicPr>
          <p:cNvPr id="6" name="Picture 8" descr="http://t3.gstatic.com/images?q=tbn:tiCvI6W9fBPBrM:http://www.generationaldynamics.com/ww2010/napol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683" y="3800879"/>
            <a:ext cx="3398021" cy="251914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859" y="2079354"/>
            <a:ext cx="3509875" cy="19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important early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1796 the Directory sent Napoleon against Austria and the Kingdom of Sardinia</a:t>
            </a:r>
          </a:p>
          <a:p>
            <a:pPr lvl="1"/>
            <a:r>
              <a:rPr lang="en-US" dirty="0" smtClean="0"/>
              <a:t>Across the Alps</a:t>
            </a:r>
          </a:p>
          <a:p>
            <a:r>
              <a:rPr lang="en-US" dirty="0" smtClean="0"/>
              <a:t>Won a series of battles, eliminating Austrian Threat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led army into Egypt </a:t>
            </a:r>
          </a:p>
          <a:p>
            <a:pPr lvl="1"/>
            <a:r>
              <a:rPr lang="en-US" dirty="0" smtClean="0"/>
              <a:t>To protect trade interests</a:t>
            </a:r>
          </a:p>
          <a:p>
            <a:pPr lvl="1"/>
            <a:r>
              <a:rPr lang="en-US" dirty="0" smtClean="0"/>
              <a:t>Disrupt British/Indian trade</a:t>
            </a:r>
          </a:p>
          <a:p>
            <a:r>
              <a:rPr lang="en-US" dirty="0" smtClean="0"/>
              <a:t>Navel forces defeated by British general </a:t>
            </a:r>
          </a:p>
          <a:p>
            <a:pPr lvl="1"/>
            <a:r>
              <a:rPr lang="en-US" dirty="0" smtClean="0"/>
              <a:t>Horatio Nelson</a:t>
            </a:r>
          </a:p>
          <a:p>
            <a:pPr lvl="1"/>
            <a:endParaRPr lang="en-US" dirty="0"/>
          </a:p>
          <a:p>
            <a:r>
              <a:rPr lang="en-US" dirty="0" smtClean="0"/>
              <a:t>He was able to keep this out of the press in order to protect his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poleon039s-grand-army-losses-during-his-campaign-to-invade-russia-l-ea449eaaccab1d2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36" y="817675"/>
            <a:ext cx="10937534" cy="5271911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764930" y="1385309"/>
            <a:ext cx="2381393" cy="800242"/>
          </a:xfrm>
          <a:prstGeom prst="borderCallout1">
            <a:avLst>
              <a:gd name="adj1" fmla="val 110611"/>
              <a:gd name="adj2" fmla="val 1924"/>
              <a:gd name="adj3" fmla="val 305573"/>
              <a:gd name="adj4" fmla="val 3984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Approx 450,000 troops ~ April 1812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550217" y="1292394"/>
            <a:ext cx="2381393" cy="800242"/>
          </a:xfrm>
          <a:prstGeom prst="borderCallout1">
            <a:avLst>
              <a:gd name="adj1" fmla="val 103398"/>
              <a:gd name="adj2" fmla="val 39500"/>
              <a:gd name="adj3" fmla="val 228034"/>
              <a:gd name="adj4" fmla="val 216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Approx 170,000 troops ~ Why, So few?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876247" y="3333399"/>
            <a:ext cx="490712" cy="335903"/>
          </a:xfrm>
          <a:prstGeom prst="can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43048" y="3067321"/>
            <a:ext cx="490712" cy="335903"/>
          </a:xfrm>
          <a:prstGeom prst="can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4894388" y="2830103"/>
            <a:ext cx="490712" cy="335903"/>
          </a:xfrm>
          <a:prstGeom prst="can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8935535" y="809861"/>
            <a:ext cx="2381393" cy="800242"/>
          </a:xfrm>
          <a:prstGeom prst="borderCallout1">
            <a:avLst>
              <a:gd name="adj1" fmla="val 103397"/>
              <a:gd name="adj2" fmla="val 84955"/>
              <a:gd name="adj3" fmla="val 139675"/>
              <a:gd name="adj4" fmla="val 889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Moscow ~ approx 100,000 troops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671319" y="3062753"/>
            <a:ext cx="490712" cy="335903"/>
          </a:xfrm>
          <a:prstGeom prst="can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7920602" y="2811104"/>
            <a:ext cx="490712" cy="335903"/>
          </a:xfrm>
          <a:prstGeom prst="can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8866799" y="1996674"/>
            <a:ext cx="490712" cy="335903"/>
          </a:xfrm>
          <a:prstGeom prst="can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64308" y="2867060"/>
            <a:ext cx="2437409" cy="358994"/>
            <a:chOff x="5364308" y="2867060"/>
            <a:chExt cx="2437409" cy="358994"/>
          </a:xfrm>
        </p:grpSpPr>
        <p:sp>
          <p:nvSpPr>
            <p:cNvPr id="20" name="Freeform 19"/>
            <p:cNvSpPr/>
            <p:nvPr/>
          </p:nvSpPr>
          <p:spPr>
            <a:xfrm>
              <a:off x="7556361" y="2980738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352089" y="2873393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64308" y="2867060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49439" y="2940975"/>
            <a:ext cx="2392892" cy="453673"/>
            <a:chOff x="2049439" y="2940975"/>
            <a:chExt cx="2392892" cy="453673"/>
          </a:xfrm>
        </p:grpSpPr>
        <p:sp>
          <p:nvSpPr>
            <p:cNvPr id="19" name="Freeform 18"/>
            <p:cNvSpPr/>
            <p:nvPr/>
          </p:nvSpPr>
          <p:spPr>
            <a:xfrm>
              <a:off x="2049439" y="3001502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048722" y="3149332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96975" y="2940975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31423" y="1972381"/>
            <a:ext cx="1379178" cy="872152"/>
            <a:chOff x="8531423" y="1972381"/>
            <a:chExt cx="1379178" cy="872152"/>
          </a:xfrm>
        </p:grpSpPr>
        <p:sp>
          <p:nvSpPr>
            <p:cNvPr id="25" name="Freeform 24"/>
            <p:cNvSpPr/>
            <p:nvPr/>
          </p:nvSpPr>
          <p:spPr>
            <a:xfrm>
              <a:off x="8531423" y="2599217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665245" y="1972381"/>
              <a:ext cx="245356" cy="245316"/>
            </a:xfrm>
            <a:custGeom>
              <a:avLst/>
              <a:gdLst>
                <a:gd name="connsiteX0" fmla="*/ 0 w 245356"/>
                <a:gd name="connsiteY0" fmla="*/ 245316 h 245316"/>
                <a:gd name="connsiteX1" fmla="*/ 57731 w 245356"/>
                <a:gd name="connsiteY1" fmla="*/ 57722 h 245316"/>
                <a:gd name="connsiteX2" fmla="*/ 86596 w 245356"/>
                <a:gd name="connsiteY2" fmla="*/ 158734 h 245316"/>
                <a:gd name="connsiteX3" fmla="*/ 115462 w 245356"/>
                <a:gd name="connsiteY3" fmla="*/ 0 h 245316"/>
                <a:gd name="connsiteX4" fmla="*/ 158760 w 245356"/>
                <a:gd name="connsiteY4" fmla="*/ 144303 h 245316"/>
                <a:gd name="connsiteX5" fmla="*/ 158760 w 245356"/>
                <a:gd name="connsiteY5" fmla="*/ 57722 h 245316"/>
                <a:gd name="connsiteX6" fmla="*/ 245356 w 245356"/>
                <a:gd name="connsiteY6" fmla="*/ 245316 h 245316"/>
                <a:gd name="connsiteX7" fmla="*/ 0 w 245356"/>
                <a:gd name="connsiteY7" fmla="*/ 245316 h 2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356" h="245316">
                  <a:moveTo>
                    <a:pt x="0" y="245316"/>
                  </a:moveTo>
                  <a:lnTo>
                    <a:pt x="57731" y="57722"/>
                  </a:lnTo>
                  <a:lnTo>
                    <a:pt x="86596" y="158734"/>
                  </a:lnTo>
                  <a:lnTo>
                    <a:pt x="115462" y="0"/>
                  </a:lnTo>
                  <a:lnTo>
                    <a:pt x="158760" y="144303"/>
                  </a:lnTo>
                  <a:lnTo>
                    <a:pt x="158760" y="57722"/>
                  </a:lnTo>
                  <a:lnTo>
                    <a:pt x="245356" y="245316"/>
                  </a:lnTo>
                  <a:lnTo>
                    <a:pt x="0" y="24531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ine Callout 1 30"/>
          <p:cNvSpPr/>
          <p:nvPr/>
        </p:nvSpPr>
        <p:spPr>
          <a:xfrm>
            <a:off x="6417891" y="0"/>
            <a:ext cx="2381393" cy="1111133"/>
          </a:xfrm>
          <a:prstGeom prst="borderCallout1">
            <a:avLst>
              <a:gd name="adj1" fmla="val 99791"/>
              <a:gd name="adj2" fmla="val 66167"/>
              <a:gd name="adj3" fmla="val 170732"/>
              <a:gd name="adj4" fmla="val 116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Battle of Borodino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September 7, 1812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30,000 French Deaths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45,000 Russian Deaths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116800" y="1590860"/>
            <a:ext cx="2381393" cy="2610364"/>
            <a:chOff x="9116800" y="1590860"/>
            <a:chExt cx="2381393" cy="2610364"/>
          </a:xfrm>
        </p:grpSpPr>
        <p:grpSp>
          <p:nvGrpSpPr>
            <p:cNvPr id="35" name="Group 34"/>
            <p:cNvGrpSpPr/>
            <p:nvPr/>
          </p:nvGrpSpPr>
          <p:grpSpPr>
            <a:xfrm>
              <a:off x="10733262" y="1590860"/>
              <a:ext cx="715275" cy="352661"/>
              <a:chOff x="10733262" y="1590860"/>
              <a:chExt cx="715275" cy="35266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0733262" y="1698205"/>
                <a:ext cx="245356" cy="245316"/>
              </a:xfrm>
              <a:custGeom>
                <a:avLst/>
                <a:gdLst>
                  <a:gd name="connsiteX0" fmla="*/ 0 w 245356"/>
                  <a:gd name="connsiteY0" fmla="*/ 245316 h 245316"/>
                  <a:gd name="connsiteX1" fmla="*/ 57731 w 245356"/>
                  <a:gd name="connsiteY1" fmla="*/ 57722 h 245316"/>
                  <a:gd name="connsiteX2" fmla="*/ 86596 w 245356"/>
                  <a:gd name="connsiteY2" fmla="*/ 158734 h 245316"/>
                  <a:gd name="connsiteX3" fmla="*/ 115462 w 245356"/>
                  <a:gd name="connsiteY3" fmla="*/ 0 h 245316"/>
                  <a:gd name="connsiteX4" fmla="*/ 158760 w 245356"/>
                  <a:gd name="connsiteY4" fmla="*/ 144303 h 245316"/>
                  <a:gd name="connsiteX5" fmla="*/ 158760 w 245356"/>
                  <a:gd name="connsiteY5" fmla="*/ 57722 h 245316"/>
                  <a:gd name="connsiteX6" fmla="*/ 245356 w 245356"/>
                  <a:gd name="connsiteY6" fmla="*/ 245316 h 245316"/>
                  <a:gd name="connsiteX7" fmla="*/ 0 w 245356"/>
                  <a:gd name="connsiteY7" fmla="*/ 245316 h 24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356" h="245316">
                    <a:moveTo>
                      <a:pt x="0" y="245316"/>
                    </a:moveTo>
                    <a:lnTo>
                      <a:pt x="57731" y="57722"/>
                    </a:lnTo>
                    <a:lnTo>
                      <a:pt x="86596" y="158734"/>
                    </a:lnTo>
                    <a:lnTo>
                      <a:pt x="115462" y="0"/>
                    </a:lnTo>
                    <a:lnTo>
                      <a:pt x="158760" y="144303"/>
                    </a:lnTo>
                    <a:lnTo>
                      <a:pt x="158760" y="57722"/>
                    </a:lnTo>
                    <a:lnTo>
                      <a:pt x="245356" y="245316"/>
                    </a:lnTo>
                    <a:lnTo>
                      <a:pt x="0" y="2453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03181" y="1590860"/>
                <a:ext cx="245356" cy="245316"/>
              </a:xfrm>
              <a:custGeom>
                <a:avLst/>
                <a:gdLst>
                  <a:gd name="connsiteX0" fmla="*/ 0 w 245356"/>
                  <a:gd name="connsiteY0" fmla="*/ 245316 h 245316"/>
                  <a:gd name="connsiteX1" fmla="*/ 57731 w 245356"/>
                  <a:gd name="connsiteY1" fmla="*/ 57722 h 245316"/>
                  <a:gd name="connsiteX2" fmla="*/ 86596 w 245356"/>
                  <a:gd name="connsiteY2" fmla="*/ 158734 h 245316"/>
                  <a:gd name="connsiteX3" fmla="*/ 115462 w 245356"/>
                  <a:gd name="connsiteY3" fmla="*/ 0 h 245316"/>
                  <a:gd name="connsiteX4" fmla="*/ 158760 w 245356"/>
                  <a:gd name="connsiteY4" fmla="*/ 144303 h 245316"/>
                  <a:gd name="connsiteX5" fmla="*/ 158760 w 245356"/>
                  <a:gd name="connsiteY5" fmla="*/ 57722 h 245316"/>
                  <a:gd name="connsiteX6" fmla="*/ 245356 w 245356"/>
                  <a:gd name="connsiteY6" fmla="*/ 245316 h 245316"/>
                  <a:gd name="connsiteX7" fmla="*/ 0 w 245356"/>
                  <a:gd name="connsiteY7" fmla="*/ 245316 h 24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356" h="245316">
                    <a:moveTo>
                      <a:pt x="0" y="245316"/>
                    </a:moveTo>
                    <a:lnTo>
                      <a:pt x="57731" y="57722"/>
                    </a:lnTo>
                    <a:lnTo>
                      <a:pt x="86596" y="158734"/>
                    </a:lnTo>
                    <a:lnTo>
                      <a:pt x="115462" y="0"/>
                    </a:lnTo>
                    <a:lnTo>
                      <a:pt x="158760" y="144303"/>
                    </a:lnTo>
                    <a:lnTo>
                      <a:pt x="158760" y="57722"/>
                    </a:lnTo>
                    <a:lnTo>
                      <a:pt x="245356" y="245316"/>
                    </a:lnTo>
                    <a:lnTo>
                      <a:pt x="0" y="2453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Line Callout 1 35"/>
            <p:cNvSpPr/>
            <p:nvPr/>
          </p:nvSpPr>
          <p:spPr>
            <a:xfrm>
              <a:off x="9116800" y="3400982"/>
              <a:ext cx="2381393" cy="800242"/>
            </a:xfrm>
            <a:prstGeom prst="borderCallout1">
              <a:avLst>
                <a:gd name="adj1" fmla="val -4798"/>
                <a:gd name="adj2" fmla="val 78288"/>
                <a:gd name="adj3" fmla="val -184909"/>
                <a:gd name="adj4" fmla="val 74998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Moscow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burned, resources lost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276063" y="0"/>
            <a:ext cx="152446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Sept 1812 ??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Importance??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1" grpId="1" animBg="1"/>
      <p:bldP spid="38" grpId="0" animBg="1"/>
      <p:bldP spid="3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381000"/>
            <a:ext cx="10181968" cy="54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35200" y="5867400"/>
            <a:ext cx="489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Napoleon's Withdrawal from Russia </a:t>
            </a:r>
            <a:r>
              <a:rPr lang="en-US" dirty="0" smtClean="0"/>
              <a:t>by Adolph </a:t>
            </a:r>
            <a:r>
              <a:rPr lang="en-US" dirty="0" err="1" smtClean="0"/>
              <a:t>Northen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poleon039s-grand-army-losses-during-his-campaign-to-invade-russia-l-ea449eaaccab1d2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0" y="418479"/>
            <a:ext cx="11196913" cy="6017435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9958544" y="2727326"/>
            <a:ext cx="2025716" cy="1385309"/>
          </a:xfrm>
          <a:prstGeom prst="borderCallout1">
            <a:avLst>
              <a:gd name="adj1" fmla="val -16581"/>
              <a:gd name="adj2" fmla="val 95840"/>
              <a:gd name="adj3" fmla="val -76366"/>
              <a:gd name="adj4" fmla="val 886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Oct 1812 no surrender from Russia, Retreats </a:t>
            </a:r>
            <a:r>
              <a:rPr lang="en-US" b="1" dirty="0" err="1" smtClean="0">
                <a:solidFill>
                  <a:schemeClr val="tx1"/>
                </a:solidFill>
              </a:rPr>
              <a:t>w</a:t>
            </a:r>
            <a:r>
              <a:rPr lang="en-US" b="1" dirty="0" smtClean="0">
                <a:solidFill>
                  <a:schemeClr val="tx1"/>
                </a:solidFill>
              </a:rPr>
              <a:t>/ 100,000 troops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7917178" y="3485798"/>
            <a:ext cx="1897039" cy="1175189"/>
          </a:xfrm>
          <a:prstGeom prst="borderCallout1">
            <a:avLst>
              <a:gd name="adj1" fmla="val 4252"/>
              <a:gd name="adj2" fmla="val 3219"/>
              <a:gd name="adj3" fmla="val 1759"/>
              <a:gd name="adj4" fmla="val -118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Nov. 1812 Smolensk, finds starvation &amp; disease.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00875" y="5483514"/>
            <a:ext cx="909258" cy="634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-20°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670044" y="4617696"/>
            <a:ext cx="4214339" cy="2240304"/>
          </a:xfrm>
          <a:prstGeom prst="borderCallout1">
            <a:avLst>
              <a:gd name="adj1" fmla="val -418"/>
              <a:gd name="adj2" fmla="val 61523"/>
              <a:gd name="adj3" fmla="val -20425"/>
              <a:gd name="adj4" fmla="val 52717"/>
            </a:avLst>
          </a:prstGeom>
          <a:blipFill rotWithShape="1">
            <a:blip r:embed="rId3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Crossing the Berezina River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84291" y="5015411"/>
            <a:ext cx="909258" cy="634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-30°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174906" y="5110088"/>
            <a:ext cx="1897039" cy="1175189"/>
          </a:xfrm>
          <a:prstGeom prst="borderCallout1">
            <a:avLst>
              <a:gd name="adj1" fmla="val -4343"/>
              <a:gd name="adj2" fmla="val 39737"/>
              <a:gd name="adj3" fmla="val -98930"/>
              <a:gd name="adj4" fmla="val 634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 6 1812 only 10,000 make it out of Russia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6837659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Napoleon’s enemies now Unite against him.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AGAIN</a:t>
            </a: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	Britain, Russia, Prussia, join Austria, and Sweden coalition against France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Coalition .</a:t>
            </a: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In Battle of Leipzig, Germany (Oct.1813) Napoleon’s army is crushed by Allies.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army of inexperienced, unmotivated soldiers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6430" y="447339"/>
            <a:ext cx="9601196" cy="8565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Napoleon’s Defeat, 1813</a:t>
            </a:r>
          </a:p>
        </p:txBody>
      </p:sp>
      <p:pic>
        <p:nvPicPr>
          <p:cNvPr id="7" name="Picture 2" descr="http://www.2blowhards.com/Napoleon%20in%20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38" y="1515181"/>
            <a:ext cx="4103900" cy="464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Defeat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January 1814 Austrian, Russian &amp; Prussian armies push into Paris</a:t>
            </a:r>
          </a:p>
          <a:p>
            <a:r>
              <a:rPr lang="en-US" dirty="0" smtClean="0"/>
              <a:t>Napoleon wants to fight but generals refuse</a:t>
            </a:r>
          </a:p>
          <a:p>
            <a:r>
              <a:rPr lang="en-US" dirty="0" smtClean="0"/>
              <a:t>April napoleon abdicated throne to Russian Czar Alexander I</a:t>
            </a:r>
          </a:p>
          <a:p>
            <a:r>
              <a:rPr lang="en-US" dirty="0" smtClean="0"/>
              <a:t>Napoleon banished to Elba</a:t>
            </a:r>
          </a:p>
          <a:p>
            <a:pPr lvl="1"/>
            <a:r>
              <a:rPr lang="en-US" dirty="0" smtClean="0"/>
              <a:t>Island of the coast of Italy</a:t>
            </a:r>
            <a:endParaRPr lang="en-US" dirty="0"/>
          </a:p>
        </p:txBody>
      </p:sp>
      <p:pic>
        <p:nvPicPr>
          <p:cNvPr id="7" name="Picture 4" descr="http://pollenhaus.com/UMB/HIS112/images/El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909" y="2442611"/>
            <a:ext cx="2628798" cy="3734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6537" y="260620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Island of Elba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orldatlas.com/webimage/countrys/europe/el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295400"/>
            <a:ext cx="6020524" cy="4938712"/>
          </a:xfrm>
          <a:prstGeom prst="rect">
            <a:avLst/>
          </a:prstGeom>
          <a:noFill/>
        </p:spPr>
      </p:pic>
      <p:pic>
        <p:nvPicPr>
          <p:cNvPr id="5" name="Picture 4" descr="elbak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2362200"/>
            <a:ext cx="53876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86442" y="5339211"/>
            <a:ext cx="381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 a bad place to be Exiled ??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46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France’s Bourbon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Louis XVIII (brother to Louis XVI)</a:t>
            </a:r>
          </a:p>
          <a:p>
            <a:pPr lvl="1"/>
            <a:r>
              <a:rPr lang="en-US" dirty="0" smtClean="0"/>
              <a:t>Crowned king of France</a:t>
            </a:r>
          </a:p>
          <a:p>
            <a:r>
              <a:rPr lang="en-US" dirty="0" smtClean="0"/>
              <a:t>Very unpopular</a:t>
            </a:r>
          </a:p>
          <a:p>
            <a:r>
              <a:rPr lang="en-US" dirty="0" smtClean="0"/>
              <a:t>Suspected of wanting to undo reforms of the Revolution</a:t>
            </a:r>
          </a:p>
          <a:p>
            <a:r>
              <a:rPr lang="en-US" dirty="0" smtClean="0"/>
              <a:t>All the motivation Napoleon needed to regain his throne</a:t>
            </a:r>
            <a:endParaRPr lang="en-US" dirty="0"/>
          </a:p>
        </p:txBody>
      </p:sp>
      <p:pic>
        <p:nvPicPr>
          <p:cNvPr id="5" name="Content Placeholder 4" descr="louis XVIII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23208" y="2878106"/>
            <a:ext cx="2412327" cy="3309937"/>
          </a:xfrm>
        </p:spPr>
      </p:pic>
      <p:pic>
        <p:nvPicPr>
          <p:cNvPr id="6" name="Picture 5" descr="louis XVI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84" y="2462106"/>
            <a:ext cx="1064272" cy="179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874" y="4228078"/>
            <a:ext cx="174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Louis XVII??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Regains Power, 1815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Escapes Elba with 7 ships and a small army</a:t>
            </a:r>
          </a:p>
          <a:p>
            <a:r>
              <a:rPr lang="en-US" dirty="0" smtClean="0"/>
              <a:t>He rallied the French people and regained control of the army</a:t>
            </a:r>
          </a:p>
          <a:p>
            <a:pPr lvl="1"/>
            <a:r>
              <a:rPr lang="en-US" dirty="0" smtClean="0"/>
              <a:t>“you will be liberators of you country”</a:t>
            </a:r>
          </a:p>
          <a:p>
            <a:r>
              <a:rPr lang="en-US" dirty="0" smtClean="0"/>
              <a:t>Reinstated as Emperor</a:t>
            </a:r>
          </a:p>
          <a:p>
            <a:pPr lvl="1"/>
            <a:r>
              <a:rPr lang="en-US" dirty="0" smtClean="0"/>
              <a:t>Brother fled </a:t>
            </a:r>
          </a:p>
          <a:p>
            <a:r>
              <a:rPr lang="en-US" dirty="0" smtClean="0"/>
              <a:t>Reigned for 100 Days</a:t>
            </a:r>
            <a:endParaRPr lang="en-US" dirty="0"/>
          </a:p>
        </p:txBody>
      </p:sp>
      <p:pic>
        <p:nvPicPr>
          <p:cNvPr id="5" name="Picture 2" descr="http://www.1st-art-gallery.com/thumbnail/196773/1/Napoleon-Returning-From-El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079" y="2480016"/>
            <a:ext cx="4575156" cy="31333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41087" y="5598956"/>
            <a:ext cx="3514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Napoleon landing in France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ath2ur.com/1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999" y="2362200"/>
            <a:ext cx="4724407" cy="3810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at Waterloo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678224"/>
            <a:ext cx="10972800" cy="579877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pkt. Pg. 42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8" descr="waterloo_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068" y="3286982"/>
            <a:ext cx="4038600" cy="266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06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Battle at Waterloo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265557"/>
            <a:ext cx="4718304" cy="3604891"/>
          </a:xfrm>
        </p:spPr>
        <p:txBody>
          <a:bodyPr/>
          <a:lstStyle/>
          <a:p>
            <a:r>
              <a:rPr lang="en-US" dirty="0" smtClean="0"/>
              <a:t>European powers quickly gathered their armies against Napoleon.</a:t>
            </a:r>
          </a:p>
          <a:p>
            <a:r>
              <a:rPr lang="en-US" b="1" u="sng" dirty="0" smtClean="0"/>
              <a:t>Duke of Wellington </a:t>
            </a:r>
            <a:r>
              <a:rPr lang="en-US" dirty="0" smtClean="0"/>
              <a:t>commanded the British Army, joined by Prussian Army defeated Napoleon in the Belgium town of Waterloo</a:t>
            </a:r>
          </a:p>
          <a:p>
            <a:pPr lvl="1"/>
            <a:r>
              <a:rPr lang="en-US" dirty="0" smtClean="0"/>
              <a:t>Wellington later became Prime Minister</a:t>
            </a:r>
          </a:p>
          <a:p>
            <a:endParaRPr lang="en-US" dirty="0"/>
          </a:p>
        </p:txBody>
      </p:sp>
      <p:pic>
        <p:nvPicPr>
          <p:cNvPr id="5" name="Picture 6" descr="http://wiki-images.enotes.com/d/d4/Lord_Arthur_Wellesley_the_Duke_of_Welli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613" y="1571861"/>
            <a:ext cx="2449749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02902" y="1197719"/>
            <a:ext cx="233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Duke of Wellington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 d'état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Coup d'état- “blow of state”</a:t>
            </a:r>
          </a:p>
          <a:p>
            <a:r>
              <a:rPr lang="en-US" dirty="0" smtClean="0"/>
              <a:t>November 9, 1799 Napoleon put in charge of the military by the Directory</a:t>
            </a:r>
          </a:p>
          <a:p>
            <a:r>
              <a:rPr lang="en-US" dirty="0" smtClean="0"/>
              <a:t>November 10 uses that military to drive out members of one chamber of the national legislature. </a:t>
            </a:r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Believed the Directory was corrupt &amp; not interested in promoting the betterment of French welfare</a:t>
            </a:r>
          </a:p>
          <a:p>
            <a:pPr lvl="1"/>
            <a:r>
              <a:rPr lang="en-US" dirty="0" smtClean="0"/>
              <a:t>Also lost confidence of the people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Napoleon’s Final Defeat: The Battle of Waterloo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58370" name="Picture 2" descr="http://i.dailymail.co.uk/i/pix/2008/06/18/article-1027589-03D849400000044D-282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91883"/>
            <a:ext cx="10196941" cy="467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7142" y="6344363"/>
            <a:ext cx="3962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Battle of Waterloo</a:t>
            </a:r>
            <a:r>
              <a:rPr lang="en-US" dirty="0" smtClean="0">
                <a:solidFill>
                  <a:srgbClr val="000000"/>
                </a:solidFill>
              </a:rPr>
              <a:t> (5:00)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2207" y="6416518"/>
            <a:ext cx="356431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PBS segment on Waterloo (12:00)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 helens 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91" y="3922595"/>
            <a:ext cx="3051153" cy="2141738"/>
          </a:xfrm>
          <a:prstGeom prst="rect">
            <a:avLst/>
          </a:prstGeom>
        </p:spPr>
      </p:pic>
      <p:pic>
        <p:nvPicPr>
          <p:cNvPr id="6" name="Picture 5" descr="tomb at st hele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8816">
            <a:off x="5768376" y="1543810"/>
            <a:ext cx="3032536" cy="1922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65" y="347198"/>
            <a:ext cx="9601196" cy="1303867"/>
          </a:xfrm>
        </p:spPr>
        <p:txBody>
          <a:bodyPr/>
          <a:lstStyle/>
          <a:p>
            <a:r>
              <a:rPr lang="en-US" dirty="0" smtClean="0"/>
              <a:t>Napoleon Exiled Again, 1825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3929226" cy="3318936"/>
          </a:xfrm>
        </p:spPr>
        <p:txBody>
          <a:bodyPr/>
          <a:lstStyle/>
          <a:p>
            <a:r>
              <a:rPr lang="en-US" dirty="0" smtClean="0"/>
              <a:t>St. Helen’s in the South Atlantic</a:t>
            </a:r>
          </a:p>
          <a:p>
            <a:r>
              <a:rPr lang="en-US" dirty="0" smtClean="0"/>
              <a:t>Died of a stomach ailment (possibly cancer) six years later</a:t>
            </a:r>
            <a:endParaRPr lang="en-US" dirty="0"/>
          </a:p>
        </p:txBody>
      </p:sp>
      <p:pic>
        <p:nvPicPr>
          <p:cNvPr id="4" name="Picture 3" descr="sthele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192" y="1786633"/>
            <a:ext cx="375920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llenhaus.com/UMB/HIS112/images/Epilogu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9024189" cy="493488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0" y="-15240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Napoleon on St. Helena, 1815-1821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0248" y="5911334"/>
            <a:ext cx="3874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PBS segment on St. Helena (start at 5:55)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000000"/>
                </a:solidFill>
              </a:rPr>
              <a:t>Napoleon’s Legacy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6996418" cy="5943600"/>
          </a:xfrm>
        </p:spPr>
        <p:txBody>
          <a:bodyPr>
            <a:noAutofit/>
          </a:bodyPr>
          <a:lstStyle/>
          <a:p>
            <a:pPr marL="398463" indent="-398463"/>
            <a:r>
              <a:rPr lang="en-US" dirty="0" smtClean="0"/>
              <a:t>Military genius and brilliant administrator, but…</a:t>
            </a:r>
          </a:p>
          <a:p>
            <a:pPr marL="398463" indent="-398463">
              <a:buNone/>
            </a:pPr>
            <a:endParaRPr lang="en-US" dirty="0" smtClean="0"/>
          </a:p>
          <a:p>
            <a:pPr marL="398463" indent="-398463"/>
            <a:r>
              <a:rPr lang="en-US" dirty="0" smtClean="0"/>
              <a:t>His military victories must be measured against the millions of lives lost in his wars. </a:t>
            </a:r>
            <a:br>
              <a:rPr lang="en-US" dirty="0" smtClean="0"/>
            </a:br>
            <a:endParaRPr lang="en-US" dirty="0" smtClean="0"/>
          </a:p>
          <a:p>
            <a:pPr marL="398463" indent="-398463"/>
            <a:r>
              <a:rPr lang="en-US" dirty="0" smtClean="0"/>
              <a:t>Only real </a:t>
            </a:r>
            <a:r>
              <a:rPr lang="en-US" i="1" dirty="0" smtClean="0"/>
              <a:t>lasting</a:t>
            </a:r>
            <a:r>
              <a:rPr lang="en-US" dirty="0" smtClean="0"/>
              <a:t> achievements</a:t>
            </a:r>
          </a:p>
          <a:p>
            <a:pPr marL="398463" indent="-398463" eaLnBrk="1" hangingPunct="1">
              <a:buNone/>
            </a:pPr>
            <a:r>
              <a:rPr lang="en-US" dirty="0" smtClean="0"/>
              <a:t>	were non-military:</a:t>
            </a:r>
            <a:br>
              <a:rPr lang="en-US" dirty="0" smtClean="0"/>
            </a:br>
            <a:endParaRPr lang="en-US" dirty="0" smtClean="0"/>
          </a:p>
          <a:p>
            <a:pPr marL="855663" lvl="1" indent="-398463"/>
            <a:r>
              <a:rPr lang="en-US" b="1" u="sng" dirty="0" smtClean="0">
                <a:solidFill>
                  <a:srgbClr val="000000"/>
                </a:solidFill>
              </a:rPr>
              <a:t>Napoleonic Code </a:t>
            </a:r>
            <a:r>
              <a:rPr lang="en-US" dirty="0" smtClean="0">
                <a:solidFill>
                  <a:srgbClr val="000000"/>
                </a:solidFill>
              </a:rPr>
              <a:t>and other government  reforms.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2290" name="Picture 2" descr="http://t0.gstatic.com/images?q=tbn:CmC4b5LBS5BqXM:http://pictures.deadlycomputer.com/d/10935-2/napoleon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400" y="1371601"/>
            <a:ext cx="4267200" cy="440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457200"/>
            <a:ext cx="109728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“He was as great as a man can be without virtue.”</a:t>
            </a:r>
          </a:p>
          <a:p>
            <a:pPr algn="ctr">
              <a:buNone/>
            </a:pPr>
            <a:endParaRPr lang="en-US" sz="4400" dirty="0" smtClean="0">
              <a:solidFill>
                <a:srgbClr val="000000"/>
              </a:solidFill>
            </a:endParaRPr>
          </a:p>
          <a:p>
            <a:pPr algn="r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-Alexis de Tocqueville </a:t>
            </a:r>
          </a:p>
          <a:p>
            <a:pPr algn="r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French Statesman and writer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000000"/>
                </a:solidFill>
              </a:rPr>
              <a:t>Napoleon’s Legacy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Napoleon’s conquests aroused </a:t>
            </a:r>
          </a:p>
          <a:p>
            <a:pPr>
              <a:buNone/>
            </a:pPr>
            <a:r>
              <a:rPr lang="en-US" sz="2800" dirty="0" smtClean="0"/>
              <a:t>	feelings of </a:t>
            </a:r>
            <a:r>
              <a:rPr lang="en-US" sz="2800" b="1" u="sng" dirty="0" smtClean="0"/>
              <a:t>Nationalism</a:t>
            </a:r>
          </a:p>
          <a:p>
            <a:pPr>
              <a:buNone/>
            </a:pPr>
            <a:r>
              <a:rPr lang="en-US" sz="2800" dirty="0" smtClean="0"/>
              <a:t>	across Europe.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His defeat opened the door to the establishment of a new</a:t>
            </a:r>
          </a:p>
          <a:p>
            <a:pPr>
              <a:buNone/>
            </a:pPr>
            <a:r>
              <a:rPr lang="en-US" sz="2800" dirty="0" smtClean="0"/>
              <a:t>	order in Europe – established </a:t>
            </a:r>
            <a:r>
              <a:rPr lang="en-US" sz="2800" dirty="0" smtClean="0">
                <a:solidFill>
                  <a:srgbClr val="000000"/>
                </a:solidFill>
              </a:rPr>
              <a:t>at the 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Congress of Vienna </a:t>
            </a:r>
            <a:r>
              <a:rPr lang="en-US" sz="2800" dirty="0" smtClean="0"/>
              <a:t>in 1815-1816.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12290" name="Picture 2" descr="http://t0.gstatic.com/images?q=tbn:CmC4b5LBS5BqXM:http://pictures.deadlycomputer.com/d/10935-2/napoleon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440" y="591642"/>
            <a:ext cx="2605106" cy="269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 Packet pages 44-47.</a:t>
            </a:r>
          </a:p>
          <a:p>
            <a:endParaRPr lang="en-US" dirty="0"/>
          </a:p>
          <a:p>
            <a:r>
              <a:rPr lang="en-US" dirty="0" smtClean="0"/>
              <a:t>Is he a Hero or a Villain?</a:t>
            </a:r>
          </a:p>
          <a:p>
            <a:endParaRPr lang="en-US" dirty="0"/>
          </a:p>
          <a:p>
            <a:r>
              <a:rPr lang="en-US" dirty="0" smtClean="0"/>
              <a:t>What were the lasting effects of Napoleon’s rule?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C00000"/>
                </a:solidFill>
              </a:rPr>
              <a:t>Napoleon Political Cartoon Assignment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on Napoleon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Explain </a:t>
            </a:r>
            <a:r>
              <a:rPr lang="en-US" dirty="0"/>
              <a:t>how the French Revolution led eventually to the rise of Napoleon. </a:t>
            </a:r>
          </a:p>
          <a:p>
            <a:r>
              <a:rPr lang="en-US" dirty="0" smtClean="0"/>
              <a:t>Explain </a:t>
            </a:r>
            <a:r>
              <a:rPr lang="en-US" dirty="0"/>
              <a:t>how Napoleon’s rule led to war in Europe. </a:t>
            </a:r>
          </a:p>
          <a:p>
            <a:r>
              <a:rPr lang="en-US" dirty="0" smtClean="0"/>
              <a:t>Analyze </a:t>
            </a:r>
            <a:r>
              <a:rPr lang="en-US" dirty="0"/>
              <a:t>how the French Revolution and Napoleon led to revolutions in Europe and Latin America.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Dissolves the Directory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01530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French Consulate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50283" y="2730512"/>
            <a:ext cx="4718304" cy="2755888"/>
          </a:xfrm>
        </p:spPr>
        <p:txBody>
          <a:bodyPr>
            <a:noAutofit/>
          </a:bodyPr>
          <a:lstStyle/>
          <a:p>
            <a:r>
              <a:rPr lang="en-US" dirty="0" smtClean="0"/>
              <a:t>Three Consuls instated</a:t>
            </a:r>
          </a:p>
          <a:p>
            <a:pPr lvl="1"/>
            <a:r>
              <a:rPr lang="en-US" sz="1800" dirty="0" smtClean="0"/>
              <a:t>3 leaders called Consuls</a:t>
            </a:r>
          </a:p>
          <a:p>
            <a:pPr lvl="2"/>
            <a:r>
              <a:rPr lang="en-US" sz="1600" dirty="0" smtClean="0"/>
              <a:t>1st Consul- Napoleon Bonaparte</a:t>
            </a:r>
          </a:p>
          <a:p>
            <a:pPr lvl="2"/>
            <a:r>
              <a:rPr lang="en-US" sz="1600" dirty="0" smtClean="0"/>
              <a:t>2nd Consul- Napoleon’s brother Lucien Bonaparte</a:t>
            </a:r>
          </a:p>
          <a:p>
            <a:pPr lvl="2"/>
            <a:r>
              <a:rPr lang="en-US" sz="1600" dirty="0" smtClean="0"/>
              <a:t>3rd Consul-former Director- Sieyes</a:t>
            </a:r>
          </a:p>
          <a:p>
            <a:r>
              <a:rPr lang="en-US" dirty="0" smtClean="0"/>
              <a:t>Napoleon drafts a new constitution </a:t>
            </a:r>
          </a:p>
          <a:p>
            <a:pPr lvl="1"/>
            <a:r>
              <a:rPr lang="en-US" sz="1800" dirty="0" smtClean="0"/>
              <a:t>naming him as 1st consul of France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78795" cy="82391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The </a:t>
            </a: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Coalition of anti-French Powers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8294" y="2758864"/>
            <a:ext cx="4718304" cy="2632605"/>
          </a:xfrm>
        </p:spPr>
        <p:txBody>
          <a:bodyPr/>
          <a:lstStyle/>
          <a:p>
            <a:r>
              <a:rPr lang="en-US" dirty="0" smtClean="0"/>
              <a:t>Britain, Austrian &amp; Russian agreement to drive Napoleon from power</a:t>
            </a:r>
          </a:p>
          <a:p>
            <a:r>
              <a:rPr lang="en-US" dirty="0" smtClean="0"/>
              <a:t>Eventually all three sign a peace agreement, with France </a:t>
            </a:r>
          </a:p>
          <a:p>
            <a:pPr lvl="1"/>
            <a:r>
              <a:rPr lang="en-US" dirty="0" smtClean="0"/>
              <a:t>Through Diplomacy and War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81892">
            <a:off x="896099" y="5993493"/>
            <a:ext cx="587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“for life…unbeknownst to the other consuls”</a:t>
            </a:r>
            <a:endParaRPr lang="en-US" sz="2400" b="1" dirty="0"/>
          </a:p>
        </p:txBody>
      </p:sp>
      <p:sp>
        <p:nvSpPr>
          <p:cNvPr id="11" name="Horizontal Scroll 10"/>
          <p:cNvSpPr/>
          <p:nvPr/>
        </p:nvSpPr>
        <p:spPr>
          <a:xfrm>
            <a:off x="7541654" y="5442244"/>
            <a:ext cx="3659188" cy="1333500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Europe at peace for the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1st time in 10 years!!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Rule of France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1800 plebiscite- vote of the people on specific questions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1800- plebiscite votes YES-1st Consul of France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1802-plebiscite votes YES-1st Consul of France for life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1804-plebiscite votes YES- EMPEROR OF FRANCE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8414249" y="3492133"/>
            <a:ext cx="2785506" cy="937969"/>
          </a:xfrm>
          <a:prstGeom prst="snip2Diag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Why would the French  people vote to give power back to a single ruler?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721" y="5497944"/>
            <a:ext cx="363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They were desperate for strong leader who could provide order and 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Napoleon's Coronation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740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December 2, 1804</a:t>
            </a:r>
          </a:p>
          <a:p>
            <a:pPr marL="0" indent="0" algn="ctr">
              <a:buNone/>
            </a:pPr>
            <a:r>
              <a:rPr lang="en-US" dirty="0" smtClean="0"/>
              <a:t>Napoleon’s Coronation </a:t>
            </a:r>
          </a:p>
          <a:p>
            <a:pPr marL="0" indent="0" algn="ctr">
              <a:buNone/>
            </a:pPr>
            <a:r>
              <a:rPr lang="en-US" dirty="0" smtClean="0"/>
              <a:t>at </a:t>
            </a:r>
          </a:p>
          <a:p>
            <a:pPr marL="0" indent="0" algn="ctr">
              <a:buNone/>
            </a:pPr>
            <a:r>
              <a:rPr lang="en-US" dirty="0" smtClean="0"/>
              <a:t>Notre Dame Cathedral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He crowns himself</a:t>
            </a:r>
          </a:p>
          <a:p>
            <a:pPr marL="0" indent="0" algn="ctr">
              <a:buNone/>
            </a:pPr>
            <a:r>
              <a:rPr lang="en-US" dirty="0" smtClean="0"/>
              <a:t>-big controversy-WHY??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812" y="2661825"/>
            <a:ext cx="4967985" cy="32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Restoring Order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Restores order &amp; stability to France</a:t>
            </a:r>
          </a:p>
          <a:p>
            <a:r>
              <a:rPr lang="en-US" dirty="0" smtClean="0"/>
              <a:t>Although he was Emperor he did not return to the days of King Louis XVI</a:t>
            </a:r>
          </a:p>
          <a:p>
            <a:r>
              <a:rPr lang="en-US" dirty="0" smtClean="0"/>
              <a:t>Kept many of the changes achieved by the revolution</a:t>
            </a:r>
          </a:p>
          <a:p>
            <a:r>
              <a:rPr lang="en-US" dirty="0" smtClean="0"/>
              <a:t>Reforms focused on 4 areas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2632"/>
            <a:ext cx="9601196" cy="3318936"/>
          </a:xfrm>
        </p:spPr>
        <p:txBody>
          <a:bodyPr>
            <a:no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priority was to get the economy on solid ground</a:t>
            </a:r>
          </a:p>
          <a:p>
            <a:pPr lvl="1"/>
            <a:r>
              <a:rPr lang="en-US" sz="1800" dirty="0" smtClean="0"/>
              <a:t>Established a National Bank</a:t>
            </a:r>
          </a:p>
          <a:p>
            <a:pPr lvl="1"/>
            <a:r>
              <a:rPr lang="en-US" sz="1800" dirty="0" smtClean="0"/>
              <a:t>Efficient tax collection system</a:t>
            </a:r>
          </a:p>
          <a:p>
            <a:pPr lvl="2"/>
            <a:r>
              <a:rPr lang="en-US" sz="1600" dirty="0" smtClean="0"/>
              <a:t>Which assured </a:t>
            </a:r>
            <a:r>
              <a:rPr lang="en-US" sz="1600" dirty="0" err="1" smtClean="0"/>
              <a:t>govn’t</a:t>
            </a:r>
            <a:r>
              <a:rPr lang="en-US" sz="1600" dirty="0" smtClean="0"/>
              <a:t> a steady income</a:t>
            </a:r>
          </a:p>
          <a:p>
            <a:pPr lvl="1"/>
            <a:r>
              <a:rPr lang="en-US" sz="1800" dirty="0" smtClean="0"/>
              <a:t>Balanced budget</a:t>
            </a:r>
          </a:p>
          <a:p>
            <a:pPr lvl="1"/>
            <a:r>
              <a:rPr lang="en-US" sz="1800" dirty="0" smtClean="0"/>
              <a:t>Paid off debt</a:t>
            </a:r>
          </a:p>
          <a:p>
            <a:pPr lvl="2"/>
            <a:r>
              <a:rPr lang="en-US" sz="1600" dirty="0" smtClean="0"/>
              <a:t>Sold Louisiana Territory</a:t>
            </a:r>
          </a:p>
          <a:p>
            <a:pPr lvl="2"/>
            <a:r>
              <a:rPr lang="en-US" sz="1600" b="1" dirty="0" smtClean="0"/>
              <a:t>To whom?</a:t>
            </a:r>
          </a:p>
          <a:p>
            <a:pPr lvl="2"/>
            <a:r>
              <a:rPr lang="en-US" sz="1600" b="1" dirty="0" smtClean="0"/>
              <a:t>What was it called?</a:t>
            </a:r>
          </a:p>
          <a:p>
            <a:pPr lvl="2"/>
            <a:r>
              <a:rPr lang="en-US" sz="1600" b="1" dirty="0" smtClean="0"/>
              <a:t>Who explored it?</a:t>
            </a:r>
          </a:p>
          <a:p>
            <a:pPr lvl="2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35974" y="5541235"/>
            <a:ext cx="366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Louisiana Purchase, 1803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166" y="5108326"/>
            <a:ext cx="179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2570" y="597414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Lewis &amp; Clarke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545</TotalTime>
  <Words>1474</Words>
  <Application>Microsoft Office PowerPoint</Application>
  <PresentationFormat>Widescreen</PresentationFormat>
  <Paragraphs>293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Garamond</vt:lpstr>
      <vt:lpstr>Wingdings</vt:lpstr>
      <vt:lpstr>Wingdings 2</vt:lpstr>
      <vt:lpstr>Organic</vt:lpstr>
      <vt:lpstr>The Rise &amp; Fall of Napoleon</vt:lpstr>
      <vt:lpstr>Napoleon Bonaparte</vt:lpstr>
      <vt:lpstr>Two important early battles</vt:lpstr>
      <vt:lpstr>Coup d'état</vt:lpstr>
      <vt:lpstr>Dissolves the Directory</vt:lpstr>
      <vt:lpstr>Napoleon’s Rule of France</vt:lpstr>
      <vt:lpstr>Napoleon's Coronation</vt:lpstr>
      <vt:lpstr>Restoring Order in France</vt:lpstr>
      <vt:lpstr>Economic Changes</vt:lpstr>
      <vt:lpstr>Benefits of Selling Louisiana Territory</vt:lpstr>
      <vt:lpstr>Social Changes</vt:lpstr>
      <vt:lpstr>Religious Changes</vt:lpstr>
      <vt:lpstr>Legal Changes</vt:lpstr>
      <vt:lpstr>October, 1805 Napoleon’s Only Major Defeat</vt:lpstr>
      <vt:lpstr>The Battle of Trafalgar</vt:lpstr>
      <vt:lpstr>PowerPoint Presentation</vt:lpstr>
      <vt:lpstr>Death of Lord Nelson </vt:lpstr>
      <vt:lpstr>December, 1805 Battle of Austerlitz</vt:lpstr>
      <vt:lpstr>Napoleon’s Empire At Its Peak, 1807-1812</vt:lpstr>
      <vt:lpstr>PowerPoint Presentation</vt:lpstr>
      <vt:lpstr>Decline and Fall of Napoleon’s Empire</vt:lpstr>
      <vt:lpstr>The Collapses of Napoleon’s Empire</vt:lpstr>
      <vt:lpstr>The Continental System ~ 1806</vt:lpstr>
      <vt:lpstr>PowerPoint Presentation</vt:lpstr>
      <vt:lpstr>The Peninsula Wars~1808</vt:lpstr>
      <vt:lpstr>The Invasion of Russia~1812</vt:lpstr>
      <vt:lpstr>The Biggest Mistake of All</vt:lpstr>
      <vt:lpstr>The Biggest Mistake</vt:lpstr>
      <vt:lpstr>Finally get to Moscow, but…</vt:lpstr>
      <vt:lpstr>PowerPoint Presentation</vt:lpstr>
      <vt:lpstr>PowerPoint Presentation</vt:lpstr>
      <vt:lpstr>PowerPoint Presentation</vt:lpstr>
      <vt:lpstr>Napoleon’s Defeat, 1813</vt:lpstr>
      <vt:lpstr>Napoleon’s Defeat</vt:lpstr>
      <vt:lpstr>Island of Elba</vt:lpstr>
      <vt:lpstr>France’s Bourbon king</vt:lpstr>
      <vt:lpstr>Napoleon Regains Power, 1815</vt:lpstr>
      <vt:lpstr>Napoleon at Waterloo</vt:lpstr>
      <vt:lpstr>The Battle at Waterloo</vt:lpstr>
      <vt:lpstr>Napoleon’s Final Defeat: The Battle of Waterloo</vt:lpstr>
      <vt:lpstr>Napoleon Exiled Again, 1825</vt:lpstr>
      <vt:lpstr>Napoleon on St. Helena, 1815-1821</vt:lpstr>
      <vt:lpstr>Napoleon’s Legacy</vt:lpstr>
      <vt:lpstr>PowerPoint Presentation</vt:lpstr>
      <vt:lpstr>Napoleon’s Legacy</vt:lpstr>
      <vt:lpstr>Views on Napoleon </vt:lpstr>
      <vt:lpstr>Can we?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Napoleon</dc:title>
  <dc:creator>BROWN, MICHAEL F</dc:creator>
  <cp:lastModifiedBy>BROWN, MICHAEL F</cp:lastModifiedBy>
  <cp:revision>53</cp:revision>
  <dcterms:created xsi:type="dcterms:W3CDTF">2015-10-01T01:27:19Z</dcterms:created>
  <dcterms:modified xsi:type="dcterms:W3CDTF">2015-10-01T16:04:11Z</dcterms:modified>
</cp:coreProperties>
</file>