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56"/>
  </p:notesMasterIdLst>
  <p:handoutMasterIdLst>
    <p:handoutMasterId r:id="rId57"/>
  </p:handoutMasterIdLst>
  <p:sldIdLst>
    <p:sldId id="287" r:id="rId2"/>
    <p:sldId id="388" r:id="rId3"/>
    <p:sldId id="326" r:id="rId4"/>
    <p:sldId id="328" r:id="rId5"/>
    <p:sldId id="269" r:id="rId6"/>
    <p:sldId id="329" r:id="rId7"/>
    <p:sldId id="349" r:id="rId8"/>
    <p:sldId id="330" r:id="rId9"/>
    <p:sldId id="381" r:id="rId10"/>
    <p:sldId id="333" r:id="rId11"/>
    <p:sldId id="384" r:id="rId12"/>
    <p:sldId id="385" r:id="rId13"/>
    <p:sldId id="334" r:id="rId14"/>
    <p:sldId id="331" r:id="rId15"/>
    <p:sldId id="382" r:id="rId16"/>
    <p:sldId id="332" r:id="rId17"/>
    <p:sldId id="336" r:id="rId18"/>
    <p:sldId id="387" r:id="rId19"/>
    <p:sldId id="352" r:id="rId20"/>
    <p:sldId id="341" r:id="rId21"/>
    <p:sldId id="367" r:id="rId22"/>
    <p:sldId id="366" r:id="rId23"/>
    <p:sldId id="338" r:id="rId24"/>
    <p:sldId id="339" r:id="rId25"/>
    <p:sldId id="380" r:id="rId26"/>
    <p:sldId id="386" r:id="rId27"/>
    <p:sldId id="377" r:id="rId28"/>
    <p:sldId id="340" r:id="rId29"/>
    <p:sldId id="351" r:id="rId30"/>
    <p:sldId id="353" r:id="rId31"/>
    <p:sldId id="337" r:id="rId32"/>
    <p:sldId id="378" r:id="rId33"/>
    <p:sldId id="350" r:id="rId34"/>
    <p:sldId id="354" r:id="rId35"/>
    <p:sldId id="355" r:id="rId36"/>
    <p:sldId id="368" r:id="rId37"/>
    <p:sldId id="379" r:id="rId38"/>
    <p:sldId id="356" r:id="rId39"/>
    <p:sldId id="371" r:id="rId40"/>
    <p:sldId id="360" r:id="rId41"/>
    <p:sldId id="357" r:id="rId42"/>
    <p:sldId id="359" r:id="rId43"/>
    <p:sldId id="370" r:id="rId44"/>
    <p:sldId id="389" r:id="rId45"/>
    <p:sldId id="358" r:id="rId46"/>
    <p:sldId id="361" r:id="rId47"/>
    <p:sldId id="372" r:id="rId48"/>
    <p:sldId id="362" r:id="rId49"/>
    <p:sldId id="297" r:id="rId50"/>
    <p:sldId id="365" r:id="rId51"/>
    <p:sldId id="363" r:id="rId52"/>
    <p:sldId id="364" r:id="rId53"/>
    <p:sldId id="376" r:id="rId54"/>
    <p:sldId id="375" r:id="rId5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5877" autoAdjust="0"/>
    <p:restoredTop sz="96584" autoAdjust="0"/>
  </p:normalViewPr>
  <p:slideViewPr>
    <p:cSldViewPr>
      <p:cViewPr varScale="1">
        <p:scale>
          <a:sx n="85" d="100"/>
          <a:sy n="85" d="100"/>
        </p:scale>
        <p:origin x="-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EB276-0C89-47AE-94E1-D622437A4694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9635-45A8-47BB-8270-574517E12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48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9429-18C5-4CE9-9AEA-88F2C7D94A40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7699-18D5-49EA-8835-404A587B0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48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4DF460-DE25-4609-8E67-2EFE52F882EE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hyperlink" Target="http://www.biography.com/people/benito-mussolini-941944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HfzLJnttrh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hyperlink" Target="http://www.youtube.com/watch?v=HNftqfvQ6os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hyperlink" Target="http://ncowie.files.wordpress.com/2008/02/nazi_propaganda_eternal_jew.jpg" TargetMode="External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2098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br>
              <a:rPr lang="en-US" sz="36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Unit V: The Interwar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Years-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Revolution and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Nationalism- Part 5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1919-1939</a:t>
            </a:r>
            <a:b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</a:b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85800" y="3810000"/>
            <a:ext cx="8458200" cy="685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Fascism Rises in Europe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47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Benito Mussolini’s Appeal?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Great orator who roused audiences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with  emotional speeches.</a:t>
            </a:r>
          </a:p>
          <a:p>
            <a:pPr>
              <a:buClrTx/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Italy left in financial ruin after WWI.</a:t>
            </a:r>
          </a:p>
          <a:p>
            <a:pPr marL="0" indent="0">
              <a:buClrTx/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Mussolini stirred up people against</a:t>
            </a:r>
          </a:p>
          <a:p>
            <a:pPr marL="0" indent="0">
              <a:buClrTx/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the countries that had emerged rich</a:t>
            </a:r>
          </a:p>
          <a:p>
            <a:pPr marL="0" indent="0">
              <a:buClrTx/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and strong from the war.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Appealed to national pride. Vowed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to restore the glory of the Roman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Empire.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Promised to revive Italy’s economy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and rebuild its armed forces.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Promised to restore ORDER!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5" descr="musso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371600"/>
            <a:ext cx="2738437" cy="398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Mussolini’s Appeal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236538" indent="-60325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"</a:t>
            </a: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Mussolini is a riddle to me. Many of his reforms attract me. He seems to have done much for the peasant class. I admit an iron hand is there. But as violence is the basis of Western society, Mussolini's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reform </a:t>
            </a: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deserve an impartial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study…</a:t>
            </a:r>
          </a:p>
          <a:p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marL="236538" indent="4445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What </a:t>
            </a: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strikes me is that behind Mussolini's implacability is a desire to serve his people. Even behind his emphatic speeches there is a nucleus of sincerity and of passionate love for his people. It seems to me that the majority of the Italian people love the iron government of Mussolini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.“</a:t>
            </a:r>
          </a:p>
          <a:p>
            <a:pPr marL="236538" indent="44450">
              <a:buNone/>
            </a:pP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marL="236538" indent="4445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			  -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Mohandas Gandhi</a:t>
            </a:r>
            <a:endParaRPr lang="en-US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97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Mussolini’s Appeal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526280"/>
          </a:xfrm>
        </p:spPr>
        <p:txBody>
          <a:bodyPr>
            <a:normAutofit/>
          </a:bodyPr>
          <a:lstStyle/>
          <a:p>
            <a:pPr marL="236538" indent="4445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236538" indent="4445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If I had been Italian, I am sure I would have been with you from the beginning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.”</a:t>
            </a:r>
          </a:p>
          <a:p>
            <a:pPr marL="236538" indent="44450">
              <a:buNone/>
            </a:pP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pPr marL="236538" indent="4445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	      -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Winston Churchill (1930s)</a:t>
            </a:r>
            <a:endParaRPr lang="en-US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01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lfort.files.wordpress.com/2010/01/mussol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71"/>
            <a:ext cx="9283058" cy="689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Mussolini Comes to Power in Italy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Founded Fascist Party in 1919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and gained support as Italy’s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economy worsened.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His </a:t>
            </a:r>
            <a:r>
              <a:rPr lang="en-US" sz="2600" b="1" i="1" u="sng" dirty="0" smtClean="0">
                <a:solidFill>
                  <a:srgbClr val="000000"/>
                </a:solidFill>
                <a:latin typeface="Georgia" pitchFamily="18" charset="0"/>
              </a:rPr>
              <a:t>“Black Shirts”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attacked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Communists and Socialists.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Gained the support of what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 groups?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Those who feared a worker’s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revolt– the middle classes, the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aristocracy, landowners and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industrial leaders.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074" name="Picture 2" descr="http://resourcesforhistoryteachers.wikispaces.com/file/view/mussolini.mug.jpg/30431765/mussolini.m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524000"/>
            <a:ext cx="297872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757153" cy="2884169"/>
          </a:xfrm>
          <a:prstGeom prst="rect">
            <a:avLst/>
          </a:prstGeom>
          <a:noFill/>
        </p:spPr>
      </p:pic>
      <p:pic>
        <p:nvPicPr>
          <p:cNvPr id="1028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33400"/>
            <a:ext cx="4305300" cy="287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505200"/>
            <a:ext cx="707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Mussolini’s Private Army - The Black Shirts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30" name="Picture 6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114800"/>
            <a:ext cx="3674918" cy="2245784"/>
          </a:xfrm>
          <a:prstGeom prst="rect">
            <a:avLst/>
          </a:prstGeom>
          <a:noFill/>
        </p:spPr>
      </p:pic>
      <p:pic>
        <p:nvPicPr>
          <p:cNvPr id="1032" name="Picture 8" descr="Image 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14800"/>
            <a:ext cx="1714500" cy="2286001"/>
          </a:xfrm>
          <a:prstGeom prst="rect">
            <a:avLst/>
          </a:prstGeom>
          <a:noFill/>
        </p:spPr>
      </p:pic>
      <p:pic>
        <p:nvPicPr>
          <p:cNvPr id="1034" name="Picture 10" descr="Image Det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14800"/>
            <a:ext cx="306456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18" y="-24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Mussolini Comes to Power</a:t>
            </a:r>
            <a:endParaRPr lang="en-US" sz="2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1922 – 30,000 Fascists marched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on Rome. Demanded that King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Emmanuel III put Mussolini in                                    charge of</a:t>
            </a: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the government.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Threatened with armed uprising.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the king agreed to appoint him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Prime Minister.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Mussolini proclaimed himself to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be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Il Duce (</a:t>
            </a:r>
            <a:r>
              <a:rPr lang="en-US" dirty="0" err="1" smtClean="0">
                <a:solidFill>
                  <a:srgbClr val="000000"/>
                </a:solidFill>
                <a:latin typeface="Georgia" pitchFamily="18" charset="0"/>
              </a:rPr>
              <a:t>ihl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DOO-</a:t>
            </a:r>
            <a:r>
              <a:rPr lang="en-US" dirty="0" err="1" smtClean="0">
                <a:solidFill>
                  <a:srgbClr val="000000"/>
                </a:solidFill>
                <a:latin typeface="Georgia" pitchFamily="18" charset="0"/>
              </a:rPr>
              <a:t>chay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(“The Leader” or “The Boss’).</a:t>
            </a:r>
            <a:endParaRPr lang="en-US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52" name="Picture 4" descr="http://www.atin.org/images/zamanhatti/1910_1919/Benito_Mussol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669705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Mussolini in Power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Abolished democracy and outlawed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all political parties except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Fascists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Political </a:t>
            </a:r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opponents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imprisoned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Forced media to broadcast or print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only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Fascist </a:t>
            </a:r>
            <a:r>
              <a:rPr lang="en-US" sz="2600" b="1" i="1" u="sng" dirty="0" smtClean="0">
                <a:solidFill>
                  <a:srgbClr val="000000"/>
                </a:solidFill>
                <a:latin typeface="Georgia" pitchFamily="18" charset="0"/>
              </a:rPr>
              <a:t>doctrine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Seized control of the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economy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                                     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Strikes by workers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were banned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Allied with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571" b="1" i="1" u="sng" dirty="0" smtClean="0">
                <a:solidFill>
                  <a:srgbClr val="000000"/>
                </a:solidFill>
                <a:latin typeface="Georgia" pitchFamily="18" charset="0"/>
              </a:rPr>
              <a:t>industrialists </a:t>
            </a:r>
            <a:r>
              <a:rPr lang="en-US" sz="2571" b="1" i="1" u="sng" dirty="0" smtClean="0">
                <a:solidFill>
                  <a:srgbClr val="000000"/>
                </a:solidFill>
                <a:latin typeface="Georgia" pitchFamily="18" charset="0"/>
              </a:rPr>
              <a:t>and large </a:t>
            </a:r>
            <a:r>
              <a:rPr lang="en-US" sz="2571" b="1" i="1" u="sng" dirty="0" smtClean="0">
                <a:solidFill>
                  <a:srgbClr val="000000"/>
                </a:solidFill>
                <a:latin typeface="Georgia" pitchFamily="18" charset="0"/>
              </a:rPr>
              <a:t>landowners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Goals: Establish overseas empire in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Africa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and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militaristic state at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home.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" name="Content Placeholder 3" descr="classic musso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0"/>
            <a:ext cx="2505193" cy="350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0999"/>
            <a:ext cx="3810000" cy="54018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943600"/>
            <a:ext cx="42436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 &amp; E Biography on Mussolini (46 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4067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44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4400" b="1" dirty="0" smtClean="0">
                <a:solidFill>
                  <a:srgbClr val="000000"/>
                </a:solidFill>
                <a:latin typeface="Georgia" pitchFamily="18" charset="0"/>
              </a:rPr>
              <a:t>The Rise of Nazism in Germany</a:t>
            </a:r>
            <a:endParaRPr lang="en-US" sz="4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791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Adolf Hitler</a:t>
            </a:r>
          </a:p>
        </p:txBody>
      </p:sp>
      <p:pic>
        <p:nvPicPr>
          <p:cNvPr id="1026" name="Picture 2" descr="http://www.popcrunch.com/wp-content/uploads/2008/06/hitler-ad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71800"/>
            <a:ext cx="2924175" cy="339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8733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eorgia" pitchFamily="18" charset="0"/>
              </a:rPr>
              <a:t>The Rise of Fascism</a:t>
            </a:r>
            <a:endParaRPr lang="en-US" sz="4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019800"/>
            <a:ext cx="29091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The Rise of Fascism (9:58)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5479" y="5580072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Video Link: “The Rise of Fascism”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32" name="Picture 8" descr="http://theredphoenix.files.wordpress.com/2011/01/fascism5.jpg?w=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624380"/>
            <a:ext cx="3048001" cy="37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cpress.edu/img/covers/isbn13/9780520046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590" y="1614797"/>
            <a:ext cx="2446844" cy="37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91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Germany Between the Wars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280988" indent="-2809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Germany left greatly weakened</a:t>
            </a:r>
          </a:p>
          <a:p>
            <a:pPr marL="280988" indent="-280988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by Treaty of Versailles. Strong</a:t>
            </a:r>
          </a:p>
          <a:p>
            <a:pPr marL="280988" indent="-280988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resentment among the German</a:t>
            </a:r>
          </a:p>
          <a:p>
            <a:pPr marL="280988" indent="-280988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people over terms of treaty.</a:t>
            </a:r>
          </a:p>
          <a:p>
            <a:pPr marL="280988" indent="-280988"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 indent="-2809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Suffered from inflation (1920s)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and depression (1930s).</a:t>
            </a:r>
          </a:p>
          <a:p>
            <a:pPr marL="280988" indent="-280988"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 indent="-280988">
              <a:buClr>
                <a:schemeClr val="tx1"/>
              </a:buClr>
              <a:buNone/>
            </a:pPr>
            <a:endParaRPr lang="en-US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 indent="-28098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Weimar Republic (post WWI</a:t>
            </a:r>
          </a:p>
          <a:p>
            <a:pPr marL="280988" indent="-280988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democratic government), had </a:t>
            </a:r>
          </a:p>
          <a:p>
            <a:pPr marL="280988" indent="-280988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signed Versailles treaty. It was</a:t>
            </a:r>
          </a:p>
          <a:p>
            <a:pPr marL="280988" indent="-280988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blamed by Germans for the </a:t>
            </a:r>
          </a:p>
          <a:p>
            <a:pPr marL="280988" indent="-280988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nation’s problems.</a:t>
            </a:r>
          </a:p>
          <a:p>
            <a:pPr marL="280988" indent="-280988">
              <a:buNone/>
            </a:pPr>
            <a:endParaRPr lang="en-US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 indent="-280988">
              <a:buClr>
                <a:schemeClr val="tx1"/>
              </a:buClr>
              <a:buNone/>
            </a:pPr>
            <a:endParaRPr lang="en-US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 indent="-280988">
              <a:buFont typeface="Wingdings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0" name="Picture 4" descr="http://www.corbisimages.com/images/67/801BA233-BE01-4B5C-B84F-8EFCED9FF6FE/IH00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152775" cy="416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53965" y="5791200"/>
            <a:ext cx="337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Paul von </a:t>
            </a:r>
            <a:r>
              <a:rPr lang="en-US" sz="1600" b="1" dirty="0" err="1" smtClean="0">
                <a:solidFill>
                  <a:schemeClr val="bg1"/>
                </a:solidFill>
                <a:latin typeface="Georgia" pitchFamily="18" charset="0"/>
              </a:rPr>
              <a:t>Hindenberg</a:t>
            </a:r>
            <a:endParaRPr lang="en-US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President of Weimar Republic</a:t>
            </a:r>
            <a:endParaRPr lang="en-US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t1.gstatic.com/images?q=tbn:qiYxD7FMIWsKDM:http://avidinvestments.com/inflation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105400" cy="607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usagold.com/images/hyperinfl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4378185" cy="4250252"/>
          </a:xfrm>
          <a:prstGeom prst="rect">
            <a:avLst/>
          </a:prstGeom>
          <a:noFill/>
        </p:spPr>
      </p:pic>
      <p:pic>
        <p:nvPicPr>
          <p:cNvPr id="6" name="Picture 5" descr="http://2.bp.blogspot.com/_ElsZ3rTMLt8/TO1w17CIMWI/AAAAAAAAABQ/nrOTTj5wmds/s1600/Inflacio%25CC%2581_utan_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093156" cy="42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The Rise of Adolf Hitler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566896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1920: Joined small, right-wing </a:t>
            </a:r>
          </a:p>
          <a:p>
            <a:pPr>
              <a:buClr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National Socialist German</a:t>
            </a:r>
          </a:p>
          <a:p>
            <a:pPr>
              <a:buClr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Workers Party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(NAZI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Party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).</a:t>
            </a:r>
          </a:p>
          <a:p>
            <a:pPr>
              <a:buClrTx/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Hitler gained control of </a:t>
            </a: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the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National Socialist</a:t>
            </a: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party by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1921. </a:t>
            </a:r>
          </a:p>
          <a:p>
            <a:pP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73730" name="Picture 2" descr="http://2.bp.blogspot.com/_NE-72ZXux-g/Ss44EE1RVJI/AAAAAAAALLI/6EHXDZjmGzI/s400/0+Adolf+Hitler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82" y="1600200"/>
            <a:ext cx="2820823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70569" y="5490270"/>
            <a:ext cx="273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young Adolf Hitler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Nazism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5516564"/>
          </a:xfrm>
        </p:spPr>
        <p:txBody>
          <a:bodyPr>
            <a:normAutofit fontScale="62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German brand of fascism</a:t>
            </a:r>
          </a:p>
          <a:p>
            <a:pPr>
              <a:buFont typeface="Wingdings" pitchFamily="2" charset="2"/>
              <a:buChar char="§"/>
            </a:pPr>
            <a:endParaRPr lang="en-US" sz="30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Core beliefs:</a:t>
            </a:r>
          </a:p>
          <a:p>
            <a:pPr indent="-3175">
              <a:buClr>
                <a:schemeClr val="tx1"/>
              </a:buClr>
              <a:buNone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1. </a:t>
            </a:r>
            <a:r>
              <a:rPr lang="en-US" sz="3000" b="1" dirty="0" smtClean="0">
                <a:solidFill>
                  <a:srgbClr val="000000"/>
                </a:solidFill>
                <a:latin typeface="Georgia" pitchFamily="18" charset="0"/>
              </a:rPr>
              <a:t>Extreme nationalism</a:t>
            </a:r>
          </a:p>
          <a:p>
            <a:pPr indent="223838">
              <a:buClrTx/>
              <a:buNone/>
            </a:pPr>
            <a:endParaRPr lang="en-US" sz="3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-3175">
              <a:buClrTx/>
              <a:buNone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2. </a:t>
            </a:r>
            <a:r>
              <a:rPr lang="en-US" sz="3000" b="1" dirty="0" smtClean="0">
                <a:solidFill>
                  <a:srgbClr val="000000"/>
                </a:solidFill>
                <a:latin typeface="Georgia" pitchFamily="18" charset="0"/>
              </a:rPr>
              <a:t>Racial superiority </a:t>
            </a:r>
          </a:p>
          <a:p>
            <a:pPr marL="963613" indent="-280988">
              <a:buClrTx/>
              <a:buFont typeface="Arial" pitchFamily="34" charset="0"/>
              <a:buChar char="•"/>
              <a:tabLst>
                <a:tab pos="744538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A belief that Germans were </a:t>
            </a:r>
          </a:p>
          <a:p>
            <a:pPr marL="963613" indent="-280988">
              <a:buClrTx/>
              <a:buNone/>
              <a:tabLst>
                <a:tab pos="744538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		a superior people destined to </a:t>
            </a:r>
          </a:p>
          <a:p>
            <a:pPr marL="963613" indent="-280988">
              <a:buClrTx/>
              <a:buNone/>
              <a:tabLst>
                <a:tab pos="744538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		rule all of Europe.</a:t>
            </a:r>
          </a:p>
          <a:p>
            <a:pPr marL="963613" indent="-280988">
              <a:buClrTx/>
              <a:buFont typeface="Arial" pitchFamily="34" charset="0"/>
              <a:buChar char="•"/>
              <a:tabLst>
                <a:tab pos="744538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A belief in the expulsion of </a:t>
            </a:r>
          </a:p>
          <a:p>
            <a:pPr marL="963613" indent="-280988">
              <a:buClrTx/>
              <a:buNone/>
              <a:tabLst>
                <a:tab pos="744538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		inferior peoples.</a:t>
            </a:r>
          </a:p>
          <a:p>
            <a:pPr marL="1382713" indent="-49213">
              <a:buClrTx/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Hatred of Jews</a:t>
            </a:r>
          </a:p>
          <a:p>
            <a:pPr marL="1382713" indent="-49213">
              <a:buClrTx/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Hatred of Slavs</a:t>
            </a:r>
          </a:p>
          <a:p>
            <a:pPr indent="223838">
              <a:buClrTx/>
              <a:buFont typeface="Wingdings" pitchFamily="2" charset="2"/>
              <a:buChar char="Ø"/>
            </a:pPr>
            <a:endParaRPr lang="en-US" sz="3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-3175">
              <a:buClrTx/>
              <a:buNone/>
            </a:pPr>
            <a:r>
              <a:rPr lang="en-US" sz="3000" dirty="0" smtClean="0">
                <a:solidFill>
                  <a:srgbClr val="000000"/>
                </a:solidFill>
                <a:latin typeface="Georgia" pitchFamily="18" charset="0"/>
              </a:rPr>
              <a:t>3. </a:t>
            </a:r>
            <a:r>
              <a:rPr lang="en-US" sz="3000" b="1" dirty="0" smtClean="0">
                <a:solidFill>
                  <a:srgbClr val="000000"/>
                </a:solidFill>
                <a:latin typeface="Georgia" pitchFamily="18" charset="0"/>
              </a:rPr>
              <a:t>Anti-communism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www.almanar.com.lb/english/upimg/hitler-na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6458"/>
            <a:ext cx="2701018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Nazi Party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Supported by  _______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    and ______________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    classes.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Nazi Party adopted the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    _______ as its symbol.</a:t>
            </a:r>
          </a:p>
          <a:p>
            <a:pPr marL="231775" indent="-231775"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   </a:t>
            </a:r>
            <a:r>
              <a:rPr lang="en-US" sz="2600" dirty="0" smtClean="0"/>
              <a:t>(</a:t>
            </a:r>
            <a:r>
              <a:rPr lang="en-US" sz="2600" dirty="0" smtClean="0">
                <a:latin typeface="Georgia" pitchFamily="18" charset="0"/>
              </a:rPr>
              <a:t>Aryan Symbol of the </a:t>
            </a:r>
          </a:p>
          <a:p>
            <a:pPr marL="231775" indent="-231775"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   sun)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Organized private militia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    of _______________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also known as ________.</a:t>
            </a:r>
          </a:p>
          <a:p>
            <a:pPr>
              <a:buClr>
                <a:schemeClr val="tx1"/>
              </a:buClr>
              <a:buNone/>
            </a:pPr>
            <a:endParaRPr lang="en-US" sz="10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6" name="Picture 2" descr="http://dancutlermedicalart.com/AlbertEinstein%27sZionism/images/250%20pixels/1920-1929/1923%20SA%20March%20Mun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683" y="3238510"/>
            <a:ext cx="3669126" cy="2361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3505200"/>
            <a:ext cx="1446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swastika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76400"/>
            <a:ext cx="12153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middle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057400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lower-middle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108" y="5686263"/>
            <a:ext cx="21162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Brown Shirts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150691" y="5251256"/>
            <a:ext cx="39470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Georgia" pitchFamily="18" charset="0"/>
              </a:rPr>
              <a:t>storm troopers (the SA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  <a:endParaRPr lang="en-US" sz="2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" name="Content Placeholder 4" descr="swasti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8407">
            <a:off x="5057720" y="758533"/>
            <a:ext cx="2635004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rrymaxeyworkshop.com/blogging/wp-content/uploads/2012/01/4-7_Brown_Shi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96200" cy="61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99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1923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Failed Munich “putsch”</a:t>
            </a:r>
            <a:r>
              <a:rPr lang="en-US" sz="3600" dirty="0" smtClean="0">
                <a:latin typeface="Georgia" pitchFamily="18" charset="0"/>
              </a:rPr>
              <a:t> </a:t>
            </a:r>
            <a:br>
              <a:rPr lang="en-US" sz="3600" dirty="0" smtClean="0">
                <a:latin typeface="Georgia" pitchFamily="18" charset="0"/>
              </a:rPr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lnSpcReduction="10000"/>
          </a:bodyPr>
          <a:lstStyle/>
          <a:p>
            <a:pPr marL="398463" indent="-282575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Under Hitler, Nazis plotted </a:t>
            </a:r>
          </a:p>
          <a:p>
            <a:pPr marL="398463" indent="-282575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to seize power in Munich in</a:t>
            </a:r>
          </a:p>
          <a:p>
            <a:pPr marL="398463" indent="-282575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1923. Attempt to overthrow</a:t>
            </a:r>
          </a:p>
          <a:p>
            <a:pPr marL="398463" indent="-282575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government failed. </a:t>
            </a:r>
          </a:p>
          <a:p>
            <a:pPr marL="398463" indent="-282575">
              <a:buFont typeface="Wingdings" pitchFamily="2" charset="2"/>
              <a:buChar char="§"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98463" indent="-282575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Hitler arrested; sentenced </a:t>
            </a:r>
          </a:p>
          <a:p>
            <a:pPr marL="398463" indent="-282575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to five years in prison for </a:t>
            </a:r>
          </a:p>
          <a:p>
            <a:pPr marL="398463" indent="-282575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treason. </a:t>
            </a:r>
          </a:p>
          <a:p>
            <a:pPr marL="398463" indent="-282575"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98463" indent="-282575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Only served nine months.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://t3.gstatic.com/images?q=tbn:ANd9GcR1cqmpVfBIyHRTGrUCVvUG9smr0m4NuLO_xi1j53NfOKi5Ws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781300" cy="395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Mein </a:t>
            </a:r>
            <a:r>
              <a:rPr lang="en-US" sz="3600" dirty="0" err="1" smtClean="0">
                <a:solidFill>
                  <a:srgbClr val="000000"/>
                </a:solidFill>
                <a:latin typeface="Georgia" pitchFamily="18" charset="0"/>
              </a:rPr>
              <a:t>Kampf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 (“My Struggle”)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Book written by Hitler in prison.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Outlined his goals of territorial </a:t>
            </a:r>
          </a:p>
          <a:p>
            <a:pPr marL="0" indent="0">
              <a:buClrTx/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expansion.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Said Germany needed more “living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space” </a:t>
            </a:r>
            <a:r>
              <a:rPr lang="en-US" sz="2600" dirty="0" smtClean="0">
                <a:latin typeface="Georgia" pitchFamily="18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lebensraum</a:t>
            </a:r>
            <a:r>
              <a:rPr lang="en-US" sz="2600" dirty="0" smtClean="0">
                <a:latin typeface="Georgia" pitchFamily="18" charset="0"/>
              </a:rPr>
              <a:t>) </a:t>
            </a:r>
            <a:r>
              <a:rPr lang="en-US" sz="2600" dirty="0" smtClean="0">
                <a:latin typeface="Georgia" pitchFamily="18" charset="0"/>
              </a:rPr>
              <a:t>and outlined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plans to conquer Eastern Europe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and Russia to get it.</a:t>
            </a:r>
          </a:p>
          <a:p>
            <a:pPr>
              <a:buClrTx/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Blamed the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Jews and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Communists</a:t>
            </a:r>
            <a:endParaRPr lang="en-US" sz="2600" dirty="0" smtClean="0">
              <a:latin typeface="Georgia" pitchFamily="18" charset="0"/>
            </a:endParaRP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    for all of Germany’s problems.</a:t>
            </a:r>
          </a:p>
          <a:p>
            <a:pPr>
              <a:buClrTx/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31746" name="Picture 2" descr="external image mein_kam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603090" cy="403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Mein </a:t>
            </a:r>
            <a:r>
              <a:rPr lang="en-US" sz="3600" dirty="0" err="1" smtClean="0">
                <a:solidFill>
                  <a:srgbClr val="000000"/>
                </a:solidFill>
                <a:latin typeface="Georgia" pitchFamily="18" charset="0"/>
              </a:rPr>
              <a:t>Kampf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  <a:latin typeface="Georgia" pitchFamily="18" charset="0"/>
              </a:rPr>
              <a:t>con’t</a:t>
            </a:r>
            <a:r>
              <a:rPr lang="en-US" sz="2800" i="1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en-US" sz="28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Asserted the Germans (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“Aryans”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)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were a  “master race”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Non-Aryans (Jews, Slavs, Gypsies)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were inferior or subhuman.</a:t>
            </a: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Outlined his plans to create a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racially-pure nation that would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dominate the world.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60" name="Picture 12" descr="http://i.dailymail.co.uk/i/pix/2007/10_02/hitlerDM_228x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5835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8733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eorgia" pitchFamily="18" charset="0"/>
              </a:rPr>
              <a:t>The Rise of Fascism in Italy</a:t>
            </a:r>
            <a:endParaRPr lang="en-US" sz="4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562600"/>
            <a:ext cx="18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Benito Mussolini</a:t>
            </a:r>
          </a:p>
        </p:txBody>
      </p:sp>
      <p:pic>
        <p:nvPicPr>
          <p:cNvPr id="6" name="Picture 4" descr="http://bee.net.vn/dataimages/201202/original/images8480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829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deviantart.com/download/171182818/Fuhrer_of_the_Aryan_race_by_Kova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76" y="0"/>
            <a:ext cx="9198076" cy="68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Hitler’s Road to Power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5440364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Released from prison in 1924. Built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up Nazi party. 100,000 members by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1928.</a:t>
            </a:r>
          </a:p>
          <a:p>
            <a:pPr>
              <a:buClr>
                <a:schemeClr val="tx1"/>
              </a:buClr>
              <a:buNone/>
            </a:pPr>
            <a:endParaRPr lang="en-US" sz="3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1928 election: Nazis only won 2.6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percent of popular vote. Largely	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ignored as extremist group -- until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the German economy collapsed.</a:t>
            </a:r>
          </a:p>
          <a:p>
            <a:pPr>
              <a:buClr>
                <a:schemeClr val="tx1"/>
              </a:buClr>
              <a:buNone/>
            </a:pPr>
            <a:endParaRPr lang="en-US" sz="3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During Depression, middle / lower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class  Germans attracted to Hitler’s 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appeals for “national rebirth.”</a:t>
            </a:r>
          </a:p>
          <a:p>
            <a:pPr>
              <a:buClr>
                <a:schemeClr val="tx1"/>
              </a:buClr>
              <a:buNone/>
            </a:pPr>
            <a:endParaRPr lang="en-US" sz="3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1932 elections: Nazis won 38% of the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vote and became largest party in the </a:t>
            </a:r>
          </a:p>
          <a:p>
            <a:pPr>
              <a:buClr>
                <a:schemeClr val="tx1"/>
              </a:buClr>
              <a:buNone/>
            </a:pPr>
            <a:r>
              <a:rPr lang="en-US" sz="3400" dirty="0" smtClean="0">
                <a:solidFill>
                  <a:srgbClr val="000000"/>
                </a:solidFill>
                <a:latin typeface="Georgia" pitchFamily="18" charset="0"/>
              </a:rPr>
              <a:t>	Reichstag.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3554" name="Picture 2" descr="http://www.pbs.org/thewar/images/inline_pics/timeline_1939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851726" cy="307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  <a:t>1933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Hitler Appointed Chancellor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President von </a:t>
            </a:r>
            <a:r>
              <a:rPr lang="en-US" sz="2600" dirty="0" err="1" smtClean="0">
                <a:latin typeface="Georgia" pitchFamily="18" charset="0"/>
              </a:rPr>
              <a:t>Hindenberg</a:t>
            </a:r>
            <a:r>
              <a:rPr lang="en-US" sz="2600" dirty="0" smtClean="0">
                <a:latin typeface="Georgia" pitchFamily="18" charset="0"/>
              </a:rPr>
              <a:t>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pressured to appoint Hitler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chancellor</a:t>
            </a:r>
            <a:r>
              <a:rPr lang="en-US" sz="2600" dirty="0" smtClean="0">
                <a:latin typeface="Georgia" pitchFamily="18" charset="0"/>
              </a:rPr>
              <a:t> in 1933.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Hitler supported by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conservative politicians and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key leaders in the army and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big business leaders.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These leaders mistakenly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thought they could control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and use Hitler.</a:t>
            </a:r>
          </a:p>
        </p:txBody>
      </p:sp>
      <p:pic>
        <p:nvPicPr>
          <p:cNvPr id="60418" name="Picture 2" descr="http://www.lamoth.org/images/vt/lrg_newly-appointed-chancellor-hitler-shakes-hands-with-hindenbur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635571" cy="333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Nazis </a:t>
            </a:r>
            <a:r>
              <a:rPr lang="en-US" sz="3600" i="1" dirty="0" smtClean="0">
                <a:solidFill>
                  <a:srgbClr val="000000"/>
                </a:solidFill>
                <a:latin typeface="Georgia" pitchFamily="18" charset="0"/>
              </a:rPr>
              <a:t>Elected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 to Power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Reichstag </a:t>
            </a:r>
            <a:r>
              <a:rPr lang="en-US" sz="2600" dirty="0" smtClean="0">
                <a:latin typeface="Georgia" pitchFamily="18" charset="0"/>
              </a:rPr>
              <a:t>(</a:t>
            </a:r>
            <a:r>
              <a:rPr lang="en-US" sz="2600" dirty="0" smtClean="0">
                <a:latin typeface="Georgia" pitchFamily="18" charset="0"/>
              </a:rPr>
              <a:t>Parliament) building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destroyed by fire just before 1933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elections. 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Nazis blamed the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Communists</a:t>
            </a:r>
            <a:r>
              <a:rPr lang="en-US" sz="2600" dirty="0" smtClean="0">
                <a:latin typeface="Georgia" pitchFamily="18" charset="0"/>
              </a:rPr>
              <a:t>.</a:t>
            </a: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Stirring up fear of communism,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Nazis won enough seats to take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control of the Reichstag.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Nazi controlled Reichstag passed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Enabling Act </a:t>
            </a:r>
            <a:r>
              <a:rPr lang="en-US" sz="2600" dirty="0" smtClean="0">
                <a:latin typeface="Georgia" pitchFamily="18" charset="0"/>
              </a:rPr>
              <a:t>-</a:t>
            </a:r>
            <a:r>
              <a:rPr lang="en-US" sz="2600" dirty="0" smtClean="0">
                <a:latin typeface="Georgia" pitchFamily="18" charset="0"/>
              </a:rPr>
              <a:t>- law appointing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Hitler to new post </a:t>
            </a:r>
            <a:r>
              <a:rPr lang="en-US" sz="2600" dirty="0" smtClean="0">
                <a:latin typeface="Georgia" pitchFamily="18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Fuhrer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with </a:t>
            </a:r>
            <a:r>
              <a:rPr lang="en-US" sz="2600" dirty="0" smtClean="0">
                <a:latin typeface="Georgia" pitchFamily="18" charset="0"/>
              </a:rPr>
              <a:t>absolute power.</a:t>
            </a:r>
            <a:endParaRPr lang="en-US" sz="2600" dirty="0">
              <a:latin typeface="Georgia" pitchFamily="18" charset="0"/>
            </a:endParaRPr>
          </a:p>
        </p:txBody>
      </p:sp>
      <p:pic>
        <p:nvPicPr>
          <p:cNvPr id="3074" name="Picture 2" descr="http://gelber-stern.tripod.com/inta/reichstag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1678632"/>
            <a:ext cx="31308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2.bp.blogspot.com/_LoPTdkHrjjk/SHiTWW8aIeI/AAAAAAAAAL4/Kb50GvPdTEA/s400/communists+arrested+reichstag+fi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93330" cy="5236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504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Communists arrested after the </a:t>
            </a:r>
            <a:r>
              <a:rPr lang="en-US" b="1" dirty="0" smtClean="0"/>
              <a:t>Reichstag fire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Germany Becomes Totalitarian State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25779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Germany became a one-party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Nazi state. 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The SS, loyal only to Hitler,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arrested and murdered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hundreds of Hitler’s political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enemies.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Communists, Social Democrats,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trade-union leaders arrested.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Terror carried out by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Gestapo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(Nazi secret police)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" name="Picture 8" descr="http://static.letsbuyit.com/filer/images/uk/products/original/139/22/gestapo-dvd-2002-139223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002521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ladylibertyslamp.files.wordpress.com/2010/03/gestapo-435x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772400" cy="5378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rgbClr val="000000"/>
                </a:solidFill>
                <a:latin typeface="Georgia" pitchFamily="18" charset="0"/>
              </a:rPr>
              <a:t>June 30, 1934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“Night of the Long Knives”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Army saw SA radicals as a threat.</a:t>
            </a:r>
          </a:p>
          <a:p>
            <a:pPr>
              <a:buClr>
                <a:schemeClr val="tx1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To win support of the army, Hitler</a:t>
            </a:r>
            <a:endParaRPr lang="en-US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purged Nazi Party of SA extremists.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Hundreds of SA leaders who had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helped Hitler come to power were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arrested by the SS and executed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without trial.</a:t>
            </a:r>
          </a:p>
          <a:p>
            <a:pPr>
              <a:buClr>
                <a:schemeClr val="tx1"/>
              </a:buClr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German Army now pledged its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supported for Hitler.</a:t>
            </a:r>
          </a:p>
        </p:txBody>
      </p:sp>
      <p:pic>
        <p:nvPicPr>
          <p:cNvPr id="63490" name="Picture 2" descr="http://www.conservapedia.com/images/7/7c/HitlerRohm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754614" cy="34019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4876800"/>
            <a:ext cx="233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Hitler and SA leader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Ernst Rohm, who 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Hitler had killed in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1934.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nazi-book-burning-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6858000" cy="5139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486400"/>
            <a:ext cx="7176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Public opinion shaped by government propaganda and </a:t>
            </a:r>
          </a:p>
          <a:p>
            <a:r>
              <a:rPr lang="en-US" b="1" dirty="0" smtClean="0">
                <a:latin typeface="Georgia" pitchFamily="18" charset="0"/>
              </a:rPr>
              <a:t>censorship. Books that didn’t conform to Nazi beliefs were </a:t>
            </a:r>
          </a:p>
          <a:p>
            <a:r>
              <a:rPr lang="en-US" b="1" dirty="0" smtClean="0">
                <a:latin typeface="Georgia" pitchFamily="18" charset="0"/>
              </a:rPr>
              <a:t>burned</a:t>
            </a:r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www.msu.edu/~wandless/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91" y="630678"/>
            <a:ext cx="3707095" cy="52214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6254" y="5897880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"One People, One Government, One Leader!" </a:t>
            </a:r>
            <a:b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Postwar Economic Problems in Europe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After WWI, Europe faced severe economic problems:</a:t>
            </a:r>
          </a:p>
          <a:p>
            <a:pPr indent="393700">
              <a:buClrTx/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Inflation </a:t>
            </a:r>
          </a:p>
          <a:p>
            <a:pPr indent="393700">
              <a:buClrTx/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Worldwide depression</a:t>
            </a:r>
          </a:p>
          <a:p>
            <a:pPr indent="393700">
              <a:buClrTx/>
              <a:buFont typeface="Arial" pitchFamily="34" charset="0"/>
              <a:buChar char="•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New democracies weak and ineffective in addressing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these problems.</a:t>
            </a:r>
          </a:p>
          <a:p>
            <a:pPr marL="685800" indent="-396875">
              <a:buClrTx/>
              <a:buFont typeface="Arial" pitchFamily="34" charset="0"/>
              <a:buChar char="•"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Economic despair caused people to lose faith in democratic  government and turn to an extreme system of government called </a:t>
            </a:r>
            <a:r>
              <a:rPr lang="en-US" sz="2600" b="1" dirty="0" smtClean="0">
                <a:solidFill>
                  <a:srgbClr val="000000"/>
                </a:solidFill>
                <a:latin typeface="Georgia" pitchFamily="18" charset="0"/>
              </a:rPr>
              <a:t>fascism.</a:t>
            </a:r>
            <a:endParaRPr lang="en-US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The Hitler Youth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School children were forced to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join the “Hitler Youth”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Was an extension of the Nazi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military structure that sought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to prepare future generations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for responsibility of continuing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its reign.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Indoctrinated German children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so as to perpetuate the beliefs 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of the Nazi ideology.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8620" name="Picture 12" descr="http://germanmilitariacollectibles.com/blog/uploaded_images/grp186-76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164" y="1600200"/>
            <a:ext cx="283028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hilter_youth_mind_cont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4081976" cy="2618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38" name="Picture 2" descr="http://www.history.ucsb.edu/faculty/marcuse/classes/133p/133p04papers/133p04papimg/hitleryouth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399"/>
            <a:ext cx="3352800" cy="3225801"/>
          </a:xfrm>
          <a:prstGeom prst="rect">
            <a:avLst/>
          </a:prstGeom>
          <a:noFill/>
        </p:spPr>
      </p:pic>
      <p:pic>
        <p:nvPicPr>
          <p:cNvPr id="65540" name="Picture 4" descr="http://www.ushmm.org/propaganda/assets/images/500x/hitler-youth-me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3619500" cy="2685670"/>
          </a:xfrm>
          <a:prstGeom prst="rect">
            <a:avLst/>
          </a:prstGeom>
          <a:noFill/>
        </p:spPr>
      </p:pic>
      <p:pic>
        <p:nvPicPr>
          <p:cNvPr id="65542" name="Picture 6" descr="http://cache4.asset-cache.net/xc/3242834.jpg?v=1&amp;c=IWSAsset&amp;k=2&amp;d=45B0EB3381F7834DC7862F9F3E951094566976C46E574EBEE23FEF406871B7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00400"/>
            <a:ext cx="386389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http://t2.gstatic.com/images?q=tbn:ANd9GcTeZip5xstHLNHWO_EErRV4_VI9yfEF1lBVtmE4jWbw0tT0H8H4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2971800" cy="4274944"/>
          </a:xfrm>
          <a:prstGeom prst="rect">
            <a:avLst/>
          </a:prstGeom>
          <a:noFill/>
        </p:spPr>
      </p:pic>
      <p:pic>
        <p:nvPicPr>
          <p:cNvPr id="7" name="Picture 8" descr="http://www.germaniainternational.com/images/hitleryout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101340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334000"/>
            <a:ext cx="3796402" cy="95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"Youth serves the Fuhrer. 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All ten-year-old boys join the Hitler Youth"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sitemaker.umich.edu/youthunderfascism/files/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840" y="990601"/>
            <a:ext cx="3135959" cy="4495800"/>
          </a:xfrm>
          <a:prstGeom prst="rect">
            <a:avLst/>
          </a:prstGeom>
          <a:noFill/>
        </p:spPr>
      </p:pic>
      <p:pic>
        <p:nvPicPr>
          <p:cNvPr id="5" name="Picture 6" descr="http://t0.gstatic.com/images?q=tbn:XyK8HmdV5SJgSM:http://www.historywiz.com/images/worldwarII/germangirlposter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3276600" cy="4519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5715000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"All Girls Join Us" </a:t>
            </a:r>
            <a:b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534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4"/>
              </a:rPr>
              <a:t>German Video on Hitler Youth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tler rose to great power in Germany's embrace of fasci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"/>
            <a:ext cx="5181600" cy="61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6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orange-NaziPartyDay_193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339656" cy="558942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6096000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eorgia" pitchFamily="18" charset="0"/>
              </a:rPr>
              <a:t>Mass  rallies staged to generate enthusiasm for Nazi goals</a:t>
            </a:r>
            <a:endParaRPr lang="en-US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Nazi </a:t>
            </a:r>
            <a:r>
              <a:rPr lang="en-US" sz="3600" b="1" dirty="0" smtClean="0">
                <a:solidFill>
                  <a:srgbClr val="000000"/>
                </a:solidFill>
                <a:latin typeface="Georgia" pitchFamily="18" charset="0"/>
              </a:rPr>
              <a:t>Anti-Semitism</a:t>
            </a:r>
            <a:endParaRPr lang="en-US" sz="3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Hatred of Jews a key part of Nazi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ideology.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Jews made up less than 1 percent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of Germany’s population, but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were made scapegoats for all of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Germany’s problems.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Nazis passed laws (the Nuremberg Laws) stripping Jews of their rights and eventually,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their German citizenship.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70660" name="Picture 4" descr="http://www.france24.com/en/files/imagecache/france24_ct_player_thumbnail/story/nazi-assh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009900" cy="2222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Nazi Anti-Jewish Propaganda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" name="Picture 8" descr="https://www.msu.edu/~wandless/eternaljewl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698633" cy="3846146"/>
          </a:xfrm>
          <a:prstGeom prst="rect">
            <a:avLst/>
          </a:prstGeom>
          <a:noFill/>
        </p:spPr>
      </p:pic>
      <p:pic>
        <p:nvPicPr>
          <p:cNvPr id="80898" name="Picture 2" descr="http://www.newsrealblog.com/wp-content/uploads/2010/07/17-Totalitarian-Anti-Semiti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690048" cy="3845187"/>
          </a:xfrm>
          <a:prstGeom prst="rect">
            <a:avLst/>
          </a:prstGeom>
          <a:noFill/>
        </p:spPr>
      </p:pic>
      <p:pic>
        <p:nvPicPr>
          <p:cNvPr id="80900" name="Picture 4" descr="nazi_propaganda_eternal_jew.jpg">
            <a:hlinkClick r:id="rId4" tooltip="nazi_propaganda_eternal_jew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2667000" cy="384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i="1" u="sng" dirty="0" smtClean="0">
                <a:solidFill>
                  <a:srgbClr val="000000"/>
                </a:solidFill>
                <a:latin typeface="Georgia" pitchFamily="18" charset="0"/>
              </a:rPr>
              <a:t>November, 9, 1938</a:t>
            </a:r>
            <a:r>
              <a:rPr lang="en-US" sz="2700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en-US" sz="270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en-US" sz="3600" i="1" dirty="0" err="1" smtClean="0">
                <a:solidFill>
                  <a:srgbClr val="000000"/>
                </a:solidFill>
                <a:latin typeface="Georgia" pitchFamily="18" charset="0"/>
              </a:rPr>
              <a:t>Kristallnacht</a:t>
            </a:r>
            <a:r>
              <a:rPr lang="en-US" sz="3600" i="1" dirty="0" smtClean="0">
                <a:solidFill>
                  <a:srgbClr val="000000"/>
                </a:solidFill>
                <a:latin typeface="Georgia" pitchFamily="18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“Night of the Broken Glass”</a:t>
            </a:r>
            <a:b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</a:br>
            <a:endParaRPr lang="en-US" sz="36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The start of an organized 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campaign to eliminate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Jews from German life.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Nazi mobs attacked Jews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in their homes and on the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streets.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Ninety Jews were killed.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Thousands arrested.</a:t>
            </a:r>
          </a:p>
          <a:p>
            <a:pPr>
              <a:buClr>
                <a:schemeClr val="tx1"/>
              </a:buCl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Thousands of Jewish-owned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buildings, businesses, and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synagogues destroyed by</a:t>
            </a:r>
          </a:p>
          <a:p>
            <a:pPr>
              <a:buClr>
                <a:schemeClr val="tx1"/>
              </a:buCl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fire and bombs.</a:t>
            </a: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9634" name="Picture 2" descr="http://www.history.ucsb.edu/faculty/marcuse/classes/33d/33dWImages/KNachtNYT600pxw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1524000"/>
            <a:ext cx="388619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iram7.files.wordpress.com/2007/10/kristallnacht.jpg?w=335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858000" cy="614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Fascism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5334000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Political ideology invented by </a:t>
            </a:r>
          </a:p>
          <a:p>
            <a:pPr marL="0" indent="0">
              <a:buClrTx/>
              <a:buNone/>
            </a:pPr>
            <a:r>
              <a:rPr lang="en-US" sz="26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   Mussolini and introduced in</a:t>
            </a:r>
          </a:p>
          <a:p>
            <a:pPr marL="0" indent="0">
              <a:buClrTx/>
              <a:buNone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    Italy in the 1920s.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Word derived from the Latin </a:t>
            </a:r>
          </a:p>
          <a:p>
            <a:pPr marL="0" indent="0">
              <a:buClrTx/>
              <a:buNone/>
            </a:pPr>
            <a:r>
              <a:rPr lang="en-US" sz="26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 “Fasces”~ meaning “bundle </a:t>
            </a:r>
          </a:p>
          <a:p>
            <a:pPr marL="0" indent="0">
              <a:buClrTx/>
              <a:buNone/>
            </a:pPr>
            <a:r>
              <a:rPr lang="en-US" sz="26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  of sticks”. 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A bundle of sticks wrapped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	around an axe became the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	symbol of the Fascist party 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  <a:cs typeface="Times New Roman" pitchFamily="18" charset="0"/>
              </a:rPr>
              <a:t>	in Italy.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drkatesview.files.wordpress.com/2009/12/fasc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1615440"/>
            <a:ext cx="3169073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antifascistencyclopedia.com/wp-content/uploads/2010/11/1938_progrome_synag_69672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7249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http://4.bp.blogspot.com/_k07pirzBU34/S6oEObpW2tI/AAAAAAAAEFU/DUFuFSF04wI/s1600/Kristalln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86736" cy="569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heblogan.files.wordpress.com/2010/10/kristallnach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7618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877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What will become the Holocaust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has begun…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8370" name="Picture 2" descr="http://image.guardian.co.uk/sys-images/Guardian/Pix/red/blue_pics/2008/09/03/Holocaust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31520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5941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Next ....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Nazi aggression leads to war</a:t>
            </a:r>
            <a:endParaRPr lang="en-US" sz="3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6324" name="Picture 4" descr="http://www.solidprinciples.com/blog/wp-content/uploads/2010/02/german-soldiers-marching-world_wa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315200" cy="424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70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Characteristics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 of Fascism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Ultra- conservative (reactionary) nationalism.</a:t>
            </a:r>
          </a:p>
          <a:p>
            <a:pPr marL="914400" lvl="1" indent="-285750"/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Constant use of patriotic mottos, slogans, symbols, songs, etc.</a:t>
            </a:r>
          </a:p>
          <a:p>
            <a:pPr marL="914400" lvl="1" indent="-285750"/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Flags are seen everywhere.</a:t>
            </a:r>
          </a:p>
          <a:p>
            <a:pPr marL="914400" lvl="1" indent="-285750"/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Create a patriotic frenzy over the need to eliminate a common threat or “enemy” Can be racial, ethnic, a religious minority, liberals, communists, etc.</a:t>
            </a:r>
          </a:p>
          <a:p>
            <a:pPr>
              <a:buClrTx/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Totalitarianism</a:t>
            </a:r>
          </a:p>
          <a:p>
            <a:pPr marL="963613" indent="-21590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Demands absolute obedience to the state and to an  authoritarian leader.</a:t>
            </a:r>
          </a:p>
          <a:p>
            <a:pPr marL="963613" indent="-21590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Government controls all aspects of society.</a:t>
            </a:r>
          </a:p>
          <a:p>
            <a:pPr marL="963613" indent="-21590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One-party dictatorship. People denied individual rights.</a:t>
            </a:r>
          </a:p>
          <a:p>
            <a:pPr marL="963613" indent="-215900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Anti-democratic</a:t>
            </a:r>
          </a:p>
          <a:p>
            <a:pPr>
              <a:buClrTx/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37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None/>
            </a:pPr>
            <a:endParaRPr lang="en-US" sz="37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3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ClrTx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70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Characteristics of Fascism (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con’t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>
              <a:buClrTx/>
              <a:buNone/>
            </a:pPr>
            <a:endParaRPr lang="en-US" sz="3700" dirty="0" smtClean="0">
              <a:latin typeface="Georgia" pitchFamily="18" charset="0"/>
            </a:endParaRPr>
          </a:p>
          <a:p>
            <a:endParaRPr lang="en-US" sz="42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4400" dirty="0" smtClean="0">
                <a:latin typeface="Georgia" pitchFamily="18" charset="0"/>
              </a:rPr>
              <a:t>Organized violence used to suppress opposition.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44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4200" dirty="0" smtClean="0">
                <a:latin typeface="Georgia" pitchFamily="18" charset="0"/>
              </a:rPr>
              <a:t>Militaristic, expansionist foreign policy. </a:t>
            </a:r>
          </a:p>
          <a:p>
            <a:pPr>
              <a:buClrTx/>
              <a:buNone/>
            </a:pPr>
            <a:endParaRPr lang="en-US" sz="42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4200" dirty="0" smtClean="0">
                <a:latin typeface="Georgia" pitchFamily="18" charset="0"/>
              </a:rPr>
              <a:t>Preserves capitalism, but with state control of large corporations.</a:t>
            </a:r>
          </a:p>
          <a:p>
            <a:pPr>
              <a:buClrTx/>
              <a:buNone/>
            </a:pPr>
            <a:endParaRPr lang="en-US" sz="42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4200" dirty="0" smtClean="0">
                <a:latin typeface="Georgia" pitchFamily="18" charset="0"/>
              </a:rPr>
              <a:t>Main supporters: Upper and upper-middle classes and industrialists  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4200" dirty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4200" dirty="0" smtClean="0">
                <a:latin typeface="Georgia" pitchFamily="18" charset="0"/>
              </a:rPr>
              <a:t>Enemies: Labor unions, socialists, and communists .</a:t>
            </a:r>
          </a:p>
          <a:p>
            <a:pPr>
              <a:buClrTx/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None/>
            </a:pPr>
            <a:endParaRPr lang="en-US" sz="26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ClrTx/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Georgia" pitchFamily="18" charset="0"/>
              </a:rPr>
              <a:t>Where is fascism on the political spectrum?</a:t>
            </a:r>
          </a:p>
          <a:p>
            <a:pPr>
              <a:buClrTx/>
            </a:pPr>
            <a:endParaRPr lang="en-US" sz="26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Support for Fascism in Italy and 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Germany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WHY?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5211764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Fascist leaders in countries like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Germany and Italy promised to</a:t>
            </a:r>
          </a:p>
          <a:p>
            <a:pPr>
              <a:buClrTx/>
              <a:buNone/>
            </a:pPr>
            <a:r>
              <a:rPr lang="en-US" sz="2600" b="1" dirty="0" smtClean="0">
                <a:latin typeface="Georgia" pitchFamily="18" charset="0"/>
              </a:rPr>
              <a:t>	</a:t>
            </a:r>
            <a:r>
              <a:rPr lang="en-US" sz="2600" dirty="0" smtClean="0">
                <a:latin typeface="Georgia" pitchFamily="18" charset="0"/>
              </a:rPr>
              <a:t>revive the economy, rebuild the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military, and restore national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pride.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latin typeface="Georgia" pitchFamily="18" charset="0"/>
              </a:rPr>
              <a:t>People turned to these leaders </a:t>
            </a:r>
          </a:p>
          <a:p>
            <a:pPr>
              <a:buClrTx/>
              <a:buNone/>
            </a:pPr>
            <a:r>
              <a:rPr lang="en-US" sz="2600" dirty="0" smtClean="0">
                <a:latin typeface="Georgia" pitchFamily="18" charset="0"/>
              </a:rPr>
              <a:t>	out of desperation. 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latin typeface="Georgia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People in both countries were  </a:t>
            </a:r>
          </a:p>
          <a:p>
            <a:pPr marL="0" indent="0">
              <a:buClrTx/>
              <a:buNone/>
            </a:pPr>
            <a:r>
              <a:rPr lang="en-US" sz="2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   desperate for strong leaders who 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would </a:t>
            </a:r>
            <a:r>
              <a:rPr lang="en-US" sz="2600" i="1" dirty="0" smtClean="0">
                <a:solidFill>
                  <a:schemeClr val="bg1"/>
                </a:solidFill>
                <a:latin typeface="Georgia" pitchFamily="18" charset="0"/>
              </a:rPr>
              <a:t>take action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>
              <a:buClrTx/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endParaRPr lang="en-US" sz="2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9154" name="Picture 2" descr="http://uahsibhistory.wikispaces.com/file/view/Mussolini%2Bhitler.jpg/113461233/Mussolini%2B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751" y="1600200"/>
            <a:ext cx="28763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497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Benito </a:t>
            </a:r>
            <a:r>
              <a:rPr lang="en-US" sz="3600" dirty="0" smtClean="0">
                <a:solidFill>
                  <a:srgbClr val="000000"/>
                </a:solidFill>
                <a:latin typeface="Georgia" pitchFamily="18" charset="0"/>
              </a:rPr>
              <a:t>Mussolini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 Rises to Power in Italy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http://www.biography.com/imported/images/Biography/Images/Profiles/M/Benito-Mussolini-9419443-2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295650" cy="3295651"/>
          </a:xfrm>
          <a:prstGeom prst="rect">
            <a:avLst/>
          </a:prstGeom>
          <a:noFill/>
        </p:spPr>
      </p:pic>
      <p:pic>
        <p:nvPicPr>
          <p:cNvPr id="1030" name="Picture 6" descr="http://2.bp.blogspot.com/-zlu9asaav4I/Tqc-l2YTzxI/AAAAAAAACQ8/3zvulA6jbnQ/s400/lagrandestoria_musso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57325"/>
            <a:ext cx="2795734" cy="3276600"/>
          </a:xfrm>
          <a:prstGeom prst="rect">
            <a:avLst/>
          </a:prstGeom>
          <a:noFill/>
        </p:spPr>
      </p:pic>
      <p:pic>
        <p:nvPicPr>
          <p:cNvPr id="1032" name="Picture 8" descr="http://1.bp.blogspot.com/_fnsOmb0Fvog/SqQLx4tLqrI/AAAAAAAABsM/gHtahB1aJOI/s400/mussol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457325"/>
            <a:ext cx="2027972" cy="327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5105400"/>
            <a:ext cx="8485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eorgia" pitchFamily="18" charset="0"/>
              </a:rPr>
              <a:t>“My objective is simple. I want to make Italy great,</a:t>
            </a:r>
          </a:p>
          <a:p>
            <a:r>
              <a:rPr lang="en-US" sz="2800" i="1" dirty="0">
                <a:solidFill>
                  <a:srgbClr val="000000"/>
                </a:solidFill>
                <a:latin typeface="Georgia" pitchFamily="18" charset="0"/>
              </a:rPr>
              <a:t>r</a:t>
            </a:r>
            <a:r>
              <a:rPr lang="en-US" sz="2800" i="1" dirty="0" smtClean="0">
                <a:solidFill>
                  <a:srgbClr val="000000"/>
                </a:solidFill>
                <a:latin typeface="Georgia" pitchFamily="18" charset="0"/>
              </a:rPr>
              <a:t>espected, and feared.”</a:t>
            </a:r>
          </a:p>
          <a:p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     - Benito Mussolini</a:t>
            </a: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6929</TotalTime>
  <Words>1893</Words>
  <Application>Microsoft Office PowerPoint</Application>
  <PresentationFormat>On-screen Show (4:3)</PresentationFormat>
  <Paragraphs>407</Paragraphs>
  <Slides>54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Equity</vt:lpstr>
      <vt:lpstr>   Unit V: The Interwar Years-_x0016_Revolution and Nationalism- Part 5  1919-1939  </vt:lpstr>
      <vt:lpstr>The Rise of Fascism</vt:lpstr>
      <vt:lpstr>The Rise of Fascism in Italy</vt:lpstr>
      <vt:lpstr>Postwar Economic Problems in Europe</vt:lpstr>
      <vt:lpstr>Fascism</vt:lpstr>
      <vt:lpstr>Characteristics of Fascism</vt:lpstr>
      <vt:lpstr>Characteristics of Fascism (con’t)</vt:lpstr>
      <vt:lpstr>Support for Fascism in Italy and Germany. WHY?</vt:lpstr>
      <vt:lpstr>Benito Mussolini Rises to Power in Italy</vt:lpstr>
      <vt:lpstr>Benito Mussolini’s Appeal?</vt:lpstr>
      <vt:lpstr>Mussolini’s Appeal</vt:lpstr>
      <vt:lpstr>Mussolini’s Appeal</vt:lpstr>
      <vt:lpstr>Slide 13</vt:lpstr>
      <vt:lpstr>Mussolini Comes to Power in Italy</vt:lpstr>
      <vt:lpstr>Slide 15</vt:lpstr>
      <vt:lpstr>Mussolini Comes to Power</vt:lpstr>
      <vt:lpstr>Mussolini in Power</vt:lpstr>
      <vt:lpstr>Slide 18</vt:lpstr>
      <vt:lpstr> The Rise of Nazism in Germany</vt:lpstr>
      <vt:lpstr>Germany Between the Wars</vt:lpstr>
      <vt:lpstr>Slide 21</vt:lpstr>
      <vt:lpstr>Slide 22</vt:lpstr>
      <vt:lpstr>The Rise of Adolf Hitler</vt:lpstr>
      <vt:lpstr>Nazism</vt:lpstr>
      <vt:lpstr>The Nazi Party</vt:lpstr>
      <vt:lpstr>Slide 26</vt:lpstr>
      <vt:lpstr>1923 Failed Munich “putsch”  </vt:lpstr>
      <vt:lpstr>Mein Kampf (“My Struggle”)</vt:lpstr>
      <vt:lpstr>Mein Kampf (con’t)</vt:lpstr>
      <vt:lpstr>Slide 30</vt:lpstr>
      <vt:lpstr>Hitler’s Road to Power</vt:lpstr>
      <vt:lpstr>1933 Hitler Appointed Chancellor</vt:lpstr>
      <vt:lpstr>Nazis Elected to Power</vt:lpstr>
      <vt:lpstr>Slide 34</vt:lpstr>
      <vt:lpstr>Germany Becomes Totalitarian State</vt:lpstr>
      <vt:lpstr>Slide 36</vt:lpstr>
      <vt:lpstr>June 30, 1934 “Night of the Long Knives”</vt:lpstr>
      <vt:lpstr>Slide 38</vt:lpstr>
      <vt:lpstr>Slide 39</vt:lpstr>
      <vt:lpstr>The Hitler Youth</vt:lpstr>
      <vt:lpstr>Slide 41</vt:lpstr>
      <vt:lpstr>Slide 42</vt:lpstr>
      <vt:lpstr>Slide 43</vt:lpstr>
      <vt:lpstr>Slide 44</vt:lpstr>
      <vt:lpstr>Slide 45</vt:lpstr>
      <vt:lpstr>Nazi Anti-Semitism</vt:lpstr>
      <vt:lpstr>Nazi Anti-Jewish Propaganda</vt:lpstr>
      <vt:lpstr>November, 9, 1938 Kristallnacht  “Night of the Broken Glass” 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Fascism</dc:title>
  <dc:creator>SBLAKE</dc:creator>
  <cp:lastModifiedBy>Michael Brown</cp:lastModifiedBy>
  <cp:revision>428</cp:revision>
  <dcterms:created xsi:type="dcterms:W3CDTF">2015-12-17T02:34:56Z</dcterms:created>
  <dcterms:modified xsi:type="dcterms:W3CDTF">2015-12-17T04:39:58Z</dcterms:modified>
</cp:coreProperties>
</file>