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29"/>
  </p:notesMasterIdLst>
  <p:sldIdLst>
    <p:sldId id="287" r:id="rId2"/>
    <p:sldId id="257" r:id="rId3"/>
    <p:sldId id="280" r:id="rId4"/>
    <p:sldId id="269" r:id="rId5"/>
    <p:sldId id="288" r:id="rId6"/>
    <p:sldId id="285" r:id="rId7"/>
    <p:sldId id="272" r:id="rId8"/>
    <p:sldId id="276" r:id="rId9"/>
    <p:sldId id="277" r:id="rId10"/>
    <p:sldId id="275" r:id="rId11"/>
    <p:sldId id="278" r:id="rId12"/>
    <p:sldId id="281" r:id="rId13"/>
    <p:sldId id="270" r:id="rId14"/>
    <p:sldId id="279" r:id="rId15"/>
    <p:sldId id="273" r:id="rId16"/>
    <p:sldId id="274" r:id="rId17"/>
    <p:sldId id="286" r:id="rId18"/>
    <p:sldId id="284" r:id="rId19"/>
    <p:sldId id="260" r:id="rId20"/>
    <p:sldId id="262" r:id="rId21"/>
    <p:sldId id="263" r:id="rId22"/>
    <p:sldId id="264" r:id="rId23"/>
    <p:sldId id="267" r:id="rId24"/>
    <p:sldId id="266" r:id="rId25"/>
    <p:sldId id="261" r:id="rId26"/>
    <p:sldId id="268" r:id="rId27"/>
    <p:sldId id="28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0" autoAdjust="0"/>
    <p:restoredTop sz="94640" autoAdjust="0"/>
  </p:normalViewPr>
  <p:slideViewPr>
    <p:cSldViewPr>
      <p:cViewPr varScale="1">
        <p:scale>
          <a:sx n="67" d="100"/>
          <a:sy n="67" d="100"/>
        </p:scale>
        <p:origin x="66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B95E9-E68F-48C5-8C6D-6EC3ED4956AA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5E229-7157-4577-AE32-1E18A87B11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30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5E229-7157-4577-AE32-1E18A87B115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61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1/8/2016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1/8/2016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1/8/2016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1/8/2016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1/8/2016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url?source=imgres&amp;ct=tbn&amp;q=http://www.facebook.com/profile/pic.php?uid=AAAAAQAQShDTcPI4I9Lwxd3HOytLEwAAAApGg-B0F4bVIFBwTOM_05o9&amp;usg=AFQjCNEw1RdLsyD5OTQxpYQHuAJx-OPTQA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Gmka2mydsD0" TargetMode="Externa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3XC4VWIaxTHDDM&amp;tbnid=pzsXmKecXKZKmM:&amp;ved=0CAUQjRw&amp;url=http://leatherneckm31.typepad.com/leatherneckm31/2007/08/lost-to-history.html&amp;ei=WwSkUZO8G8Wu0AH_74GgDw&amp;bvm=bv.47008514,d.dmQ&amp;psig=AFQjCNE0x6wkt65dVlYfZUVsyzMj1kZHfw&amp;ust=1369789660531421" TargetMode="External"/><Relationship Id="rId2" Type="http://schemas.openxmlformats.org/officeDocument/2006/relationships/hyperlink" Target="https://www.youtube.com/watch?v=bP6cm6YKLA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hyperlink" Target="http://www.google.com/url?sa=i&amp;rct=j&amp;q=&amp;esrc=s&amp;frm=1&amp;source=images&amp;cd=&amp;cad=rja&amp;docid=kf9mzbUDD6VMlM&amp;tbnid=84J7uDYo8S9OPM:&amp;ved=0CAUQjRw&amp;url=http://www.forbes.com/sites/johntamny/2012/07/01/rethinking-tom-brokaws-greatest-generation-was-it-really-the-greatest/&amp;ei=hgOkUajNNKnv0QHBxoCgAw&amp;bvm=bv.47008514,d.dmQ&amp;psig=AFQjCNE0x6wkt65dVlYfZUVsyzMj1kZHfw&amp;ust=1369789660531421" TargetMode="Externa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b="1" dirty="0" smtClean="0">
                <a:latin typeface="Georgia" pitchFamily="18" charset="0"/>
              </a:rPr>
              <a:t/>
            </a:r>
            <a:br>
              <a:rPr lang="en-US" sz="4800" b="1" dirty="0" smtClean="0">
                <a:latin typeface="Georgia" pitchFamily="18" charset="0"/>
              </a:rPr>
            </a:br>
            <a:r>
              <a:rPr lang="en-US" sz="4800" b="1" dirty="0" smtClean="0">
                <a:latin typeface="Georgia" pitchFamily="18" charset="0"/>
              </a:rPr>
              <a:t> </a:t>
            </a:r>
            <a:br>
              <a:rPr lang="en-US" sz="4800" b="1" dirty="0" smtClean="0">
                <a:latin typeface="Georgia" pitchFamily="18" charset="0"/>
              </a:rPr>
            </a:br>
            <a:r>
              <a:rPr lang="en-US" sz="48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Georgia" pitchFamily="18" charset="0"/>
              </a:rPr>
              <a:t>Unit VI</a:t>
            </a:r>
            <a:endParaRPr lang="en-US" sz="49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sz="5200" b="1" dirty="0" smtClean="0">
                <a:solidFill>
                  <a:schemeClr val="bg1"/>
                </a:solidFill>
                <a:latin typeface="Georgia" pitchFamily="18" charset="0"/>
              </a:rPr>
              <a:t>World War II</a:t>
            </a:r>
            <a:endParaRPr lang="en-US" sz="4800" b="1" dirty="0" smtClean="0">
              <a:latin typeface="Georgia" pitchFamily="18" charset="0"/>
            </a:endParaRPr>
          </a:p>
          <a:p>
            <a:pPr>
              <a:buFontTx/>
              <a:buNone/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Georgia" pitchFamily="18" charset="0"/>
              </a:rPr>
              <a:t>Part IV</a:t>
            </a:r>
          </a:p>
          <a:p>
            <a:pPr>
              <a:buFontTx/>
              <a:buNone/>
              <a:defRPr/>
            </a:pPr>
            <a:endParaRPr lang="en-US" sz="40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>
              <a:buFontTx/>
              <a:buNone/>
              <a:defRPr/>
            </a:pPr>
            <a:r>
              <a:rPr lang="en-US" sz="4000" b="1" dirty="0" smtClean="0">
                <a:solidFill>
                  <a:schemeClr val="tx2"/>
                </a:solidFill>
                <a:latin typeface="Georgia" pitchFamily="18" charset="0"/>
              </a:rPr>
              <a:t>The Legacy of the War</a:t>
            </a:r>
          </a:p>
          <a:p>
            <a:pPr>
              <a:buFontTx/>
              <a:buNone/>
              <a:defRPr/>
            </a:pPr>
            <a:endParaRPr lang="en-US" sz="4000" b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acred-destinations.com/germany/cologne-cathedral-photos/wwii-bombing-cc-gordon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"/>
            <a:ext cx="7418366" cy="6248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71600" y="60960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Cologne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owensarchive.com/images/uploads/9107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161279" cy="591693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762000"/>
            <a:ext cx="150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Nuremberg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WWII’s Legacy </a:t>
            </a:r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The Demise of Fascism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After Germany and Italy’s 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	defeat, fascism no longer a 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	serious threat or a serious 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	political force in the world.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Discredited as a political 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	ideology. No longer had 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	mass appeal. 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Relegated to fringe groups 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    on the far right.</a:t>
            </a:r>
            <a:endParaRPr lang="en-US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2290" name="Picture 2" descr="http://images.google.com/url?source=imgres&amp;ct=img&amp;q=http://www.masconomet.org/teachers/pmagner/Secondsemesterreview/Mussolini%2520and%2520Hitler.jpg&amp;usg=AFQjCNHmTorsabqS5PexiaSX4hC2zBPuq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752600"/>
            <a:ext cx="3300180" cy="3657600"/>
          </a:xfrm>
          <a:prstGeom prst="rect">
            <a:avLst/>
          </a:prstGeom>
          <a:noFill/>
        </p:spPr>
      </p:pic>
      <p:pic>
        <p:nvPicPr>
          <p:cNvPr id="11266" name="Picture 2" descr="http://libcom.org/files/hammer-Swasti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676400"/>
            <a:ext cx="3505200" cy="4375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89464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Georgia" pitchFamily="18" charset="0"/>
              </a:rPr>
              <a:t>WWII’s Legacy</a:t>
            </a: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Georgia" pitchFamily="18" charset="0"/>
              </a:rPr>
              <a:t>The Holocaust</a:t>
            </a:r>
            <a:endParaRPr lang="en-US" sz="4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211763"/>
          </a:xfrm>
        </p:spPr>
        <p:txBody>
          <a:bodyPr>
            <a:normAutofit lnSpcReduction="10000"/>
          </a:bodyPr>
          <a:lstStyle/>
          <a:p>
            <a:pPr marL="395288" indent="-277813"/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The Holocaust led to the</a:t>
            </a:r>
          </a:p>
          <a:p>
            <a:pPr marL="395288" indent="-277813">
              <a:buNone/>
            </a:pP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   creation of a new word – </a:t>
            </a:r>
          </a:p>
          <a:p>
            <a:pPr marL="395288" indent="-277813">
              <a:buNone/>
            </a:pPr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Georgia" pitchFamily="18" charset="0"/>
              </a:rPr>
              <a:t>  genocide </a:t>
            </a: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– to describe </a:t>
            </a:r>
          </a:p>
          <a:p>
            <a:pPr marL="395288" indent="-277813">
              <a:buNone/>
            </a:pPr>
            <a:r>
              <a:rPr lang="en-US" sz="28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  the targeting of an entire </a:t>
            </a:r>
          </a:p>
          <a:p>
            <a:pPr marL="395288" indent="-277813">
              <a:buNone/>
            </a:pPr>
            <a:r>
              <a:rPr lang="en-US" sz="28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  group for extermination.</a:t>
            </a:r>
          </a:p>
          <a:p>
            <a:pPr marL="395288" indent="-277813">
              <a:buNone/>
            </a:pPr>
            <a:endParaRPr lang="en-US" sz="2800" dirty="0" smtClean="0">
              <a:solidFill>
                <a:schemeClr val="bg1"/>
              </a:solidFill>
              <a:latin typeface="Georgia" pitchFamily="18" charset="0"/>
            </a:endParaRPr>
          </a:p>
          <a:p>
            <a:pPr marL="395288" indent="-277813"/>
            <a:r>
              <a:rPr lang="en-US" sz="2800" b="1" dirty="0" smtClean="0">
                <a:solidFill>
                  <a:schemeClr val="bg1"/>
                </a:solidFill>
                <a:latin typeface="Georgia" pitchFamily="18" charset="0"/>
              </a:rPr>
              <a:t>Genocide Convention</a:t>
            </a:r>
          </a:p>
          <a:p>
            <a:pPr marL="395288" indent="-277813">
              <a:buNone/>
            </a:pP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   of 1948 made genocide</a:t>
            </a:r>
          </a:p>
          <a:p>
            <a:pPr marL="395288" indent="-277813">
              <a:buNone/>
            </a:pP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	a crime and committed</a:t>
            </a:r>
          </a:p>
          <a:p>
            <a:pPr marL="395288" indent="-277813">
              <a:buNone/>
            </a:pP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	nations to preventing</a:t>
            </a:r>
          </a:p>
          <a:p>
            <a:pPr marL="395288" indent="-277813">
              <a:buNone/>
            </a:pP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	it from ever happening</a:t>
            </a:r>
          </a:p>
          <a:p>
            <a:pPr marL="395288" indent="-277813">
              <a:buNone/>
            </a:pP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	again.</a:t>
            </a:r>
          </a:p>
          <a:p>
            <a:pPr marL="395288" indent="-277813">
              <a:buNone/>
            </a:pPr>
            <a:endParaRPr lang="en-US" sz="2800" dirty="0" smtClean="0">
              <a:latin typeface="Georgia" pitchFamily="18" charset="0"/>
            </a:endParaRPr>
          </a:p>
          <a:p>
            <a:pPr>
              <a:buNone/>
            </a:pPr>
            <a:endParaRPr lang="en-US" sz="2800" dirty="0" smtClean="0">
              <a:latin typeface="Georgia" pitchFamily="18" charset="0"/>
            </a:endParaRPr>
          </a:p>
        </p:txBody>
      </p:sp>
      <p:pic>
        <p:nvPicPr>
          <p:cNvPr id="4" name="Picture 2" descr="http://shea05.tripod.com/sitebuildercontent/sitebuilderpictures/ca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4920" y="1554480"/>
            <a:ext cx="3338657" cy="4657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upload.wikimedia.org/wikipedia/commons/archive/a/a5/20071011065025!WWII-HolocaustDeaths-Pie-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2000"/>
            <a:ext cx="7929328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65664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WWII’s Legacy</a:t>
            </a: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Nuremberg War Crimes Trials (1945-1946)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Georgia" pitchFamily="18" charset="0"/>
              </a:rPr>
              <a:t>Allies put surviving Nazi</a:t>
            </a:r>
          </a:p>
          <a:p>
            <a:pPr>
              <a:buNone/>
            </a:pPr>
            <a:r>
              <a:rPr lang="en-US" sz="2600" dirty="0" smtClean="0">
                <a:solidFill>
                  <a:schemeClr val="bg1"/>
                </a:solidFill>
                <a:latin typeface="Georgia" pitchFamily="18" charset="0"/>
              </a:rPr>
              <a:t>	civilian and military leaders </a:t>
            </a:r>
          </a:p>
          <a:p>
            <a:pPr>
              <a:buNone/>
            </a:pPr>
            <a:r>
              <a:rPr lang="en-US" sz="2600" dirty="0" smtClean="0">
                <a:solidFill>
                  <a:schemeClr val="bg1"/>
                </a:solidFill>
                <a:latin typeface="Georgia" pitchFamily="18" charset="0"/>
              </a:rPr>
              <a:t>	on trial for waging war</a:t>
            </a:r>
          </a:p>
          <a:p>
            <a:pPr>
              <a:buNone/>
            </a:pPr>
            <a:r>
              <a:rPr lang="en-US" sz="2600" dirty="0" smtClean="0">
                <a:solidFill>
                  <a:schemeClr val="bg1"/>
                </a:solidFill>
                <a:latin typeface="Georgia" pitchFamily="18" charset="0"/>
              </a:rPr>
              <a:t>	of aggression, violating the</a:t>
            </a:r>
          </a:p>
          <a:p>
            <a:pPr>
              <a:buNone/>
            </a:pPr>
            <a:r>
              <a:rPr lang="en-US" sz="2600" dirty="0" smtClean="0">
                <a:solidFill>
                  <a:schemeClr val="bg1"/>
                </a:solidFill>
                <a:latin typeface="Georgia" pitchFamily="18" charset="0"/>
              </a:rPr>
              <a:t>	laws of war, and “crimes</a:t>
            </a:r>
          </a:p>
          <a:p>
            <a:pPr>
              <a:buNone/>
            </a:pPr>
            <a:r>
              <a:rPr lang="en-US" sz="2600" dirty="0" smtClean="0">
                <a:solidFill>
                  <a:schemeClr val="bg1"/>
                </a:solidFill>
                <a:latin typeface="Georgia" pitchFamily="18" charset="0"/>
              </a:rPr>
              <a:t>	against humanity.”</a:t>
            </a:r>
          </a:p>
          <a:p>
            <a:pPr>
              <a:buNone/>
            </a:pPr>
            <a:endParaRPr lang="en-US" sz="1400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2600" dirty="0" smtClean="0">
                <a:solidFill>
                  <a:schemeClr val="bg1"/>
                </a:solidFill>
                <a:latin typeface="Georgia" pitchFamily="18" charset="0"/>
              </a:rPr>
              <a:t>Of 22 defendants, 12 were</a:t>
            </a:r>
          </a:p>
          <a:p>
            <a:pPr>
              <a:buNone/>
            </a:pPr>
            <a:r>
              <a:rPr lang="en-US" sz="2600" dirty="0" smtClean="0">
                <a:solidFill>
                  <a:schemeClr val="bg1"/>
                </a:solidFill>
                <a:latin typeface="Georgia" pitchFamily="18" charset="0"/>
              </a:rPr>
              <a:t>	sentenced to death.</a:t>
            </a:r>
          </a:p>
          <a:p>
            <a:pPr>
              <a:buNone/>
            </a:pPr>
            <a:endParaRPr lang="en-US" sz="1400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2600" dirty="0" smtClean="0">
                <a:solidFill>
                  <a:schemeClr val="bg1"/>
                </a:solidFill>
                <a:latin typeface="Georgia" pitchFamily="18" charset="0"/>
              </a:rPr>
              <a:t>About 100,000 Germans</a:t>
            </a:r>
          </a:p>
          <a:p>
            <a:pPr>
              <a:buNone/>
            </a:pPr>
            <a:r>
              <a:rPr lang="en-US" sz="2600" dirty="0" smtClean="0">
                <a:solidFill>
                  <a:schemeClr val="bg1"/>
                </a:solidFill>
                <a:latin typeface="Georgia" pitchFamily="18" charset="0"/>
              </a:rPr>
              <a:t>	and Austrians were tried</a:t>
            </a:r>
          </a:p>
          <a:p>
            <a:pPr>
              <a:buNone/>
            </a:pPr>
            <a:r>
              <a:rPr lang="en-US" sz="2600" dirty="0" smtClean="0">
                <a:solidFill>
                  <a:schemeClr val="bg1"/>
                </a:solidFill>
                <a:latin typeface="Georgia" pitchFamily="18" charset="0"/>
              </a:rPr>
              <a:t>	and convicted of wartime</a:t>
            </a:r>
          </a:p>
          <a:p>
            <a:pPr>
              <a:buNone/>
            </a:pPr>
            <a:r>
              <a:rPr lang="en-US" sz="2600" dirty="0" smtClean="0">
                <a:solidFill>
                  <a:schemeClr val="bg1"/>
                </a:solidFill>
                <a:latin typeface="Georgia" pitchFamily="18" charset="0"/>
              </a:rPr>
              <a:t>	crimes.</a:t>
            </a:r>
          </a:p>
        </p:txBody>
      </p:sp>
      <p:pic>
        <p:nvPicPr>
          <p:cNvPr id="3074" name="Picture 2" descr="http://www.jewishvirtuallibrary.org/images/nuremberg_defenda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4967" y="1676400"/>
            <a:ext cx="3678033" cy="2743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81600" y="4495800"/>
            <a:ext cx="3581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The defendants at Nuremberg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41864"/>
          </a:xfrm>
        </p:spPr>
        <p:txBody>
          <a:bodyPr>
            <a:normAutofit/>
          </a:bodyPr>
          <a:lstStyle/>
          <a:p>
            <a:pPr algn="l"/>
            <a:r>
              <a:rPr lang="en-US" sz="2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WWII’s Legacy</a:t>
            </a: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American Occupation of Japan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830763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Japanese cities also left in ruin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	and two million Japanese died.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U.S. occupation of Japan under 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	MacArthur lasted </a:t>
            </a:r>
            <a:r>
              <a:rPr lang="en-US" sz="2800" b="1" dirty="0" smtClean="0">
                <a:solidFill>
                  <a:schemeClr val="bg1"/>
                </a:solidFill>
                <a:latin typeface="Georgia" pitchFamily="18" charset="0"/>
              </a:rPr>
              <a:t>six years</a:t>
            </a: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.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Japan’s military disbanded and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	war criminals put on trial.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Japan democratized under new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	U.S. imposed constitution.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Emperor Hirohito left on the 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	throne, but with greatly reduced 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	power. No longer considered to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	be a god.</a:t>
            </a:r>
            <a:endParaRPr lang="en-US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2050" name="Picture 2" descr="http://heritageamerican.files.wordpress.com/2009/08/postwar-macarthur-and-hirohito-11.jpg?w=224&amp;h=2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676400"/>
            <a:ext cx="3082658" cy="4114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38800" y="5943600"/>
            <a:ext cx="291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MacArthur and Hirohito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japanfocus.org/data/bombed_out_toky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229600" cy="64808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3000" y="838200"/>
            <a:ext cx="2572371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Tokyo in 1945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WWII’s Legacy</a:t>
            </a: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Germany and Japan Transformed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628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Both Axis Powers occupied 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	by Allies after the war.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Both were transformed into 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  <a:latin typeface="Georgia" pitchFamily="18" charset="0"/>
              </a:rPr>
              <a:t>peaceful democracies</a:t>
            </a: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.</a:t>
            </a:r>
          </a:p>
          <a:p>
            <a:endParaRPr lang="en-US" sz="2800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Both rebuilt with U.S. dollars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	(Germany more than Japan).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	Became leading </a:t>
            </a:r>
            <a:r>
              <a:rPr lang="en-US" sz="2800" b="1" dirty="0" smtClean="0">
                <a:solidFill>
                  <a:schemeClr val="bg1"/>
                </a:solidFill>
                <a:latin typeface="Georgia" pitchFamily="18" charset="0"/>
              </a:rPr>
              <a:t>economic 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Georgia" pitchFamily="18" charset="0"/>
              </a:rPr>
              <a:t>	powers</a:t>
            </a: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.</a:t>
            </a:r>
          </a:p>
          <a:p>
            <a:endParaRPr lang="en-US" sz="2800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Both became key </a:t>
            </a:r>
            <a:r>
              <a:rPr lang="en-US" sz="2800" b="1" dirty="0" smtClean="0">
                <a:solidFill>
                  <a:schemeClr val="bg1"/>
                </a:solidFill>
                <a:latin typeface="Georgia" pitchFamily="18" charset="0"/>
              </a:rPr>
              <a:t>U.S. allies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	in the postwar era.</a:t>
            </a:r>
            <a:endParaRPr lang="en-US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37890" name="Picture 2" descr="http://thomaspmbarnett.squarespace.com/storage/japan_us_flag.jpg?__SQUARESPACE_CACHEVERSION=12837178664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524000"/>
            <a:ext cx="2821453" cy="1876426"/>
          </a:xfrm>
          <a:prstGeom prst="rect">
            <a:avLst/>
          </a:prstGeom>
          <a:noFill/>
        </p:spPr>
      </p:pic>
      <p:pic>
        <p:nvPicPr>
          <p:cNvPr id="37894" name="Picture 6" descr="http://www.germany.info/contentblob/1956350/Teaser/208825/German_American_F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505200"/>
            <a:ext cx="2781300" cy="185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WWII’s Legacy</a:t>
            </a: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New World Order Emerged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Britain, France, Germany,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	and Japan no longer the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	world’s dominant powers.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The U.S. and the USSR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	emerged as new dominant 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	powers in </a:t>
            </a:r>
            <a:r>
              <a:rPr lang="en-US" sz="2800" b="1" dirty="0" smtClean="0">
                <a:solidFill>
                  <a:schemeClr val="bg1"/>
                </a:solidFill>
                <a:latin typeface="Georgia" pitchFamily="18" charset="0"/>
              </a:rPr>
              <a:t>bipolar world</a:t>
            </a: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5" name="Picture 4" descr="http://2.bp.blogspot.com/_ZxeenSA21J0/TLhPazjg5HI/AAAAAAAABDs/rXdBVOTmEgU/s1600/cold+w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600200"/>
            <a:ext cx="3502530" cy="2392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WWII’s Legacy</a:t>
            </a: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The Human Toll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5288" indent="-277813"/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WWII the most destructive </a:t>
            </a:r>
          </a:p>
          <a:p>
            <a:pPr marL="395288" indent="-277813">
              <a:buNone/>
            </a:pP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	war in history.</a:t>
            </a:r>
          </a:p>
          <a:p>
            <a:pPr marL="395288" indent="-277813">
              <a:buNone/>
            </a:pPr>
            <a:endParaRPr lang="en-US" sz="2800" dirty="0">
              <a:solidFill>
                <a:schemeClr val="bg1"/>
              </a:solidFill>
              <a:latin typeface="Georgia" pitchFamily="18" charset="0"/>
            </a:endParaRPr>
          </a:p>
          <a:p>
            <a:pPr marL="395288" indent="-277813"/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60 </a:t>
            </a:r>
            <a:r>
              <a:rPr lang="en-US" sz="2800" dirty="0">
                <a:solidFill>
                  <a:schemeClr val="bg1"/>
                </a:solidFill>
                <a:latin typeface="Georgia" pitchFamily="18" charset="0"/>
              </a:rPr>
              <a:t>million people </a:t>
            </a: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killed.</a:t>
            </a:r>
            <a:endParaRPr lang="en-US" sz="2800" dirty="0">
              <a:solidFill>
                <a:schemeClr val="bg1"/>
              </a:solidFill>
              <a:latin typeface="Georgia" pitchFamily="18" charset="0"/>
            </a:endParaRPr>
          </a:p>
          <a:p>
            <a:pPr marL="395288" indent="-277813">
              <a:buNone/>
            </a:pPr>
            <a:r>
              <a:rPr lang="en-US" sz="2800" dirty="0">
                <a:solidFill>
                  <a:schemeClr val="bg1"/>
                </a:solidFill>
                <a:latin typeface="Georgia" pitchFamily="18" charset="0"/>
              </a:rPr>
              <a:t>	</a:t>
            </a:r>
            <a:endParaRPr lang="en-US" sz="2800" dirty="0" smtClean="0">
              <a:solidFill>
                <a:schemeClr val="bg1"/>
              </a:solidFill>
              <a:latin typeface="Georgia" pitchFamily="18" charset="0"/>
            </a:endParaRPr>
          </a:p>
          <a:p>
            <a:pPr marL="395288" indent="-277813"/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50 million more people</a:t>
            </a:r>
          </a:p>
          <a:p>
            <a:pPr marL="395288" indent="-277813">
              <a:buNone/>
            </a:pP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	became refugees.</a:t>
            </a:r>
          </a:p>
          <a:p>
            <a:pPr marL="395288" indent="-277813">
              <a:buNone/>
            </a:pPr>
            <a:endParaRPr lang="en-US" sz="2800" dirty="0">
              <a:solidFill>
                <a:schemeClr val="bg1"/>
              </a:solidFill>
              <a:latin typeface="Georgia" pitchFamily="18" charset="0"/>
            </a:endParaRPr>
          </a:p>
          <a:p>
            <a:pPr marL="396875" indent="-279400"/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Much of Europe in ruins.</a:t>
            </a:r>
          </a:p>
          <a:p>
            <a:pPr marL="395288" indent="-277813">
              <a:buNone/>
            </a:pPr>
            <a:endParaRPr lang="en-US" sz="2800" dirty="0" smtClean="0">
              <a:latin typeface="Georgia" pitchFamily="18" charset="0"/>
            </a:endParaRPr>
          </a:p>
          <a:p>
            <a:pPr>
              <a:buNone/>
            </a:pPr>
            <a:endParaRPr lang="en-US" sz="2800" dirty="0" smtClean="0">
              <a:latin typeface="Georgia" pitchFamily="18" charset="0"/>
            </a:endParaRPr>
          </a:p>
        </p:txBody>
      </p:sp>
      <p:pic>
        <p:nvPicPr>
          <p:cNvPr id="25602" name="Picture 2" descr="http://metaldetectingworld.com/ww2_military_relics/cemet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00200"/>
            <a:ext cx="3448050" cy="2255974"/>
          </a:xfrm>
          <a:prstGeom prst="rect">
            <a:avLst/>
          </a:prstGeom>
          <a:noFill/>
        </p:spPr>
      </p:pic>
      <p:pic>
        <p:nvPicPr>
          <p:cNvPr id="25604" name="Picture 4" descr="http://members.iinet.net.au/%7Egduncan/images/BombingofDresden-dea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810000"/>
            <a:ext cx="3429000" cy="2322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WWII’s Legacy</a:t>
            </a: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U.S. Became Military Superpower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The only nation with the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  <a:latin typeface="Georgia" pitchFamily="18" charset="0"/>
              </a:rPr>
              <a:t>atomic bomb</a:t>
            </a: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.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A</a:t>
            </a:r>
            <a:r>
              <a:rPr lang="en-US" sz="2800" b="1" dirty="0" smtClean="0">
                <a:solidFill>
                  <a:schemeClr val="bg1"/>
                </a:solidFill>
                <a:latin typeface="Georgia" pitchFamily="18" charset="0"/>
              </a:rPr>
              <a:t> global power </a:t>
            </a: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with 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	military bases/troops all </a:t>
            </a:r>
          </a:p>
          <a:p>
            <a:pPr>
              <a:buNone/>
            </a:pPr>
            <a:r>
              <a:rPr lang="en-US" sz="28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  over the world.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This new power meant 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	new responsibilities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	and a permanent </a:t>
            </a:r>
            <a:r>
              <a:rPr lang="en-US" sz="2800" b="1" dirty="0" smtClean="0">
                <a:solidFill>
                  <a:schemeClr val="bg1"/>
                </a:solidFill>
                <a:latin typeface="Georgia" pitchFamily="18" charset="0"/>
              </a:rPr>
              <a:t>end 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Georgia" pitchFamily="18" charset="0"/>
              </a:rPr>
              <a:t>	to U.S. isolationism</a:t>
            </a: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8196" name="Picture 4" descr="http://images.google.com/url?source=imgres&amp;ct=img&amp;q=http://www.metalsky.net/resources/blogimages/2007/mar/Stennis_high.jpg&amp;usg=AFQjCNEqQRLTU9vRZWO6Ag1zrMD0WkL7J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676400"/>
            <a:ext cx="4147021" cy="2746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WWII’s Legacy</a:t>
            </a: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U.S. Became Economic Superpower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5082809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GNP rose from $91 billion 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	to $215 billion during the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	war (1940-1945).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Post-war prosperity led to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	rise in living standards and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	large, prosperous middle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	class for the first time.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U.S. economy led the world.</a:t>
            </a:r>
          </a:p>
          <a:p>
            <a:pPr>
              <a:buNone/>
            </a:pPr>
            <a:r>
              <a:rPr lang="en-US" dirty="0" smtClean="0">
                <a:latin typeface="Georgia" pitchFamily="18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latin typeface="Georgia" pitchFamily="18" charset="0"/>
            </a:endParaRPr>
          </a:p>
          <a:p>
            <a:endParaRPr lang="en-US" dirty="0"/>
          </a:p>
        </p:txBody>
      </p:sp>
      <p:pic>
        <p:nvPicPr>
          <p:cNvPr id="7172" name="Picture 4" descr="http://images.google.com/url?source=imgres&amp;ct=img&amp;q=http://www.boom2bust.com/wp-content/uploads/2009/10/US-Economic-Power.JPG&amp;usg=AFQjCNFq0wUfWluZaaTU7dTfMuXQBLMq6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200400"/>
            <a:ext cx="2896428" cy="1981200"/>
          </a:xfrm>
          <a:prstGeom prst="rect">
            <a:avLst/>
          </a:prstGeom>
          <a:noFill/>
        </p:spPr>
      </p:pic>
      <p:pic>
        <p:nvPicPr>
          <p:cNvPr id="7170" name="Picture 2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676400"/>
            <a:ext cx="2895600" cy="153132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90600" y="6172200"/>
            <a:ext cx="3858749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U.S. Post World War II Boom (13:00)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5448"/>
            <a:ext cx="8915400" cy="1252728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WWII’s Legacy</a:t>
            </a: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USSR Became </a:t>
            </a:r>
            <a:r>
              <a:rPr lang="en-US" sz="3600" i="1" dirty="0" smtClean="0">
                <a:solidFill>
                  <a:schemeClr val="bg1"/>
                </a:solidFill>
                <a:latin typeface="Georgia" pitchFamily="18" charset="0"/>
              </a:rPr>
              <a:t>Regional</a:t>
            </a: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 Superpower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6875" indent="-3365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Soviet Union played major </a:t>
            </a:r>
          </a:p>
          <a:p>
            <a:pPr marL="396875" indent="-336550">
              <a:buNone/>
            </a:pP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	role in defeat of Germany.                                                     </a:t>
            </a:r>
          </a:p>
          <a:p>
            <a:pPr marL="396875" lvl="1" indent="-336550">
              <a:buNone/>
            </a:pPr>
            <a:endParaRPr lang="en-US" sz="2800" dirty="0" smtClean="0">
              <a:solidFill>
                <a:schemeClr val="bg1"/>
              </a:solidFill>
              <a:latin typeface="Georgia" pitchFamily="18" charset="0"/>
            </a:endParaRPr>
          </a:p>
          <a:p>
            <a:pPr marL="396875" lvl="1" indent="-336550"/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Emerged from war with new</a:t>
            </a:r>
          </a:p>
          <a:p>
            <a:pPr marL="396875" lvl="2" indent="-336550">
              <a:buNone/>
            </a:pP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	power and prestige.</a:t>
            </a:r>
          </a:p>
          <a:p>
            <a:pPr marL="396875" lvl="2" indent="-336550">
              <a:buNone/>
            </a:pPr>
            <a:endParaRPr lang="en-US" sz="2800" dirty="0" smtClean="0">
              <a:solidFill>
                <a:schemeClr val="bg1"/>
              </a:solidFill>
              <a:latin typeface="Georgia" pitchFamily="18" charset="0"/>
            </a:endParaRPr>
          </a:p>
          <a:p>
            <a:pPr marL="396875" lvl="2" indent="-336550"/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Not yet a global superpower</a:t>
            </a:r>
          </a:p>
          <a:p>
            <a:pPr marL="396875" lvl="2" indent="-336550">
              <a:buNone/>
            </a:pP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	comparable to U.S.</a:t>
            </a:r>
          </a:p>
          <a:p>
            <a:pPr marL="465138" lvl="2" indent="-357188">
              <a:buNone/>
            </a:pPr>
            <a:r>
              <a:rPr lang="en-US" sz="2800" dirty="0" smtClean="0">
                <a:latin typeface="Georgia" pitchFamily="18" charset="0"/>
              </a:rPr>
              <a:t>	</a:t>
            </a:r>
          </a:p>
          <a:p>
            <a:pPr marL="668401" lvl="2" indent="-295275">
              <a:buNone/>
            </a:pPr>
            <a:endParaRPr lang="en-US" dirty="0" smtClean="0">
              <a:latin typeface="Georgia" pitchFamily="18" charset="0"/>
            </a:endParaRPr>
          </a:p>
          <a:p>
            <a:pPr marL="668401" lvl="2" indent="-295275">
              <a:buNone/>
            </a:pPr>
            <a:endParaRPr lang="en-US" dirty="0" smtClean="0">
              <a:latin typeface="Georgia" pitchFamily="18" charset="0"/>
            </a:endParaRPr>
          </a:p>
          <a:p>
            <a:pPr lvl="1">
              <a:buNone/>
            </a:pPr>
            <a:endParaRPr lang="en-US" dirty="0" smtClean="0">
              <a:latin typeface="Georgia" pitchFamily="18" charset="0"/>
            </a:endParaRPr>
          </a:p>
          <a:p>
            <a:pPr lvl="1">
              <a:buNone/>
            </a:pPr>
            <a:endParaRPr lang="en-US" dirty="0" smtClean="0">
              <a:latin typeface="Georgia" pitchFamily="18" charset="0"/>
            </a:endParaRPr>
          </a:p>
        </p:txBody>
      </p:sp>
      <p:pic>
        <p:nvPicPr>
          <p:cNvPr id="6146" name="Picture 2" descr="http://images.google.com/url?source=imgres&amp;ct=img&amp;q=http://www.oldenburger.us/gary/docs/TheColdWar_files/image004.jpg&amp;usg=AFQjCNH2XbDAhy-SKX77gbJNuELkhcAi5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600200"/>
            <a:ext cx="3240917" cy="3438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65664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WWII’s Legacy</a:t>
            </a: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Cold War Began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983164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Georgia" pitchFamily="18" charset="0"/>
              </a:rPr>
              <a:t>Wartime alliance between </a:t>
            </a:r>
          </a:p>
          <a:p>
            <a:pPr>
              <a:buNone/>
            </a:pPr>
            <a:r>
              <a:rPr lang="en-US" sz="2600" dirty="0" smtClean="0">
                <a:solidFill>
                  <a:schemeClr val="bg1"/>
                </a:solidFill>
                <a:latin typeface="Georgia" pitchFamily="18" charset="0"/>
              </a:rPr>
              <a:t>	U.S. and Soviet Union </a:t>
            </a:r>
          </a:p>
          <a:p>
            <a:pPr>
              <a:buNone/>
            </a:pPr>
            <a:r>
              <a:rPr lang="en-US" sz="2600" dirty="0" smtClean="0">
                <a:solidFill>
                  <a:schemeClr val="bg1"/>
                </a:solidFill>
                <a:latin typeface="Georgia" pitchFamily="18" charset="0"/>
              </a:rPr>
              <a:t>	quickly ended.</a:t>
            </a:r>
          </a:p>
          <a:p>
            <a:pPr>
              <a:buNone/>
            </a:pPr>
            <a:endParaRPr lang="en-US" sz="2600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2600" dirty="0" smtClean="0">
                <a:solidFill>
                  <a:schemeClr val="bg1"/>
                </a:solidFill>
                <a:latin typeface="Georgia" pitchFamily="18" charset="0"/>
              </a:rPr>
              <a:t>Relations became hostile                                                       and a </a:t>
            </a:r>
            <a:r>
              <a:rPr lang="en-US" sz="2600" b="1" dirty="0" smtClean="0">
                <a:solidFill>
                  <a:schemeClr val="bg1"/>
                </a:solidFill>
                <a:latin typeface="Georgia" pitchFamily="18" charset="0"/>
              </a:rPr>
              <a:t>cold war </a:t>
            </a:r>
            <a:r>
              <a:rPr lang="en-US" sz="2600" dirty="0" smtClean="0">
                <a:solidFill>
                  <a:schemeClr val="bg1"/>
                </a:solidFill>
                <a:latin typeface="Georgia" pitchFamily="18" charset="0"/>
              </a:rPr>
              <a:t>emerged.</a:t>
            </a:r>
          </a:p>
          <a:p>
            <a:pPr>
              <a:buNone/>
            </a:pPr>
            <a:endParaRPr lang="en-US" sz="2600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2600" dirty="0" smtClean="0">
                <a:solidFill>
                  <a:schemeClr val="bg1"/>
                </a:solidFill>
                <a:latin typeface="Georgia" pitchFamily="18" charset="0"/>
              </a:rPr>
              <a:t>Began 50 years of conflict</a:t>
            </a:r>
          </a:p>
          <a:p>
            <a:pPr>
              <a:buNone/>
            </a:pPr>
            <a:r>
              <a:rPr lang="en-US" sz="2600" dirty="0" smtClean="0">
                <a:solidFill>
                  <a:schemeClr val="bg1"/>
                </a:solidFill>
                <a:latin typeface="Georgia" pitchFamily="18" charset="0"/>
              </a:rPr>
              <a:t>	between two competing </a:t>
            </a:r>
          </a:p>
          <a:p>
            <a:pPr>
              <a:buNone/>
            </a:pPr>
            <a:r>
              <a:rPr lang="en-US" sz="2600" dirty="0" smtClean="0">
                <a:solidFill>
                  <a:schemeClr val="bg1"/>
                </a:solidFill>
                <a:latin typeface="Georgia" pitchFamily="18" charset="0"/>
              </a:rPr>
              <a:t>	ideologies: capitalism and</a:t>
            </a:r>
          </a:p>
          <a:p>
            <a:pPr>
              <a:buNone/>
            </a:pPr>
            <a:r>
              <a:rPr lang="en-US" sz="2600" dirty="0" smtClean="0">
                <a:solidFill>
                  <a:schemeClr val="bg1"/>
                </a:solidFill>
                <a:latin typeface="Georgia" pitchFamily="18" charset="0"/>
              </a:rPr>
              <a:t>	communism.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032" name="Picture 8" descr="http://3.bp.blogspot.com/_1as5cgzysyk/SZz5JGW4HxI/AAAAAAAABPs/PFyAau02Hq0/s400/cold_war_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399" y="1752600"/>
            <a:ext cx="3153103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89464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WWII’s Legacy</a:t>
            </a: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Atomic Age Introduced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628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Nuclear weapons changed 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	the world’s concept of war.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	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Fighting a total war is no 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	longer possible.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Post World War II wars 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	have all be </a:t>
            </a:r>
            <a:r>
              <a:rPr lang="en-US" sz="2800" b="1" i="1" dirty="0" smtClean="0">
                <a:solidFill>
                  <a:schemeClr val="bg1"/>
                </a:solidFill>
                <a:latin typeface="Georgia" pitchFamily="18" charset="0"/>
              </a:rPr>
              <a:t>limited</a:t>
            </a:r>
            <a:r>
              <a:rPr lang="en-US" sz="2800" b="1" dirty="0" smtClean="0">
                <a:solidFill>
                  <a:schemeClr val="bg1"/>
                </a:solidFill>
                <a:latin typeface="Georgia" pitchFamily="18" charset="0"/>
              </a:rPr>
              <a:t> wars</a:t>
            </a: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20482" name="Picture 2" descr="http://www.theworldsprophecy.com/wp-content/uploads/2010/06/castle-bravo-atomic-nuclear-bomb-t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76400"/>
            <a:ext cx="3404581" cy="2725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65664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WWII’s Legacy</a:t>
            </a: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The United Nations 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UN founded by the Allies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	after the war.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Replaced weak League of 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	Nations which had failed</a:t>
            </a:r>
            <a:b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to prevent WWII.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UN’s purpose is to </a:t>
            </a:r>
            <a:r>
              <a:rPr lang="en-US" sz="2800" i="1" dirty="0" smtClean="0">
                <a:solidFill>
                  <a:schemeClr val="bg1"/>
                </a:solidFill>
                <a:latin typeface="Georgia" pitchFamily="18" charset="0"/>
              </a:rPr>
              <a:t>“save</a:t>
            </a:r>
          </a:p>
          <a:p>
            <a:pPr>
              <a:buNone/>
            </a:pPr>
            <a:r>
              <a:rPr lang="en-US" sz="2800" i="1" dirty="0" smtClean="0">
                <a:solidFill>
                  <a:schemeClr val="bg1"/>
                </a:solidFill>
                <a:latin typeface="Georgia" pitchFamily="18" charset="0"/>
              </a:rPr>
              <a:t>	succeeding generations</a:t>
            </a:r>
          </a:p>
          <a:p>
            <a:pPr>
              <a:buNone/>
            </a:pPr>
            <a:r>
              <a:rPr lang="en-US" sz="2800" i="1" dirty="0" smtClean="0">
                <a:solidFill>
                  <a:schemeClr val="bg1"/>
                </a:solidFill>
                <a:latin typeface="Georgia" pitchFamily="18" charset="0"/>
              </a:rPr>
              <a:t>	from the scourge of war.”</a:t>
            </a:r>
          </a:p>
          <a:p>
            <a:endParaRPr lang="en-US" sz="2800" dirty="0" smtClean="0">
              <a:latin typeface="Georgia" pitchFamily="18" charset="0"/>
            </a:endParaRPr>
          </a:p>
          <a:p>
            <a:pPr>
              <a:buNone/>
            </a:pPr>
            <a:endParaRPr lang="en-US" dirty="0" smtClean="0">
              <a:latin typeface="Georgia" pitchFamily="18" charset="0"/>
            </a:endParaRPr>
          </a:p>
          <a:p>
            <a:pPr>
              <a:buNone/>
            </a:pPr>
            <a:endParaRPr lang="en-US" dirty="0">
              <a:latin typeface="Georgia" pitchFamily="18" charset="0"/>
            </a:endParaRPr>
          </a:p>
        </p:txBody>
      </p:sp>
      <p:pic>
        <p:nvPicPr>
          <p:cNvPr id="25602" name="Picture 2" descr="http://upload.wikimedia.org/wikipedia/commons/archive/1/11/20050725212713!Flag_of_the_United_Natio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676400"/>
            <a:ext cx="3625338" cy="253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65664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WWII’s Legacy</a:t>
            </a: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Decolonization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906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Strong </a:t>
            </a:r>
            <a:r>
              <a:rPr lang="en-US" sz="2800" b="1" dirty="0" smtClean="0">
                <a:solidFill>
                  <a:schemeClr val="bg1"/>
                </a:solidFill>
                <a:latin typeface="Georgia" pitchFamily="18" charset="0"/>
              </a:rPr>
              <a:t>nationalist move-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Georgia" pitchFamily="18" charset="0"/>
              </a:rPr>
              <a:t>   </a:t>
            </a:r>
            <a:r>
              <a:rPr lang="en-US" sz="2800" b="1" dirty="0" err="1" smtClean="0">
                <a:solidFill>
                  <a:schemeClr val="bg1"/>
                </a:solidFill>
                <a:latin typeface="Georgia" pitchFamily="18" charset="0"/>
              </a:rPr>
              <a:t>ments</a:t>
            </a:r>
            <a:r>
              <a:rPr lang="en-US" sz="2800" b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emerged</a:t>
            </a:r>
            <a:r>
              <a:rPr lang="en-US" sz="2800" b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in Africa,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	Asia, and the Middle East.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European empires collapsed.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New independent nations in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  <a:latin typeface="Georgia" pitchFamily="18" charset="0"/>
              </a:rPr>
              <a:t>“Third World” </a:t>
            </a: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became the</a:t>
            </a:r>
          </a:p>
          <a:p>
            <a:pPr>
              <a:buNone/>
            </a:pPr>
            <a:r>
              <a:rPr lang="en-US" sz="28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  battle-ground of Cold War.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Many struggles between pro-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	Western and pro-communist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	groups.</a:t>
            </a:r>
            <a:endParaRPr lang="en-US" sz="2400" dirty="0" smtClean="0">
              <a:solidFill>
                <a:schemeClr val="bg1"/>
              </a:solidFill>
              <a:latin typeface="Georgia" pitchFamily="18" charset="0"/>
            </a:endParaRPr>
          </a:p>
          <a:p>
            <a:pPr>
              <a:buNone/>
            </a:pPr>
            <a:endParaRPr lang="en-US" sz="2800" dirty="0" smtClean="0">
              <a:latin typeface="Georgia" pitchFamily="18" charset="0"/>
            </a:endParaRPr>
          </a:p>
          <a:p>
            <a:pPr>
              <a:buNone/>
            </a:pPr>
            <a:endParaRPr lang="en-US" sz="2800" dirty="0" smtClean="0">
              <a:latin typeface="Georgia" pitchFamily="18" charset="0"/>
            </a:endParaRPr>
          </a:p>
          <a:p>
            <a:pPr>
              <a:buNone/>
            </a:pPr>
            <a:endParaRPr lang="en-US" sz="2800" dirty="0">
              <a:latin typeface="Georgia" pitchFamily="18" charset="0"/>
            </a:endParaRPr>
          </a:p>
        </p:txBody>
      </p:sp>
      <p:pic>
        <p:nvPicPr>
          <p:cNvPr id="2058" name="Picture 10" descr="http://images.google.com/url?source=imgres&amp;ct=img&amp;q=http://wpcontent.answers.com/wikipedia/commons/thumb/5/52/British_Decolonisation_in_Africa.png/300px-British_Decolonisation_in_Africa.png&amp;usg=AFQjCNEc537aBNOqu82qYG7O6KLgyX8o-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524000"/>
            <a:ext cx="3541707" cy="36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The Greatest Generation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77440" y="6096000"/>
            <a:ext cx="449232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Salute to the Greatest Generation (12:43)</a:t>
            </a:r>
            <a:endParaRPr lang="en-US" dirty="0"/>
          </a:p>
        </p:txBody>
      </p:sp>
      <p:pic>
        <p:nvPicPr>
          <p:cNvPr id="1028" name="Picture 4" descr="http://leatherneckm31.typepad.com/photos/uncategorized/2007/08/30/flyingtigercrew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524000"/>
            <a:ext cx="6466442" cy="447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blogs-images.forbes.com/johntamny/files/2012/07/18086061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2971800" cy="447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45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asds.org/ClassProjects/HistoryDay/PeterK08/Graph_of_WWII_deaths_files/dropped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87816"/>
            <a:ext cx="7010400" cy="609491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905000" y="4800600"/>
            <a:ext cx="5791200" cy="10668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5029200"/>
            <a:ext cx="5404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Which countries would you expect to have the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greatest  and fewest number of deaths?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google.com/url?source=imgres&amp;ct=img&amp;q=http://upload.wikimedia.org/wikipedia/commons/9/95/WorldWarII-DeathsByCountry-Barchart.png&amp;usg=AFQjCNGKiOSb9_JTdKf2jrPHKiKASWKv5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228600"/>
            <a:ext cx="9048750" cy="6381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chs.museum/ww2/images/statistics_popul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49194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360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64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WWII’s Legacy</a:t>
            </a: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Georgia" pitchFamily="18" charset="0"/>
              </a:rPr>
              <a:t>The Map of Europe Changed (Again)</a:t>
            </a:r>
            <a:endParaRPr lang="en-US" sz="40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51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793496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65664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WWII’s Legacy </a:t>
            </a:r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  <a:latin typeface="Georgia" pitchFamily="18" charset="0"/>
              </a:rPr>
              <a:t>Europe Lay in Ruins</a:t>
            </a:r>
            <a:endParaRPr lang="en-US" sz="4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11764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40 million Europeans died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   (two-thirds were civilians).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Many major cities reduced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	to rubble by German and 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	Allied bombing.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Buildings, factories, farms, 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	railways, roads, and bridges 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	destroyed.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Tens of millions left homeless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	and displaced.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Widespread hunger and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	disease. Suffering would last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	for years.</a:t>
            </a:r>
          </a:p>
          <a:p>
            <a:pPr>
              <a:buNone/>
            </a:pPr>
            <a:endParaRPr lang="en-US" sz="2800" dirty="0">
              <a:latin typeface="Georgia" pitchFamily="18" charset="0"/>
            </a:endParaRPr>
          </a:p>
        </p:txBody>
      </p:sp>
      <p:pic>
        <p:nvPicPr>
          <p:cNvPr id="4106" name="Picture 10" descr="http://3.bp.blogspot.com/_dbiQRgavoZw/S_Bap4RR4UI/AAAAAAAABDo/dnhuEmy_ga8/s400/rotterdam1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524000"/>
            <a:ext cx="3857026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green-buzz.net/wp-content/uploads/2010/11/800px-LondonBombedWWII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382000" cy="599292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43800" y="53340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London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metropolitantheatrepublicspace.files.wordpress.com/2010/09/berlin-ru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8189406" cy="60002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609600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Berlin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736</TotalTime>
  <Words>206</Words>
  <Application>Microsoft Office PowerPoint</Application>
  <PresentationFormat>On-screen Show (4:3)</PresentationFormat>
  <Paragraphs>209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Georgia</vt:lpstr>
      <vt:lpstr>Rockwell</vt:lpstr>
      <vt:lpstr>Wingdings</vt:lpstr>
      <vt:lpstr>Wingdings 2</vt:lpstr>
      <vt:lpstr>Foundry</vt:lpstr>
      <vt:lpstr>   Unit VI</vt:lpstr>
      <vt:lpstr>WWII’s Legacy The Human Toll</vt:lpstr>
      <vt:lpstr>PowerPoint Presentation</vt:lpstr>
      <vt:lpstr>PowerPoint Presentation</vt:lpstr>
      <vt:lpstr>PowerPoint Presentation</vt:lpstr>
      <vt:lpstr>WWII’s Legacy The Map of Europe Changed (Again)</vt:lpstr>
      <vt:lpstr>WWII’s Legacy  Europe Lay in Ruins</vt:lpstr>
      <vt:lpstr>PowerPoint Presentation</vt:lpstr>
      <vt:lpstr>PowerPoint Presentation</vt:lpstr>
      <vt:lpstr>PowerPoint Presentation</vt:lpstr>
      <vt:lpstr>PowerPoint Presentation</vt:lpstr>
      <vt:lpstr>WWII’s Legacy  The Demise of Fascism</vt:lpstr>
      <vt:lpstr>WWII’s Legacy The Holocaust</vt:lpstr>
      <vt:lpstr>PowerPoint Presentation</vt:lpstr>
      <vt:lpstr>WWII’s Legacy Nuremberg War Crimes Trials (1945-1946)</vt:lpstr>
      <vt:lpstr>WWII’s Legacy American Occupation of Japan</vt:lpstr>
      <vt:lpstr>PowerPoint Presentation</vt:lpstr>
      <vt:lpstr>WWII’s Legacy Germany and Japan Transformed</vt:lpstr>
      <vt:lpstr>WWII’s Legacy New World Order Emerged</vt:lpstr>
      <vt:lpstr>WWII’s Legacy U.S. Became Military Superpower</vt:lpstr>
      <vt:lpstr>WWII’s Legacy U.S. Became Economic Superpower</vt:lpstr>
      <vt:lpstr>WWII’s Legacy USSR Became Regional Superpower</vt:lpstr>
      <vt:lpstr>WWII’s Legacy Cold War Began</vt:lpstr>
      <vt:lpstr>WWII’s Legacy Atomic Age Introduced</vt:lpstr>
      <vt:lpstr>WWII’s Legacy The United Nations </vt:lpstr>
      <vt:lpstr>WWII’s Legacy Decolonization</vt:lpstr>
      <vt:lpstr>The Greatest Generation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Legacy of  World War II</dc:title>
  <dc:creator>BROWN, MICHAEL F</dc:creator>
  <cp:lastModifiedBy>BROWN, MICHAEL F</cp:lastModifiedBy>
  <cp:revision>83</cp:revision>
  <dcterms:created xsi:type="dcterms:W3CDTF">2006-08-16T00:00:00Z</dcterms:created>
  <dcterms:modified xsi:type="dcterms:W3CDTF">2016-01-08T16:29:23Z</dcterms:modified>
</cp:coreProperties>
</file>