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ink/ink3.xml" ContentType="application/inkml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ink/ink4.xml" ContentType="application/inkml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ink/ink2.xml" ContentType="application/inkml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46"/>
  </p:notesMasterIdLst>
  <p:handoutMasterIdLst>
    <p:handoutMasterId r:id="rId47"/>
  </p:handoutMasterIdLst>
  <p:sldIdLst>
    <p:sldId id="287" r:id="rId2"/>
    <p:sldId id="303" r:id="rId3"/>
    <p:sldId id="333" r:id="rId4"/>
    <p:sldId id="334" r:id="rId5"/>
    <p:sldId id="344" r:id="rId6"/>
    <p:sldId id="345" r:id="rId7"/>
    <p:sldId id="291" r:id="rId8"/>
    <p:sldId id="304" r:id="rId9"/>
    <p:sldId id="289" r:id="rId10"/>
    <p:sldId id="330" r:id="rId11"/>
    <p:sldId id="305" r:id="rId12"/>
    <p:sldId id="331" r:id="rId13"/>
    <p:sldId id="332" r:id="rId14"/>
    <p:sldId id="308" r:id="rId15"/>
    <p:sldId id="306" r:id="rId16"/>
    <p:sldId id="341" r:id="rId17"/>
    <p:sldId id="310" r:id="rId18"/>
    <p:sldId id="311" r:id="rId19"/>
    <p:sldId id="312" r:id="rId20"/>
    <p:sldId id="313" r:id="rId21"/>
    <p:sldId id="349" r:id="rId22"/>
    <p:sldId id="314" r:id="rId23"/>
    <p:sldId id="315" r:id="rId24"/>
    <p:sldId id="347" r:id="rId25"/>
    <p:sldId id="318" r:id="rId26"/>
    <p:sldId id="329" r:id="rId27"/>
    <p:sldId id="348" r:id="rId28"/>
    <p:sldId id="296" r:id="rId29"/>
    <p:sldId id="297" r:id="rId30"/>
    <p:sldId id="346" r:id="rId31"/>
    <p:sldId id="299" r:id="rId32"/>
    <p:sldId id="298" r:id="rId33"/>
    <p:sldId id="319" r:id="rId34"/>
    <p:sldId id="320" r:id="rId35"/>
    <p:sldId id="321" r:id="rId36"/>
    <p:sldId id="322" r:id="rId37"/>
    <p:sldId id="323" r:id="rId38"/>
    <p:sldId id="327" r:id="rId39"/>
    <p:sldId id="316" r:id="rId40"/>
    <p:sldId id="326" r:id="rId41"/>
    <p:sldId id="325" r:id="rId42"/>
    <p:sldId id="324" r:id="rId43"/>
    <p:sldId id="317" r:id="rId44"/>
    <p:sldId id="328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83" d="100"/>
          <a:sy n="83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0620B-7A7F-4CCB-BBD0-35EB4313514A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6ACB5-E73C-4837-AED1-2384E54C7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117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12-02T13:56:19.2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2075">0 0</inkml:trace>
  <inkml:trace contextRef="#ctx0" brushRef="#br0" timeOffset="2449">0 0</inkml:trace>
  <inkml:trace contextRef="#ctx0" brushRef="#br0" timeOffset="3604">0 0</inkml:trace>
  <inkml:trace contextRef="#ctx0" brushRef="#br0" timeOffset="3635">0 0</inkml:trace>
  <inkml:trace contextRef="#ctx0" brushRef="#br0" timeOffset="3869">0 0</inkml:trace>
  <inkml:trace contextRef="#ctx0" brushRef="#br0" timeOffset="4087">0 0</inkml:trace>
  <inkml:trace contextRef="#ctx0" brushRef="#br0" timeOffset="4321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12-02T14:00:31.8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11191 0</inkml:trace>
  <inkml:trace contextRef="#ctx0" brushRef="#br0" timeOffset="88030">11191 0</inkml:trace>
  <inkml:trace contextRef="#ctx0" brushRef="#br0" timeOffset="88405">11191 0</inkml:trace>
  <inkml:trace contextRef="#ctx0" brushRef="#br0" timeOffset="88592">11191 0</inkml:trace>
  <inkml:trace contextRef="#ctx0" brushRef="#br0" timeOffset="90261">0 5802,'0'0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0-12-02T14:02:01.7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0,'-25'24,"25"0,0 0,0-24,0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0C9429-18C5-4CE9-9AEA-88F2C7D94A40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E77699-18D5-49EA-8835-404A587B0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64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04FC-E2DC-4992-AF88-19ACA36A47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04FC-E2DC-4992-AF88-19ACA36A475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04FC-E2DC-4992-AF88-19ACA36A475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12/16/15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3.emf"/><Relationship Id="rId5" Type="http://schemas.openxmlformats.org/officeDocument/2006/relationships/customXml" Target="../ink/ink3.xml"/><Relationship Id="rId6" Type="http://schemas.openxmlformats.org/officeDocument/2006/relationships/image" Target="../media/image4.emf"/><Relationship Id="rId7" Type="http://schemas.openxmlformats.org/officeDocument/2006/relationships/customXml" Target="../ink/ink4.xml"/><Relationship Id="rId8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gif"/><Relationship Id="rId3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mileosmile.com/wp-content/uploads/2009/08/nathuram-godse-and-mahatma-gandhi.jpg" TargetMode="External"/><Relationship Id="rId3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hyperlink" Target="http://www.youtube.com/watch?v=mVwCeGxTN-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8388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latin typeface="Georgia" pitchFamily="18" charset="0"/>
              </a:rPr>
              <a:t>Unit V - </a:t>
            </a:r>
            <a:r>
              <a:rPr lang="en-US" sz="5400" b="1" dirty="0" smtClean="0">
                <a:latin typeface="Georgia" pitchFamily="18" charset="0"/>
              </a:rPr>
              <a:t>Part 4</a:t>
            </a:r>
            <a:r>
              <a:rPr lang="en-US" sz="4900" b="1" dirty="0" smtClean="0">
                <a:latin typeface="Georgia" pitchFamily="18" charset="0"/>
              </a:rPr>
              <a:t/>
            </a:r>
            <a:br>
              <a:rPr lang="en-US" sz="4900" b="1" dirty="0" smtClean="0">
                <a:latin typeface="Georgia" pitchFamily="18" charset="0"/>
              </a:rPr>
            </a:br>
            <a:endParaRPr lang="en-US" sz="4900" b="1" dirty="0" smtClean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991600" cy="2971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The Interwar 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Years: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Revolution &amp; Nationalism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4757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Nationalism in India </a:t>
            </a:r>
          </a:p>
          <a:p>
            <a:pPr algn="ctr">
              <a:buFontTx/>
              <a:buNone/>
              <a:defRPr/>
            </a:pPr>
            <a:r>
              <a:rPr lang="en-US" sz="4757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&amp;</a:t>
            </a:r>
          </a:p>
          <a:p>
            <a:pPr algn="ctr">
              <a:buFontTx/>
              <a:buNone/>
              <a:defRPr/>
            </a:pPr>
            <a:r>
              <a:rPr lang="en-US" sz="4757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Southwest Asia </a:t>
            </a:r>
            <a:endParaRPr lang="en-US" sz="5189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1919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-1939</a:t>
            </a:r>
            <a:endParaRPr lang="en-US" sz="4800" b="1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en-US" sz="4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pi.ning.com/files/YXIOUqPIP00A4XI*4jOMsTh-RBaXSWZ8TRww*V2AZ82SF8oTZuCzGe5e7nk4c1dGRlPHnBzjsSuCTU8L8FaCZaqmH9NgSAQQ/MahatmaGandhiNation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696200" cy="596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Gandhi’s Principle of Satyagraha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eorgia" pitchFamily="18" charset="0"/>
              </a:rPr>
              <a:t>Principle of </a:t>
            </a:r>
            <a:r>
              <a:rPr lang="en-US" sz="2600" b="1" dirty="0" smtClean="0">
                <a:latin typeface="Georgia" pitchFamily="18" charset="0"/>
              </a:rPr>
              <a:t>Satyagraha</a:t>
            </a:r>
            <a:r>
              <a:rPr lang="en-US" sz="2600" dirty="0" smtClean="0">
                <a:latin typeface="Georgia" pitchFamily="18" charset="0"/>
              </a:rPr>
              <a:t>, or </a:t>
            </a:r>
          </a:p>
          <a:p>
            <a:pPr>
              <a:buNone/>
            </a:pP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“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truth 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force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”</a:t>
            </a:r>
          </a:p>
          <a:p>
            <a:endParaRPr lang="en-US" sz="26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In English, idea is known as </a:t>
            </a:r>
          </a:p>
          <a:p>
            <a:pPr>
              <a:buNone/>
            </a:pPr>
            <a:r>
              <a:rPr lang="en-US" sz="2600" b="1" dirty="0" smtClean="0">
                <a:latin typeface="Georgia" pitchFamily="18" charset="0"/>
              </a:rPr>
              <a:t>	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civil 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disobedience</a:t>
            </a:r>
            <a:r>
              <a:rPr lang="en-US" sz="2600" dirty="0" smtClean="0">
                <a:latin typeface="Georgia" pitchFamily="18" charset="0"/>
              </a:rPr>
              <a:t>. </a:t>
            </a:r>
            <a:r>
              <a:rPr lang="en-US" sz="2600" dirty="0" smtClean="0">
                <a:latin typeface="Georgia" pitchFamily="18" charset="0"/>
              </a:rPr>
              <a:t>What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does this mean?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The deliberate, public refusal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to obey an unjust law.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43010" name="Picture 2" descr="http://profile.ak.fbcdn.net/hprofile-ak-snc4/hs463.snc4/50253_104731229560480_4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154134" cy="353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rarenewspapers.com/ebayimgs/9.61.2009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1925">
            <a:off x="539774" y="1591526"/>
            <a:ext cx="2600678" cy="3257551"/>
          </a:xfrm>
          <a:prstGeom prst="rect">
            <a:avLst/>
          </a:prstGeom>
          <a:noFill/>
        </p:spPr>
      </p:pic>
      <p:pic>
        <p:nvPicPr>
          <p:cNvPr id="54276" name="Picture 4" descr="http://cache1.asset-cache.net/xc/3317941.jpg?v=1&amp;c=IWSAsset&amp;k=2&amp;d=45B0EB3381F7834DC9755F8824C52F472983C81E7FD0D54887347052288BB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799"/>
            <a:ext cx="6400799" cy="47090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7943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Consequence of Civil Disobedience?</a:t>
            </a:r>
            <a:endParaRPr lang="en-US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pload.wikimedia.org/wikipedia/commons/a/a1/Gandhi_in_jail_caric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23" y="685800"/>
            <a:ext cx="8724777" cy="565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Gandhi’s Principle of Non-Violence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eorgia" pitchFamily="18" charset="0"/>
              </a:rPr>
              <a:t>Gandhi also preached philosophy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of </a:t>
            </a:r>
            <a:r>
              <a:rPr lang="en-US" sz="2600" b="1" dirty="0" smtClean="0">
                <a:latin typeface="Georgia" pitchFamily="18" charset="0"/>
              </a:rPr>
              <a:t>non-violence. </a:t>
            </a:r>
            <a:r>
              <a:rPr lang="en-US" sz="2600" dirty="0" smtClean="0">
                <a:latin typeface="Georgia" pitchFamily="18" charset="0"/>
              </a:rPr>
              <a:t>Meant what?</a:t>
            </a:r>
          </a:p>
          <a:p>
            <a:pPr>
              <a:buNone/>
            </a:pPr>
            <a:endParaRPr lang="en-US" sz="2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Peaceful, passive resistance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In 1920, Congress Party endorsed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Gandhi’s principles of civil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disobedience and non-violence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as means to achieve independence.</a:t>
            </a:r>
          </a:p>
        </p:txBody>
      </p:sp>
      <p:pic>
        <p:nvPicPr>
          <p:cNvPr id="45062" name="Picture 6" descr="http://www.commentsguru.com/images/gandhijayanti/gandhi_jayanti_greet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43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_r8GjWqN6cvM/SsOcEa--xwI/AAAAAAAAHNs/tmaj_qpyX78/s320/gandhi+quotes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095998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Gandhi’s Campaign of Civil Disobedience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eorgia" pitchFamily="18" charset="0"/>
              </a:rPr>
              <a:t>Called on Indians to refuse to </a:t>
            </a:r>
          </a:p>
          <a:p>
            <a:pPr marL="973138" indent="-339725">
              <a:buFont typeface="Wingdings" pitchFamily="2" charset="2"/>
              <a:buChar char="Ø"/>
              <a:tabLst>
                <a:tab pos="973138" algn="l"/>
              </a:tabLst>
            </a:pPr>
            <a:r>
              <a:rPr lang="en-US" sz="2400" dirty="0" smtClean="0">
                <a:latin typeface="Georgia" pitchFamily="18" charset="0"/>
              </a:rPr>
              <a:t>Buy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British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goods</a:t>
            </a:r>
            <a:endParaRPr lang="en-US" sz="2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973138" indent="-339725">
              <a:buNone/>
              <a:tabLst>
                <a:tab pos="973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    (especially cloth).</a:t>
            </a:r>
          </a:p>
          <a:p>
            <a:pPr marL="973138" indent="-339725">
              <a:buFont typeface="Wingdings" pitchFamily="2" charset="2"/>
              <a:buChar char="Ø"/>
              <a:tabLst>
                <a:tab pos="973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Attend government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schools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973138" indent="-339725">
              <a:buFont typeface="Wingdings" pitchFamily="2" charset="2"/>
              <a:buChar char="Ø"/>
              <a:tabLst>
                <a:tab pos="973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Pay British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taxes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marL="973138" indent="-339725">
              <a:buFont typeface="Wingdings" pitchFamily="2" charset="2"/>
              <a:buChar char="Ø"/>
              <a:tabLst>
                <a:tab pos="973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Vote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Georgia" pitchFamily="18" charset="0"/>
              </a:rPr>
              <a:t>elections.</a:t>
            </a:r>
          </a:p>
          <a:p>
            <a:pPr marL="973138" indent="-339725">
              <a:buFont typeface="Wingdings" pitchFamily="2" charset="2"/>
              <a:buChar char="Ø"/>
              <a:tabLst>
                <a:tab pos="973138" algn="l"/>
              </a:tabLst>
            </a:pPr>
            <a:endParaRPr lang="en-US" sz="1100" dirty="0" smtClean="0">
              <a:latin typeface="Georgia" pitchFamily="18" charset="0"/>
            </a:endParaRPr>
          </a:p>
          <a:p>
            <a:pPr marL="973138" indent="-339725">
              <a:buFont typeface="Wingdings" pitchFamily="2" charset="2"/>
              <a:buChar char="Ø"/>
              <a:tabLst>
                <a:tab pos="973138" algn="l"/>
              </a:tabLst>
            </a:pPr>
            <a:endParaRPr lang="en-US" sz="1100" dirty="0" smtClean="0">
              <a:latin typeface="Georgia" pitchFamily="18" charset="0"/>
            </a:endParaRPr>
          </a:p>
          <a:p>
            <a:pPr marL="973138" indent="-339725">
              <a:buNone/>
              <a:tabLst>
                <a:tab pos="973138" algn="l"/>
              </a:tabLst>
            </a:pPr>
            <a:endParaRPr lang="en-US" sz="1100" dirty="0" smtClean="0">
              <a:latin typeface="Georgia" pitchFamily="18" charset="0"/>
            </a:endParaRPr>
          </a:p>
          <a:p>
            <a:pPr marL="339725" indent="-339725">
              <a:tabLst>
                <a:tab pos="973138" algn="l"/>
              </a:tabLst>
            </a:pPr>
            <a:r>
              <a:rPr lang="en-US" sz="2600" dirty="0" smtClean="0">
                <a:latin typeface="Georgia" pitchFamily="18" charset="0"/>
              </a:rPr>
              <a:t>Was the campaign successful?</a:t>
            </a:r>
          </a:p>
          <a:p>
            <a:pPr marL="0" indent="0">
              <a:buNone/>
              <a:tabLst>
                <a:tab pos="973138" algn="l"/>
              </a:tabLst>
            </a:pPr>
            <a:r>
              <a:rPr lang="en-US" sz="2600" dirty="0" smtClean="0">
                <a:latin typeface="Georgia" pitchFamily="18" charset="0"/>
              </a:rPr>
              <a:t>    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Weakened British government’s </a:t>
            </a:r>
          </a:p>
          <a:p>
            <a:pPr marL="0" indent="0">
              <a:buNone/>
              <a:tabLst>
                <a:tab pos="973138" algn="l"/>
              </a:tabLst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  authority and economic power.</a:t>
            </a:r>
          </a:p>
          <a:p>
            <a:pPr marL="339725" indent="-339725">
              <a:buNone/>
              <a:tabLst>
                <a:tab pos="973138" algn="l"/>
              </a:tabLst>
            </a:pPr>
            <a:endParaRPr lang="en-US" sz="2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4" descr="http://2.bp.blogspot.com/_5UYARSBpXrE/RuBODIwjm8I/AAAAAAAAAEQ/NQVfv-zQi8E/s400/gandh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16624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2.gstatic.com/images?q=tbn:ANd9GcTT88RGMeso6onrDlvxuUgT6Oowb446boL52yccLSSGEjUfYsbA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6463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94896" cy="9906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Salt March, 1930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5334000" cy="6052088"/>
          </a:xfrm>
        </p:spPr>
        <p:txBody>
          <a:bodyPr>
            <a:normAutofit fontScale="62500" lnSpcReduction="20000"/>
          </a:bodyPr>
          <a:lstStyle/>
          <a:p>
            <a:r>
              <a:rPr lang="en-US" sz="4200" dirty="0" smtClean="0">
                <a:latin typeface="Georgia" pitchFamily="18" charset="0"/>
              </a:rPr>
              <a:t>Act of civil disobedience to defy the hated</a:t>
            </a:r>
            <a:r>
              <a:rPr lang="en-US" sz="4200" dirty="0" smtClean="0">
                <a:latin typeface="Georgia" pitchFamily="18" charset="0"/>
              </a:rPr>
              <a:t> </a:t>
            </a:r>
            <a:r>
              <a:rPr lang="en-US" sz="4400" b="1" u="sng" dirty="0" smtClean="0">
                <a:solidFill>
                  <a:srgbClr val="000000"/>
                </a:solidFill>
                <a:latin typeface="Georgia" pitchFamily="18" charset="0"/>
              </a:rPr>
              <a:t>Salt </a:t>
            </a:r>
            <a:r>
              <a:rPr lang="en-US" sz="4400" b="1" u="sng" dirty="0" smtClean="0">
                <a:solidFill>
                  <a:srgbClr val="000000"/>
                </a:solidFill>
                <a:latin typeface="Georgia" pitchFamily="18" charset="0"/>
              </a:rPr>
              <a:t>Acts</a:t>
            </a:r>
            <a:r>
              <a:rPr lang="en-US" sz="4200" b="1" dirty="0" smtClean="0">
                <a:latin typeface="Georgia" pitchFamily="18" charset="0"/>
              </a:rPr>
              <a:t>. </a:t>
            </a:r>
          </a:p>
          <a:p>
            <a:pPr lvl="1"/>
            <a:r>
              <a:rPr lang="en-US" sz="3800" dirty="0" smtClean="0">
                <a:latin typeface="Georgia" pitchFamily="18" charset="0"/>
              </a:rPr>
              <a:t>Explain </a:t>
            </a:r>
            <a:r>
              <a:rPr lang="en-US" sz="3800" dirty="0" smtClean="0">
                <a:latin typeface="Georgia" pitchFamily="18" charset="0"/>
              </a:rPr>
              <a:t>these laws.</a:t>
            </a:r>
          </a:p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4200" dirty="0" smtClean="0">
                <a:latin typeface="Georgia" pitchFamily="18" charset="0"/>
              </a:rPr>
              <a:t>	</a:t>
            </a:r>
            <a:r>
              <a:rPr lang="en-US" sz="42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Required Indians to purchase their salt from the government and pay a high sales tax.</a:t>
            </a:r>
          </a:p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  <a:p>
            <a:pPr lvl="0"/>
            <a:r>
              <a:rPr lang="en-US" sz="4200" dirty="0" smtClean="0">
                <a:latin typeface="Georgia" pitchFamily="18" charset="0"/>
              </a:rPr>
              <a:t>Gandhi led 240 mile march to the sea to harvest salt.</a:t>
            </a:r>
          </a:p>
          <a:p>
            <a:pPr lvl="0">
              <a:buNone/>
            </a:pPr>
            <a:endParaRPr lang="en-US" sz="1600" dirty="0" smtClean="0">
              <a:latin typeface="Georgia" pitchFamily="18" charset="0"/>
            </a:endParaRPr>
          </a:p>
          <a:p>
            <a:pPr lvl="0"/>
            <a:r>
              <a:rPr lang="en-US" sz="4200" dirty="0" smtClean="0">
                <a:latin typeface="Georgia" pitchFamily="18" charset="0"/>
              </a:rPr>
              <a:t>Demonstrations at British salt works along the march resulted in brutal beatings by police.</a:t>
            </a:r>
          </a:p>
          <a:p>
            <a:pPr lvl="0">
              <a:buNone/>
            </a:pPr>
            <a:endParaRPr lang="en-US" sz="1600" dirty="0" smtClean="0">
              <a:latin typeface="Georgia" pitchFamily="18" charset="0"/>
            </a:endParaRPr>
          </a:p>
          <a:p>
            <a:pPr lvl="0"/>
            <a:r>
              <a:rPr lang="en-US" sz="4200" dirty="0" smtClean="0">
                <a:latin typeface="Georgia" pitchFamily="18" charset="0"/>
              </a:rPr>
              <a:t>Significance?</a:t>
            </a:r>
          </a:p>
          <a:p>
            <a:pPr lvl="0">
              <a:buNone/>
            </a:pPr>
            <a:r>
              <a:rPr lang="en-US" sz="4200" dirty="0" smtClean="0">
                <a:latin typeface="Georgia" pitchFamily="18" charset="0"/>
              </a:rPr>
              <a:t>	</a:t>
            </a:r>
            <a:r>
              <a:rPr lang="en-US" sz="4200" b="1" u="sng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World was watching</a:t>
            </a:r>
            <a:r>
              <a:rPr lang="en-US" sz="4200" b="1" u="sng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&amp; Gandhi </a:t>
            </a:r>
            <a:r>
              <a:rPr lang="en-US" sz="4200" b="1" u="sng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gained worldwide support.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30560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399" y="533400"/>
            <a:ext cx="4114799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Route of the</a:t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Salt March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6" name="Content Placeholder 3" descr="map-saltm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3328" y="519467"/>
            <a:ext cx="4211893" cy="5912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upload.wikimedia.org/wikipedia/commons/archive/4/47/20060302192452!Gandhi_Salt_March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8" y="1752598"/>
            <a:ext cx="4038601" cy="471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54" y="335797"/>
            <a:ext cx="8527512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eorgia" pitchFamily="18" charset="0"/>
              </a:rPr>
              <a:t>Indian Nationalism and Independence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1040" name="Picture 16" descr="http://static.guim.co.uk/sys-images/Guardian/Pix/pictures/2008/10/15/gand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54" y="1447800"/>
            <a:ext cx="85090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2438" y="2582863"/>
              <a:ext cx="1587" cy="1587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176" y="2541601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0"/>
              <a:ext cx="4029075" cy="2089150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628" y="-9360"/>
                <a:ext cx="4047795" cy="2107871"/>
              </a:xfrm>
              <a:prstGeom prst="rect">
                <a:avLst/>
              </a:prstGeom>
            </p:spPr>
          </p:pic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6988" y="2054225"/>
              <a:ext cx="9525" cy="34925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7463" y="2044864"/>
                <a:ext cx="28575" cy="53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Salt March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7" name="Content Placeholder 3" descr="salt%20m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6058336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3352800" cy="15541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End of the </a:t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Salt March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8" name="Picture 2" descr="http://onyourmarks.free.fr/images/gandhisaltmarch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1295"/>
            <a:ext cx="4159718" cy="6174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37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64877" cy="6096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Government of India Act, 1935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1879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What did this law do?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Granted Indians local self-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government and limited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elections.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First step towards what?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Independence from Britain.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</p:txBody>
      </p:sp>
      <p:pic>
        <p:nvPicPr>
          <p:cNvPr id="49154" name="Picture 2" descr="http://correct-weight-loss.net/wp-content/uploads/2009/12/gand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588077" cy="464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Tensions Between Muslims and Hindus.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53041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r>
              <a:rPr lang="en-US" sz="2800" b="1" i="1" u="sng" dirty="0" smtClean="0">
                <a:solidFill>
                  <a:srgbClr val="000000"/>
                </a:solidFill>
                <a:latin typeface="Georgia" pitchFamily="18" charset="0"/>
              </a:rPr>
              <a:t>Hindus </a:t>
            </a:r>
            <a:r>
              <a:rPr lang="en-US" sz="2600" dirty="0" smtClean="0">
                <a:latin typeface="Georgia" pitchFamily="18" charset="0"/>
              </a:rPr>
              <a:t>outnumbered </a:t>
            </a:r>
            <a:endParaRPr lang="en-US" sz="26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Georgia" pitchFamily="18" charset="0"/>
              </a:rPr>
              <a:t>   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11" b="1" i="1" u="sng" dirty="0" smtClean="0">
                <a:solidFill>
                  <a:srgbClr val="000000"/>
                </a:solidFill>
                <a:latin typeface="Georgia" pitchFamily="18" charset="0"/>
              </a:rPr>
              <a:t>Muslims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in </a:t>
            </a:r>
            <a:r>
              <a:rPr lang="en-US" sz="2600" dirty="0" smtClean="0">
                <a:latin typeface="Georgia" pitchFamily="18" charset="0"/>
              </a:rPr>
              <a:t>India.</a:t>
            </a:r>
          </a:p>
          <a:p>
            <a:pPr marL="692150" indent="-68263">
              <a:buFont typeface="Wingdings" pitchFamily="2" charset="2"/>
              <a:buChar char="Ø"/>
              <a:tabLst>
                <a:tab pos="623888" algn="l"/>
              </a:tabLst>
            </a:pPr>
            <a:r>
              <a:rPr lang="en-US" sz="2600" dirty="0" smtClean="0">
                <a:latin typeface="Georgia" pitchFamily="18" charset="0"/>
              </a:rPr>
              <a:t>100 million Muslims</a:t>
            </a:r>
          </a:p>
          <a:p>
            <a:pPr marL="692150" indent="-68263">
              <a:buFont typeface="Wingdings" pitchFamily="2" charset="2"/>
              <a:buChar char="Ø"/>
            </a:pPr>
            <a:r>
              <a:rPr lang="en-US" sz="2600" dirty="0" smtClean="0">
                <a:latin typeface="Georgia" pitchFamily="18" charset="0"/>
              </a:rPr>
              <a:t> 350 million Hindus</a:t>
            </a: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What was the concern of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India’s Muslims?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Feared that Hindus would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control an independent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India.</a:t>
            </a:r>
          </a:p>
          <a:p>
            <a:pPr>
              <a:buNone/>
            </a:pPr>
            <a:endParaRPr lang="en-US" sz="1200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Muslim solution?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Demanded the partition of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India into two states.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3250" name="Picture 2" descr="http://wondersofpakistan.files.wordpress.com/2009/06/hindus-vs-muslims.jpg?w=326&amp;h=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698" y="1295400"/>
            <a:ext cx="4235242" cy="402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47452" cy="57943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Text Assignment (Pages 505-507)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Read pages 505-507 </a:t>
            </a: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in the text. Complete</a:t>
            </a: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the accompanying GO </a:t>
            </a: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to find out how India </a:t>
            </a: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finally gains freedom</a:t>
            </a: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From British rule.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026" name="Picture 2" descr="http://4.bp.blogspot.com/_76IUaRvRoMU/TGU1w6_x9RI/AAAAAAAACws/lI4u71Jx0qs/s1600/1947_India_Flag_3%C2%BD_an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54837" y="1828800"/>
            <a:ext cx="4613652" cy="28043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3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6858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WWII Fueled Indian Nationalism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5715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eorgia" pitchFamily="18" charset="0"/>
              </a:rPr>
              <a:t>Why?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     </a:t>
            </a:r>
            <a:r>
              <a:rPr lang="en-US" sz="2600" i="1" u="sng" dirty="0" smtClean="0">
                <a:solidFill>
                  <a:srgbClr val="000000"/>
                </a:solidFill>
                <a:latin typeface="Georgia" pitchFamily="18" charset="0"/>
              </a:rPr>
              <a:t>Indian nationalists angered by Britain’s commitment of Indian troops to fight without seeking approval of the colony’s elected representatives.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How did war’s high costs affect British attitudes towards India?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en-US" sz="2600" i="1" u="sng" dirty="0" smtClean="0">
                <a:solidFill>
                  <a:srgbClr val="000000"/>
                </a:solidFill>
                <a:latin typeface="Georgia" pitchFamily="18" charset="0"/>
              </a:rPr>
              <a:t>Caused British to rethink the expense of imperialism.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13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endParaRPr lang="en-US" sz="2600" dirty="0" smtClean="0">
              <a:latin typeface="Georgia" pitchFamily="18" charset="0"/>
            </a:endParaRPr>
          </a:p>
          <a:p>
            <a:endParaRPr lang="en-US" sz="2600" dirty="0" smtClean="0">
              <a:latin typeface="Georgia" pitchFamily="18" charset="0"/>
            </a:endParaRPr>
          </a:p>
          <a:p>
            <a:endParaRPr lang="en-US" sz="2600" dirty="0">
              <a:latin typeface="Georgia" pitchFamily="18" charset="0"/>
            </a:endParaRPr>
          </a:p>
        </p:txBody>
      </p:sp>
      <p:pic>
        <p:nvPicPr>
          <p:cNvPr id="16386" name="Picture 2" descr="http://t3.gstatic.com/images?q=tbn:mM27RmtsqfjgHM:http://i201.photobucket.com/albums/aa310/bz6568/WWI/WWI%20-%202/IndianTroopsInMesopotamiaAnsweringR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200400" cy="25963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8400" y="4495800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Georgia" pitchFamily="18" charset="0"/>
              </a:rPr>
              <a:t>Indian Troops in </a:t>
            </a:r>
          </a:p>
          <a:p>
            <a:pPr algn="ctr"/>
            <a:r>
              <a:rPr lang="en-US" b="1" dirty="0" smtClean="0">
                <a:latin typeface="Georgia" pitchFamily="18" charset="0"/>
              </a:rPr>
              <a:t>Mesopotamia</a:t>
            </a:r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“Quit India” Campaign, 1942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Civil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disobedience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campaign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by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National Congress Party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to force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British to leave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India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Gandhi gives speech demanding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India’s immediate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independence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Gandhi and most Congress Party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leaders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arrested and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jailed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for the duration of World War II. </a:t>
            </a:r>
          </a:p>
          <a:p>
            <a:pPr>
              <a:buNone/>
            </a:pPr>
            <a:endParaRPr lang="en-US" sz="12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Gandhi released in 1944 after two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years in prison.</a:t>
            </a:r>
          </a:p>
          <a:p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5842" name="Picture 2" descr="http://www.adityabirla.com/media/features/images/gandhi_smriti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389" y="1524000"/>
            <a:ext cx="2863011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Congress Party vs. Muslim League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Congress Party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Muslim League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295400"/>
            <a:ext cx="3931920" cy="34899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Mostly Hindu, but claimed to represent all Indians.</a:t>
            </a:r>
          </a:p>
          <a:p>
            <a:r>
              <a:rPr lang="en-US" sz="2800" dirty="0" smtClean="0">
                <a:latin typeface="Georgia" pitchFamily="18" charset="0"/>
              </a:rPr>
              <a:t>Goal was independent India (where it would control government).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219200"/>
            <a:ext cx="41910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Georgia" pitchFamily="18" charset="0"/>
              </a:rPr>
              <a:t>Founded to protect Muslim interests.</a:t>
            </a:r>
          </a:p>
          <a:p>
            <a:r>
              <a:rPr lang="en-US" sz="2800" dirty="0" smtClean="0">
                <a:latin typeface="Georgia" pitchFamily="18" charset="0"/>
              </a:rPr>
              <a:t>Claimed only it could represent Muslims.</a:t>
            </a:r>
          </a:p>
          <a:p>
            <a:r>
              <a:rPr lang="en-US" sz="2800" dirty="0" smtClean="0">
                <a:latin typeface="Georgia" pitchFamily="18" charset="0"/>
              </a:rPr>
              <a:t>Vowed not to accept  independent India     controlled by Congress Party.</a:t>
            </a:r>
          </a:p>
          <a:p>
            <a:r>
              <a:rPr lang="en-US" sz="2800" dirty="0" smtClean="0">
                <a:latin typeface="Georgia" pitchFamily="18" charset="0"/>
              </a:rPr>
              <a:t>First to propose idea of partition.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03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4351" cy="8683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Georgia" pitchFamily="18" charset="0"/>
              </a:rPr>
              <a:t>Calcutta </a:t>
            </a:r>
            <a:r>
              <a:rPr lang="en-US" sz="4000" dirty="0" smtClean="0">
                <a:latin typeface="Georgia" pitchFamily="18" charset="0"/>
              </a:rPr>
              <a:t>Riots, 1946</a:t>
            </a:r>
            <a:r>
              <a:rPr lang="en-US" sz="4000" b="1" dirty="0" smtClean="0">
                <a:latin typeface="Georgia" pitchFamily="18" charset="0"/>
              </a:rPr>
              <a:t/>
            </a:r>
            <a:br>
              <a:rPr lang="en-US" sz="4000" b="1" dirty="0" smtClean="0">
                <a:latin typeface="Georgia" pitchFamily="18" charset="0"/>
              </a:rPr>
            </a:br>
            <a:endParaRPr lang="en-US" sz="40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45" y="1343526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515938" lvl="1" indent="-242888">
              <a:buFont typeface="Arial" pitchFamily="34" charset="0"/>
              <a:buChar char="•"/>
            </a:pPr>
            <a:r>
              <a:rPr lang="en-US" sz="2600" dirty="0" smtClean="0">
                <a:latin typeface="Georgia" pitchFamily="18" charset="0"/>
              </a:rPr>
              <a:t>Rioting between Muslims and                                         Hindus left over 5,000 dead.                                              Why significant?</a:t>
            </a:r>
          </a:p>
          <a:p>
            <a:pPr marL="515938" lvl="1" indent="-242888">
              <a:buNone/>
            </a:pPr>
            <a:endParaRPr lang="en-US" sz="1000" dirty="0" smtClean="0">
              <a:latin typeface="Georgia" pitchFamily="18" charset="0"/>
            </a:endParaRPr>
          </a:p>
          <a:p>
            <a:pPr marL="515938" lvl="1" indent="-242888"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British fear that Muslims and                                    Hindus will never live together                                         in peace. </a:t>
            </a:r>
          </a:p>
          <a:p>
            <a:pPr marL="515938" lvl="1" indent="-242888">
              <a:buNone/>
            </a:pPr>
            <a:endParaRPr lang="en-US" sz="10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15938" lvl="1" indent="-242888">
              <a:buNone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	British began to accept idea of                                          partition.</a:t>
            </a:r>
          </a:p>
          <a:p>
            <a:pPr marL="515938" lvl="1" indent="-242888">
              <a:buNone/>
            </a:pPr>
            <a:endParaRPr lang="en-US" sz="26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marL="515938" lvl="1" indent="-242888">
              <a:buFont typeface="Arial" pitchFamily="34" charset="0"/>
              <a:buChar char="•"/>
            </a:pPr>
            <a:r>
              <a:rPr lang="en-US" sz="2600" dirty="0" smtClean="0">
                <a:latin typeface="Georgia" pitchFamily="18" charset="0"/>
              </a:rPr>
              <a:t>Gandhi’s position?</a:t>
            </a:r>
          </a:p>
          <a:p>
            <a:pPr marL="273050" lvl="1" indent="0"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</a:t>
            </a:r>
            <a:r>
              <a:rPr lang="en-US" sz="2600" i="1" dirty="0">
                <a:solidFill>
                  <a:srgbClr val="000000"/>
                </a:solidFill>
                <a:latin typeface="Georgia" pitchFamily="18" charset="0"/>
              </a:rPr>
              <a:t>S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trongly opposed to partition. </a:t>
            </a:r>
          </a:p>
          <a:p>
            <a:pPr marL="273050" lvl="1" indent="0">
              <a:buNone/>
            </a:pPr>
            <a:r>
              <a:rPr lang="en-US" sz="26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 Wanted India to remain intact </a:t>
            </a:r>
          </a:p>
          <a:p>
            <a:pPr marL="273050" lvl="1" indent="0">
              <a:buNone/>
            </a:pPr>
            <a:r>
              <a:rPr lang="en-US" sz="26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 as one nation.</a:t>
            </a:r>
          </a:p>
          <a:p>
            <a:pPr marL="273050" lvl="1" indent="0"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515938" lvl="1" indent="-242888">
              <a:buFont typeface="Arial" pitchFamily="34" charset="0"/>
              <a:buChar char="•"/>
            </a:pPr>
            <a:endParaRPr lang="en-US" sz="26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27650" name="Picture 2" descr="http://www.calcuttaweb.com/picture/calcutta/1946_partition_ri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894" y="1295400"/>
            <a:ext cx="3204534" cy="2362200"/>
          </a:xfrm>
          <a:prstGeom prst="rect">
            <a:avLst/>
          </a:prstGeom>
          <a:noFill/>
        </p:spPr>
      </p:pic>
      <p:pic>
        <p:nvPicPr>
          <p:cNvPr id="27652" name="Picture 4" descr="http://www.columbia.edu/itc/mealac/pritchett/00routesdata/1900_1999/partition/riots/calcutta194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894" y="3766406"/>
            <a:ext cx="3202751" cy="254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India’s Independence Announced, 1947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Georgia" pitchFamily="18" charset="0"/>
              </a:rPr>
              <a:t>July, 1947: British announce </a:t>
            </a:r>
          </a:p>
          <a:p>
            <a:pPr>
              <a:buNone/>
            </a:pPr>
            <a:r>
              <a:rPr lang="en-US" sz="3100" dirty="0" smtClean="0">
                <a:latin typeface="Georgia" pitchFamily="18" charset="0"/>
              </a:rPr>
              <a:t>	India will be given complete</a:t>
            </a:r>
          </a:p>
          <a:p>
            <a:pPr>
              <a:buNone/>
            </a:pPr>
            <a:r>
              <a:rPr lang="en-US" sz="3100" dirty="0" smtClean="0">
                <a:latin typeface="Georgia" pitchFamily="18" charset="0"/>
              </a:rPr>
              <a:t>	independence </a:t>
            </a:r>
            <a:r>
              <a:rPr lang="en-US" sz="3100" i="1" dirty="0" smtClean="0">
                <a:latin typeface="Georgia" pitchFamily="18" charset="0"/>
              </a:rPr>
              <a:t>in one month’s </a:t>
            </a:r>
          </a:p>
          <a:p>
            <a:pPr>
              <a:buNone/>
            </a:pPr>
            <a:r>
              <a:rPr lang="en-US" sz="3100" i="1" dirty="0" smtClean="0">
                <a:latin typeface="Georgia" pitchFamily="18" charset="0"/>
              </a:rPr>
              <a:t>	time.</a:t>
            </a:r>
          </a:p>
          <a:p>
            <a:pPr>
              <a:buNone/>
            </a:pPr>
            <a:endParaRPr lang="en-US" sz="3100" dirty="0" smtClean="0">
              <a:latin typeface="Georgia" pitchFamily="18" charset="0"/>
            </a:endParaRP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3100" dirty="0" smtClean="0">
                <a:latin typeface="Georgia" pitchFamily="18" charset="0"/>
              </a:rPr>
              <a:t>India would be </a:t>
            </a:r>
            <a:r>
              <a:rPr lang="en-US" sz="3100" b="1" dirty="0" smtClean="0">
                <a:latin typeface="Georgia" pitchFamily="18" charset="0"/>
              </a:rPr>
              <a:t>partitioned</a:t>
            </a:r>
            <a:r>
              <a:rPr lang="en-US" sz="3100" dirty="0" smtClean="0">
                <a:latin typeface="Georgia" pitchFamily="18" charset="0"/>
              </a:rPr>
              <a:t> </a:t>
            </a:r>
          </a:p>
          <a:p>
            <a:pPr marL="339725" lvl="1" indent="-339725">
              <a:buNone/>
            </a:pPr>
            <a:r>
              <a:rPr lang="en-US" sz="3100" dirty="0" smtClean="0">
                <a:latin typeface="Georgia" pitchFamily="18" charset="0"/>
              </a:rPr>
              <a:t>	into what two nations?</a:t>
            </a:r>
          </a:p>
          <a:p>
            <a:pPr marL="515938" lvl="1" indent="338138"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Mostly Hindu India</a:t>
            </a:r>
          </a:p>
          <a:p>
            <a:pPr marL="515938" lvl="1" indent="338138"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Mostly Muslim Pakistan</a:t>
            </a:r>
          </a:p>
          <a:p>
            <a:pPr marL="339725" lvl="1" indent="-339725">
              <a:buNone/>
            </a:pPr>
            <a:endParaRPr lang="en-US" sz="3100" dirty="0" smtClean="0">
              <a:latin typeface="Georgia" pitchFamily="18" charset="0"/>
            </a:endParaRPr>
          </a:p>
          <a:p>
            <a:pPr marL="280988" lvl="1" indent="-280988">
              <a:buFont typeface="Arial" pitchFamily="34" charset="0"/>
              <a:buChar char="•"/>
            </a:pPr>
            <a:r>
              <a:rPr lang="en-US" sz="3100" dirty="0" smtClean="0">
                <a:latin typeface="Georgia" pitchFamily="18" charset="0"/>
              </a:rPr>
              <a:t>What needed to be decided </a:t>
            </a:r>
          </a:p>
          <a:p>
            <a:pPr marL="280988" lvl="1" indent="-280988">
              <a:buNone/>
            </a:pPr>
            <a:r>
              <a:rPr lang="en-US" sz="3100" dirty="0" smtClean="0">
                <a:latin typeface="Georgia" pitchFamily="18" charset="0"/>
              </a:rPr>
              <a:t>	within the one month time </a:t>
            </a:r>
          </a:p>
          <a:p>
            <a:pPr marL="280988" lvl="1" indent="-280988">
              <a:buNone/>
            </a:pPr>
            <a:r>
              <a:rPr lang="en-US" sz="3100" dirty="0" smtClean="0">
                <a:latin typeface="Georgia" pitchFamily="18" charset="0"/>
              </a:rPr>
              <a:t>	limit?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5602" name="Picture 2" descr="http://t3.gstatic.com/images?q=tbn:uTnf6c8gpB0M7M:http://www.kamat.com/kalranga/itihas/partition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84953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Rise of Indian Nationalism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Autofit/>
          </a:bodyPr>
          <a:lstStyle/>
          <a:p>
            <a:pPr marL="398463" lvl="1" indent="-2222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India under British rule since </a:t>
            </a:r>
          </a:p>
          <a:p>
            <a:pPr marL="398463" lvl="1" indent="-222250">
              <a:buNone/>
            </a:pPr>
            <a:r>
              <a:rPr lang="en-US" sz="2400" dirty="0" smtClean="0">
                <a:latin typeface="Georgia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1700s.</a:t>
            </a:r>
          </a:p>
          <a:p>
            <a:pPr marL="398463" lvl="1" indent="-222250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Indian n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ationalism growing </a:t>
            </a:r>
          </a:p>
          <a:p>
            <a:pPr marL="398463" lvl="1" indent="-222250">
              <a:buNone/>
            </a:pPr>
            <a:r>
              <a:rPr lang="en-US" sz="2400" dirty="0" smtClean="0">
                <a:latin typeface="Georgia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since mid-1800s.</a:t>
            </a:r>
          </a:p>
          <a:p>
            <a:pPr marL="398463" lvl="1" indent="-222250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Two nationalist groups formed: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633413" lvl="2" indent="339725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Indian National Congress</a:t>
            </a:r>
          </a:p>
          <a:p>
            <a:pPr marL="633413" lvl="2" indent="339725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(Hindu)</a:t>
            </a:r>
            <a:endParaRPr lang="en-US" dirty="0" smtClean="0">
              <a:latin typeface="Georgia" pitchFamily="18" charset="0"/>
            </a:endParaRPr>
          </a:p>
          <a:p>
            <a:pPr marL="633413" lvl="2" indent="339725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Muslim League</a:t>
            </a:r>
          </a:p>
          <a:p>
            <a:pPr marL="401638" lvl="2" indent="-234950"/>
            <a:endParaRPr lang="en-US" dirty="0" smtClean="0">
              <a:latin typeface="Georgia" pitchFamily="18" charset="0"/>
            </a:endParaRPr>
          </a:p>
          <a:p>
            <a:pPr marL="401638" lvl="2" indent="-234950"/>
            <a:r>
              <a:rPr lang="en-US" dirty="0" smtClean="0">
                <a:latin typeface="Georgia" pitchFamily="18" charset="0"/>
              </a:rPr>
              <a:t>Common goal?</a:t>
            </a:r>
          </a:p>
          <a:p>
            <a:pPr marL="401638" lvl="2" indent="-234950">
              <a:buNone/>
            </a:pPr>
            <a:r>
              <a:rPr lang="en-US" dirty="0" smtClean="0">
                <a:latin typeface="Georgia" pitchFamily="18" charset="0"/>
              </a:rPr>
              <a:t>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Independence. Worked together</a:t>
            </a:r>
          </a:p>
          <a:p>
            <a:pPr marL="401638" lvl="2" indent="-23495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  to rid India of British rule.</a:t>
            </a:r>
          </a:p>
          <a:p>
            <a:pPr marL="398463" lvl="2" indent="-222250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	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657600" cy="26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57800" y="3657600"/>
            <a:ext cx="762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PTGikXxcvk4/TzICjxaIIFI/AAAAAAAAAv8/j0dCJ2jY0vs/s1600/india_independence_news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99115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6106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Partitioning of India, 1947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6" name="Content Placeholder 5" descr="194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4275978" cy="3834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static.howstuffworks.com/gif/willow/history-of-india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120306" cy="3886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1524000"/>
            <a:ext cx="2213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Before Partition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524000"/>
            <a:ext cx="201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After Partition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183880" cy="70104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Partition Leads to Bloodshed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39" y="1500753"/>
            <a:ext cx="8229600" cy="360464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itchFamily="18" charset="0"/>
              </a:rPr>
              <a:t>Partition resulted in mass flight of                                     10 million refugees.</a:t>
            </a:r>
          </a:p>
          <a:p>
            <a:pPr marL="579438" indent="-4763">
              <a:buFont typeface="Wingdings" pitchFamily="2" charset="2"/>
              <a:buChar char="Ø"/>
            </a:pPr>
            <a:r>
              <a:rPr lang="en-US" sz="1800" dirty="0" smtClean="0">
                <a:latin typeface="Georgia" pitchFamily="18" charset="0"/>
              </a:rPr>
              <a:t>  Muslims fled from India to Pakistan</a:t>
            </a:r>
          </a:p>
          <a:p>
            <a:pPr marL="579438" indent="-4763">
              <a:buFont typeface="Wingdings" pitchFamily="2" charset="2"/>
              <a:buChar char="Ø"/>
            </a:pPr>
            <a:r>
              <a:rPr lang="en-US" sz="1800" dirty="0" smtClean="0">
                <a:latin typeface="Georgia" pitchFamily="18" charset="0"/>
              </a:rPr>
              <a:t>  Hindus fled from Pakistan to India.</a:t>
            </a:r>
          </a:p>
          <a:p>
            <a:pPr indent="231775">
              <a:buNone/>
            </a:pPr>
            <a:endParaRPr lang="en-US" sz="9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Widespread</a:t>
            </a:r>
            <a:r>
              <a:rPr lang="en-US" sz="2400" b="1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massacres</a:t>
            </a:r>
            <a:r>
              <a:rPr lang="en-US" sz="2400" b="1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of refugees                                      by both groups. </a:t>
            </a:r>
          </a:p>
          <a:p>
            <a:pPr>
              <a:buNone/>
            </a:pPr>
            <a:endParaRPr lang="en-US" sz="9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 estimated </a:t>
            </a:r>
            <a:r>
              <a:rPr lang="en-US" sz="2400" b="1" dirty="0" smtClean="0">
                <a:latin typeface="Georgia" pitchFamily="18" charset="0"/>
              </a:rPr>
              <a:t>1 million Indians </a:t>
            </a:r>
          </a:p>
          <a:p>
            <a:pPr>
              <a:buNone/>
            </a:pPr>
            <a:r>
              <a:rPr lang="en-US" sz="2400" b="1" dirty="0" smtClean="0">
                <a:latin typeface="Georgia" pitchFamily="18" charset="0"/>
              </a:rPr>
              <a:t>	died </a:t>
            </a:r>
            <a:r>
              <a:rPr lang="en-US" sz="2400" dirty="0" smtClean="0">
                <a:latin typeface="Georgia" pitchFamily="18" charset="0"/>
              </a:rPr>
              <a:t>in this violence.</a:t>
            </a:r>
          </a:p>
          <a:p>
            <a:pPr>
              <a:buNone/>
            </a:pPr>
            <a:endParaRPr lang="en-US" sz="9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Failure for Gandhi?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</a:t>
            </a:r>
            <a:r>
              <a:rPr lang="en-US" sz="2400" b="1" i="1" u="sng" dirty="0" smtClean="0">
                <a:solidFill>
                  <a:srgbClr val="000000"/>
                </a:solidFill>
                <a:latin typeface="Georgia" pitchFamily="18" charset="0"/>
              </a:rPr>
              <a:t>Failed to convert his people to the</a:t>
            </a:r>
          </a:p>
          <a:p>
            <a:pPr>
              <a:buNone/>
            </a:pPr>
            <a:r>
              <a:rPr lang="en-US" sz="2400" b="1" i="1" u="sng" dirty="0" smtClean="0">
                <a:solidFill>
                  <a:srgbClr val="000000"/>
                </a:solidFill>
                <a:latin typeface="Georgia" pitchFamily="18" charset="0"/>
              </a:rPr>
              <a:t>	practice of non-violence.</a:t>
            </a: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23560" name="Picture 8" descr="http://www.indhistory.com/img/partition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75661"/>
            <a:ext cx="300096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la.calpoly.edu/~lcall/partition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620000" cy="662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japanfocus.org/data/part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5099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3.bp.blogspot.com/_FvbGRwTkbdQ/SKO_jMUdrlI/AAAAAAAAEMI/avjgMnU1dZ4/s4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774546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handrakantha.com/articles/indian_music/filmi_sangeet/media/1940s_part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cache6.allposters.com/LRG/46/4628/A7RFG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724400" cy="628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83880" cy="10515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1947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India Gains Independence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itchFamily="18" charset="0"/>
              </a:rPr>
              <a:t>India became independent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state and the world’s largest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</a:t>
            </a:r>
            <a:r>
              <a:rPr lang="en-US" sz="2000" b="1" u="sng" dirty="0" smtClean="0">
                <a:solidFill>
                  <a:srgbClr val="000000"/>
                </a:solidFill>
                <a:latin typeface="Georgia" pitchFamily="18" charset="0"/>
              </a:rPr>
              <a:t>democracy </a:t>
            </a:r>
            <a:r>
              <a:rPr lang="en-US" sz="2000" dirty="0" smtClean="0">
                <a:latin typeface="Georgia" pitchFamily="18" charset="0"/>
              </a:rPr>
              <a:t>on </a:t>
            </a:r>
            <a:r>
              <a:rPr lang="en-US" sz="2000" dirty="0" smtClean="0">
                <a:latin typeface="Georgia" pitchFamily="18" charset="0"/>
              </a:rPr>
              <a:t>Aug. 15, 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     1947.</a:t>
            </a:r>
          </a:p>
          <a:p>
            <a:pPr>
              <a:buNone/>
            </a:pPr>
            <a:endParaRPr lang="en-US" sz="105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Gandhi refused to celebrate: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</a:t>
            </a:r>
            <a:r>
              <a:rPr lang="en-US" sz="2000" b="1" i="1" u="sng" dirty="0" smtClean="0">
                <a:solidFill>
                  <a:srgbClr val="000000"/>
                </a:solidFill>
                <a:latin typeface="Georgia" pitchFamily="18" charset="0"/>
              </a:rPr>
              <a:t>“What is there to celebrate?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000000"/>
                </a:solidFill>
                <a:latin typeface="Georgia" pitchFamily="18" charset="0"/>
              </a:rPr>
              <a:t>	I see nothing but rivers of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000000"/>
                </a:solidFill>
                <a:latin typeface="Georgia" pitchFamily="18" charset="0"/>
              </a:rPr>
              <a:t>	blood.”</a:t>
            </a:r>
          </a:p>
          <a:p>
            <a:pPr>
              <a:buNone/>
            </a:pPr>
            <a:endParaRPr lang="en-US" sz="2000" i="1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Jawaharlal </a:t>
            </a:r>
            <a:r>
              <a:rPr lang="en-US" sz="2000" b="1" dirty="0" smtClean="0">
                <a:latin typeface="Georgia" pitchFamily="18" charset="0"/>
              </a:rPr>
              <a:t>Nehru</a:t>
            </a:r>
            <a:r>
              <a:rPr lang="en-US" sz="2000" dirty="0" smtClean="0">
                <a:latin typeface="Georgia" pitchFamily="18" charset="0"/>
              </a:rPr>
              <a:t>, devoted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follower of Gandhi, became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India’s first prime minister.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2226" name="Picture 2" descr="http://upload.wikimedia.org/wikipedia/commons/d/da/Gandhi_and_Nehru_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82654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556260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Nehru and Gandhi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January, 30, 1948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Gandhi Assassinated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Gandhi in New Delhi to try and end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 violence against Muslims.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Went on week-long hunger strike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until violence stopped.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Shot and killed on way to prayer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meeting. By who and why?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Assassin was right-wing Hindu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extremist who thought Gandhi was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too protective of Muslims.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8434" name="Picture 2" descr="http://t3.gstatic.com/images?q=tbn:ANd9GcSIcEaiXTIPWMzlR1s-ksewWPsd8_wTSCHI7uPaDk0ZEcwrp_r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2472137" cy="3373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5181600"/>
            <a:ext cx="2058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Gandhi’s Assassin</a:t>
            </a:r>
          </a:p>
          <a:p>
            <a:pPr algn="ctr"/>
            <a:r>
              <a:rPr lang="en-US" sz="2000" b="1" dirty="0" err="1" smtClean="0"/>
              <a:t>Nathuran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Godse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Growing Indian Nationalism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Impact of World War I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183880" cy="4187952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Britain broke promise of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self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rule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exchange </a:t>
            </a:r>
          </a:p>
          <a:p>
            <a:pPr lv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 for India’s help in the war.</a:t>
            </a:r>
          </a:p>
          <a:p>
            <a:pPr lvl="0"/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Radical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nationalists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carried out acts of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violence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against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British rule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3352799" cy="24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352800" cy="22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HY I KILLED GANDHI - Nathuram Godse's Final Address to the Court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628907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Nathuram</a:t>
            </a:r>
            <a:r>
              <a:rPr lang="en-US" b="1" dirty="0" smtClean="0"/>
              <a:t> </a:t>
            </a:r>
            <a:r>
              <a:rPr lang="en-US" b="1" dirty="0" err="1" smtClean="0"/>
              <a:t>Godse</a:t>
            </a:r>
            <a:r>
              <a:rPr lang="en-US" b="1" dirty="0" smtClean="0"/>
              <a:t> and Mahatma Gandhi Rare Real </a:t>
            </a:r>
          </a:p>
          <a:p>
            <a:pPr algn="ctr"/>
            <a:r>
              <a:rPr lang="en-US" b="1" dirty="0" smtClean="0"/>
              <a:t>Unseen Picture before Assassination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livinggallery.oneindia.in/d/32641-2/the-eternal-gand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16552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0.gstatic.com/images?q=tbn:ANd9GcSowM0lDcVvgBwKt1TF4ZnNF_aJ5Jj0ip4-vsolqQBHIdHp1KQ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14796" cy="437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0404-Gandhi_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57200"/>
            <a:ext cx="4495800" cy="5994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What is the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intended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message of 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this cartoon?</a:t>
            </a:r>
          </a:p>
          <a:p>
            <a:endParaRPr lang="en-US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ovieposter.com/posters/archive/main/31/A70-15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4161836" cy="6400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6685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Gandhi: The Movie</a:t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(1982)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59632"/>
            <a:ext cx="181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Trailer for Gandhi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5" y="304800"/>
            <a:ext cx="86868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Growing Indian Nationalism</a:t>
            </a: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3600" dirty="0" err="1" smtClean="0">
                <a:latin typeface="Georgia" pitchFamily="18" charset="0"/>
              </a:rPr>
              <a:t>Rowlatt</a:t>
            </a:r>
            <a:r>
              <a:rPr lang="en-US" sz="3600" dirty="0" smtClean="0">
                <a:latin typeface="Georgia" pitchFamily="18" charset="0"/>
              </a:rPr>
              <a:t> Act, 1919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 smtClean="0">
              <a:latin typeface="Georgia" pitchFamily="18" charset="0"/>
            </a:endParaRPr>
          </a:p>
          <a:p>
            <a:pPr lvl="0"/>
            <a:r>
              <a:rPr lang="en-US" sz="2800" dirty="0" smtClean="0">
                <a:latin typeface="Georgia" pitchFamily="18" charset="0"/>
              </a:rPr>
              <a:t>What did this law allow?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The jailing of protestors for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 two years without trial.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None/>
            </a:pPr>
            <a:endParaRPr lang="en-US" sz="2800" dirty="0" smtClean="0">
              <a:latin typeface="Georgia" pitchFamily="18" charset="0"/>
            </a:endParaRPr>
          </a:p>
          <a:p>
            <a:pPr lvl="0"/>
            <a:r>
              <a:rPr lang="en-US" sz="2800" dirty="0" smtClean="0">
                <a:latin typeface="Georgia" pitchFamily="18" charset="0"/>
              </a:rPr>
              <a:t>Indian reaction?</a:t>
            </a:r>
          </a:p>
          <a:p>
            <a:pPr lvl="0">
              <a:buNone/>
            </a:pPr>
            <a:r>
              <a:rPr lang="en-US" sz="2800" dirty="0" smtClean="0">
                <a:latin typeface="Georgia" pitchFamily="18" charset="0"/>
              </a:rPr>
              <a:t>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Law sparked violent protests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  throughout India.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3385608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8" y="304800"/>
            <a:ext cx="86868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Growing Indian Nationalism</a:t>
            </a:r>
            <a:r>
              <a:rPr lang="en-US" sz="2400" b="1" dirty="0" smtClean="0">
                <a:latin typeface="Georgia" pitchFamily="18" charset="0"/>
              </a:rPr>
              <a:t/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Amritsar Massacre, 1919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Georgia" pitchFamily="18" charset="0"/>
              </a:rPr>
              <a:t>10,000 Indians held peaceful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protest against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orgia" pitchFamily="18" charset="0"/>
              </a:rPr>
              <a:t>Rowlatt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Act</a:t>
            </a:r>
            <a:endParaRPr lang="en-US" sz="14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British government had banned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 such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public demonstrations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pPr lvl="0"/>
            <a:r>
              <a:rPr lang="en-US" sz="2800" dirty="0" smtClean="0">
                <a:latin typeface="Georgia" pitchFamily="18" charset="0"/>
              </a:rPr>
              <a:t>Without warning, British troops</a:t>
            </a:r>
          </a:p>
          <a:p>
            <a:pPr lvl="0">
              <a:buNone/>
            </a:pPr>
            <a:r>
              <a:rPr lang="en-US" sz="2800" dirty="0" smtClean="0">
                <a:latin typeface="Georgia" pitchFamily="18" charset="0"/>
              </a:rPr>
              <a:t>    did what?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 </a:t>
            </a: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Fired on crowd, killing 400 </a:t>
            </a:r>
          </a:p>
          <a:p>
            <a:pPr>
              <a:buNone/>
            </a:pPr>
            <a:r>
              <a:rPr lang="en-US" sz="30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   people and wounding 1,200.</a:t>
            </a:r>
          </a:p>
          <a:p>
            <a:pPr lvl="0"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55298" name="Picture 2" descr="http://4.bp.blogspot.com/-cG1SE0WuQJY/T4e09RLzDuI/AAAAAAAAD-U/lxlfQ9eWVpI/s1600/13amr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79349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37" y="228600"/>
            <a:ext cx="8229600" cy="8683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Georgia" pitchFamily="18" charset="0"/>
              </a:rPr>
              <a:t>Amritsar Massacre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>
                <a:latin typeface="Georgia" pitchFamily="18" charset="0"/>
              </a:rPr>
              <a:t>Gen. Reginald Dyer was British </a:t>
            </a:r>
          </a:p>
          <a:p>
            <a:pPr>
              <a:buNone/>
            </a:pPr>
            <a:r>
              <a:rPr lang="en-US" sz="3300" dirty="0" smtClean="0">
                <a:latin typeface="Georgia" pitchFamily="18" charset="0"/>
              </a:rPr>
              <a:t>	commander who ordered his</a:t>
            </a:r>
          </a:p>
          <a:p>
            <a:pPr>
              <a:buNone/>
            </a:pPr>
            <a:r>
              <a:rPr lang="en-US" sz="3300" dirty="0" smtClean="0">
                <a:latin typeface="Georgia" pitchFamily="18" charset="0"/>
              </a:rPr>
              <a:t>	troops to open fire on crowd.</a:t>
            </a:r>
          </a:p>
          <a:p>
            <a:pPr>
              <a:buNone/>
            </a:pPr>
            <a:endParaRPr lang="en-US" sz="3300" dirty="0" smtClean="0">
              <a:latin typeface="Georgia" pitchFamily="18" charset="0"/>
            </a:endParaRPr>
          </a:p>
          <a:p>
            <a:r>
              <a:rPr lang="en-US" sz="3300" dirty="0" smtClean="0">
                <a:latin typeface="Georgia" pitchFamily="18" charset="0"/>
              </a:rPr>
              <a:t>Marks the beginning of the end </a:t>
            </a:r>
          </a:p>
          <a:p>
            <a:pPr>
              <a:buNone/>
            </a:pPr>
            <a:r>
              <a:rPr lang="en-US" sz="3300" dirty="0" smtClean="0">
                <a:latin typeface="Georgia" pitchFamily="18" charset="0"/>
              </a:rPr>
              <a:t>	of British rule in India. Why?</a:t>
            </a:r>
          </a:p>
          <a:p>
            <a:pPr>
              <a:buNone/>
            </a:pPr>
            <a:endParaRPr lang="en-US" sz="33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3300" dirty="0" smtClean="0">
                <a:latin typeface="Georgia" pitchFamily="18" charset="0"/>
              </a:rPr>
              <a:t>	</a:t>
            </a:r>
            <a:r>
              <a:rPr lang="en-US" sz="33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Turned millions of Indians into</a:t>
            </a:r>
          </a:p>
          <a:p>
            <a:pPr>
              <a:buNone/>
            </a:pPr>
            <a:r>
              <a:rPr lang="en-US" sz="33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	strong nationalists overnight.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</a:t>
            </a:r>
            <a:endParaRPr lang="en-US" sz="2600" dirty="0">
              <a:latin typeface="Georgia" pitchFamily="18" charset="0"/>
            </a:endParaRPr>
          </a:p>
        </p:txBody>
      </p:sp>
      <p:pic>
        <p:nvPicPr>
          <p:cNvPr id="6" name="Picture 5" descr="2076377253_120e21dd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371600"/>
            <a:ext cx="2710837" cy="39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21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Georgia" pitchFamily="18" charset="0"/>
              </a:rPr>
              <a:t>Amritsar Massacre</a:t>
            </a:r>
            <a:endParaRPr lang="en-US" sz="4000" dirty="0">
              <a:latin typeface="Georgia" pitchFamily="18" charset="0"/>
            </a:endParaRPr>
          </a:p>
        </p:txBody>
      </p:sp>
      <p:pic>
        <p:nvPicPr>
          <p:cNvPr id="5" name="Picture 4" descr="jallianwala-bag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499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183880" cy="10515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latin typeface="Georgia" pitchFamily="18" charset="0"/>
              </a:rPr>
              <a:t>Mohandas Gandhi, 1869-1948</a:t>
            </a:r>
            <a:endParaRPr lang="en-US" sz="3600" i="1" u="sng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/>
          </a:bodyPr>
          <a:lstStyle/>
          <a:p>
            <a:pPr marL="457200" lvl="1" indent="-280988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Lawyer who emerged as leader </a:t>
            </a:r>
          </a:p>
          <a:p>
            <a:pPr marL="457200" lvl="1" indent="-280988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of India’s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independence</a:t>
            </a:r>
            <a:endParaRPr lang="en-US" sz="26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movement.</a:t>
            </a:r>
          </a:p>
          <a:p>
            <a:pPr marL="457200" lvl="1" indent="-280988">
              <a:buNone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Strategy for fighting injustice</a:t>
            </a:r>
          </a:p>
          <a:p>
            <a:pPr marL="457200" lvl="1" indent="-280988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based on ideas from all world’s</a:t>
            </a:r>
          </a:p>
          <a:p>
            <a:pPr marL="457200" lvl="1" indent="-280988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major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religions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None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Attracted millions of followers.</a:t>
            </a:r>
          </a:p>
          <a:p>
            <a:pPr marL="457200" lvl="1" indent="-280988">
              <a:buFont typeface="Arial" pitchFamily="34" charset="0"/>
              <a:buChar char="•"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Known as the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Mahatma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,                                        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which means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“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Great </a:t>
            </a:r>
            <a:r>
              <a:rPr lang="en-US" sz="2600" b="1" u="sng" dirty="0" smtClean="0">
                <a:solidFill>
                  <a:srgbClr val="000000"/>
                </a:solidFill>
                <a:latin typeface="Georgia" pitchFamily="18" charset="0"/>
              </a:rPr>
              <a:t>Soul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.”</a:t>
            </a:r>
          </a:p>
          <a:p>
            <a:pPr marL="457200" lvl="1" indent="-280988"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-280988"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484" name="Picture 4" descr="http://www.indianetzone.com/photos_gallery/14/MahatmaGandhi_17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971800" cy="37459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541020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Mohandas Gandhi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5124</TotalTime>
  <Words>1215</Words>
  <Application>Microsoft Office PowerPoint</Application>
  <PresentationFormat>On-screen Show (4:3)</PresentationFormat>
  <Paragraphs>280</Paragraphs>
  <Slides>44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Aspect</vt:lpstr>
      <vt:lpstr>Unit V - Part 4 </vt:lpstr>
      <vt:lpstr>Indian Nationalism and Independence</vt:lpstr>
      <vt:lpstr>Rise of Indian Nationalism</vt:lpstr>
      <vt:lpstr>Growing Indian Nationalism Impact of World War I</vt:lpstr>
      <vt:lpstr>Growing Indian Nationalism Rowlatt Act, 1919</vt:lpstr>
      <vt:lpstr>Growing Indian Nationalism Amritsar Massacre, 1919</vt:lpstr>
      <vt:lpstr>Amritsar Massacre</vt:lpstr>
      <vt:lpstr>Amritsar Massacre</vt:lpstr>
      <vt:lpstr>Mohandas Gandhi, 1869-1948</vt:lpstr>
      <vt:lpstr>Slide 10</vt:lpstr>
      <vt:lpstr>Gandhi’s Principle of Satyagraha</vt:lpstr>
      <vt:lpstr>Consequence of Civil Disobedience?</vt:lpstr>
      <vt:lpstr>Slide 13</vt:lpstr>
      <vt:lpstr>Gandhi’s Principle of Non-Violence</vt:lpstr>
      <vt:lpstr>Slide 15</vt:lpstr>
      <vt:lpstr>Gandhi’s Campaign of Civil Disobedience</vt:lpstr>
      <vt:lpstr>Slide 17</vt:lpstr>
      <vt:lpstr>The Salt March, 1930</vt:lpstr>
      <vt:lpstr>The Route of the Salt March</vt:lpstr>
      <vt:lpstr>The Salt March</vt:lpstr>
      <vt:lpstr>The End of the  Salt March</vt:lpstr>
      <vt:lpstr>Government of India Act, 1935</vt:lpstr>
      <vt:lpstr>Tensions Between Muslims and Hindus.</vt:lpstr>
      <vt:lpstr>Text Assignment (Pages 505-507)</vt:lpstr>
      <vt:lpstr>WWII Fueled Indian Nationalism</vt:lpstr>
      <vt:lpstr>“Quit India” Campaign, 1942</vt:lpstr>
      <vt:lpstr>Congress Party vs. Muslim League</vt:lpstr>
      <vt:lpstr>Calcutta Riots, 1946 </vt:lpstr>
      <vt:lpstr>India’s Independence Announced, 1947</vt:lpstr>
      <vt:lpstr>Slide 30</vt:lpstr>
      <vt:lpstr>The Partitioning of India, 1947</vt:lpstr>
      <vt:lpstr>Partition Leads to Bloodshed</vt:lpstr>
      <vt:lpstr>Slide 33</vt:lpstr>
      <vt:lpstr>Slide 34</vt:lpstr>
      <vt:lpstr>Slide 35</vt:lpstr>
      <vt:lpstr>Slide 36</vt:lpstr>
      <vt:lpstr>Slide 37</vt:lpstr>
      <vt:lpstr>1947 India Gains Independence</vt:lpstr>
      <vt:lpstr>January, 30, 1948 Gandhi Assassinated</vt:lpstr>
      <vt:lpstr>Slide 40</vt:lpstr>
      <vt:lpstr>Slide 41</vt:lpstr>
      <vt:lpstr>Slide 42</vt:lpstr>
      <vt:lpstr>Slide 43</vt:lpstr>
      <vt:lpstr>Gandhi: The Movie (1982)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 Between Years</dc:title>
  <dc:creator>SBLAKE</dc:creator>
  <cp:lastModifiedBy>Michael Brown</cp:lastModifiedBy>
  <cp:revision>401</cp:revision>
  <cp:lastPrinted>2012-04-26T13:35:14Z</cp:lastPrinted>
  <dcterms:created xsi:type="dcterms:W3CDTF">2015-12-17T03:02:34Z</dcterms:created>
  <dcterms:modified xsi:type="dcterms:W3CDTF">2015-12-17T03:31:09Z</dcterms:modified>
</cp:coreProperties>
</file>