
<file path=[Content_Types].xml><?xml version="1.0" encoding="utf-8"?>
<Types xmlns="http://schemas.openxmlformats.org/package/2006/content-types">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4"/>
  </p:notesMasterIdLst>
  <p:sldIdLst>
    <p:sldId id="305" r:id="rId5"/>
    <p:sldId id="258" r:id="rId6"/>
    <p:sldId id="259" r:id="rId7"/>
    <p:sldId id="265" r:id="rId8"/>
    <p:sldId id="276" r:id="rId9"/>
    <p:sldId id="279" r:id="rId10"/>
    <p:sldId id="266" r:id="rId11"/>
    <p:sldId id="267" r:id="rId12"/>
    <p:sldId id="281" r:id="rId13"/>
    <p:sldId id="277" r:id="rId14"/>
    <p:sldId id="316" r:id="rId15"/>
    <p:sldId id="268" r:id="rId16"/>
    <p:sldId id="282" r:id="rId17"/>
    <p:sldId id="283" r:id="rId18"/>
    <p:sldId id="284" r:id="rId19"/>
    <p:sldId id="285" r:id="rId20"/>
    <p:sldId id="269" r:id="rId21"/>
    <p:sldId id="286" r:id="rId22"/>
    <p:sldId id="271" r:id="rId23"/>
    <p:sldId id="287" r:id="rId24"/>
    <p:sldId id="288" r:id="rId25"/>
    <p:sldId id="314" r:id="rId26"/>
    <p:sldId id="273" r:id="rId27"/>
    <p:sldId id="297" r:id="rId28"/>
    <p:sldId id="298" r:id="rId29"/>
    <p:sldId id="272" r:id="rId30"/>
    <p:sldId id="278" r:id="rId31"/>
    <p:sldId id="299" r:id="rId32"/>
    <p:sldId id="300" r:id="rId33"/>
    <p:sldId id="296" r:id="rId34"/>
    <p:sldId id="275" r:id="rId35"/>
    <p:sldId id="307" r:id="rId36"/>
    <p:sldId id="274" r:id="rId37"/>
    <p:sldId id="289" r:id="rId38"/>
    <p:sldId id="292" r:id="rId39"/>
    <p:sldId id="290" r:id="rId40"/>
    <p:sldId id="291" r:id="rId41"/>
    <p:sldId id="301" r:id="rId42"/>
    <p:sldId id="302" r:id="rId43"/>
    <p:sldId id="315" r:id="rId44"/>
    <p:sldId id="270" r:id="rId45"/>
    <p:sldId id="261" r:id="rId46"/>
    <p:sldId id="280" r:id="rId47"/>
    <p:sldId id="306" r:id="rId48"/>
    <p:sldId id="262" r:id="rId49"/>
    <p:sldId id="263" r:id="rId50"/>
    <p:sldId id="327" r:id="rId51"/>
    <p:sldId id="293" r:id="rId52"/>
    <p:sldId id="326" r:id="rId53"/>
    <p:sldId id="325" r:id="rId54"/>
    <p:sldId id="294" r:id="rId55"/>
    <p:sldId id="303" r:id="rId56"/>
    <p:sldId id="320" r:id="rId57"/>
    <p:sldId id="317" r:id="rId58"/>
    <p:sldId id="318" r:id="rId59"/>
    <p:sldId id="319" r:id="rId60"/>
    <p:sldId id="321" r:id="rId61"/>
    <p:sldId id="322" r:id="rId62"/>
    <p:sldId id="311" r:id="rId63"/>
    <p:sldId id="304" r:id="rId64"/>
    <p:sldId id="309" r:id="rId65"/>
    <p:sldId id="310" r:id="rId66"/>
    <p:sldId id="328" r:id="rId67"/>
    <p:sldId id="324" r:id="rId68"/>
    <p:sldId id="323" r:id="rId69"/>
    <p:sldId id="308" r:id="rId70"/>
    <p:sldId id="329" r:id="rId71"/>
    <p:sldId id="312" r:id="rId72"/>
    <p:sldId id="31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E81A7-6A44-4453-A5D6-080980796DC9}" v="157" dt="2019-10-30T02:23:05.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500" autoAdjust="0"/>
  </p:normalViewPr>
  <p:slideViewPr>
    <p:cSldViewPr snapToGrid="0">
      <p:cViewPr varScale="1">
        <p:scale>
          <a:sx n="70" d="100"/>
          <a:sy n="70" d="100"/>
        </p:scale>
        <p:origin x="536" y="48"/>
      </p:cViewPr>
      <p:guideLst/>
    </p:cSldViewPr>
  </p:slideViewPr>
  <p:outlineViewPr>
    <p:cViewPr>
      <p:scale>
        <a:sx n="33" d="100"/>
        <a:sy n="33" d="100"/>
      </p:scale>
      <p:origin x="0" y="-25208"/>
    </p:cViewPr>
  </p:outlineViewPr>
  <p:notesTextViewPr>
    <p:cViewPr>
      <p:scale>
        <a:sx n="1" d="1"/>
        <a:sy n="1" d="1"/>
      </p:scale>
      <p:origin x="0" y="0"/>
    </p:cViewPr>
  </p:notesTextViewPr>
  <p:notesViewPr>
    <p:cSldViewPr snapToGrid="0">
      <p:cViewPr>
        <p:scale>
          <a:sx n="119" d="100"/>
          <a:sy n="119" d="100"/>
        </p:scale>
        <p:origin x="1224" y="-39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0F265-C6C4-40CF-AE04-8E340C65BC8B}" type="datetimeFigureOut">
              <a:rPr lang="en-US" smtClean="0"/>
              <a:t>10/29/2019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BEC9C-8E7E-4AAE-83C5-5955A5A2B2CA}" type="slidenum">
              <a:rPr lang="en-US" smtClean="0"/>
              <a:t>‹#›</a:t>
            </a:fld>
            <a:endParaRPr lang="en-US"/>
          </a:p>
        </p:txBody>
      </p:sp>
    </p:spTree>
    <p:extLst>
      <p:ext uri="{BB962C8B-B14F-4D97-AF65-F5344CB8AC3E}">
        <p14:creationId xmlns:p14="http://schemas.microsoft.com/office/powerpoint/2010/main" val="156362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Welcome to TEEAP’s STEMATHON and welcome to this </a:t>
            </a:r>
            <a:r>
              <a:rPr lang="en-US" dirty="0" err="1"/>
              <a:t>admittadely</a:t>
            </a:r>
            <a:r>
              <a:rPr lang="en-US" dirty="0"/>
              <a:t>  lengthy but meaningful presentation called “Befriend an Academic”.  My name is Jon Taylor and as you can see I teach at CB West High School in Doylestown, part of the third largest school district in PA. I am excited to be a part of this year’s STEMATHON and the reason why this is my favorite conference is because I have been attending it since college and have benefitted so much from attending it each year. Much of what you will see today has its roots from being a former TEEAP Assistant Conference Director as well as scheduling and attending valuable TEEAP presentations over the years. </a:t>
            </a:r>
          </a:p>
        </p:txBody>
      </p:sp>
      <p:sp>
        <p:nvSpPr>
          <p:cNvPr id="4" name="Slide Number Placeholder 3"/>
          <p:cNvSpPr>
            <a:spLocks noGrp="1"/>
          </p:cNvSpPr>
          <p:nvPr>
            <p:ph type="sldNum" sz="quarter" idx="5"/>
          </p:nvPr>
        </p:nvSpPr>
        <p:spPr/>
        <p:txBody>
          <a:bodyPr/>
          <a:lstStyle/>
          <a:p>
            <a:fld id="{82DBEC9C-8E7E-4AAE-83C5-5955A5A2B2CA}" type="slidenum">
              <a:rPr lang="en-US" smtClean="0"/>
              <a:t>1</a:t>
            </a:fld>
            <a:endParaRPr lang="en-US"/>
          </a:p>
        </p:txBody>
      </p:sp>
    </p:spTree>
    <p:extLst>
      <p:ext uri="{BB962C8B-B14F-4D97-AF65-F5344CB8AC3E}">
        <p14:creationId xmlns:p14="http://schemas.microsoft.com/office/powerpoint/2010/main" val="404839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Earthquake Shake table was another full class collaboration and we had a ton of fun building the structures together (Architecture and his Science Class) and using the shake table to see how the different earthquake waves affected our model structures. Once again- really rich content provided by Bill that I didn’t know a lot about.</a:t>
            </a:r>
          </a:p>
        </p:txBody>
      </p:sp>
      <p:sp>
        <p:nvSpPr>
          <p:cNvPr id="4" name="Slide Number Placeholder 3"/>
          <p:cNvSpPr>
            <a:spLocks noGrp="1"/>
          </p:cNvSpPr>
          <p:nvPr>
            <p:ph type="sldNum" sz="quarter" idx="5"/>
          </p:nvPr>
        </p:nvSpPr>
        <p:spPr/>
        <p:txBody>
          <a:bodyPr/>
          <a:lstStyle/>
          <a:p>
            <a:fld id="{82DBEC9C-8E7E-4AAE-83C5-5955A5A2B2CA}" type="slidenum">
              <a:rPr lang="en-US" smtClean="0"/>
              <a:t>10</a:t>
            </a:fld>
            <a:endParaRPr lang="en-US"/>
          </a:p>
        </p:txBody>
      </p:sp>
    </p:spTree>
    <p:extLst>
      <p:ext uri="{BB962C8B-B14F-4D97-AF65-F5344CB8AC3E}">
        <p14:creationId xmlns:p14="http://schemas.microsoft.com/office/powerpoint/2010/main" val="216118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 is one of our physics teachers. AP students in small groups to this day stop down every May when AP Physics test is over and they really get into the electric vehicle competition each year. They really gravitate now to the Arduino Uno and use it to their advantage (servo motor control), especially the students who have our classes (Engineering and Architecture) at the same during the same semester. Last spring, 5 or 6 my Engineering and Architecture Level III students took his AP Physics course- We devoted a lot of time to this project.</a:t>
            </a:r>
          </a:p>
        </p:txBody>
      </p:sp>
      <p:sp>
        <p:nvSpPr>
          <p:cNvPr id="4" name="Slide Number Placeholder 3"/>
          <p:cNvSpPr>
            <a:spLocks noGrp="1"/>
          </p:cNvSpPr>
          <p:nvPr>
            <p:ph type="sldNum" sz="quarter" idx="5"/>
          </p:nvPr>
        </p:nvSpPr>
        <p:spPr/>
        <p:txBody>
          <a:bodyPr/>
          <a:lstStyle/>
          <a:p>
            <a:fld id="{82DBEC9C-8E7E-4AAE-83C5-5955A5A2B2CA}" type="slidenum">
              <a:rPr lang="en-US" smtClean="0"/>
              <a:t>11</a:t>
            </a:fld>
            <a:endParaRPr lang="en-US"/>
          </a:p>
        </p:txBody>
      </p:sp>
    </p:spTree>
    <p:extLst>
      <p:ext uri="{BB962C8B-B14F-4D97-AF65-F5344CB8AC3E}">
        <p14:creationId xmlns:p14="http://schemas.microsoft.com/office/powerpoint/2010/main" val="231568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Music Department is on the other side of the school, but proximity doesn’t matter. Dr. </a:t>
            </a:r>
            <a:r>
              <a:rPr lang="en-US" dirty="0" err="1"/>
              <a:t>Ohrt’s</a:t>
            </a:r>
            <a:r>
              <a:rPr lang="en-US" dirty="0"/>
              <a:t> collaborations continue through to today and the rhythm of this collaboration found a steady beat with the percussion drum activity. One of our students really took interest in this and just blew me away with his investigation into Pitches vs. Lengths of bamboo. Joe and I both shared Samson for the entire school year.</a:t>
            </a:r>
          </a:p>
        </p:txBody>
      </p:sp>
      <p:sp>
        <p:nvSpPr>
          <p:cNvPr id="4" name="Slide Number Placeholder 3"/>
          <p:cNvSpPr>
            <a:spLocks noGrp="1"/>
          </p:cNvSpPr>
          <p:nvPr>
            <p:ph type="sldNum" sz="quarter" idx="5"/>
          </p:nvPr>
        </p:nvSpPr>
        <p:spPr/>
        <p:txBody>
          <a:bodyPr/>
          <a:lstStyle/>
          <a:p>
            <a:fld id="{82DBEC9C-8E7E-4AAE-83C5-5955A5A2B2CA}" type="slidenum">
              <a:rPr lang="en-US" smtClean="0"/>
              <a:t>12</a:t>
            </a:fld>
            <a:endParaRPr lang="en-US"/>
          </a:p>
        </p:txBody>
      </p:sp>
    </p:spTree>
    <p:extLst>
      <p:ext uri="{BB962C8B-B14F-4D97-AF65-F5344CB8AC3E}">
        <p14:creationId xmlns:p14="http://schemas.microsoft.com/office/powerpoint/2010/main" val="1155739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students help set up the chorus students. I remember them being quite shy about it, but by the second or third day, they were all chatting it up.</a:t>
            </a:r>
          </a:p>
        </p:txBody>
      </p:sp>
      <p:sp>
        <p:nvSpPr>
          <p:cNvPr id="4" name="Slide Number Placeholder 3"/>
          <p:cNvSpPr>
            <a:spLocks noGrp="1"/>
          </p:cNvSpPr>
          <p:nvPr>
            <p:ph type="sldNum" sz="quarter" idx="5"/>
          </p:nvPr>
        </p:nvSpPr>
        <p:spPr/>
        <p:txBody>
          <a:bodyPr/>
          <a:lstStyle/>
          <a:p>
            <a:fld id="{82DBEC9C-8E7E-4AAE-83C5-5955A5A2B2CA}" type="slidenum">
              <a:rPr lang="en-US" smtClean="0"/>
              <a:t>13</a:t>
            </a:fld>
            <a:endParaRPr lang="en-US"/>
          </a:p>
        </p:txBody>
      </p:sp>
    </p:spTree>
    <p:extLst>
      <p:ext uri="{BB962C8B-B14F-4D97-AF65-F5344CB8AC3E}">
        <p14:creationId xmlns:p14="http://schemas.microsoft.com/office/powerpoint/2010/main" val="318490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cutting and then gluing later on…</a:t>
            </a:r>
          </a:p>
        </p:txBody>
      </p:sp>
      <p:sp>
        <p:nvSpPr>
          <p:cNvPr id="4" name="Slide Number Placeholder 3"/>
          <p:cNvSpPr>
            <a:spLocks noGrp="1"/>
          </p:cNvSpPr>
          <p:nvPr>
            <p:ph type="sldNum" sz="quarter" idx="5"/>
          </p:nvPr>
        </p:nvSpPr>
        <p:spPr/>
        <p:txBody>
          <a:bodyPr/>
          <a:lstStyle/>
          <a:p>
            <a:fld id="{82DBEC9C-8E7E-4AAE-83C5-5955A5A2B2CA}" type="slidenum">
              <a:rPr lang="en-US" smtClean="0"/>
              <a:t>14</a:t>
            </a:fld>
            <a:endParaRPr lang="en-US"/>
          </a:p>
        </p:txBody>
      </p:sp>
    </p:spTree>
    <p:extLst>
      <p:ext uri="{BB962C8B-B14F-4D97-AF65-F5344CB8AC3E}">
        <p14:creationId xmlns:p14="http://schemas.microsoft.com/office/powerpoint/2010/main" val="1863044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Sam’s explanation on the bamboo experiments. This is still one of my favorites. I am glad I made time for him to do this, because I was still pretty structured in my classroom management routine. I think this was 2008 or 2009.</a:t>
            </a:r>
          </a:p>
        </p:txBody>
      </p:sp>
      <p:sp>
        <p:nvSpPr>
          <p:cNvPr id="4" name="Slide Number Placeholder 3"/>
          <p:cNvSpPr>
            <a:spLocks noGrp="1"/>
          </p:cNvSpPr>
          <p:nvPr>
            <p:ph type="sldNum" sz="quarter" idx="5"/>
          </p:nvPr>
        </p:nvSpPr>
        <p:spPr/>
        <p:txBody>
          <a:bodyPr/>
          <a:lstStyle/>
          <a:p>
            <a:fld id="{82DBEC9C-8E7E-4AAE-83C5-5955A5A2B2CA}" type="slidenum">
              <a:rPr lang="en-US" smtClean="0"/>
              <a:t>15</a:t>
            </a:fld>
            <a:endParaRPr lang="en-US"/>
          </a:p>
        </p:txBody>
      </p:sp>
    </p:spTree>
    <p:extLst>
      <p:ext uri="{BB962C8B-B14F-4D97-AF65-F5344CB8AC3E}">
        <p14:creationId xmlns:p14="http://schemas.microsoft.com/office/powerpoint/2010/main" val="1498101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 results- I believe he performed/tested this either at home or in Joe’s Chorus room.</a:t>
            </a:r>
          </a:p>
        </p:txBody>
      </p:sp>
      <p:sp>
        <p:nvSpPr>
          <p:cNvPr id="4" name="Slide Number Placeholder 3"/>
          <p:cNvSpPr>
            <a:spLocks noGrp="1"/>
          </p:cNvSpPr>
          <p:nvPr>
            <p:ph type="sldNum" sz="quarter" idx="5"/>
          </p:nvPr>
        </p:nvSpPr>
        <p:spPr/>
        <p:txBody>
          <a:bodyPr/>
          <a:lstStyle/>
          <a:p>
            <a:fld id="{82DBEC9C-8E7E-4AAE-83C5-5955A5A2B2CA}" type="slidenum">
              <a:rPr lang="en-US" smtClean="0"/>
              <a:t>16</a:t>
            </a:fld>
            <a:endParaRPr lang="en-US"/>
          </a:p>
        </p:txBody>
      </p:sp>
    </p:spTree>
    <p:extLst>
      <p:ext uri="{BB962C8B-B14F-4D97-AF65-F5344CB8AC3E}">
        <p14:creationId xmlns:p14="http://schemas.microsoft.com/office/powerpoint/2010/main" val="3254768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Magistra</a:t>
            </a:r>
            <a:r>
              <a:rPr lang="en-US" dirty="0"/>
              <a:t> </a:t>
            </a:r>
            <a:r>
              <a:rPr lang="en-US" dirty="0" err="1"/>
              <a:t>Porytko</a:t>
            </a:r>
            <a:r>
              <a:rPr lang="en-US" dirty="0"/>
              <a:t>- just retired in her mid 70’s and we had a blast with CNC carving, and wax pouring Roman tablets. It was a ton of fun. My students assisted with the CNC design and stock processing and melting/pouring of the toilet bowl wax rings. I got the wax idea from participating and competing in Sea Perch.</a:t>
            </a:r>
          </a:p>
        </p:txBody>
      </p:sp>
      <p:sp>
        <p:nvSpPr>
          <p:cNvPr id="4" name="Slide Number Placeholder 3"/>
          <p:cNvSpPr>
            <a:spLocks noGrp="1"/>
          </p:cNvSpPr>
          <p:nvPr>
            <p:ph type="sldNum" sz="quarter" idx="5"/>
          </p:nvPr>
        </p:nvSpPr>
        <p:spPr/>
        <p:txBody>
          <a:bodyPr/>
          <a:lstStyle/>
          <a:p>
            <a:fld id="{82DBEC9C-8E7E-4AAE-83C5-5955A5A2B2CA}" type="slidenum">
              <a:rPr lang="en-US" smtClean="0"/>
              <a:t>17</a:t>
            </a:fld>
            <a:endParaRPr lang="en-US"/>
          </a:p>
        </p:txBody>
      </p:sp>
    </p:spTree>
    <p:extLst>
      <p:ext uri="{BB962C8B-B14F-4D97-AF65-F5344CB8AC3E}">
        <p14:creationId xmlns:p14="http://schemas.microsoft.com/office/powerpoint/2010/main" val="3239987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had to teach Latin for one year and was nice enough to reach out and we did a full collaboration on this design brief with Sketchup. Arch. Students taught Latin students some CAD skills and we were off and designing in no time.</a:t>
            </a:r>
          </a:p>
        </p:txBody>
      </p:sp>
      <p:sp>
        <p:nvSpPr>
          <p:cNvPr id="4" name="Slide Number Placeholder 3"/>
          <p:cNvSpPr>
            <a:spLocks noGrp="1"/>
          </p:cNvSpPr>
          <p:nvPr>
            <p:ph type="sldNum" sz="quarter" idx="5"/>
          </p:nvPr>
        </p:nvSpPr>
        <p:spPr/>
        <p:txBody>
          <a:bodyPr/>
          <a:lstStyle/>
          <a:p>
            <a:fld id="{82DBEC9C-8E7E-4AAE-83C5-5955A5A2B2CA}" type="slidenum">
              <a:rPr lang="en-US" smtClean="0"/>
              <a:t>18</a:t>
            </a:fld>
            <a:endParaRPr lang="en-US"/>
          </a:p>
        </p:txBody>
      </p:sp>
    </p:spTree>
    <p:extLst>
      <p:ext uri="{BB962C8B-B14F-4D97-AF65-F5344CB8AC3E}">
        <p14:creationId xmlns:p14="http://schemas.microsoft.com/office/powerpoint/2010/main" val="1199957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personally read Ishmael’s book this one semester- For me, it was good to gain a better appreciation as an adult as to what the students go through during English class- This was a good reminder of a students’ workload in school. My shop students assisted in the process of design and fabrication of the presentation pieces. I wish I had </a:t>
            </a:r>
            <a:r>
              <a:rPr lang="en-US" dirty="0" err="1"/>
              <a:t>picts</a:t>
            </a:r>
            <a:r>
              <a:rPr lang="en-US" dirty="0"/>
              <a:t>. and recordings of the rich conversations that took place during this collaboration.</a:t>
            </a:r>
          </a:p>
        </p:txBody>
      </p:sp>
      <p:sp>
        <p:nvSpPr>
          <p:cNvPr id="4" name="Slide Number Placeholder 3"/>
          <p:cNvSpPr>
            <a:spLocks noGrp="1"/>
          </p:cNvSpPr>
          <p:nvPr>
            <p:ph type="sldNum" sz="quarter" idx="5"/>
          </p:nvPr>
        </p:nvSpPr>
        <p:spPr/>
        <p:txBody>
          <a:bodyPr/>
          <a:lstStyle/>
          <a:p>
            <a:fld id="{82DBEC9C-8E7E-4AAE-83C5-5955A5A2B2CA}" type="slidenum">
              <a:rPr lang="en-US" smtClean="0"/>
              <a:t>19</a:t>
            </a:fld>
            <a:endParaRPr lang="en-US"/>
          </a:p>
        </p:txBody>
      </p:sp>
    </p:spTree>
    <p:extLst>
      <p:ext uri="{BB962C8B-B14F-4D97-AF65-F5344CB8AC3E}">
        <p14:creationId xmlns:p14="http://schemas.microsoft.com/office/powerpoint/2010/main" val="224108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96120"/>
          </a:xfrm>
        </p:spPr>
        <p:txBody>
          <a:bodyPr/>
          <a:lstStyle/>
          <a:p>
            <a:r>
              <a:rPr lang="en-US" dirty="0"/>
              <a:t>What I plan on presenting today is over decade’s worth of collaboration amongst my colleagues at West and during that time it has grown to involve more schools, teachers, administrators, community members and, most important- more students. What I hope to show you today is how I got started with collaboration through my blog in my earlier years and now through the fast-paced world of twitter- I am a twitter addict! </a:t>
            </a:r>
          </a:p>
          <a:p>
            <a:r>
              <a:rPr lang="en-US" dirty="0"/>
              <a:t>Through this “show and tell” format, I wish to convey some of the procedural changes I had to make in my own classroom and lab to allow more time for collaboration- more time for student driven ideas- more time freed up for students to pursue creative projects from having conversations with other subject area students, and using my planning time differently as I shifted from meeting my traditional curricular “demands” to focusing on how other subject area’s curriculum could be used in my courses to evolve into what I believe are some solid STEM/STEAM projects. </a:t>
            </a:r>
          </a:p>
          <a:p>
            <a:r>
              <a:rPr lang="en-US" dirty="0"/>
              <a:t>I will be presenting the content today from an elective teacher’s perspective. You will see collaborations I have done with both academic and elective teachers and classes. The featured activities and projects are, in my opinion, so incredibly important to the STEM/STEAM field because of their academic content that is embedded within all of them. I have titled this presentation “Befriend an Academic” because I believe it is paramount to show students how hardworking and dedicated academic teachers are and I feel it is important to recognize them within the STEM/STEAM field. This morning’s featured projects would not be possible without my colleagues and my tech. and engineering program wouldn’t be as rich in content as it has come to be without their contributions. </a:t>
            </a:r>
          </a:p>
        </p:txBody>
      </p:sp>
      <p:sp>
        <p:nvSpPr>
          <p:cNvPr id="4" name="Slide Number Placeholder 3"/>
          <p:cNvSpPr>
            <a:spLocks noGrp="1"/>
          </p:cNvSpPr>
          <p:nvPr>
            <p:ph type="sldNum" sz="quarter" idx="5"/>
          </p:nvPr>
        </p:nvSpPr>
        <p:spPr/>
        <p:txBody>
          <a:bodyPr/>
          <a:lstStyle/>
          <a:p>
            <a:fld id="{82DBEC9C-8E7E-4AAE-83C5-5955A5A2B2CA}" type="slidenum">
              <a:rPr lang="en-US" smtClean="0"/>
              <a:t>2</a:t>
            </a:fld>
            <a:endParaRPr lang="en-US"/>
          </a:p>
        </p:txBody>
      </p:sp>
    </p:spTree>
    <p:extLst>
      <p:ext uri="{BB962C8B-B14F-4D97-AF65-F5344CB8AC3E}">
        <p14:creationId xmlns:p14="http://schemas.microsoft.com/office/powerpoint/2010/main" val="3588978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t>
            </a:r>
            <a:r>
              <a:rPr lang="en-US" dirty="0" err="1"/>
              <a:t>pict</a:t>
            </a:r>
            <a:r>
              <a:rPr lang="en-US" dirty="0"/>
              <a:t>. From Dawn and Kerri’s class.</a:t>
            </a:r>
          </a:p>
        </p:txBody>
      </p:sp>
      <p:sp>
        <p:nvSpPr>
          <p:cNvPr id="4" name="Slide Number Placeholder 3"/>
          <p:cNvSpPr>
            <a:spLocks noGrp="1"/>
          </p:cNvSpPr>
          <p:nvPr>
            <p:ph type="sldNum" sz="quarter" idx="5"/>
          </p:nvPr>
        </p:nvSpPr>
        <p:spPr/>
        <p:txBody>
          <a:bodyPr/>
          <a:lstStyle/>
          <a:p>
            <a:fld id="{82DBEC9C-8E7E-4AAE-83C5-5955A5A2B2CA}" type="slidenum">
              <a:rPr lang="en-US" smtClean="0"/>
              <a:t>20</a:t>
            </a:fld>
            <a:endParaRPr lang="en-US"/>
          </a:p>
        </p:txBody>
      </p:sp>
    </p:spTree>
    <p:extLst>
      <p:ext uri="{BB962C8B-B14F-4D97-AF65-F5344CB8AC3E}">
        <p14:creationId xmlns:p14="http://schemas.microsoft.com/office/powerpoint/2010/main" val="593247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Children’s Theater had its beginnings with Jeanine’s 9 week theater class years ago. This began as a conversation amongst friends that she didn’t have any props to work with and really wanted to do more for her kids- This collaboration continues to this day and is funded by our educational foundation CB Cares- Not only do we have props, but Jeanine has experts give acting lessons and our Attendance Secretary is a talented costume maker.</a:t>
            </a:r>
          </a:p>
        </p:txBody>
      </p:sp>
      <p:sp>
        <p:nvSpPr>
          <p:cNvPr id="4" name="Slide Number Placeholder 3"/>
          <p:cNvSpPr>
            <a:spLocks noGrp="1"/>
          </p:cNvSpPr>
          <p:nvPr>
            <p:ph type="sldNum" sz="quarter" idx="5"/>
          </p:nvPr>
        </p:nvSpPr>
        <p:spPr/>
        <p:txBody>
          <a:bodyPr/>
          <a:lstStyle/>
          <a:p>
            <a:fld id="{82DBEC9C-8E7E-4AAE-83C5-5955A5A2B2CA}" type="slidenum">
              <a:rPr lang="en-US" smtClean="0"/>
              <a:t>21</a:t>
            </a:fld>
            <a:endParaRPr lang="en-US"/>
          </a:p>
        </p:txBody>
      </p:sp>
    </p:spTree>
    <p:extLst>
      <p:ext uri="{BB962C8B-B14F-4D97-AF65-F5344CB8AC3E}">
        <p14:creationId xmlns:p14="http://schemas.microsoft.com/office/powerpoint/2010/main" val="505712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Linden, Groveland and Doyle come to see our productions each year. </a:t>
            </a:r>
          </a:p>
        </p:txBody>
      </p:sp>
      <p:sp>
        <p:nvSpPr>
          <p:cNvPr id="4" name="Slide Number Placeholder 3"/>
          <p:cNvSpPr>
            <a:spLocks noGrp="1"/>
          </p:cNvSpPr>
          <p:nvPr>
            <p:ph type="sldNum" sz="quarter" idx="5"/>
          </p:nvPr>
        </p:nvSpPr>
        <p:spPr/>
        <p:txBody>
          <a:bodyPr/>
          <a:lstStyle/>
          <a:p>
            <a:fld id="{82DBEC9C-8E7E-4AAE-83C5-5955A5A2B2CA}" type="slidenum">
              <a:rPr lang="en-US" smtClean="0"/>
              <a:t>22</a:t>
            </a:fld>
            <a:endParaRPr lang="en-US"/>
          </a:p>
        </p:txBody>
      </p:sp>
    </p:spTree>
    <p:extLst>
      <p:ext uri="{BB962C8B-B14F-4D97-AF65-F5344CB8AC3E}">
        <p14:creationId xmlns:p14="http://schemas.microsoft.com/office/powerpoint/2010/main" val="4048268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11032"/>
            <a:ext cx="5650832" cy="3289968"/>
          </a:xfrm>
        </p:spPr>
        <p:txBody>
          <a:bodyPr/>
          <a:lstStyle/>
          <a:p>
            <a:r>
              <a:rPr lang="en-US" dirty="0"/>
              <a:t>Special Education is a great time every time we collaborate. Students really enjoy working with each other to design and build just about anything we can think of. It is a time to slow things down a bit and help each other out to build something really cool. We also got a sugar rush, too.</a:t>
            </a:r>
          </a:p>
        </p:txBody>
      </p:sp>
      <p:sp>
        <p:nvSpPr>
          <p:cNvPr id="4" name="Slide Number Placeholder 3"/>
          <p:cNvSpPr>
            <a:spLocks noGrp="1"/>
          </p:cNvSpPr>
          <p:nvPr>
            <p:ph type="sldNum" sz="quarter" idx="5"/>
          </p:nvPr>
        </p:nvSpPr>
        <p:spPr/>
        <p:txBody>
          <a:bodyPr/>
          <a:lstStyle/>
          <a:p>
            <a:fld id="{82DBEC9C-8E7E-4AAE-83C5-5955A5A2B2CA}" type="slidenum">
              <a:rPr lang="en-US" smtClean="0"/>
              <a:t>23</a:t>
            </a:fld>
            <a:endParaRPr lang="en-US"/>
          </a:p>
        </p:txBody>
      </p:sp>
    </p:spTree>
    <p:extLst>
      <p:ext uri="{BB962C8B-B14F-4D97-AF65-F5344CB8AC3E}">
        <p14:creationId xmlns:p14="http://schemas.microsoft.com/office/powerpoint/2010/main" val="3044555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Cut Ginger bread houses!</a:t>
            </a:r>
          </a:p>
        </p:txBody>
      </p:sp>
      <p:sp>
        <p:nvSpPr>
          <p:cNvPr id="4" name="Slide Number Placeholder 3"/>
          <p:cNvSpPr>
            <a:spLocks noGrp="1"/>
          </p:cNvSpPr>
          <p:nvPr>
            <p:ph type="sldNum" sz="quarter" idx="5"/>
          </p:nvPr>
        </p:nvSpPr>
        <p:spPr/>
        <p:txBody>
          <a:bodyPr/>
          <a:lstStyle/>
          <a:p>
            <a:fld id="{82DBEC9C-8E7E-4AAE-83C5-5955A5A2B2CA}" type="slidenum">
              <a:rPr lang="en-US" smtClean="0"/>
              <a:t>24</a:t>
            </a:fld>
            <a:endParaRPr lang="en-US"/>
          </a:p>
        </p:txBody>
      </p:sp>
    </p:spTree>
    <p:extLst>
      <p:ext uri="{BB962C8B-B14F-4D97-AF65-F5344CB8AC3E}">
        <p14:creationId xmlns:p14="http://schemas.microsoft.com/office/powerpoint/2010/main" val="102701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store table was commissioned by the special education department who used to run our school store- It was such a pleasure gluing up panels and sanding with their students.  We used the pocket hole jig system to put the pieces together. A lot of pride went into this project. </a:t>
            </a:r>
          </a:p>
        </p:txBody>
      </p:sp>
      <p:sp>
        <p:nvSpPr>
          <p:cNvPr id="4" name="Slide Number Placeholder 3"/>
          <p:cNvSpPr>
            <a:spLocks noGrp="1"/>
          </p:cNvSpPr>
          <p:nvPr>
            <p:ph type="sldNum" sz="quarter" idx="5"/>
          </p:nvPr>
        </p:nvSpPr>
        <p:spPr/>
        <p:txBody>
          <a:bodyPr/>
          <a:lstStyle/>
          <a:p>
            <a:fld id="{82DBEC9C-8E7E-4AAE-83C5-5955A5A2B2CA}" type="slidenum">
              <a:rPr lang="en-US" smtClean="0"/>
              <a:t>25</a:t>
            </a:fld>
            <a:endParaRPr lang="en-US"/>
          </a:p>
        </p:txBody>
      </p:sp>
    </p:spTree>
    <p:extLst>
      <p:ext uri="{BB962C8B-B14F-4D97-AF65-F5344CB8AC3E}">
        <p14:creationId xmlns:p14="http://schemas.microsoft.com/office/powerpoint/2010/main" val="4006066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CB’s interests for our students is examining our potential as a district to vertically integrate some of the content of our courses-  Here is a small list from having our Tech. and Eng. Students work with the smaller ones over the years.</a:t>
            </a:r>
          </a:p>
        </p:txBody>
      </p:sp>
      <p:sp>
        <p:nvSpPr>
          <p:cNvPr id="4" name="Slide Number Placeholder 3"/>
          <p:cNvSpPr>
            <a:spLocks noGrp="1"/>
          </p:cNvSpPr>
          <p:nvPr>
            <p:ph type="sldNum" sz="quarter" idx="5"/>
          </p:nvPr>
        </p:nvSpPr>
        <p:spPr/>
        <p:txBody>
          <a:bodyPr/>
          <a:lstStyle/>
          <a:p>
            <a:fld id="{82DBEC9C-8E7E-4AAE-83C5-5955A5A2B2CA}" type="slidenum">
              <a:rPr lang="en-US" smtClean="0"/>
              <a:t>26</a:t>
            </a:fld>
            <a:endParaRPr lang="en-US"/>
          </a:p>
        </p:txBody>
      </p:sp>
    </p:spTree>
    <p:extLst>
      <p:ext uri="{BB962C8B-B14F-4D97-AF65-F5344CB8AC3E}">
        <p14:creationId xmlns:p14="http://schemas.microsoft.com/office/powerpoint/2010/main" val="1939121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 investigation of Simple Machines through a grant from Westinghouse about ten years ago. Actually, the </a:t>
            </a:r>
            <a:r>
              <a:rPr lang="en-US" dirty="0" err="1"/>
              <a:t>picts</a:t>
            </a:r>
            <a:r>
              <a:rPr lang="en-US" dirty="0"/>
              <a:t>. are from a summer camp I used to offer years ago, but the idea for exploration of simple machines with my classes began and it was great to work with Mrs. Rittenhouse and her 3</a:t>
            </a:r>
            <a:r>
              <a:rPr lang="en-US" baseline="30000" dirty="0"/>
              <a:t>rd</a:t>
            </a:r>
            <a:r>
              <a:rPr lang="en-US" dirty="0"/>
              <a:t> grade students.</a:t>
            </a:r>
          </a:p>
        </p:txBody>
      </p:sp>
      <p:sp>
        <p:nvSpPr>
          <p:cNvPr id="4" name="Slide Number Placeholder 3"/>
          <p:cNvSpPr>
            <a:spLocks noGrp="1"/>
          </p:cNvSpPr>
          <p:nvPr>
            <p:ph type="sldNum" sz="quarter" idx="5"/>
          </p:nvPr>
        </p:nvSpPr>
        <p:spPr/>
        <p:txBody>
          <a:bodyPr/>
          <a:lstStyle/>
          <a:p>
            <a:fld id="{82DBEC9C-8E7E-4AAE-83C5-5955A5A2B2CA}" type="slidenum">
              <a:rPr lang="en-US" smtClean="0"/>
              <a:t>27</a:t>
            </a:fld>
            <a:endParaRPr lang="en-US"/>
          </a:p>
        </p:txBody>
      </p:sp>
    </p:spTree>
    <p:extLst>
      <p:ext uri="{BB962C8B-B14F-4D97-AF65-F5344CB8AC3E}">
        <p14:creationId xmlns:p14="http://schemas.microsoft.com/office/powerpoint/2010/main" val="3500732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5</a:t>
            </a:r>
            <a:r>
              <a:rPr lang="en-US" baseline="30000" dirty="0"/>
              <a:t>th</a:t>
            </a:r>
            <a:r>
              <a:rPr lang="en-US" dirty="0"/>
              <a:t> grade would come to West and we would just have a blast at the end of the year finding out the most unique and creative way to dump </a:t>
            </a:r>
            <a:r>
              <a:rPr lang="en-US" dirty="0" err="1"/>
              <a:t>Menthos</a:t>
            </a:r>
            <a:r>
              <a:rPr lang="en-US" dirty="0"/>
              <a:t> into Diet Coke. Thanks to Lauren, Karen and Brian!</a:t>
            </a:r>
          </a:p>
        </p:txBody>
      </p:sp>
      <p:sp>
        <p:nvSpPr>
          <p:cNvPr id="4" name="Slide Number Placeholder 3"/>
          <p:cNvSpPr>
            <a:spLocks noGrp="1"/>
          </p:cNvSpPr>
          <p:nvPr>
            <p:ph type="sldNum" sz="quarter" idx="5"/>
          </p:nvPr>
        </p:nvSpPr>
        <p:spPr/>
        <p:txBody>
          <a:bodyPr/>
          <a:lstStyle/>
          <a:p>
            <a:fld id="{82DBEC9C-8E7E-4AAE-83C5-5955A5A2B2CA}" type="slidenum">
              <a:rPr lang="en-US" smtClean="0"/>
              <a:t>28</a:t>
            </a:fld>
            <a:endParaRPr lang="en-US"/>
          </a:p>
        </p:txBody>
      </p:sp>
    </p:spTree>
    <p:extLst>
      <p:ext uri="{BB962C8B-B14F-4D97-AF65-F5344CB8AC3E}">
        <p14:creationId xmlns:p14="http://schemas.microsoft.com/office/powerpoint/2010/main" val="717205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BEC9C-8E7E-4AAE-83C5-5955A5A2B2CA}" type="slidenum">
              <a:rPr lang="en-US" smtClean="0"/>
              <a:t>29</a:t>
            </a:fld>
            <a:endParaRPr lang="en-US"/>
          </a:p>
        </p:txBody>
      </p:sp>
    </p:spTree>
    <p:extLst>
      <p:ext uri="{BB962C8B-B14F-4D97-AF65-F5344CB8AC3E}">
        <p14:creationId xmlns:p14="http://schemas.microsoft.com/office/powerpoint/2010/main" val="90469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16623"/>
          </a:xfrm>
        </p:spPr>
        <p:txBody>
          <a:bodyPr/>
          <a:lstStyle/>
          <a:p>
            <a:r>
              <a:rPr lang="en-US" dirty="0"/>
              <a:t>I began collaborating because of selfish reasons but our classes were on the low side and there was a policy of not permitting others to cut through the shop to exit the building. Now, I understood this because it is a shop and there are machines and tools in there, but I remember thinking, wow- this could be a way to show other students that we are here and that we build cool things. So, after my colleague left for South, I let them- teachers and students- cut through the shop and sure enough some would stop and say, Wow, I never knew this was here… Some damned good advertisement there…</a:t>
            </a:r>
          </a:p>
          <a:p>
            <a:r>
              <a:rPr lang="en-US" dirty="0"/>
              <a:t>Around the same time, I remember taking a Materials class to the computer lab to type a paper about one of their projects and I will never forget one of my students named Jim Pfau respectfully telling me that, “Hey, Mr. T.- we didn’t take this class to come to the computer lab, we just want to build things.” I was like, well, Jim, this makes total sense. Yea, ok- So, I never took them to the computer lab again. But I remember thinking- Geez,  my English teacher wife tells me all the time how important it is for my students to learn how to communicate. How can I roll that into my Materials course?</a:t>
            </a:r>
          </a:p>
          <a:p>
            <a:r>
              <a:rPr lang="en-US" dirty="0"/>
              <a:t>And then a third “incident” if you will took place that I think put me over the edge of needing to talk more with my colleagues and this is a thank you to Stevie B., a retired guidance counselor, who encouraged me to talk to my students to understand their workload better- I mean- like my course isn’t the be all end all?? This conversation took place because I was always telling students (AP and Honors mostly) to put their homework/coursework away during my elective class and I was having trouble being patient with this. I remember thinking after that conversation, How can I roll with this issue and work with them better? So, I set forth to planning with my friends at West.</a:t>
            </a:r>
          </a:p>
        </p:txBody>
      </p:sp>
      <p:sp>
        <p:nvSpPr>
          <p:cNvPr id="4" name="Slide Number Placeholder 3"/>
          <p:cNvSpPr>
            <a:spLocks noGrp="1"/>
          </p:cNvSpPr>
          <p:nvPr>
            <p:ph type="sldNum" sz="quarter" idx="5"/>
          </p:nvPr>
        </p:nvSpPr>
        <p:spPr/>
        <p:txBody>
          <a:bodyPr/>
          <a:lstStyle/>
          <a:p>
            <a:fld id="{82DBEC9C-8E7E-4AAE-83C5-5955A5A2B2CA}" type="slidenum">
              <a:rPr lang="en-US" smtClean="0"/>
              <a:t>3</a:t>
            </a:fld>
            <a:endParaRPr lang="en-US"/>
          </a:p>
        </p:txBody>
      </p:sp>
    </p:spTree>
    <p:extLst>
      <p:ext uri="{BB962C8B-B14F-4D97-AF65-F5344CB8AC3E}">
        <p14:creationId xmlns:p14="http://schemas.microsoft.com/office/powerpoint/2010/main" val="3834724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 Collaboration- Mira acquired funding through our student organizations to purchase Arduino and </a:t>
            </a:r>
            <a:r>
              <a:rPr lang="en-US" dirty="0" err="1"/>
              <a:t>Makey</a:t>
            </a:r>
            <a:r>
              <a:rPr lang="en-US" dirty="0"/>
              <a:t> </a:t>
            </a:r>
            <a:r>
              <a:rPr lang="en-US" dirty="0" err="1"/>
              <a:t>Makey</a:t>
            </a:r>
            <a:r>
              <a:rPr lang="en-US" dirty="0"/>
              <a:t> kits to have middle school girls explore Electronics and Robotics. Another middle school collaboration was when the Materials Students level III once again met with the Principal of Lenape to determine a design for the podium.</a:t>
            </a:r>
          </a:p>
        </p:txBody>
      </p:sp>
      <p:sp>
        <p:nvSpPr>
          <p:cNvPr id="4" name="Slide Number Placeholder 3"/>
          <p:cNvSpPr>
            <a:spLocks noGrp="1"/>
          </p:cNvSpPr>
          <p:nvPr>
            <p:ph type="sldNum" sz="quarter" idx="5"/>
          </p:nvPr>
        </p:nvSpPr>
        <p:spPr/>
        <p:txBody>
          <a:bodyPr/>
          <a:lstStyle/>
          <a:p>
            <a:fld id="{82DBEC9C-8E7E-4AAE-83C5-5955A5A2B2CA}" type="slidenum">
              <a:rPr lang="en-US" smtClean="0"/>
              <a:t>30</a:t>
            </a:fld>
            <a:endParaRPr lang="en-US"/>
          </a:p>
        </p:txBody>
      </p:sp>
    </p:spTree>
    <p:extLst>
      <p:ext uri="{BB962C8B-B14F-4D97-AF65-F5344CB8AC3E}">
        <p14:creationId xmlns:p14="http://schemas.microsoft.com/office/powerpoint/2010/main" val="3621577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Charlie- Creative kid.</a:t>
            </a:r>
          </a:p>
        </p:txBody>
      </p:sp>
      <p:sp>
        <p:nvSpPr>
          <p:cNvPr id="4" name="Slide Number Placeholder 3"/>
          <p:cNvSpPr>
            <a:spLocks noGrp="1"/>
          </p:cNvSpPr>
          <p:nvPr>
            <p:ph type="sldNum" sz="quarter" idx="5"/>
          </p:nvPr>
        </p:nvSpPr>
        <p:spPr/>
        <p:txBody>
          <a:bodyPr/>
          <a:lstStyle/>
          <a:p>
            <a:fld id="{82DBEC9C-8E7E-4AAE-83C5-5955A5A2B2CA}" type="slidenum">
              <a:rPr lang="en-US" smtClean="0"/>
              <a:t>31</a:t>
            </a:fld>
            <a:endParaRPr lang="en-US"/>
          </a:p>
        </p:txBody>
      </p:sp>
    </p:spTree>
    <p:extLst>
      <p:ext uri="{BB962C8B-B14F-4D97-AF65-F5344CB8AC3E}">
        <p14:creationId xmlns:p14="http://schemas.microsoft.com/office/powerpoint/2010/main" val="858702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Administration across the district is encouraging collaboration through a Pineapple Chart system. Cult of Pedagogy- Jennifer Gonzalez- is an excellent resource for anything educational and I intend to listen more to it in the future. I actually used one of the podcasts to prepare for and organize this presentation for today. Hope it worked…</a:t>
            </a:r>
          </a:p>
        </p:txBody>
      </p:sp>
      <p:sp>
        <p:nvSpPr>
          <p:cNvPr id="4" name="Slide Number Placeholder 3"/>
          <p:cNvSpPr>
            <a:spLocks noGrp="1"/>
          </p:cNvSpPr>
          <p:nvPr>
            <p:ph type="sldNum" sz="quarter" idx="5"/>
          </p:nvPr>
        </p:nvSpPr>
        <p:spPr/>
        <p:txBody>
          <a:bodyPr/>
          <a:lstStyle/>
          <a:p>
            <a:fld id="{82DBEC9C-8E7E-4AAE-83C5-5955A5A2B2CA}" type="slidenum">
              <a:rPr lang="en-US" smtClean="0"/>
              <a:t>32</a:t>
            </a:fld>
            <a:endParaRPr lang="en-US"/>
          </a:p>
        </p:txBody>
      </p:sp>
    </p:spTree>
    <p:extLst>
      <p:ext uri="{BB962C8B-B14F-4D97-AF65-F5344CB8AC3E}">
        <p14:creationId xmlns:p14="http://schemas.microsoft.com/office/powerpoint/2010/main" val="3254894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 community has been a larger part of the mantra “It takes a village” for a few years. Warrington’s Barn Nature Center needed a Chinchilla Cage, so we designed one in Sketchup in the Architecture Class and then we built it in the Material’s Class. </a:t>
            </a:r>
          </a:p>
        </p:txBody>
      </p:sp>
      <p:sp>
        <p:nvSpPr>
          <p:cNvPr id="4" name="Slide Number Placeholder 3"/>
          <p:cNvSpPr>
            <a:spLocks noGrp="1"/>
          </p:cNvSpPr>
          <p:nvPr>
            <p:ph type="sldNum" sz="quarter" idx="5"/>
          </p:nvPr>
        </p:nvSpPr>
        <p:spPr/>
        <p:txBody>
          <a:bodyPr/>
          <a:lstStyle/>
          <a:p>
            <a:fld id="{82DBEC9C-8E7E-4AAE-83C5-5955A5A2B2CA}" type="slidenum">
              <a:rPr lang="en-US" smtClean="0"/>
              <a:t>33</a:t>
            </a:fld>
            <a:endParaRPr lang="en-US"/>
          </a:p>
        </p:txBody>
      </p:sp>
    </p:spTree>
    <p:extLst>
      <p:ext uri="{BB962C8B-B14F-4D97-AF65-F5344CB8AC3E}">
        <p14:creationId xmlns:p14="http://schemas.microsoft.com/office/powerpoint/2010/main" val="1928114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time putting on the roof.</a:t>
            </a:r>
          </a:p>
        </p:txBody>
      </p:sp>
      <p:sp>
        <p:nvSpPr>
          <p:cNvPr id="4" name="Slide Number Placeholder 3"/>
          <p:cNvSpPr>
            <a:spLocks noGrp="1"/>
          </p:cNvSpPr>
          <p:nvPr>
            <p:ph type="sldNum" sz="quarter" idx="5"/>
          </p:nvPr>
        </p:nvSpPr>
        <p:spPr/>
        <p:txBody>
          <a:bodyPr/>
          <a:lstStyle/>
          <a:p>
            <a:fld id="{82DBEC9C-8E7E-4AAE-83C5-5955A5A2B2CA}" type="slidenum">
              <a:rPr lang="en-US" smtClean="0"/>
              <a:t>34</a:t>
            </a:fld>
            <a:endParaRPr lang="en-US"/>
          </a:p>
        </p:txBody>
      </p:sp>
    </p:spTree>
    <p:extLst>
      <p:ext uri="{BB962C8B-B14F-4D97-AF65-F5344CB8AC3E}">
        <p14:creationId xmlns:p14="http://schemas.microsoft.com/office/powerpoint/2010/main" val="1418309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was courtesy of one of our students who had a landscape trailer. You all have heard the saying, those who teach can’t, right? Horrible saying, right?- Well, let me tell you, when we couldn’t get this to turn down the hallway of the Nature Center- (I swear I measured more than twice!) I was really feeling the true human affects of that statement- Fortunately, I have really talented students, and we took apart part of the roof with a Sawzall and then we came back and we put it all back together- What a real life problem-solving activity! The Pizza party was awesome and the students got a free day at the Barn Nature Center including the Rock Climbing Barn! Truly, an unforgettable experience. All part of the community collaboration!</a:t>
            </a:r>
          </a:p>
        </p:txBody>
      </p:sp>
      <p:sp>
        <p:nvSpPr>
          <p:cNvPr id="4" name="Slide Number Placeholder 3"/>
          <p:cNvSpPr>
            <a:spLocks noGrp="1"/>
          </p:cNvSpPr>
          <p:nvPr>
            <p:ph type="sldNum" sz="quarter" idx="5"/>
          </p:nvPr>
        </p:nvSpPr>
        <p:spPr/>
        <p:txBody>
          <a:bodyPr/>
          <a:lstStyle/>
          <a:p>
            <a:fld id="{82DBEC9C-8E7E-4AAE-83C5-5955A5A2B2CA}" type="slidenum">
              <a:rPr lang="en-US" smtClean="0"/>
              <a:t>35</a:t>
            </a:fld>
            <a:endParaRPr lang="en-US"/>
          </a:p>
        </p:txBody>
      </p:sp>
    </p:spTree>
    <p:extLst>
      <p:ext uri="{BB962C8B-B14F-4D97-AF65-F5344CB8AC3E}">
        <p14:creationId xmlns:p14="http://schemas.microsoft.com/office/powerpoint/2010/main" val="950477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Games designed and built from input from our clubs for our Annual CB West Homecoming Carnival.</a:t>
            </a:r>
          </a:p>
        </p:txBody>
      </p:sp>
      <p:sp>
        <p:nvSpPr>
          <p:cNvPr id="4" name="Slide Number Placeholder 3"/>
          <p:cNvSpPr>
            <a:spLocks noGrp="1"/>
          </p:cNvSpPr>
          <p:nvPr>
            <p:ph type="sldNum" sz="quarter" idx="5"/>
          </p:nvPr>
        </p:nvSpPr>
        <p:spPr/>
        <p:txBody>
          <a:bodyPr/>
          <a:lstStyle/>
          <a:p>
            <a:fld id="{82DBEC9C-8E7E-4AAE-83C5-5955A5A2B2CA}" type="slidenum">
              <a:rPr lang="en-US" smtClean="0"/>
              <a:t>36</a:t>
            </a:fld>
            <a:endParaRPr lang="en-US"/>
          </a:p>
        </p:txBody>
      </p:sp>
    </p:spTree>
    <p:extLst>
      <p:ext uri="{BB962C8B-B14F-4D97-AF65-F5344CB8AC3E}">
        <p14:creationId xmlns:p14="http://schemas.microsoft.com/office/powerpoint/2010/main" val="2685725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Junior Prom Prop.</a:t>
            </a:r>
          </a:p>
        </p:txBody>
      </p:sp>
      <p:sp>
        <p:nvSpPr>
          <p:cNvPr id="4" name="Slide Number Placeholder 3"/>
          <p:cNvSpPr>
            <a:spLocks noGrp="1"/>
          </p:cNvSpPr>
          <p:nvPr>
            <p:ph type="sldNum" sz="quarter" idx="5"/>
          </p:nvPr>
        </p:nvSpPr>
        <p:spPr/>
        <p:txBody>
          <a:bodyPr/>
          <a:lstStyle/>
          <a:p>
            <a:fld id="{82DBEC9C-8E7E-4AAE-83C5-5955A5A2B2CA}" type="slidenum">
              <a:rPr lang="en-US" smtClean="0"/>
              <a:t>37</a:t>
            </a:fld>
            <a:endParaRPr lang="en-US"/>
          </a:p>
        </p:txBody>
      </p:sp>
    </p:spTree>
    <p:extLst>
      <p:ext uri="{BB962C8B-B14F-4D97-AF65-F5344CB8AC3E}">
        <p14:creationId xmlns:p14="http://schemas.microsoft.com/office/powerpoint/2010/main" val="2869189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 Cares Foundation Gala Birdhouse Centerpieces.</a:t>
            </a:r>
          </a:p>
        </p:txBody>
      </p:sp>
      <p:sp>
        <p:nvSpPr>
          <p:cNvPr id="4" name="Slide Number Placeholder 3"/>
          <p:cNvSpPr>
            <a:spLocks noGrp="1"/>
          </p:cNvSpPr>
          <p:nvPr>
            <p:ph type="sldNum" sz="quarter" idx="5"/>
          </p:nvPr>
        </p:nvSpPr>
        <p:spPr/>
        <p:txBody>
          <a:bodyPr/>
          <a:lstStyle/>
          <a:p>
            <a:fld id="{82DBEC9C-8E7E-4AAE-83C5-5955A5A2B2CA}" type="slidenum">
              <a:rPr lang="en-US" smtClean="0"/>
              <a:t>38</a:t>
            </a:fld>
            <a:endParaRPr lang="en-US"/>
          </a:p>
        </p:txBody>
      </p:sp>
    </p:spTree>
    <p:extLst>
      <p:ext uri="{BB962C8B-B14F-4D97-AF65-F5344CB8AC3E}">
        <p14:creationId xmlns:p14="http://schemas.microsoft.com/office/powerpoint/2010/main" val="3930377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“Blacksmithing” for the Birdhouses- The CB Cares Gala is their number one fundraiser for the school year and she sells the centerpieces as part of the fundraising efforts.</a:t>
            </a:r>
          </a:p>
        </p:txBody>
      </p:sp>
      <p:sp>
        <p:nvSpPr>
          <p:cNvPr id="4" name="Slide Number Placeholder 3"/>
          <p:cNvSpPr>
            <a:spLocks noGrp="1"/>
          </p:cNvSpPr>
          <p:nvPr>
            <p:ph type="sldNum" sz="quarter" idx="5"/>
          </p:nvPr>
        </p:nvSpPr>
        <p:spPr/>
        <p:txBody>
          <a:bodyPr/>
          <a:lstStyle/>
          <a:p>
            <a:fld id="{82DBEC9C-8E7E-4AAE-83C5-5955A5A2B2CA}" type="slidenum">
              <a:rPr lang="en-US" smtClean="0"/>
              <a:t>39</a:t>
            </a:fld>
            <a:endParaRPr lang="en-US"/>
          </a:p>
        </p:txBody>
      </p:sp>
    </p:spTree>
    <p:extLst>
      <p:ext uri="{BB962C8B-B14F-4D97-AF65-F5344CB8AC3E}">
        <p14:creationId xmlns:p14="http://schemas.microsoft.com/office/powerpoint/2010/main" val="2851003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dirty="0"/>
              <a:t>Lucky for me, West is the smallest high school in the district- I am surrounded by World Language, Art and then right down the hallway- the hallway with the closest bathroom is both Math and English teachers- So- Greg and John is how I remember kicking off this collaborative STEM/STEAM adventure- Greg thought rockets were cool and he just spouted off the information in the hallway one day- Greg is a math teacher, but as you can read, he is also a poet. Such a cool way to incorporate paper and tape rockets that can fly 300 to over 400 feet into something so much better!! </a:t>
            </a:r>
          </a:p>
          <a:p>
            <a:endParaRPr lang="en-US" dirty="0"/>
          </a:p>
          <a:p>
            <a:r>
              <a:rPr lang="en-US" dirty="0"/>
              <a:t>John then quickly joined in on the fun shortly thereafter with his quadratic formulas to mathematically predict the height of the flight of the rocket. They both coach track, so I guess the word spread about the rockets.</a:t>
            </a:r>
          </a:p>
        </p:txBody>
      </p:sp>
      <p:sp>
        <p:nvSpPr>
          <p:cNvPr id="4" name="Slide Number Placeholder 3"/>
          <p:cNvSpPr>
            <a:spLocks noGrp="1"/>
          </p:cNvSpPr>
          <p:nvPr>
            <p:ph type="sldNum" sz="quarter" idx="5"/>
          </p:nvPr>
        </p:nvSpPr>
        <p:spPr/>
        <p:txBody>
          <a:bodyPr/>
          <a:lstStyle/>
          <a:p>
            <a:fld id="{82DBEC9C-8E7E-4AAE-83C5-5955A5A2B2CA}" type="slidenum">
              <a:rPr lang="en-US" smtClean="0"/>
              <a:t>4</a:t>
            </a:fld>
            <a:endParaRPr lang="en-US"/>
          </a:p>
        </p:txBody>
      </p:sp>
    </p:spTree>
    <p:extLst>
      <p:ext uri="{BB962C8B-B14F-4D97-AF65-F5344CB8AC3E}">
        <p14:creationId xmlns:p14="http://schemas.microsoft.com/office/powerpoint/2010/main" val="4101026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Attention to detail was phenomenal last year for the CB Cares Gala- The conversations to get this product from idea to design to final product were so valuable- Comments like, this is crazy, Color change?? we can’t do this, how will this work? </a:t>
            </a:r>
          </a:p>
        </p:txBody>
      </p:sp>
      <p:sp>
        <p:nvSpPr>
          <p:cNvPr id="4" name="Slide Number Placeholder 3"/>
          <p:cNvSpPr>
            <a:spLocks noGrp="1"/>
          </p:cNvSpPr>
          <p:nvPr>
            <p:ph type="sldNum" sz="quarter" idx="5"/>
          </p:nvPr>
        </p:nvSpPr>
        <p:spPr/>
        <p:txBody>
          <a:bodyPr/>
          <a:lstStyle/>
          <a:p>
            <a:fld id="{82DBEC9C-8E7E-4AAE-83C5-5955A5A2B2CA}" type="slidenum">
              <a:rPr lang="en-US" smtClean="0"/>
              <a:t>40</a:t>
            </a:fld>
            <a:endParaRPr lang="en-US"/>
          </a:p>
        </p:txBody>
      </p:sp>
    </p:spTree>
    <p:extLst>
      <p:ext uri="{BB962C8B-B14F-4D97-AF65-F5344CB8AC3E}">
        <p14:creationId xmlns:p14="http://schemas.microsoft.com/office/powerpoint/2010/main" val="1436275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dirty="0"/>
              <a:t>Our Bi-Weekly Newsletter that our administration sends out is a great way to get our collaborative efforts out to the community.</a:t>
            </a:r>
          </a:p>
        </p:txBody>
      </p:sp>
      <p:sp>
        <p:nvSpPr>
          <p:cNvPr id="4" name="Slide Number Placeholder 3"/>
          <p:cNvSpPr>
            <a:spLocks noGrp="1"/>
          </p:cNvSpPr>
          <p:nvPr>
            <p:ph type="sldNum" sz="quarter" idx="5"/>
          </p:nvPr>
        </p:nvSpPr>
        <p:spPr/>
        <p:txBody>
          <a:bodyPr/>
          <a:lstStyle/>
          <a:p>
            <a:fld id="{82DBEC9C-8E7E-4AAE-83C5-5955A5A2B2CA}" type="slidenum">
              <a:rPr lang="en-US" smtClean="0"/>
              <a:t>41</a:t>
            </a:fld>
            <a:endParaRPr lang="en-US"/>
          </a:p>
        </p:txBody>
      </p:sp>
    </p:spTree>
    <p:extLst>
      <p:ext uri="{BB962C8B-B14F-4D97-AF65-F5344CB8AC3E}">
        <p14:creationId xmlns:p14="http://schemas.microsoft.com/office/powerpoint/2010/main" val="130612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kept a regular blog from 2014 till 2017ish. Most of the projects shown were from the blog.</a:t>
            </a:r>
          </a:p>
        </p:txBody>
      </p:sp>
      <p:sp>
        <p:nvSpPr>
          <p:cNvPr id="4" name="Slide Number Placeholder 3"/>
          <p:cNvSpPr>
            <a:spLocks noGrp="1"/>
          </p:cNvSpPr>
          <p:nvPr>
            <p:ph type="sldNum" sz="quarter" idx="5"/>
          </p:nvPr>
        </p:nvSpPr>
        <p:spPr/>
        <p:txBody>
          <a:bodyPr/>
          <a:lstStyle/>
          <a:p>
            <a:fld id="{82DBEC9C-8E7E-4AAE-83C5-5955A5A2B2CA}" type="slidenum">
              <a:rPr lang="en-US" smtClean="0"/>
              <a:t>42</a:t>
            </a:fld>
            <a:endParaRPr lang="en-US"/>
          </a:p>
        </p:txBody>
      </p:sp>
    </p:spTree>
    <p:extLst>
      <p:ext uri="{BB962C8B-B14F-4D97-AF65-F5344CB8AC3E}">
        <p14:creationId xmlns:p14="http://schemas.microsoft.com/office/powerpoint/2010/main" val="2834067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was digging around, I found my Goal for 2012-13- Here, I was looking for promoting collaboration and did a lot of it that year.</a:t>
            </a:r>
          </a:p>
        </p:txBody>
      </p:sp>
      <p:sp>
        <p:nvSpPr>
          <p:cNvPr id="4" name="Slide Number Placeholder 3"/>
          <p:cNvSpPr>
            <a:spLocks noGrp="1"/>
          </p:cNvSpPr>
          <p:nvPr>
            <p:ph type="sldNum" sz="quarter" idx="5"/>
          </p:nvPr>
        </p:nvSpPr>
        <p:spPr/>
        <p:txBody>
          <a:bodyPr/>
          <a:lstStyle/>
          <a:p>
            <a:fld id="{82DBEC9C-8E7E-4AAE-83C5-5955A5A2B2CA}" type="slidenum">
              <a:rPr lang="en-US" smtClean="0"/>
              <a:t>43</a:t>
            </a:fld>
            <a:endParaRPr lang="en-US"/>
          </a:p>
        </p:txBody>
      </p:sp>
    </p:spTree>
    <p:extLst>
      <p:ext uri="{BB962C8B-B14F-4D97-AF65-F5344CB8AC3E}">
        <p14:creationId xmlns:p14="http://schemas.microsoft.com/office/powerpoint/2010/main" val="150852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tell you about how collaboration has paid off and how much I have changed as a teacher as a result of it. The collaborative experiences have changed me- I really want to do more to get kids to like their academic classes. I worry much less about numbers for my classes. I do have more of an open, Makerspace like classroom with a mix of focused  interactive lessons and choice of projects.</a:t>
            </a:r>
          </a:p>
        </p:txBody>
      </p:sp>
      <p:sp>
        <p:nvSpPr>
          <p:cNvPr id="4" name="Slide Number Placeholder 3"/>
          <p:cNvSpPr>
            <a:spLocks noGrp="1"/>
          </p:cNvSpPr>
          <p:nvPr>
            <p:ph type="sldNum" sz="quarter" idx="5"/>
          </p:nvPr>
        </p:nvSpPr>
        <p:spPr/>
        <p:txBody>
          <a:bodyPr/>
          <a:lstStyle/>
          <a:p>
            <a:fld id="{82DBEC9C-8E7E-4AAE-83C5-5955A5A2B2CA}" type="slidenum">
              <a:rPr lang="en-US" smtClean="0"/>
              <a:t>44</a:t>
            </a:fld>
            <a:endParaRPr lang="en-US"/>
          </a:p>
        </p:txBody>
      </p:sp>
    </p:spTree>
    <p:extLst>
      <p:ext uri="{BB962C8B-B14F-4D97-AF65-F5344CB8AC3E}">
        <p14:creationId xmlns:p14="http://schemas.microsoft.com/office/powerpoint/2010/main" val="1651287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few years I have moved from the blog to twitter- a great promotional tool for education- Staff development sent me to Pete and C conference a few years ago and I was impressed by how twitter was used to promote programs, educational pedagogy and just impressed by some of the cool projects going on out there related to STEM/STEAM.</a:t>
            </a:r>
          </a:p>
        </p:txBody>
      </p:sp>
      <p:sp>
        <p:nvSpPr>
          <p:cNvPr id="4" name="Slide Number Placeholder 3"/>
          <p:cNvSpPr>
            <a:spLocks noGrp="1"/>
          </p:cNvSpPr>
          <p:nvPr>
            <p:ph type="sldNum" sz="quarter" idx="5"/>
          </p:nvPr>
        </p:nvSpPr>
        <p:spPr/>
        <p:txBody>
          <a:bodyPr/>
          <a:lstStyle/>
          <a:p>
            <a:fld id="{82DBEC9C-8E7E-4AAE-83C5-5955A5A2B2CA}" type="slidenum">
              <a:rPr lang="en-US" smtClean="0"/>
              <a:t>45</a:t>
            </a:fld>
            <a:endParaRPr lang="en-US"/>
          </a:p>
        </p:txBody>
      </p:sp>
    </p:spTree>
    <p:extLst>
      <p:ext uri="{BB962C8B-B14F-4D97-AF65-F5344CB8AC3E}">
        <p14:creationId xmlns:p14="http://schemas.microsoft.com/office/powerpoint/2010/main" val="2639556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quickly go through some recent collaborations- ones that have taken place in the last two years.</a:t>
            </a:r>
          </a:p>
        </p:txBody>
      </p:sp>
      <p:sp>
        <p:nvSpPr>
          <p:cNvPr id="4" name="Slide Number Placeholder 3"/>
          <p:cNvSpPr>
            <a:spLocks noGrp="1"/>
          </p:cNvSpPr>
          <p:nvPr>
            <p:ph type="sldNum" sz="quarter" idx="5"/>
          </p:nvPr>
        </p:nvSpPr>
        <p:spPr/>
        <p:txBody>
          <a:bodyPr/>
          <a:lstStyle/>
          <a:p>
            <a:fld id="{82DBEC9C-8E7E-4AAE-83C5-5955A5A2B2CA}" type="slidenum">
              <a:rPr lang="en-US" smtClean="0"/>
              <a:t>46</a:t>
            </a:fld>
            <a:endParaRPr lang="en-US"/>
          </a:p>
        </p:txBody>
      </p:sp>
    </p:spTree>
    <p:extLst>
      <p:ext uri="{BB962C8B-B14F-4D97-AF65-F5344CB8AC3E}">
        <p14:creationId xmlns:p14="http://schemas.microsoft.com/office/powerpoint/2010/main" val="1522666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and it is a ton of work, but it’s like a hobby. I enjoy it.</a:t>
            </a:r>
          </a:p>
        </p:txBody>
      </p:sp>
      <p:sp>
        <p:nvSpPr>
          <p:cNvPr id="4" name="Slide Number Placeholder 3"/>
          <p:cNvSpPr>
            <a:spLocks noGrp="1"/>
          </p:cNvSpPr>
          <p:nvPr>
            <p:ph type="sldNum" sz="quarter" idx="5"/>
          </p:nvPr>
        </p:nvSpPr>
        <p:spPr/>
        <p:txBody>
          <a:bodyPr/>
          <a:lstStyle/>
          <a:p>
            <a:fld id="{82DBEC9C-8E7E-4AAE-83C5-5955A5A2B2CA}" type="slidenum">
              <a:rPr lang="en-US" smtClean="0"/>
              <a:t>47</a:t>
            </a:fld>
            <a:endParaRPr lang="en-US"/>
          </a:p>
        </p:txBody>
      </p:sp>
    </p:spTree>
    <p:extLst>
      <p:ext uri="{BB962C8B-B14F-4D97-AF65-F5344CB8AC3E}">
        <p14:creationId xmlns:p14="http://schemas.microsoft.com/office/powerpoint/2010/main" val="32261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Anthony’s classes borrowed the </a:t>
            </a:r>
            <a:r>
              <a:rPr lang="en-US" dirty="0" err="1"/>
              <a:t>Makerbot</a:t>
            </a:r>
            <a:r>
              <a:rPr lang="en-US" dirty="0"/>
              <a:t> to print out their shapes.</a:t>
            </a:r>
          </a:p>
        </p:txBody>
      </p:sp>
      <p:sp>
        <p:nvSpPr>
          <p:cNvPr id="4" name="Slide Number Placeholder 3"/>
          <p:cNvSpPr>
            <a:spLocks noGrp="1"/>
          </p:cNvSpPr>
          <p:nvPr>
            <p:ph type="sldNum" sz="quarter" idx="5"/>
          </p:nvPr>
        </p:nvSpPr>
        <p:spPr/>
        <p:txBody>
          <a:bodyPr/>
          <a:lstStyle/>
          <a:p>
            <a:fld id="{82DBEC9C-8E7E-4AAE-83C5-5955A5A2B2CA}" type="slidenum">
              <a:rPr lang="en-US" smtClean="0"/>
              <a:t>48</a:t>
            </a:fld>
            <a:endParaRPr lang="en-US"/>
          </a:p>
        </p:txBody>
      </p:sp>
    </p:spTree>
    <p:extLst>
      <p:ext uri="{BB962C8B-B14F-4D97-AF65-F5344CB8AC3E}">
        <p14:creationId xmlns:p14="http://schemas.microsoft.com/office/powerpoint/2010/main" val="1917560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Holy cow it’s Calculus. By us planning out this activity together, the Calculus students had a really neat STEAM project by submerging their small object into water and then doing what he describes in the sheet. I am not even going to try to explain this…</a:t>
            </a:r>
          </a:p>
        </p:txBody>
      </p:sp>
      <p:sp>
        <p:nvSpPr>
          <p:cNvPr id="4" name="Slide Number Placeholder 3"/>
          <p:cNvSpPr>
            <a:spLocks noGrp="1"/>
          </p:cNvSpPr>
          <p:nvPr>
            <p:ph type="sldNum" sz="quarter" idx="5"/>
          </p:nvPr>
        </p:nvSpPr>
        <p:spPr/>
        <p:txBody>
          <a:bodyPr/>
          <a:lstStyle/>
          <a:p>
            <a:fld id="{82DBEC9C-8E7E-4AAE-83C5-5955A5A2B2CA}" type="slidenum">
              <a:rPr lang="en-US" smtClean="0"/>
              <a:t>49</a:t>
            </a:fld>
            <a:endParaRPr lang="en-US"/>
          </a:p>
        </p:txBody>
      </p:sp>
    </p:spTree>
    <p:extLst>
      <p:ext uri="{BB962C8B-B14F-4D97-AF65-F5344CB8AC3E}">
        <p14:creationId xmlns:p14="http://schemas.microsoft.com/office/powerpoint/2010/main" val="287462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 worksheet to determine height. John’s classes were separate from mine- so his class was an example of what you would call a partial collaboration- We did this because Greg and I were doing a full class to class collaboration the block before his. </a:t>
            </a:r>
          </a:p>
        </p:txBody>
      </p:sp>
      <p:sp>
        <p:nvSpPr>
          <p:cNvPr id="4" name="Slide Number Placeholder 3"/>
          <p:cNvSpPr>
            <a:spLocks noGrp="1"/>
          </p:cNvSpPr>
          <p:nvPr>
            <p:ph type="sldNum" sz="quarter" idx="5"/>
          </p:nvPr>
        </p:nvSpPr>
        <p:spPr/>
        <p:txBody>
          <a:bodyPr/>
          <a:lstStyle/>
          <a:p>
            <a:fld id="{82DBEC9C-8E7E-4AAE-83C5-5955A5A2B2CA}" type="slidenum">
              <a:rPr lang="en-US" smtClean="0"/>
              <a:t>5</a:t>
            </a:fld>
            <a:endParaRPr lang="en-US"/>
          </a:p>
        </p:txBody>
      </p:sp>
    </p:spTree>
    <p:extLst>
      <p:ext uri="{BB962C8B-B14F-4D97-AF65-F5344CB8AC3E}">
        <p14:creationId xmlns:p14="http://schemas.microsoft.com/office/powerpoint/2010/main" val="3250388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course proposal for a Robotics Course.</a:t>
            </a:r>
          </a:p>
        </p:txBody>
      </p:sp>
      <p:sp>
        <p:nvSpPr>
          <p:cNvPr id="4" name="Slide Number Placeholder 3"/>
          <p:cNvSpPr>
            <a:spLocks noGrp="1"/>
          </p:cNvSpPr>
          <p:nvPr>
            <p:ph type="sldNum" sz="quarter" idx="5"/>
          </p:nvPr>
        </p:nvSpPr>
        <p:spPr/>
        <p:txBody>
          <a:bodyPr/>
          <a:lstStyle/>
          <a:p>
            <a:fld id="{82DBEC9C-8E7E-4AAE-83C5-5955A5A2B2CA}" type="slidenum">
              <a:rPr lang="en-US" smtClean="0"/>
              <a:t>50</a:t>
            </a:fld>
            <a:endParaRPr lang="en-US"/>
          </a:p>
        </p:txBody>
      </p:sp>
    </p:spTree>
    <p:extLst>
      <p:ext uri="{BB962C8B-B14F-4D97-AF65-F5344CB8AC3E}">
        <p14:creationId xmlns:p14="http://schemas.microsoft.com/office/powerpoint/2010/main" val="2963470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Anthony’s proposed Comp. Sci. Course- Closely written with mine so we both are teaching the same computer languages and having a really neat output with building a smart car robot. I am really eager to get these two courses going- a great example of collaboration.</a:t>
            </a:r>
          </a:p>
        </p:txBody>
      </p:sp>
      <p:sp>
        <p:nvSpPr>
          <p:cNvPr id="4" name="Slide Number Placeholder 3"/>
          <p:cNvSpPr>
            <a:spLocks noGrp="1"/>
          </p:cNvSpPr>
          <p:nvPr>
            <p:ph type="sldNum" sz="quarter" idx="5"/>
          </p:nvPr>
        </p:nvSpPr>
        <p:spPr/>
        <p:txBody>
          <a:bodyPr/>
          <a:lstStyle/>
          <a:p>
            <a:fld id="{82DBEC9C-8E7E-4AAE-83C5-5955A5A2B2CA}" type="slidenum">
              <a:rPr lang="en-US" smtClean="0"/>
              <a:t>51</a:t>
            </a:fld>
            <a:endParaRPr lang="en-US"/>
          </a:p>
        </p:txBody>
      </p:sp>
    </p:spTree>
    <p:extLst>
      <p:ext uri="{BB962C8B-B14F-4D97-AF65-F5344CB8AC3E}">
        <p14:creationId xmlns:p14="http://schemas.microsoft.com/office/powerpoint/2010/main" val="3862859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shout out to Mark Hayden, our science coordinator and Science Research Club advisor for CB West- I can thank him for the shirt I am wearing today- He does a lot to promote STEM/STEAM in our school. All of us a more than willing to help his students out with their projects.</a:t>
            </a:r>
          </a:p>
        </p:txBody>
      </p:sp>
      <p:sp>
        <p:nvSpPr>
          <p:cNvPr id="4" name="Slide Number Placeholder 3"/>
          <p:cNvSpPr>
            <a:spLocks noGrp="1"/>
          </p:cNvSpPr>
          <p:nvPr>
            <p:ph type="sldNum" sz="quarter" idx="5"/>
          </p:nvPr>
        </p:nvSpPr>
        <p:spPr/>
        <p:txBody>
          <a:bodyPr/>
          <a:lstStyle/>
          <a:p>
            <a:fld id="{82DBEC9C-8E7E-4AAE-83C5-5955A5A2B2CA}" type="slidenum">
              <a:rPr lang="en-US" smtClean="0"/>
              <a:t>52</a:t>
            </a:fld>
            <a:endParaRPr lang="en-US"/>
          </a:p>
        </p:txBody>
      </p:sp>
    </p:spTree>
    <p:extLst>
      <p:ext uri="{BB962C8B-B14F-4D97-AF65-F5344CB8AC3E}">
        <p14:creationId xmlns:p14="http://schemas.microsoft.com/office/powerpoint/2010/main" val="1885883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Kerri’s a tech. and </a:t>
            </a:r>
            <a:r>
              <a:rPr lang="en-US" dirty="0" err="1"/>
              <a:t>eng.</a:t>
            </a:r>
            <a:r>
              <a:rPr lang="en-US" dirty="0"/>
              <a:t> Teacher at </a:t>
            </a:r>
            <a:r>
              <a:rPr lang="en-US" dirty="0" err="1"/>
              <a:t>Tamanend</a:t>
            </a:r>
            <a:r>
              <a:rPr lang="en-US" dirty="0"/>
              <a:t> Middle School having fun at the Bucks County IU.</a:t>
            </a:r>
          </a:p>
        </p:txBody>
      </p:sp>
      <p:sp>
        <p:nvSpPr>
          <p:cNvPr id="4" name="Slide Number Placeholder 3"/>
          <p:cNvSpPr>
            <a:spLocks noGrp="1"/>
          </p:cNvSpPr>
          <p:nvPr>
            <p:ph type="sldNum" sz="quarter" idx="5"/>
          </p:nvPr>
        </p:nvSpPr>
        <p:spPr/>
        <p:txBody>
          <a:bodyPr/>
          <a:lstStyle/>
          <a:p>
            <a:fld id="{82DBEC9C-8E7E-4AAE-83C5-5955A5A2B2CA}" type="slidenum">
              <a:rPr lang="en-US" smtClean="0"/>
              <a:t>53</a:t>
            </a:fld>
            <a:endParaRPr lang="en-US"/>
          </a:p>
        </p:txBody>
      </p:sp>
    </p:spTree>
    <p:extLst>
      <p:ext uri="{BB962C8B-B14F-4D97-AF65-F5344CB8AC3E}">
        <p14:creationId xmlns:p14="http://schemas.microsoft.com/office/powerpoint/2010/main" val="3016892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 East hosting Titus for some hands-on fun.</a:t>
            </a:r>
          </a:p>
        </p:txBody>
      </p:sp>
      <p:sp>
        <p:nvSpPr>
          <p:cNvPr id="4" name="Slide Number Placeholder 3"/>
          <p:cNvSpPr>
            <a:spLocks noGrp="1"/>
          </p:cNvSpPr>
          <p:nvPr>
            <p:ph type="sldNum" sz="quarter" idx="5"/>
          </p:nvPr>
        </p:nvSpPr>
        <p:spPr/>
        <p:txBody>
          <a:bodyPr/>
          <a:lstStyle/>
          <a:p>
            <a:fld id="{82DBEC9C-8E7E-4AAE-83C5-5955A5A2B2CA}" type="slidenum">
              <a:rPr lang="en-US" smtClean="0"/>
              <a:t>54</a:t>
            </a:fld>
            <a:endParaRPr lang="en-US"/>
          </a:p>
        </p:txBody>
      </p:sp>
    </p:spTree>
    <p:extLst>
      <p:ext uri="{BB962C8B-B14F-4D97-AF65-F5344CB8AC3E}">
        <p14:creationId xmlns:p14="http://schemas.microsoft.com/office/powerpoint/2010/main" val="2237791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 program at our Elem. Schools- </a:t>
            </a:r>
          </a:p>
        </p:txBody>
      </p:sp>
      <p:sp>
        <p:nvSpPr>
          <p:cNvPr id="4" name="Slide Number Placeholder 3"/>
          <p:cNvSpPr>
            <a:spLocks noGrp="1"/>
          </p:cNvSpPr>
          <p:nvPr>
            <p:ph type="sldNum" sz="quarter" idx="5"/>
          </p:nvPr>
        </p:nvSpPr>
        <p:spPr/>
        <p:txBody>
          <a:bodyPr/>
          <a:lstStyle/>
          <a:p>
            <a:fld id="{82DBEC9C-8E7E-4AAE-83C5-5955A5A2B2CA}" type="slidenum">
              <a:rPr lang="en-US" smtClean="0"/>
              <a:t>55</a:t>
            </a:fld>
            <a:endParaRPr lang="en-US"/>
          </a:p>
        </p:txBody>
      </p:sp>
    </p:spTree>
    <p:extLst>
      <p:ext uri="{BB962C8B-B14F-4D97-AF65-F5344CB8AC3E}">
        <p14:creationId xmlns:p14="http://schemas.microsoft.com/office/powerpoint/2010/main" val="1071507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Alongside our Tech. and Eng. Programs, we also feature Integrated Technology.</a:t>
            </a:r>
          </a:p>
        </p:txBody>
      </p:sp>
      <p:sp>
        <p:nvSpPr>
          <p:cNvPr id="4" name="Slide Number Placeholder 3"/>
          <p:cNvSpPr>
            <a:spLocks noGrp="1"/>
          </p:cNvSpPr>
          <p:nvPr>
            <p:ph type="sldNum" sz="quarter" idx="5"/>
          </p:nvPr>
        </p:nvSpPr>
        <p:spPr/>
        <p:txBody>
          <a:bodyPr/>
          <a:lstStyle/>
          <a:p>
            <a:fld id="{82DBEC9C-8E7E-4AAE-83C5-5955A5A2B2CA}" type="slidenum">
              <a:rPr lang="en-US" smtClean="0"/>
              <a:t>56</a:t>
            </a:fld>
            <a:endParaRPr lang="en-US"/>
          </a:p>
        </p:txBody>
      </p:sp>
    </p:spTree>
    <p:extLst>
      <p:ext uri="{BB962C8B-B14F-4D97-AF65-F5344CB8AC3E}">
        <p14:creationId xmlns:p14="http://schemas.microsoft.com/office/powerpoint/2010/main" val="2562892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Caine’s arcade spread from </a:t>
            </a:r>
            <a:r>
              <a:rPr lang="en-US" dirty="0" err="1"/>
              <a:t>Tamanend</a:t>
            </a:r>
            <a:r>
              <a:rPr lang="en-US" dirty="0"/>
              <a:t> to Unami.</a:t>
            </a:r>
          </a:p>
        </p:txBody>
      </p:sp>
      <p:sp>
        <p:nvSpPr>
          <p:cNvPr id="4" name="Slide Number Placeholder 3"/>
          <p:cNvSpPr>
            <a:spLocks noGrp="1"/>
          </p:cNvSpPr>
          <p:nvPr>
            <p:ph type="sldNum" sz="quarter" idx="5"/>
          </p:nvPr>
        </p:nvSpPr>
        <p:spPr/>
        <p:txBody>
          <a:bodyPr/>
          <a:lstStyle/>
          <a:p>
            <a:fld id="{82DBEC9C-8E7E-4AAE-83C5-5955A5A2B2CA}" type="slidenum">
              <a:rPr lang="en-US" smtClean="0"/>
              <a:t>57</a:t>
            </a:fld>
            <a:endParaRPr lang="en-US"/>
          </a:p>
        </p:txBody>
      </p:sp>
    </p:spTree>
    <p:extLst>
      <p:ext uri="{BB962C8B-B14F-4D97-AF65-F5344CB8AC3E}">
        <p14:creationId xmlns:p14="http://schemas.microsoft.com/office/powerpoint/2010/main" val="1533582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Administration got us all together last spring- It was a great conversation and we intend to do more of it this school year.</a:t>
            </a:r>
          </a:p>
        </p:txBody>
      </p:sp>
      <p:sp>
        <p:nvSpPr>
          <p:cNvPr id="4" name="Slide Number Placeholder 3"/>
          <p:cNvSpPr>
            <a:spLocks noGrp="1"/>
          </p:cNvSpPr>
          <p:nvPr>
            <p:ph type="sldNum" sz="quarter" idx="5"/>
          </p:nvPr>
        </p:nvSpPr>
        <p:spPr/>
        <p:txBody>
          <a:bodyPr/>
          <a:lstStyle/>
          <a:p>
            <a:fld id="{82DBEC9C-8E7E-4AAE-83C5-5955A5A2B2CA}" type="slidenum">
              <a:rPr lang="en-US" smtClean="0"/>
              <a:t>58</a:t>
            </a:fld>
            <a:endParaRPr lang="en-US"/>
          </a:p>
        </p:txBody>
      </p:sp>
    </p:spTree>
    <p:extLst>
      <p:ext uri="{BB962C8B-B14F-4D97-AF65-F5344CB8AC3E}">
        <p14:creationId xmlns:p14="http://schemas.microsoft.com/office/powerpoint/2010/main" val="41665418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 Ed., Integrated Tech., QUEST and other subject areas representing our best activities at our first Tech. Showcase.</a:t>
            </a:r>
          </a:p>
        </p:txBody>
      </p:sp>
      <p:sp>
        <p:nvSpPr>
          <p:cNvPr id="4" name="Slide Number Placeholder 3"/>
          <p:cNvSpPr>
            <a:spLocks noGrp="1"/>
          </p:cNvSpPr>
          <p:nvPr>
            <p:ph type="sldNum" sz="quarter" idx="5"/>
          </p:nvPr>
        </p:nvSpPr>
        <p:spPr/>
        <p:txBody>
          <a:bodyPr/>
          <a:lstStyle/>
          <a:p>
            <a:fld id="{82DBEC9C-8E7E-4AAE-83C5-5955A5A2B2CA}" type="slidenum">
              <a:rPr lang="en-US" smtClean="0"/>
              <a:t>59</a:t>
            </a:fld>
            <a:endParaRPr lang="en-US"/>
          </a:p>
        </p:txBody>
      </p:sp>
    </p:spTree>
    <p:extLst>
      <p:ext uri="{BB962C8B-B14F-4D97-AF65-F5344CB8AC3E}">
        <p14:creationId xmlns:p14="http://schemas.microsoft.com/office/powerpoint/2010/main" val="417216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and I were full class to class collaboration. Shown are the scatterplots with a trendline and the R squared value. </a:t>
            </a:r>
          </a:p>
        </p:txBody>
      </p:sp>
      <p:sp>
        <p:nvSpPr>
          <p:cNvPr id="4" name="Slide Number Placeholder 3"/>
          <p:cNvSpPr>
            <a:spLocks noGrp="1"/>
          </p:cNvSpPr>
          <p:nvPr>
            <p:ph type="sldNum" sz="quarter" idx="5"/>
          </p:nvPr>
        </p:nvSpPr>
        <p:spPr/>
        <p:txBody>
          <a:bodyPr/>
          <a:lstStyle/>
          <a:p>
            <a:fld id="{82DBEC9C-8E7E-4AAE-83C5-5955A5A2B2CA}" type="slidenum">
              <a:rPr lang="en-US" smtClean="0"/>
              <a:t>6</a:t>
            </a:fld>
            <a:endParaRPr lang="en-US"/>
          </a:p>
        </p:txBody>
      </p:sp>
    </p:spTree>
    <p:extLst>
      <p:ext uri="{BB962C8B-B14F-4D97-AF65-F5344CB8AC3E}">
        <p14:creationId xmlns:p14="http://schemas.microsoft.com/office/powerpoint/2010/main" val="1768171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TEEAP’s </a:t>
            </a:r>
            <a:r>
              <a:rPr lang="en-US" dirty="0" err="1"/>
              <a:t>Pennridge</a:t>
            </a:r>
            <a:r>
              <a:rPr lang="en-US" dirty="0"/>
              <a:t> STEM guitar has inspired us to pursue guitar building- Admin. Scheduled a tour this fall-</a:t>
            </a:r>
          </a:p>
        </p:txBody>
      </p:sp>
      <p:sp>
        <p:nvSpPr>
          <p:cNvPr id="4" name="Slide Number Placeholder 3"/>
          <p:cNvSpPr>
            <a:spLocks noGrp="1"/>
          </p:cNvSpPr>
          <p:nvPr>
            <p:ph type="sldNum" sz="quarter" idx="5"/>
          </p:nvPr>
        </p:nvSpPr>
        <p:spPr/>
        <p:txBody>
          <a:bodyPr/>
          <a:lstStyle/>
          <a:p>
            <a:fld id="{82DBEC9C-8E7E-4AAE-83C5-5955A5A2B2CA}" type="slidenum">
              <a:rPr lang="en-US" smtClean="0"/>
              <a:t>60</a:t>
            </a:fld>
            <a:endParaRPr lang="en-US"/>
          </a:p>
        </p:txBody>
      </p:sp>
    </p:spTree>
    <p:extLst>
      <p:ext uri="{BB962C8B-B14F-4D97-AF65-F5344CB8AC3E}">
        <p14:creationId xmlns:p14="http://schemas.microsoft.com/office/powerpoint/2010/main" val="3456979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BEC9C-8E7E-4AAE-83C5-5955A5A2B2CA}" type="slidenum">
              <a:rPr lang="en-US" smtClean="0"/>
              <a:t>61</a:t>
            </a:fld>
            <a:endParaRPr lang="en-US"/>
          </a:p>
        </p:txBody>
      </p:sp>
    </p:spTree>
    <p:extLst>
      <p:ext uri="{BB962C8B-B14F-4D97-AF65-F5344CB8AC3E}">
        <p14:creationId xmlns:p14="http://schemas.microsoft.com/office/powerpoint/2010/main" val="31676870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our 4</a:t>
            </a:r>
            <a:r>
              <a:rPr lang="en-US" baseline="30000" dirty="0"/>
              <a:t>th</a:t>
            </a:r>
            <a:r>
              <a:rPr lang="en-US" dirty="0"/>
              <a:t> year doing YEN, which is hosted by Tech. and Eng. Teachers-</a:t>
            </a:r>
          </a:p>
        </p:txBody>
      </p:sp>
      <p:sp>
        <p:nvSpPr>
          <p:cNvPr id="4" name="Slide Number Placeholder 3"/>
          <p:cNvSpPr>
            <a:spLocks noGrp="1"/>
          </p:cNvSpPr>
          <p:nvPr>
            <p:ph type="sldNum" sz="quarter" idx="5"/>
          </p:nvPr>
        </p:nvSpPr>
        <p:spPr/>
        <p:txBody>
          <a:bodyPr/>
          <a:lstStyle/>
          <a:p>
            <a:fld id="{82DBEC9C-8E7E-4AAE-83C5-5955A5A2B2CA}" type="slidenum">
              <a:rPr lang="en-US" smtClean="0"/>
              <a:t>62</a:t>
            </a:fld>
            <a:endParaRPr lang="en-US"/>
          </a:p>
        </p:txBody>
      </p:sp>
    </p:spTree>
    <p:extLst>
      <p:ext uri="{BB962C8B-B14F-4D97-AF65-F5344CB8AC3E}">
        <p14:creationId xmlns:p14="http://schemas.microsoft.com/office/powerpoint/2010/main" val="38020412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to further STEM/STEAM</a:t>
            </a:r>
          </a:p>
        </p:txBody>
      </p:sp>
      <p:sp>
        <p:nvSpPr>
          <p:cNvPr id="4" name="Slide Number Placeholder 3"/>
          <p:cNvSpPr>
            <a:spLocks noGrp="1"/>
          </p:cNvSpPr>
          <p:nvPr>
            <p:ph type="sldNum" sz="quarter" idx="5"/>
          </p:nvPr>
        </p:nvSpPr>
        <p:spPr/>
        <p:txBody>
          <a:bodyPr/>
          <a:lstStyle/>
          <a:p>
            <a:fld id="{82DBEC9C-8E7E-4AAE-83C5-5955A5A2B2CA}" type="slidenum">
              <a:rPr lang="en-US" smtClean="0"/>
              <a:t>63</a:t>
            </a:fld>
            <a:endParaRPr lang="en-US"/>
          </a:p>
        </p:txBody>
      </p:sp>
    </p:spTree>
    <p:extLst>
      <p:ext uri="{BB962C8B-B14F-4D97-AF65-F5344CB8AC3E}">
        <p14:creationId xmlns:p14="http://schemas.microsoft.com/office/powerpoint/2010/main" val="24590482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BEC9C-8E7E-4AAE-83C5-5955A5A2B2CA}" type="slidenum">
              <a:rPr lang="en-US" smtClean="0"/>
              <a:t>64</a:t>
            </a:fld>
            <a:endParaRPr lang="en-US"/>
          </a:p>
        </p:txBody>
      </p:sp>
    </p:spTree>
    <p:extLst>
      <p:ext uri="{BB962C8B-B14F-4D97-AF65-F5344CB8AC3E}">
        <p14:creationId xmlns:p14="http://schemas.microsoft.com/office/powerpoint/2010/main" val="432411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wind this down, I found this quote appropriate for this presentation. Why not adapt, change, grow and continue learning from each other, right? Our best sources happen to be our colleagues right next door.</a:t>
            </a:r>
          </a:p>
        </p:txBody>
      </p:sp>
      <p:sp>
        <p:nvSpPr>
          <p:cNvPr id="4" name="Slide Number Placeholder 3"/>
          <p:cNvSpPr>
            <a:spLocks noGrp="1"/>
          </p:cNvSpPr>
          <p:nvPr>
            <p:ph type="sldNum" sz="quarter" idx="5"/>
          </p:nvPr>
        </p:nvSpPr>
        <p:spPr/>
        <p:txBody>
          <a:bodyPr/>
          <a:lstStyle/>
          <a:p>
            <a:fld id="{82DBEC9C-8E7E-4AAE-83C5-5955A5A2B2CA}" type="slidenum">
              <a:rPr lang="en-US" smtClean="0"/>
              <a:t>65</a:t>
            </a:fld>
            <a:endParaRPr lang="en-US"/>
          </a:p>
        </p:txBody>
      </p:sp>
    </p:spTree>
    <p:extLst>
      <p:ext uri="{BB962C8B-B14F-4D97-AF65-F5344CB8AC3E}">
        <p14:creationId xmlns:p14="http://schemas.microsoft.com/office/powerpoint/2010/main" val="2355456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leave here today and take in all that you see and hear, I just ask one thing- Take the time to support and “Befriend an Academic”- start small, share a few students, come up with a fun activity on a Fun Friday, for example. You will learn SO MUCH- It will change you as a teacher and as a human. You will better understand your students’ academic lives and therefore be able to meet their ever changing needs. Academic teachers have intense curriculums, so be patient- It will naturally happen, especially through the STEM/STEAM world- </a:t>
            </a:r>
          </a:p>
        </p:txBody>
      </p:sp>
      <p:sp>
        <p:nvSpPr>
          <p:cNvPr id="4" name="Slide Number Placeholder 3"/>
          <p:cNvSpPr>
            <a:spLocks noGrp="1"/>
          </p:cNvSpPr>
          <p:nvPr>
            <p:ph type="sldNum" sz="quarter" idx="5"/>
          </p:nvPr>
        </p:nvSpPr>
        <p:spPr/>
        <p:txBody>
          <a:bodyPr/>
          <a:lstStyle/>
          <a:p>
            <a:fld id="{82DBEC9C-8E7E-4AAE-83C5-5955A5A2B2CA}" type="slidenum">
              <a:rPr lang="en-US" smtClean="0"/>
              <a:t>66</a:t>
            </a:fld>
            <a:endParaRPr lang="en-US"/>
          </a:p>
        </p:txBody>
      </p:sp>
    </p:spTree>
    <p:extLst>
      <p:ext uri="{BB962C8B-B14F-4D97-AF65-F5344CB8AC3E}">
        <p14:creationId xmlns:p14="http://schemas.microsoft.com/office/powerpoint/2010/main" val="29805691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BEC9C-8E7E-4AAE-83C5-5955A5A2B2CA}" type="slidenum">
              <a:rPr lang="en-US" smtClean="0"/>
              <a:t>67</a:t>
            </a:fld>
            <a:endParaRPr lang="en-US"/>
          </a:p>
        </p:txBody>
      </p:sp>
    </p:spTree>
    <p:extLst>
      <p:ext uri="{BB962C8B-B14F-4D97-AF65-F5344CB8AC3E}">
        <p14:creationId xmlns:p14="http://schemas.microsoft.com/office/powerpoint/2010/main" val="2255378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a:t>
            </a:r>
          </a:p>
        </p:txBody>
      </p:sp>
      <p:sp>
        <p:nvSpPr>
          <p:cNvPr id="4" name="Slide Number Placeholder 3"/>
          <p:cNvSpPr>
            <a:spLocks noGrp="1"/>
          </p:cNvSpPr>
          <p:nvPr>
            <p:ph type="sldNum" sz="quarter" idx="5"/>
          </p:nvPr>
        </p:nvSpPr>
        <p:spPr/>
        <p:txBody>
          <a:bodyPr/>
          <a:lstStyle/>
          <a:p>
            <a:fld id="{82DBEC9C-8E7E-4AAE-83C5-5955A5A2B2CA}" type="slidenum">
              <a:rPr lang="en-US" smtClean="0"/>
              <a:t>68</a:t>
            </a:fld>
            <a:endParaRPr lang="en-US"/>
          </a:p>
        </p:txBody>
      </p:sp>
    </p:spTree>
    <p:extLst>
      <p:ext uri="{BB962C8B-B14F-4D97-AF65-F5344CB8AC3E}">
        <p14:creationId xmlns:p14="http://schemas.microsoft.com/office/powerpoint/2010/main" val="14669621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 is a wonderful place- It has a soul- We even collaborate on Bring your Kid to Work day and have been doing so for years- It is tiresome, but so much fun. </a:t>
            </a:r>
            <a:r>
              <a:rPr lang="en-US"/>
              <a:t>Questions/Comments?</a:t>
            </a:r>
            <a:endParaRPr lang="en-US" dirty="0"/>
          </a:p>
        </p:txBody>
      </p:sp>
      <p:sp>
        <p:nvSpPr>
          <p:cNvPr id="4" name="Slide Number Placeholder 3"/>
          <p:cNvSpPr>
            <a:spLocks noGrp="1"/>
          </p:cNvSpPr>
          <p:nvPr>
            <p:ph type="sldNum" sz="quarter" idx="5"/>
          </p:nvPr>
        </p:nvSpPr>
        <p:spPr/>
        <p:txBody>
          <a:bodyPr/>
          <a:lstStyle/>
          <a:p>
            <a:fld id="{82DBEC9C-8E7E-4AAE-83C5-5955A5A2B2CA}" type="slidenum">
              <a:rPr lang="en-US" smtClean="0"/>
              <a:t>69</a:t>
            </a:fld>
            <a:endParaRPr lang="en-US"/>
          </a:p>
        </p:txBody>
      </p:sp>
    </p:spTree>
    <p:extLst>
      <p:ext uri="{BB962C8B-B14F-4D97-AF65-F5344CB8AC3E}">
        <p14:creationId xmlns:p14="http://schemas.microsoft.com/office/powerpoint/2010/main" val="90892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are both classes constructing and measuring rockets. After doing this with them, I really wanted to do more collaborating- I always struggled with math, but- man was I hooked on math after doing this with them. </a:t>
            </a:r>
          </a:p>
        </p:txBody>
      </p:sp>
      <p:sp>
        <p:nvSpPr>
          <p:cNvPr id="4" name="Slide Number Placeholder 3"/>
          <p:cNvSpPr>
            <a:spLocks noGrp="1"/>
          </p:cNvSpPr>
          <p:nvPr>
            <p:ph type="sldNum" sz="quarter" idx="5"/>
          </p:nvPr>
        </p:nvSpPr>
        <p:spPr/>
        <p:txBody>
          <a:bodyPr/>
          <a:lstStyle/>
          <a:p>
            <a:fld id="{82DBEC9C-8E7E-4AAE-83C5-5955A5A2B2CA}" type="slidenum">
              <a:rPr lang="en-US" smtClean="0"/>
              <a:t>7</a:t>
            </a:fld>
            <a:endParaRPr lang="en-US"/>
          </a:p>
        </p:txBody>
      </p:sp>
    </p:spTree>
    <p:extLst>
      <p:ext uri="{BB962C8B-B14F-4D97-AF65-F5344CB8AC3E}">
        <p14:creationId xmlns:p14="http://schemas.microsoft.com/office/powerpoint/2010/main" val="308743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I ate lunch with Bill from the Science dept. aside from arguing about sports teams, we both thought it would be cool to do something with our classes. Shown here is a windmill prototype that was a partial collaboration with him sending students down to the shop with a drawing and idea and my students assisting them when needed. It is always great when we have the same students in the same semester in both classes as they really seem eager to use their shop skills and apply it to a project from another class.</a:t>
            </a:r>
          </a:p>
        </p:txBody>
      </p:sp>
      <p:sp>
        <p:nvSpPr>
          <p:cNvPr id="4" name="Slide Number Placeholder 3"/>
          <p:cNvSpPr>
            <a:spLocks noGrp="1"/>
          </p:cNvSpPr>
          <p:nvPr>
            <p:ph type="sldNum" sz="quarter" idx="5"/>
          </p:nvPr>
        </p:nvSpPr>
        <p:spPr/>
        <p:txBody>
          <a:bodyPr/>
          <a:lstStyle/>
          <a:p>
            <a:fld id="{82DBEC9C-8E7E-4AAE-83C5-5955A5A2B2CA}" type="slidenum">
              <a:rPr lang="en-US" smtClean="0"/>
              <a:t>8</a:t>
            </a:fld>
            <a:endParaRPr lang="en-US"/>
          </a:p>
        </p:txBody>
      </p:sp>
    </p:spTree>
    <p:extLst>
      <p:ext uri="{BB962C8B-B14F-4D97-AF65-F5344CB8AC3E}">
        <p14:creationId xmlns:p14="http://schemas.microsoft.com/office/powerpoint/2010/main" val="182041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and I continue to this day to collaborate depending on the topic of courses that he teaches. Featured above is a lesson plan on Geospatial technologies as we acquired grant money for 2 full class sets of hiking GPS units. He and I both took turns delivering content for three days. It was a lot of planning and a lot of work, but it was really worth it- His delivery of content is smooth and I think I did a bang up job of presenting the technical parts of using the GPS unit. Regardless, I learned a lot from Bill and his research on GPS technology through this collaborative experience.</a:t>
            </a:r>
          </a:p>
        </p:txBody>
      </p:sp>
      <p:sp>
        <p:nvSpPr>
          <p:cNvPr id="4" name="Slide Number Placeholder 3"/>
          <p:cNvSpPr>
            <a:spLocks noGrp="1"/>
          </p:cNvSpPr>
          <p:nvPr>
            <p:ph type="sldNum" sz="quarter" idx="5"/>
          </p:nvPr>
        </p:nvSpPr>
        <p:spPr/>
        <p:txBody>
          <a:bodyPr/>
          <a:lstStyle/>
          <a:p>
            <a:fld id="{82DBEC9C-8E7E-4AAE-83C5-5955A5A2B2CA}" type="slidenum">
              <a:rPr lang="en-US" smtClean="0"/>
              <a:t>9</a:t>
            </a:fld>
            <a:endParaRPr lang="en-US"/>
          </a:p>
        </p:txBody>
      </p:sp>
    </p:spTree>
    <p:extLst>
      <p:ext uri="{BB962C8B-B14F-4D97-AF65-F5344CB8AC3E}">
        <p14:creationId xmlns:p14="http://schemas.microsoft.com/office/powerpoint/2010/main" val="303596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10/29/2019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7089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10/29/2019</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99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10/29/2019</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487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10/29/2019</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49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10/29/2019</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809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10/29/2019</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817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10/29/2019</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55844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10/29/2019</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426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10/29/2019</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211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10/29/2019</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060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10/29/2019</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829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10/29/2019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6908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energy.concord.org/energy3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1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api.ning.com/files/EFRV*I*wRwKiCtI3HyaRdMm-jcXBuRAoJ4ai3YEg2cz2HLnEHncI8Bu422k0KVMNh5hE0zUv-lAW4ghvne8x6h7iKWQZmy-S/8.5x11PaperRocketTemplat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ted.com/talks/steve_jurvetson_on_model_rocket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smore.com/bza2"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bsd.org/Page/23556"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twitter.com/jontaylorCB"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tmp"/></Relationships>
</file>

<file path=ppt/slides/_rels/slide56.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jtaylor@cbsd.or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cbsd.org/domain/2108"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fontScale="90000"/>
          </a:bodyPr>
          <a:lstStyle/>
          <a:p>
            <a:r>
              <a:rPr lang="en-US" sz="6000" dirty="0">
                <a:solidFill>
                  <a:srgbClr val="FFFFFF"/>
                </a:solidFill>
              </a:rPr>
              <a:t>Befriend an Academic</a:t>
            </a:r>
            <a:br>
              <a:rPr lang="en-US" sz="6000" dirty="0">
                <a:solidFill>
                  <a:srgbClr val="FFFFFF"/>
                </a:solidFill>
              </a:rPr>
            </a:br>
            <a:br>
              <a:rPr lang="en-US" sz="6000" dirty="0">
                <a:solidFill>
                  <a:srgbClr val="FFFFFF"/>
                </a:solidFill>
              </a:rPr>
            </a:br>
            <a:r>
              <a:rPr lang="en-US" sz="2900" dirty="0">
                <a:solidFill>
                  <a:srgbClr val="FFFFFF"/>
                </a:solidFill>
              </a:rPr>
              <a:t>2019 </a:t>
            </a:r>
            <a:r>
              <a:rPr lang="en-US" sz="3200" dirty="0">
                <a:solidFill>
                  <a:srgbClr val="FFFFFF"/>
                </a:solidFill>
              </a:rPr>
              <a:t>STEMATHON/</a:t>
            </a:r>
            <a:br>
              <a:rPr lang="en-US" sz="3200" dirty="0">
                <a:solidFill>
                  <a:srgbClr val="FFFFFF"/>
                </a:solidFill>
              </a:rPr>
            </a:br>
            <a:r>
              <a:rPr lang="en-US" sz="3200" dirty="0">
                <a:solidFill>
                  <a:srgbClr val="FFFFFF"/>
                </a:solidFill>
              </a:rPr>
              <a:t>TEEAP Conference</a:t>
            </a:r>
            <a:br>
              <a:rPr lang="en-US" sz="3200" dirty="0">
                <a:solidFill>
                  <a:srgbClr val="FFFFFF"/>
                </a:solidFill>
              </a:rPr>
            </a:br>
            <a:r>
              <a:rPr lang="en-US" sz="3200" dirty="0">
                <a:solidFill>
                  <a:srgbClr val="FFFFFF"/>
                </a:solidFill>
              </a:rPr>
              <a:t>Lancaster-Lebanon IU13 Conference Center</a:t>
            </a:r>
            <a:br>
              <a:rPr lang="en-US" sz="6000" dirty="0">
                <a:solidFill>
                  <a:srgbClr val="FFFFFF"/>
                </a:solidFill>
              </a:rPr>
            </a:br>
            <a:br>
              <a:rPr lang="en-US" sz="6000" dirty="0">
                <a:solidFill>
                  <a:srgbClr val="FFFFFF"/>
                </a:solidFill>
              </a:rPr>
            </a:br>
            <a:r>
              <a:rPr lang="en-US" sz="2400" dirty="0">
                <a:solidFill>
                  <a:srgbClr val="FFFFFF"/>
                </a:solidFill>
              </a:rPr>
              <a:t>Jon Taylor- Tech. and Eng. Teacher, Central Bucks High School </a:t>
            </a:r>
            <a:r>
              <a:rPr lang="en-US" sz="3100" dirty="0">
                <a:solidFill>
                  <a:srgbClr val="FFFFFF"/>
                </a:solidFill>
              </a:rPr>
              <a:t>WEST</a:t>
            </a:r>
          </a:p>
        </p:txBody>
      </p:sp>
      <p:pic>
        <p:nvPicPr>
          <p:cNvPr id="6" name="Picture 5">
            <a:extLst>
              <a:ext uri="{FF2B5EF4-FFF2-40B4-BE49-F238E27FC236}">
                <a16:creationId xmlns:a16="http://schemas.microsoft.com/office/drawing/2014/main" id="{9D11D329-B55D-4D36-9F4D-7A9E7FB44E25}"/>
              </a:ext>
            </a:extLst>
          </p:cNvPr>
          <p:cNvPicPr>
            <a:picLocks noChangeAspect="1"/>
          </p:cNvPicPr>
          <p:nvPr/>
        </p:nvPicPr>
        <p:blipFill rotWithShape="1">
          <a:blip r:embed="rId3"/>
          <a:srcRect l="2160" t="8834" b="11260"/>
          <a:stretch/>
        </p:blipFill>
        <p:spPr>
          <a:xfrm>
            <a:off x="5496560" y="605896"/>
            <a:ext cx="6337520" cy="5479944"/>
          </a:xfrm>
          <a:prstGeom prst="rect">
            <a:avLst/>
          </a:prstGeom>
        </p:spPr>
      </p:pic>
      <p:sp>
        <p:nvSpPr>
          <p:cNvPr id="7" name="TextBox 6">
            <a:extLst>
              <a:ext uri="{FF2B5EF4-FFF2-40B4-BE49-F238E27FC236}">
                <a16:creationId xmlns:a16="http://schemas.microsoft.com/office/drawing/2014/main" id="{FD406C9D-A8AB-454C-BCA6-9CFA7C8C03A0}"/>
              </a:ext>
            </a:extLst>
          </p:cNvPr>
          <p:cNvSpPr txBox="1"/>
          <p:nvPr/>
        </p:nvSpPr>
        <p:spPr>
          <a:xfrm>
            <a:off x="7366000" y="6102251"/>
            <a:ext cx="3251200" cy="646331"/>
          </a:xfrm>
          <a:prstGeom prst="rect">
            <a:avLst/>
          </a:prstGeom>
          <a:noFill/>
        </p:spPr>
        <p:txBody>
          <a:bodyPr wrap="square" rtlCol="0">
            <a:spAutoFit/>
          </a:bodyPr>
          <a:lstStyle/>
          <a:p>
            <a:pPr algn="ctr"/>
            <a:r>
              <a:rPr lang="en-US" dirty="0" err="1"/>
              <a:t>Lithophane</a:t>
            </a:r>
            <a:r>
              <a:rPr lang="en-US" dirty="0"/>
              <a:t> 3D Print of CB West Jason Swope- Class of 2020</a:t>
            </a:r>
          </a:p>
        </p:txBody>
      </p:sp>
    </p:spTree>
    <p:extLst>
      <p:ext uri="{BB962C8B-B14F-4D97-AF65-F5344CB8AC3E}">
        <p14:creationId xmlns:p14="http://schemas.microsoft.com/office/powerpoint/2010/main" val="141995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Science</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sz="4000" dirty="0">
                <a:hlinkClick r:id="rId3"/>
              </a:rPr>
              <a:t>Energy 3D</a:t>
            </a:r>
            <a:r>
              <a:rPr lang="en-US" sz="4000" dirty="0"/>
              <a:t>- </a:t>
            </a:r>
          </a:p>
          <a:p>
            <a:pPr>
              <a:buFont typeface="Wingdings" panose="05000000000000000000" pitchFamily="2" charset="2"/>
              <a:buChar char="§"/>
            </a:pPr>
            <a:r>
              <a:rPr lang="en-US" sz="4000" dirty="0"/>
              <a:t>Earthquake </a:t>
            </a:r>
            <a:r>
              <a:rPr lang="en-US" sz="4000" dirty="0" err="1"/>
              <a:t>Shaketable</a:t>
            </a:r>
            <a:r>
              <a:rPr lang="en-US" sz="4000" dirty="0"/>
              <a:t> Structures</a:t>
            </a:r>
          </a:p>
          <a:p>
            <a:pPr>
              <a:buFont typeface="Wingdings" panose="05000000000000000000" pitchFamily="2" charset="2"/>
              <a:buChar char="§"/>
            </a:pPr>
            <a:r>
              <a:rPr lang="en-US" sz="4000" dirty="0"/>
              <a:t>Grant- GPS activities</a:t>
            </a:r>
          </a:p>
          <a:p>
            <a:pPr>
              <a:buFont typeface="Wingdings" panose="05000000000000000000" pitchFamily="2" charset="2"/>
              <a:buChar char="§"/>
            </a:pPr>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313FA544-24FE-44B1-BA4C-C9193CC85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031" y="2673135"/>
            <a:ext cx="7334627" cy="4184865"/>
          </a:xfrm>
          <a:prstGeom prst="rect">
            <a:avLst/>
          </a:prstGeom>
        </p:spPr>
      </p:pic>
    </p:spTree>
    <p:extLst>
      <p:ext uri="{BB962C8B-B14F-4D97-AF65-F5344CB8AC3E}">
        <p14:creationId xmlns:p14="http://schemas.microsoft.com/office/powerpoint/2010/main" val="2142895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Science</a:t>
            </a:r>
          </a:p>
        </p:txBody>
      </p:sp>
      <p:pic>
        <p:nvPicPr>
          <p:cNvPr id="4" name="Content Placeholder 3" descr="A picture containing person, indoor, woman, man&#10;&#10;Description automatically generated">
            <a:extLst>
              <a:ext uri="{FF2B5EF4-FFF2-40B4-BE49-F238E27FC236}">
                <a16:creationId xmlns:a16="http://schemas.microsoft.com/office/drawing/2014/main" id="{1356F78E-DE4A-4C75-BD4A-B19A02CBFF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9382" y="883920"/>
            <a:ext cx="7549957" cy="5049520"/>
          </a:xfrm>
        </p:spPr>
      </p:pic>
    </p:spTree>
    <p:extLst>
      <p:ext uri="{BB962C8B-B14F-4D97-AF65-F5344CB8AC3E}">
        <p14:creationId xmlns:p14="http://schemas.microsoft.com/office/powerpoint/2010/main" val="358323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Music</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90868" y="895150"/>
            <a:ext cx="6853187" cy="4523874"/>
          </a:xfrm>
        </p:spPr>
        <p:txBody>
          <a:bodyPr/>
          <a:lstStyle/>
          <a:p>
            <a:pPr>
              <a:buFont typeface="Wingdings" panose="05000000000000000000" pitchFamily="2" charset="2"/>
              <a:buChar char="§"/>
            </a:pPr>
            <a:r>
              <a:rPr lang="en-US" sz="4400" dirty="0"/>
              <a:t>Dr. Joe </a:t>
            </a:r>
            <a:r>
              <a:rPr lang="en-US" sz="4400" dirty="0" err="1"/>
              <a:t>Ohrt</a:t>
            </a:r>
            <a:r>
              <a:rPr lang="en-US" sz="4400" dirty="0"/>
              <a:t>- (10-22-2014)</a:t>
            </a:r>
          </a:p>
          <a:p>
            <a:pPr>
              <a:buFont typeface="Wingdings" panose="05000000000000000000" pitchFamily="2" charset="2"/>
              <a:buChar char="§"/>
            </a:pPr>
            <a:r>
              <a:rPr lang="en-US" sz="4400" dirty="0"/>
              <a:t>Percussion Instrument with PVC pipe</a:t>
            </a:r>
          </a:p>
          <a:p>
            <a:pPr>
              <a:buFont typeface="Wingdings" panose="05000000000000000000" pitchFamily="2" charset="2"/>
              <a:buChar char="§"/>
            </a:pPr>
            <a:r>
              <a:rPr lang="en-US" sz="4400" dirty="0"/>
              <a:t>Samson Bamboo Pitches vs. Lengths Excel and Word</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884233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Music</a:t>
            </a:r>
          </a:p>
        </p:txBody>
      </p:sp>
      <p:pic>
        <p:nvPicPr>
          <p:cNvPr id="3" name="Content Placeholder 2">
            <a:extLst>
              <a:ext uri="{FF2B5EF4-FFF2-40B4-BE49-F238E27FC236}">
                <a16:creationId xmlns:a16="http://schemas.microsoft.com/office/drawing/2014/main" id="{511A54DD-7C1F-40E0-80D7-E083E9CE1CD9}"/>
              </a:ext>
            </a:extLst>
          </p:cNvPr>
          <p:cNvPicPr>
            <a:picLocks noGrp="1" noChangeAspect="1"/>
          </p:cNvPicPr>
          <p:nvPr>
            <p:ph idx="1"/>
          </p:nvPr>
        </p:nvPicPr>
        <p:blipFill>
          <a:blip r:embed="rId3"/>
          <a:stretch>
            <a:fillRect/>
          </a:stretch>
        </p:blipFill>
        <p:spPr>
          <a:xfrm>
            <a:off x="4951995" y="873760"/>
            <a:ext cx="6747636" cy="5060727"/>
          </a:xfrm>
          <a:prstGeom prst="rect">
            <a:avLst/>
          </a:prstGeom>
        </p:spPr>
      </p:pic>
    </p:spTree>
    <p:extLst>
      <p:ext uri="{BB962C8B-B14F-4D97-AF65-F5344CB8AC3E}">
        <p14:creationId xmlns:p14="http://schemas.microsoft.com/office/powerpoint/2010/main" val="884277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Music</a:t>
            </a:r>
          </a:p>
        </p:txBody>
      </p:sp>
      <p:pic>
        <p:nvPicPr>
          <p:cNvPr id="6" name="Picture 5">
            <a:extLst>
              <a:ext uri="{FF2B5EF4-FFF2-40B4-BE49-F238E27FC236}">
                <a16:creationId xmlns:a16="http://schemas.microsoft.com/office/drawing/2014/main" id="{87AD8671-4055-424B-83ED-A405AC8F445F}"/>
              </a:ext>
            </a:extLst>
          </p:cNvPr>
          <p:cNvPicPr>
            <a:picLocks noChangeAspect="1"/>
          </p:cNvPicPr>
          <p:nvPr/>
        </p:nvPicPr>
        <p:blipFill>
          <a:blip r:embed="rId3"/>
          <a:stretch>
            <a:fillRect/>
          </a:stretch>
        </p:blipFill>
        <p:spPr>
          <a:xfrm>
            <a:off x="5010686" y="605896"/>
            <a:ext cx="6981471" cy="5236104"/>
          </a:xfrm>
          <a:prstGeom prst="rect">
            <a:avLst/>
          </a:prstGeom>
        </p:spPr>
      </p:pic>
    </p:spTree>
    <p:extLst>
      <p:ext uri="{BB962C8B-B14F-4D97-AF65-F5344CB8AC3E}">
        <p14:creationId xmlns:p14="http://schemas.microsoft.com/office/powerpoint/2010/main" val="2509003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Music</a:t>
            </a:r>
          </a:p>
        </p:txBody>
      </p:sp>
      <p:pic>
        <p:nvPicPr>
          <p:cNvPr id="4" name="Picture 3" descr="A screenshot of a cell phone&#10;&#10;Description automatically generated">
            <a:extLst>
              <a:ext uri="{FF2B5EF4-FFF2-40B4-BE49-F238E27FC236}">
                <a16:creationId xmlns:a16="http://schemas.microsoft.com/office/drawing/2014/main" id="{EC4102F6-4532-4CCC-8DDC-D430A5C69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615" y="605896"/>
            <a:ext cx="7928585" cy="5267185"/>
          </a:xfrm>
          <a:prstGeom prst="rect">
            <a:avLst/>
          </a:prstGeom>
        </p:spPr>
      </p:pic>
    </p:spTree>
    <p:extLst>
      <p:ext uri="{BB962C8B-B14F-4D97-AF65-F5344CB8AC3E}">
        <p14:creationId xmlns:p14="http://schemas.microsoft.com/office/powerpoint/2010/main" val="2931084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Music</a:t>
            </a:r>
          </a:p>
        </p:txBody>
      </p:sp>
      <p:pic>
        <p:nvPicPr>
          <p:cNvPr id="5" name="Picture 4" descr="A screenshot of a cell phone&#10;&#10;Description automatically generated">
            <a:extLst>
              <a:ext uri="{FF2B5EF4-FFF2-40B4-BE49-F238E27FC236}">
                <a16:creationId xmlns:a16="http://schemas.microsoft.com/office/drawing/2014/main" id="{A4D6E91C-3BCF-4150-A0BF-05E1CE8E2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20" y="324222"/>
            <a:ext cx="6962129" cy="6239138"/>
          </a:xfrm>
          <a:prstGeom prst="rect">
            <a:avLst/>
          </a:prstGeom>
        </p:spPr>
      </p:pic>
    </p:spTree>
    <p:extLst>
      <p:ext uri="{BB962C8B-B14F-4D97-AF65-F5344CB8AC3E}">
        <p14:creationId xmlns:p14="http://schemas.microsoft.com/office/powerpoint/2010/main" val="311042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Latin</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sz="3200" dirty="0"/>
              <a:t>Sarah </a:t>
            </a:r>
            <a:r>
              <a:rPr lang="en-US" sz="3200" dirty="0" err="1"/>
              <a:t>Brookshaw</a:t>
            </a:r>
            <a:r>
              <a:rPr lang="en-US" sz="3200" dirty="0"/>
              <a:t>- Roman Bathhouses (2010)</a:t>
            </a:r>
          </a:p>
          <a:p>
            <a:pPr>
              <a:buFont typeface="Wingdings" panose="05000000000000000000" pitchFamily="2" charset="2"/>
              <a:buChar char="§"/>
            </a:pPr>
            <a:r>
              <a:rPr lang="en-US" sz="3200" dirty="0"/>
              <a:t>Helen </a:t>
            </a:r>
            <a:r>
              <a:rPr lang="en-US" sz="3200" dirty="0" err="1"/>
              <a:t>Porytko</a:t>
            </a:r>
            <a:r>
              <a:rPr lang="en-US" sz="3200" dirty="0"/>
              <a:t>- Wax Tablets</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56F4B3E0-D2CB-46C9-81E2-32A425556A00}"/>
              </a:ext>
            </a:extLst>
          </p:cNvPr>
          <p:cNvPicPr>
            <a:picLocks noChangeAspect="1"/>
          </p:cNvPicPr>
          <p:nvPr/>
        </p:nvPicPr>
        <p:blipFill>
          <a:blip r:embed="rId3"/>
          <a:stretch>
            <a:fillRect/>
          </a:stretch>
        </p:blipFill>
        <p:spPr>
          <a:xfrm>
            <a:off x="4966635" y="2316612"/>
            <a:ext cx="6760365" cy="3785804"/>
          </a:xfrm>
          <a:prstGeom prst="rect">
            <a:avLst/>
          </a:prstGeom>
        </p:spPr>
      </p:pic>
    </p:spTree>
    <p:extLst>
      <p:ext uri="{BB962C8B-B14F-4D97-AF65-F5344CB8AC3E}">
        <p14:creationId xmlns:p14="http://schemas.microsoft.com/office/powerpoint/2010/main" val="2867536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Latin</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6" name="Picture 5" descr="A screenshot of a cell phone&#10;&#10;Description automatically generated">
            <a:extLst>
              <a:ext uri="{FF2B5EF4-FFF2-40B4-BE49-F238E27FC236}">
                <a16:creationId xmlns:a16="http://schemas.microsoft.com/office/drawing/2014/main" id="{E603027F-B52E-4CCA-BE45-6ABC93244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609" y="605897"/>
            <a:ext cx="7374530" cy="5823780"/>
          </a:xfrm>
          <a:prstGeom prst="rect">
            <a:avLst/>
          </a:prstGeom>
        </p:spPr>
      </p:pic>
    </p:spTree>
    <p:extLst>
      <p:ext uri="{BB962C8B-B14F-4D97-AF65-F5344CB8AC3E}">
        <p14:creationId xmlns:p14="http://schemas.microsoft.com/office/powerpoint/2010/main" val="3315327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English</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dirty="0"/>
              <a:t>Ishmael </a:t>
            </a:r>
            <a:r>
              <a:rPr lang="en-US" dirty="0" err="1"/>
              <a:t>Beah’s</a:t>
            </a:r>
            <a:r>
              <a:rPr lang="en-US" dirty="0"/>
              <a:t> Book “A Long Way Gone” with Dawn Curran and Kerri Donahue- Full Collaboration</a:t>
            </a:r>
          </a:p>
        </p:txBody>
      </p:sp>
      <p:pic>
        <p:nvPicPr>
          <p:cNvPr id="4" name="Picture 3" descr="A group of people posing for the camera&#10;&#10;Description automatically generated">
            <a:extLst>
              <a:ext uri="{FF2B5EF4-FFF2-40B4-BE49-F238E27FC236}">
                <a16:creationId xmlns:a16="http://schemas.microsoft.com/office/drawing/2014/main" id="{4CF9B21D-40DE-4392-B174-24E0DC788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985" y="1681218"/>
            <a:ext cx="6306736" cy="4748458"/>
          </a:xfrm>
          <a:prstGeom prst="rect">
            <a:avLst/>
          </a:prstGeom>
        </p:spPr>
      </p:pic>
    </p:spTree>
    <p:extLst>
      <p:ext uri="{BB962C8B-B14F-4D97-AF65-F5344CB8AC3E}">
        <p14:creationId xmlns:p14="http://schemas.microsoft.com/office/powerpoint/2010/main" val="161010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000" dirty="0">
                <a:solidFill>
                  <a:srgbClr val="FFFFFF"/>
                </a:solidFill>
              </a:rPr>
              <a:t>Agenda</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fontScale="85000" lnSpcReduction="10000"/>
          </a:bodyPr>
          <a:lstStyle/>
          <a:p>
            <a:pPr marL="0" indent="0">
              <a:buNone/>
            </a:pPr>
            <a:endParaRPr lang="en-US" sz="3600" dirty="0"/>
          </a:p>
          <a:p>
            <a:pPr>
              <a:buFont typeface="Wingdings" panose="05000000000000000000" pitchFamily="2" charset="2"/>
              <a:buChar char="§"/>
            </a:pPr>
            <a:r>
              <a:rPr lang="en-US" sz="4400" dirty="0"/>
              <a:t>Origins/Ideas of Collaboration</a:t>
            </a:r>
          </a:p>
          <a:p>
            <a:pPr>
              <a:buFont typeface="Wingdings" panose="05000000000000000000" pitchFamily="2" charset="2"/>
              <a:buChar char="§"/>
            </a:pPr>
            <a:r>
              <a:rPr lang="en-US" sz="4400" dirty="0"/>
              <a:t>Documentation through Blog</a:t>
            </a:r>
          </a:p>
          <a:p>
            <a:pPr>
              <a:buFont typeface="Wingdings" panose="05000000000000000000" pitchFamily="2" charset="2"/>
              <a:buChar char="§"/>
            </a:pPr>
            <a:r>
              <a:rPr lang="en-US" sz="4400" dirty="0"/>
              <a:t>Documentation through Twitter</a:t>
            </a:r>
          </a:p>
          <a:p>
            <a:pPr>
              <a:buFont typeface="Wingdings" panose="05000000000000000000" pitchFamily="2" charset="2"/>
              <a:buChar char="§"/>
            </a:pPr>
            <a:r>
              <a:rPr lang="en-US" sz="4400" dirty="0"/>
              <a:t>Future of STEAM Collaboration</a:t>
            </a:r>
          </a:p>
          <a:p>
            <a:pPr>
              <a:buFont typeface="Wingdings" panose="05000000000000000000" pitchFamily="2" charset="2"/>
              <a:buChar char="§"/>
            </a:pPr>
            <a:r>
              <a:rPr lang="en-US" sz="4400" dirty="0"/>
              <a:t>Q&amp;A</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146589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English</a:t>
            </a:r>
          </a:p>
        </p:txBody>
      </p:sp>
      <p:pic>
        <p:nvPicPr>
          <p:cNvPr id="6" name="Content Placeholder 5" descr="A group of people standing around a table&#10;&#10;Description automatically generated">
            <a:extLst>
              <a:ext uri="{FF2B5EF4-FFF2-40B4-BE49-F238E27FC236}">
                <a16:creationId xmlns:a16="http://schemas.microsoft.com/office/drawing/2014/main" id="{5E4BC5D1-FEC1-4057-AD38-263731804D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6189" y="984917"/>
            <a:ext cx="6515435" cy="4940554"/>
          </a:xfrm>
        </p:spPr>
      </p:pic>
    </p:spTree>
    <p:extLst>
      <p:ext uri="{BB962C8B-B14F-4D97-AF65-F5344CB8AC3E}">
        <p14:creationId xmlns:p14="http://schemas.microsoft.com/office/powerpoint/2010/main" val="2346186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English</a:t>
            </a:r>
          </a:p>
        </p:txBody>
      </p:sp>
      <p:pic>
        <p:nvPicPr>
          <p:cNvPr id="5" name="Picture 4">
            <a:extLst>
              <a:ext uri="{FF2B5EF4-FFF2-40B4-BE49-F238E27FC236}">
                <a16:creationId xmlns:a16="http://schemas.microsoft.com/office/drawing/2014/main" id="{E568DD78-05A6-4BC8-9465-D057CC05A21E}"/>
              </a:ext>
            </a:extLst>
          </p:cNvPr>
          <p:cNvPicPr>
            <a:picLocks noChangeAspect="1"/>
          </p:cNvPicPr>
          <p:nvPr/>
        </p:nvPicPr>
        <p:blipFill>
          <a:blip r:embed="rId3"/>
          <a:stretch>
            <a:fillRect/>
          </a:stretch>
        </p:blipFill>
        <p:spPr>
          <a:xfrm>
            <a:off x="5140962" y="1845913"/>
            <a:ext cx="6898395" cy="5173796"/>
          </a:xfrm>
          <a:prstGeom prst="rect">
            <a:avLst/>
          </a:prstGeom>
        </p:spPr>
      </p:pic>
      <p:sp>
        <p:nvSpPr>
          <p:cNvPr id="3" name="Rectangle 2">
            <a:extLst>
              <a:ext uri="{FF2B5EF4-FFF2-40B4-BE49-F238E27FC236}">
                <a16:creationId xmlns:a16="http://schemas.microsoft.com/office/drawing/2014/main" id="{C5B85D7C-ACE6-4C54-91B6-17012995260F}"/>
              </a:ext>
            </a:extLst>
          </p:cNvPr>
          <p:cNvSpPr/>
          <p:nvPr/>
        </p:nvSpPr>
        <p:spPr>
          <a:xfrm>
            <a:off x="5300312" y="460918"/>
            <a:ext cx="6096000" cy="1384995"/>
          </a:xfrm>
          <a:prstGeom prst="rect">
            <a:avLst/>
          </a:prstGeom>
        </p:spPr>
        <p:txBody>
          <a:bodyPr>
            <a:spAutoFit/>
          </a:bodyPr>
          <a:lstStyle/>
          <a:p>
            <a:pPr>
              <a:buFont typeface="Wingdings" panose="05000000000000000000" pitchFamily="2" charset="2"/>
              <a:buChar char="§"/>
            </a:pPr>
            <a:r>
              <a:rPr lang="en-US" sz="2800" dirty="0"/>
              <a:t>Children’s Theater with Jeanine Waldron- Design and Build sets for the 9 week theater class</a:t>
            </a:r>
          </a:p>
        </p:txBody>
      </p:sp>
    </p:spTree>
    <p:extLst>
      <p:ext uri="{BB962C8B-B14F-4D97-AF65-F5344CB8AC3E}">
        <p14:creationId xmlns:p14="http://schemas.microsoft.com/office/powerpoint/2010/main" val="3993686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English</a:t>
            </a:r>
          </a:p>
        </p:txBody>
      </p:sp>
      <p:pic>
        <p:nvPicPr>
          <p:cNvPr id="4" name="Picture 3" descr="A screenshot of a cell phone in front of a crowd&#10;&#10;Description automatically generated">
            <a:extLst>
              <a:ext uri="{FF2B5EF4-FFF2-40B4-BE49-F238E27FC236}">
                <a16:creationId xmlns:a16="http://schemas.microsoft.com/office/drawing/2014/main" id="{7535D0B9-55CD-41F1-B1D0-76C4E686F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18" y="365760"/>
            <a:ext cx="7892924" cy="6280498"/>
          </a:xfrm>
          <a:prstGeom prst="rect">
            <a:avLst/>
          </a:prstGeom>
        </p:spPr>
      </p:pic>
    </p:spTree>
    <p:extLst>
      <p:ext uri="{BB962C8B-B14F-4D97-AF65-F5344CB8AC3E}">
        <p14:creationId xmlns:p14="http://schemas.microsoft.com/office/powerpoint/2010/main" val="442021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Spec. Ed.</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dirty="0"/>
              <a:t>Laser Cut Ginger Bread houses- 12-2014 Mrs. </a:t>
            </a:r>
            <a:r>
              <a:rPr lang="en-US" dirty="0" err="1"/>
              <a:t>LaBonte</a:t>
            </a:r>
            <a:endParaRPr lang="en-US" dirty="0"/>
          </a:p>
          <a:p>
            <a:pPr>
              <a:buFont typeface="Wingdings" panose="05000000000000000000" pitchFamily="2" charset="2"/>
              <a:buChar char="§"/>
            </a:pPr>
            <a:r>
              <a:rPr lang="en-US" dirty="0"/>
              <a:t>Garden Boxes- Mike Castelli</a:t>
            </a:r>
          </a:p>
          <a:p>
            <a:pPr>
              <a:buFont typeface="Wingdings" panose="05000000000000000000" pitchFamily="2" charset="2"/>
              <a:buChar char="§"/>
            </a:pPr>
            <a:r>
              <a:rPr lang="en-US" dirty="0"/>
              <a:t>School Store Table- Mrs. </a:t>
            </a:r>
            <a:r>
              <a:rPr lang="en-US" dirty="0" err="1"/>
              <a:t>LaBonte</a:t>
            </a:r>
            <a:r>
              <a:rPr lang="en-US" dirty="0"/>
              <a:t>- 03-2015</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2CDF4521-2AAE-4238-A2C4-E87C5E8816BE}"/>
              </a:ext>
            </a:extLst>
          </p:cNvPr>
          <p:cNvPicPr>
            <a:picLocks noChangeAspect="1"/>
          </p:cNvPicPr>
          <p:nvPr/>
        </p:nvPicPr>
        <p:blipFill>
          <a:blip r:embed="rId3"/>
          <a:stretch>
            <a:fillRect/>
          </a:stretch>
        </p:blipFill>
        <p:spPr>
          <a:xfrm>
            <a:off x="5378450" y="2447273"/>
            <a:ext cx="5309870" cy="3982403"/>
          </a:xfrm>
          <a:prstGeom prst="rect">
            <a:avLst/>
          </a:prstGeom>
        </p:spPr>
      </p:pic>
    </p:spTree>
    <p:extLst>
      <p:ext uri="{BB962C8B-B14F-4D97-AF65-F5344CB8AC3E}">
        <p14:creationId xmlns:p14="http://schemas.microsoft.com/office/powerpoint/2010/main" val="213314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Spec. Ed.</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4" name="Picture 3">
            <a:extLst>
              <a:ext uri="{FF2B5EF4-FFF2-40B4-BE49-F238E27FC236}">
                <a16:creationId xmlns:a16="http://schemas.microsoft.com/office/drawing/2014/main" id="{72EF9AF0-01F6-402B-976B-C4B8310F5E67}"/>
              </a:ext>
            </a:extLst>
          </p:cNvPr>
          <p:cNvPicPr>
            <a:picLocks noChangeAspect="1"/>
          </p:cNvPicPr>
          <p:nvPr/>
        </p:nvPicPr>
        <p:blipFill>
          <a:blip r:embed="rId3"/>
          <a:stretch>
            <a:fillRect/>
          </a:stretch>
        </p:blipFill>
        <p:spPr>
          <a:xfrm>
            <a:off x="5076727" y="923448"/>
            <a:ext cx="6681470" cy="5011103"/>
          </a:xfrm>
          <a:prstGeom prst="rect">
            <a:avLst/>
          </a:prstGeom>
        </p:spPr>
      </p:pic>
    </p:spTree>
    <p:extLst>
      <p:ext uri="{BB962C8B-B14F-4D97-AF65-F5344CB8AC3E}">
        <p14:creationId xmlns:p14="http://schemas.microsoft.com/office/powerpoint/2010/main" val="2197824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Spec. Ed.</a:t>
            </a:r>
          </a:p>
        </p:txBody>
      </p:sp>
      <p:pic>
        <p:nvPicPr>
          <p:cNvPr id="6" name="Picture 5" descr="A picture containing table, wooden, white&#10;&#10;Description automatically generated">
            <a:extLst>
              <a:ext uri="{FF2B5EF4-FFF2-40B4-BE49-F238E27FC236}">
                <a16:creationId xmlns:a16="http://schemas.microsoft.com/office/drawing/2014/main" id="{EFD2761B-92C3-42CB-BBCD-E9EABF423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45" y="747374"/>
            <a:ext cx="7250566" cy="5416190"/>
          </a:xfrm>
          <a:prstGeom prst="rect">
            <a:avLst/>
          </a:prstGeom>
        </p:spPr>
      </p:pic>
    </p:spTree>
    <p:extLst>
      <p:ext uri="{BB962C8B-B14F-4D97-AF65-F5344CB8AC3E}">
        <p14:creationId xmlns:p14="http://schemas.microsoft.com/office/powerpoint/2010/main" val="22667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Elem.</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7026443" cy="6376737"/>
          </a:xfrm>
        </p:spPr>
        <p:txBody>
          <a:bodyPr/>
          <a:lstStyle/>
          <a:p>
            <a:pPr>
              <a:buFont typeface="Wingdings" panose="05000000000000000000" pitchFamily="2" charset="2"/>
              <a:buChar char="§"/>
            </a:pPr>
            <a:r>
              <a:rPr lang="en-US" sz="3200" dirty="0"/>
              <a:t>Doyle Elem. School- Mrs. McPhee Math with Games 11-2014, 12-16-2016</a:t>
            </a:r>
          </a:p>
          <a:p>
            <a:pPr>
              <a:buFont typeface="Wingdings" panose="05000000000000000000" pitchFamily="2" charset="2"/>
              <a:buChar char="§"/>
            </a:pPr>
            <a:r>
              <a:rPr lang="en-US" sz="3200" dirty="0"/>
              <a:t>Mrs. Rittenhouse- Simple Machines with </a:t>
            </a:r>
            <a:r>
              <a:rPr lang="en-US" sz="3200" dirty="0" err="1"/>
              <a:t>K’Nex</a:t>
            </a:r>
            <a:r>
              <a:rPr lang="en-US" sz="3200" dirty="0"/>
              <a:t> and RC Car Racetracks</a:t>
            </a:r>
          </a:p>
          <a:p>
            <a:pPr>
              <a:buFont typeface="Wingdings" panose="05000000000000000000" pitchFamily="2" charset="2"/>
              <a:buChar char="§"/>
            </a:pPr>
            <a:r>
              <a:rPr lang="en-US" sz="3200" dirty="0"/>
              <a:t>5</a:t>
            </a:r>
            <a:r>
              <a:rPr lang="en-US" sz="3200" baseline="30000" dirty="0"/>
              <a:t>th</a:t>
            </a:r>
            <a:r>
              <a:rPr lang="en-US" sz="3200" dirty="0"/>
              <a:t> Grade Rube Goldberg, 06-2015, Mrs. Denton, Mrs. Dowd and Mr. Merrill</a:t>
            </a:r>
          </a:p>
          <a:p>
            <a:pPr>
              <a:buFont typeface="Wingdings" panose="05000000000000000000" pitchFamily="2" charset="2"/>
              <a:buChar char="§"/>
            </a:pPr>
            <a:r>
              <a:rPr lang="en-US" sz="3200" dirty="0"/>
              <a:t>03-2016- Doyle Little Libraries Mrs. </a:t>
            </a:r>
            <a:r>
              <a:rPr lang="en-US" sz="3200" dirty="0" err="1"/>
              <a:t>Siegle</a:t>
            </a:r>
            <a:endParaRPr lang="en-US" sz="3200" dirty="0"/>
          </a:p>
          <a:p>
            <a:pPr>
              <a:buFont typeface="Wingdings" panose="05000000000000000000" pitchFamily="2" charset="2"/>
              <a:buChar char="§"/>
            </a:pPr>
            <a:r>
              <a:rPr lang="en-US" sz="3200" dirty="0"/>
              <a:t>Warwick’s Garden Club, Lauren </a:t>
            </a:r>
            <a:r>
              <a:rPr lang="en-US" sz="3200" dirty="0" err="1"/>
              <a:t>Fornwald</a:t>
            </a:r>
            <a:r>
              <a:rPr lang="en-US" sz="3200" dirty="0"/>
              <a:t>- 05-2016</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225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Elem.</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4" name="Picture 3" descr="A screenshot of a cell phone&#10;&#10;Description automatically generated">
            <a:extLst>
              <a:ext uri="{FF2B5EF4-FFF2-40B4-BE49-F238E27FC236}">
                <a16:creationId xmlns:a16="http://schemas.microsoft.com/office/drawing/2014/main" id="{C4C638EC-BB03-4DBA-8B6B-75338FBC3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157" y="803287"/>
            <a:ext cx="9157171" cy="5626389"/>
          </a:xfrm>
          <a:prstGeom prst="rect">
            <a:avLst/>
          </a:prstGeom>
        </p:spPr>
      </p:pic>
    </p:spTree>
    <p:extLst>
      <p:ext uri="{BB962C8B-B14F-4D97-AF65-F5344CB8AC3E}">
        <p14:creationId xmlns:p14="http://schemas.microsoft.com/office/powerpoint/2010/main" val="1663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Elem.</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6" name="Picture 5" descr="A group of people around each other&#10;&#10;Description automatically generated">
            <a:extLst>
              <a:ext uri="{FF2B5EF4-FFF2-40B4-BE49-F238E27FC236}">
                <a16:creationId xmlns:a16="http://schemas.microsoft.com/office/drawing/2014/main" id="{5F93511A-0D9A-4AB7-AF6E-C69991FEE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635" y="428324"/>
            <a:ext cx="6067125" cy="6176114"/>
          </a:xfrm>
          <a:prstGeom prst="rect">
            <a:avLst/>
          </a:prstGeom>
        </p:spPr>
      </p:pic>
    </p:spTree>
    <p:extLst>
      <p:ext uri="{BB962C8B-B14F-4D97-AF65-F5344CB8AC3E}">
        <p14:creationId xmlns:p14="http://schemas.microsoft.com/office/powerpoint/2010/main" val="1566157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Elem.</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0AE89943-3F7C-449B-BBD9-498752239745}"/>
              </a:ext>
            </a:extLst>
          </p:cNvPr>
          <p:cNvPicPr>
            <a:picLocks noChangeAspect="1"/>
          </p:cNvPicPr>
          <p:nvPr/>
        </p:nvPicPr>
        <p:blipFill>
          <a:blip r:embed="rId3"/>
          <a:stretch>
            <a:fillRect/>
          </a:stretch>
        </p:blipFill>
        <p:spPr>
          <a:xfrm>
            <a:off x="5063489" y="762317"/>
            <a:ext cx="6786457" cy="5089843"/>
          </a:xfrm>
          <a:prstGeom prst="rect">
            <a:avLst/>
          </a:prstGeom>
        </p:spPr>
      </p:pic>
    </p:spTree>
    <p:extLst>
      <p:ext uri="{BB962C8B-B14F-4D97-AF65-F5344CB8AC3E}">
        <p14:creationId xmlns:p14="http://schemas.microsoft.com/office/powerpoint/2010/main" val="206005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Then</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600" dirty="0"/>
              <a:t>Shamelessly and Selfishly Promote My Classes at first</a:t>
            </a:r>
          </a:p>
          <a:p>
            <a:pPr>
              <a:buFont typeface="Wingdings" panose="05000000000000000000" pitchFamily="2" charset="2"/>
              <a:buChar char="§"/>
            </a:pPr>
            <a:r>
              <a:rPr lang="en-US" sz="3600" dirty="0"/>
              <a:t>Guidance Counselor Advice- Get to know your students’ workload.</a:t>
            </a:r>
          </a:p>
          <a:p>
            <a:pPr>
              <a:buFont typeface="Wingdings" panose="05000000000000000000" pitchFamily="2" charset="2"/>
              <a:buChar char="§"/>
            </a:pPr>
            <a:r>
              <a:rPr lang="en-US" sz="3600" dirty="0"/>
              <a:t>I wanted my classes to be more dynamic in nature to simulate real conversations that might take place outside of school </a:t>
            </a: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40105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Middle</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sz="3600" dirty="0"/>
              <a:t>11-11-2014- Start of Girls in Technology Club</a:t>
            </a:r>
          </a:p>
          <a:p>
            <a:pPr>
              <a:buFont typeface="Wingdings" panose="05000000000000000000" pitchFamily="2" charset="2"/>
              <a:buChar char="§"/>
            </a:pPr>
            <a:r>
              <a:rPr lang="en-US" sz="3600" dirty="0"/>
              <a:t>West Shop students built Podium out of bleacher board wood for Lenape Middle School</a:t>
            </a:r>
          </a:p>
          <a:p>
            <a:pPr>
              <a:buFont typeface="Wingdings" panose="05000000000000000000" pitchFamily="2" charset="2"/>
              <a:buChar char="§"/>
            </a:pPr>
            <a:endParaRPr lang="en-US" dirty="0"/>
          </a:p>
        </p:txBody>
      </p:sp>
      <p:pic>
        <p:nvPicPr>
          <p:cNvPr id="6" name="Picture 5" descr="A screenshot of a cell phone&#10;&#10;Description automatically generated">
            <a:extLst>
              <a:ext uri="{FF2B5EF4-FFF2-40B4-BE49-F238E27FC236}">
                <a16:creationId xmlns:a16="http://schemas.microsoft.com/office/drawing/2014/main" id="{BB36D1F8-1290-45A8-A9F7-4B0D784C3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709" y="4393219"/>
            <a:ext cx="9142233" cy="1858885"/>
          </a:xfrm>
          <a:prstGeom prst="rect">
            <a:avLst/>
          </a:prstGeom>
        </p:spPr>
      </p:pic>
    </p:spTree>
    <p:extLst>
      <p:ext uri="{BB962C8B-B14F-4D97-AF65-F5344CB8AC3E}">
        <p14:creationId xmlns:p14="http://schemas.microsoft.com/office/powerpoint/2010/main" val="73405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Art</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dirty="0"/>
              <a:t>Pinhole Camera- Mrs. Ferraro, March 2016</a:t>
            </a:r>
          </a:p>
          <a:p>
            <a:pPr>
              <a:buFont typeface="Wingdings" panose="05000000000000000000" pitchFamily="2" charset="2"/>
              <a:buChar char="§"/>
            </a:pPr>
            <a:endParaRPr lang="en-US" dirty="0"/>
          </a:p>
        </p:txBody>
      </p:sp>
      <p:pic>
        <p:nvPicPr>
          <p:cNvPr id="4" name="Picture 3" descr="A picture containing sitting, table, computer, room&#10;&#10;Description automatically generated">
            <a:extLst>
              <a:ext uri="{FF2B5EF4-FFF2-40B4-BE49-F238E27FC236}">
                <a16:creationId xmlns:a16="http://schemas.microsoft.com/office/drawing/2014/main" id="{E81C0350-6A9C-49F5-AD4A-88FB05691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088" y="987949"/>
            <a:ext cx="6647951" cy="5394976"/>
          </a:xfrm>
          <a:prstGeom prst="rect">
            <a:avLst/>
          </a:prstGeom>
        </p:spPr>
      </p:pic>
    </p:spTree>
    <p:extLst>
      <p:ext uri="{BB962C8B-B14F-4D97-AF65-F5344CB8AC3E}">
        <p14:creationId xmlns:p14="http://schemas.microsoft.com/office/powerpoint/2010/main" val="2241528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Admin.</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dirty="0"/>
              <a:t>Incredibly Supportive</a:t>
            </a:r>
          </a:p>
          <a:p>
            <a:pPr>
              <a:buFont typeface="Wingdings" panose="05000000000000000000" pitchFamily="2" charset="2"/>
              <a:buChar char="§"/>
            </a:pPr>
            <a:r>
              <a:rPr lang="en-US" dirty="0"/>
              <a:t>Pineapple Charts</a:t>
            </a:r>
          </a:p>
          <a:p>
            <a:pPr>
              <a:buFont typeface="Wingdings" panose="05000000000000000000" pitchFamily="2" charset="2"/>
              <a:buChar char="§"/>
            </a:pPr>
            <a:endParaRPr lang="en-US" dirty="0"/>
          </a:p>
        </p:txBody>
      </p:sp>
      <p:pic>
        <p:nvPicPr>
          <p:cNvPr id="6" name="Picture 5" descr="A screenshot of a cell phone&#10;&#10;Description automatically generated">
            <a:extLst>
              <a:ext uri="{FF2B5EF4-FFF2-40B4-BE49-F238E27FC236}">
                <a16:creationId xmlns:a16="http://schemas.microsoft.com/office/drawing/2014/main" id="{705B5144-EC80-4700-994E-CED427E82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491" y="1671220"/>
            <a:ext cx="8335124" cy="4758455"/>
          </a:xfrm>
          <a:prstGeom prst="rect">
            <a:avLst/>
          </a:prstGeom>
        </p:spPr>
      </p:pic>
    </p:spTree>
    <p:extLst>
      <p:ext uri="{BB962C8B-B14F-4D97-AF65-F5344CB8AC3E}">
        <p14:creationId xmlns:p14="http://schemas.microsoft.com/office/powerpoint/2010/main" val="2218204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6000" dirty="0">
                <a:solidFill>
                  <a:srgbClr val="FFFFFF"/>
                </a:solidFill>
              </a:rPr>
              <a:t>Community</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dirty="0"/>
              <a:t>03-2016- Barn Nature Center- Chinchilla Cage</a:t>
            </a:r>
          </a:p>
          <a:p>
            <a:pPr>
              <a:buFont typeface="Wingdings" panose="05000000000000000000" pitchFamily="2" charset="2"/>
              <a:buChar char="§"/>
            </a:pPr>
            <a:r>
              <a:rPr lang="en-US" dirty="0"/>
              <a:t>04-2016- CB Cares Gala, Birdhouses, Junior Prom</a:t>
            </a:r>
          </a:p>
          <a:p>
            <a:pPr>
              <a:buFont typeface="Wingdings" panose="05000000000000000000" pitchFamily="2" charset="2"/>
              <a:buChar char="§"/>
            </a:pPr>
            <a:r>
              <a:rPr lang="en-US" dirty="0"/>
              <a:t>10-2016- CB West Carnival</a:t>
            </a:r>
          </a:p>
          <a:p>
            <a:pPr>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E2AA77C0-0E0C-4623-8646-83B3AD154964}"/>
              </a:ext>
            </a:extLst>
          </p:cNvPr>
          <p:cNvPicPr>
            <a:picLocks noChangeAspect="1"/>
          </p:cNvPicPr>
          <p:nvPr/>
        </p:nvPicPr>
        <p:blipFill>
          <a:blip r:embed="rId3"/>
          <a:stretch>
            <a:fillRect/>
          </a:stretch>
        </p:blipFill>
        <p:spPr>
          <a:xfrm>
            <a:off x="5439410" y="2264393"/>
            <a:ext cx="5553710" cy="4165283"/>
          </a:xfrm>
          <a:prstGeom prst="rect">
            <a:avLst/>
          </a:prstGeom>
        </p:spPr>
      </p:pic>
    </p:spTree>
    <p:extLst>
      <p:ext uri="{BB962C8B-B14F-4D97-AF65-F5344CB8AC3E}">
        <p14:creationId xmlns:p14="http://schemas.microsoft.com/office/powerpoint/2010/main" val="2649788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973753" cy="5646208"/>
          </a:xfrm>
        </p:spPr>
        <p:txBody>
          <a:bodyPr anchor="ctr">
            <a:normAutofit/>
          </a:bodyPr>
          <a:lstStyle/>
          <a:p>
            <a:r>
              <a:rPr lang="en-US" sz="6000" dirty="0">
                <a:solidFill>
                  <a:srgbClr val="FFFFFF"/>
                </a:solidFill>
              </a:rPr>
              <a:t>Community</a:t>
            </a:r>
          </a:p>
        </p:txBody>
      </p:sp>
      <p:pic>
        <p:nvPicPr>
          <p:cNvPr id="4" name="Picture 3">
            <a:extLst>
              <a:ext uri="{FF2B5EF4-FFF2-40B4-BE49-F238E27FC236}">
                <a16:creationId xmlns:a16="http://schemas.microsoft.com/office/drawing/2014/main" id="{820210B2-D8DD-484E-9694-C649AD3EC4AC}"/>
              </a:ext>
            </a:extLst>
          </p:cNvPr>
          <p:cNvPicPr>
            <a:picLocks noChangeAspect="1"/>
          </p:cNvPicPr>
          <p:nvPr/>
        </p:nvPicPr>
        <p:blipFill>
          <a:blip r:embed="rId3"/>
          <a:stretch>
            <a:fillRect/>
          </a:stretch>
        </p:blipFill>
        <p:spPr>
          <a:xfrm>
            <a:off x="5140962" y="528321"/>
            <a:ext cx="6637442" cy="4978082"/>
          </a:xfrm>
          <a:prstGeom prst="rect">
            <a:avLst/>
          </a:prstGeom>
        </p:spPr>
      </p:pic>
    </p:spTree>
    <p:extLst>
      <p:ext uri="{BB962C8B-B14F-4D97-AF65-F5344CB8AC3E}">
        <p14:creationId xmlns:p14="http://schemas.microsoft.com/office/powerpoint/2010/main" val="2863928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5400" dirty="0">
                <a:solidFill>
                  <a:srgbClr val="FFFFFF"/>
                </a:solidFill>
              </a:rPr>
              <a:t>Community</a:t>
            </a:r>
          </a:p>
        </p:txBody>
      </p:sp>
      <p:pic>
        <p:nvPicPr>
          <p:cNvPr id="5" name="Picture 4" descr="A screen shot of a person&#10;&#10;Description automatically generated">
            <a:extLst>
              <a:ext uri="{FF2B5EF4-FFF2-40B4-BE49-F238E27FC236}">
                <a16:creationId xmlns:a16="http://schemas.microsoft.com/office/drawing/2014/main" id="{E70D4EC4-7371-41AB-AF9C-222C34F4A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983" y="891980"/>
            <a:ext cx="8109908" cy="5360124"/>
          </a:xfrm>
          <a:prstGeom prst="rect">
            <a:avLst/>
          </a:prstGeom>
        </p:spPr>
      </p:pic>
    </p:spTree>
    <p:extLst>
      <p:ext uri="{BB962C8B-B14F-4D97-AF65-F5344CB8AC3E}">
        <p14:creationId xmlns:p14="http://schemas.microsoft.com/office/powerpoint/2010/main" val="2530997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6000" dirty="0">
                <a:solidFill>
                  <a:srgbClr val="FFFFFF"/>
                </a:solidFill>
              </a:rPr>
              <a:t>Community</a:t>
            </a:r>
          </a:p>
        </p:txBody>
      </p:sp>
      <p:pic>
        <p:nvPicPr>
          <p:cNvPr id="3" name="Picture 2">
            <a:extLst>
              <a:ext uri="{FF2B5EF4-FFF2-40B4-BE49-F238E27FC236}">
                <a16:creationId xmlns:a16="http://schemas.microsoft.com/office/drawing/2014/main" id="{4CC379CA-E691-428B-B68E-D48ED084DC91}"/>
              </a:ext>
            </a:extLst>
          </p:cNvPr>
          <p:cNvPicPr>
            <a:picLocks noChangeAspect="1"/>
          </p:cNvPicPr>
          <p:nvPr/>
        </p:nvPicPr>
        <p:blipFill>
          <a:blip r:embed="rId3"/>
          <a:stretch>
            <a:fillRect/>
          </a:stretch>
        </p:blipFill>
        <p:spPr>
          <a:xfrm>
            <a:off x="6485890" y="264445"/>
            <a:ext cx="3562350" cy="6329109"/>
          </a:xfrm>
          <a:prstGeom prst="rect">
            <a:avLst/>
          </a:prstGeom>
        </p:spPr>
      </p:pic>
    </p:spTree>
    <p:extLst>
      <p:ext uri="{BB962C8B-B14F-4D97-AF65-F5344CB8AC3E}">
        <p14:creationId xmlns:p14="http://schemas.microsoft.com/office/powerpoint/2010/main" val="220593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6000" dirty="0">
                <a:solidFill>
                  <a:srgbClr val="FFFFFF"/>
                </a:solidFill>
              </a:rPr>
              <a:t>Community</a:t>
            </a:r>
          </a:p>
        </p:txBody>
      </p:sp>
      <p:pic>
        <p:nvPicPr>
          <p:cNvPr id="4" name="Picture 3">
            <a:extLst>
              <a:ext uri="{FF2B5EF4-FFF2-40B4-BE49-F238E27FC236}">
                <a16:creationId xmlns:a16="http://schemas.microsoft.com/office/drawing/2014/main" id="{85769AE8-5DFC-4FC6-B863-FF01A9780E92}"/>
              </a:ext>
            </a:extLst>
          </p:cNvPr>
          <p:cNvPicPr>
            <a:picLocks noChangeAspect="1"/>
          </p:cNvPicPr>
          <p:nvPr/>
        </p:nvPicPr>
        <p:blipFill>
          <a:blip r:embed="rId3"/>
          <a:stretch>
            <a:fillRect/>
          </a:stretch>
        </p:blipFill>
        <p:spPr>
          <a:xfrm>
            <a:off x="4850129" y="274637"/>
            <a:ext cx="6705177" cy="5028883"/>
          </a:xfrm>
          <a:prstGeom prst="rect">
            <a:avLst/>
          </a:prstGeom>
        </p:spPr>
      </p:pic>
    </p:spTree>
    <p:extLst>
      <p:ext uri="{BB962C8B-B14F-4D97-AF65-F5344CB8AC3E}">
        <p14:creationId xmlns:p14="http://schemas.microsoft.com/office/powerpoint/2010/main" val="2172164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6000" dirty="0">
                <a:solidFill>
                  <a:srgbClr val="FFFFFF"/>
                </a:solidFill>
              </a:rPr>
              <a:t>Community</a:t>
            </a:r>
          </a:p>
        </p:txBody>
      </p:sp>
      <p:pic>
        <p:nvPicPr>
          <p:cNvPr id="3" name="Picture 2">
            <a:extLst>
              <a:ext uri="{FF2B5EF4-FFF2-40B4-BE49-F238E27FC236}">
                <a16:creationId xmlns:a16="http://schemas.microsoft.com/office/drawing/2014/main" id="{D7EB8055-DE81-48C7-9A13-58B58EAE4217}"/>
              </a:ext>
            </a:extLst>
          </p:cNvPr>
          <p:cNvPicPr>
            <a:picLocks noChangeAspect="1"/>
          </p:cNvPicPr>
          <p:nvPr/>
        </p:nvPicPr>
        <p:blipFill>
          <a:blip r:embed="rId3"/>
          <a:stretch>
            <a:fillRect/>
          </a:stretch>
        </p:blipFill>
        <p:spPr>
          <a:xfrm>
            <a:off x="4961889" y="353377"/>
            <a:ext cx="6789843" cy="5092383"/>
          </a:xfrm>
          <a:prstGeom prst="rect">
            <a:avLst/>
          </a:prstGeom>
        </p:spPr>
      </p:pic>
    </p:spTree>
    <p:extLst>
      <p:ext uri="{BB962C8B-B14F-4D97-AF65-F5344CB8AC3E}">
        <p14:creationId xmlns:p14="http://schemas.microsoft.com/office/powerpoint/2010/main" val="845243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6000" dirty="0">
                <a:solidFill>
                  <a:srgbClr val="FFFFFF"/>
                </a:solidFill>
              </a:rPr>
              <a:t>Community</a:t>
            </a:r>
          </a:p>
        </p:txBody>
      </p:sp>
      <p:pic>
        <p:nvPicPr>
          <p:cNvPr id="5" name="Picture 4" descr="A picture containing man, photo, woman, table&#10;&#10;Description automatically generated">
            <a:extLst>
              <a:ext uri="{FF2B5EF4-FFF2-40B4-BE49-F238E27FC236}">
                <a16:creationId xmlns:a16="http://schemas.microsoft.com/office/drawing/2014/main" id="{B9046952-6438-4224-98F9-F48B222C2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005" y="291962"/>
            <a:ext cx="5884035" cy="6517224"/>
          </a:xfrm>
          <a:prstGeom prst="rect">
            <a:avLst/>
          </a:prstGeom>
        </p:spPr>
      </p:pic>
    </p:spTree>
    <p:extLst>
      <p:ext uri="{BB962C8B-B14F-4D97-AF65-F5344CB8AC3E}">
        <p14:creationId xmlns:p14="http://schemas.microsoft.com/office/powerpoint/2010/main" val="351285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Math</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fontScale="62500" lnSpcReduction="20000"/>
          </a:bodyPr>
          <a:lstStyle/>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r>
              <a:rPr lang="en-US" sz="3600" dirty="0"/>
              <a:t>Greg Wetzel/John Mahoney- Math Teachers- </a:t>
            </a:r>
            <a:r>
              <a:rPr lang="en-US" sz="3600" dirty="0">
                <a:hlinkClick r:id="rId3"/>
              </a:rPr>
              <a:t>Rockets</a:t>
            </a:r>
            <a:r>
              <a:rPr lang="en-US" sz="3600" dirty="0"/>
              <a:t> and </a:t>
            </a:r>
            <a:r>
              <a:rPr lang="en-US" sz="3600" dirty="0">
                <a:hlinkClick r:id="rId4"/>
              </a:rPr>
              <a:t>Video</a:t>
            </a:r>
            <a:r>
              <a:rPr lang="en-US" sz="3600" dirty="0"/>
              <a:t> 10-30-2014, 10-7-2016-</a:t>
            </a:r>
            <a:br>
              <a:rPr lang="en-US" sz="3600" dirty="0"/>
            </a:br>
            <a:r>
              <a:rPr lang="en-US" sz="2900" dirty="0"/>
              <a:t>	</a:t>
            </a:r>
            <a:br>
              <a:rPr lang="en-US" sz="2900" dirty="0"/>
            </a:br>
            <a:br>
              <a:rPr lang="en-US" sz="2900" dirty="0"/>
            </a:br>
            <a:r>
              <a:rPr lang="en-US" sz="2900" dirty="0"/>
              <a:t>	Using Physics formulas, Paper and Tape Rockets were made and launched to determine the height of the launched Rocket. (Mahoney)</a:t>
            </a:r>
          </a:p>
          <a:p>
            <a:r>
              <a:rPr lang="en-US" sz="1900" dirty="0"/>
              <a:t>	</a:t>
            </a:r>
            <a:r>
              <a:rPr lang="en-US" sz="2900" dirty="0"/>
              <a:t>We created scatterplots in Excel that relate the horizontal distance traveled to mass, height, a ratio of mass to height, nose cone slope, and balancing point.  For each of these variables, we were able to track the r-squared value (which is the coefficient of determination). </a:t>
            </a:r>
          </a:p>
          <a:p>
            <a:r>
              <a:rPr lang="en-US" sz="2900" dirty="0"/>
              <a:t> 	The r-squared value helps us quantify the legitimacy of the relationship… so an r-squared value of 0.06 means that 6% of the change is the distance traveled can be attributed to a change in the mass (for example). (Wetzel)</a:t>
            </a:r>
          </a:p>
          <a:p>
            <a:pPr marL="0" indent="0">
              <a:buNone/>
            </a:pPr>
            <a:br>
              <a:rPr lang="en-US" dirty="0"/>
            </a:br>
            <a:r>
              <a:rPr lang="en-US" dirty="0"/>
              <a:t>	</a:t>
            </a:r>
            <a:endParaRPr lang="en-US" sz="3600" dirty="0"/>
          </a:p>
          <a:p>
            <a:pPr marL="0" indent="0">
              <a:buNone/>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1412854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298383" y="605896"/>
            <a:ext cx="3836295" cy="5646208"/>
          </a:xfrm>
        </p:spPr>
        <p:txBody>
          <a:bodyPr anchor="ctr">
            <a:normAutofit/>
          </a:bodyPr>
          <a:lstStyle/>
          <a:p>
            <a:r>
              <a:rPr lang="en-US" sz="6000" dirty="0">
                <a:solidFill>
                  <a:srgbClr val="FFFFFF"/>
                </a:solidFill>
              </a:rPr>
              <a:t>Community</a:t>
            </a:r>
          </a:p>
        </p:txBody>
      </p:sp>
      <p:pic>
        <p:nvPicPr>
          <p:cNvPr id="7" name="Picture 6" descr="A picture containing person, indoor, food, table&#10;&#10;Description automatically generated">
            <a:extLst>
              <a:ext uri="{FF2B5EF4-FFF2-40B4-BE49-F238E27FC236}">
                <a16:creationId xmlns:a16="http://schemas.microsoft.com/office/drawing/2014/main" id="{6973855C-EBD4-4BF6-A2FC-D7721C55E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678" y="494458"/>
            <a:ext cx="8088246" cy="5869083"/>
          </a:xfrm>
          <a:prstGeom prst="rect">
            <a:avLst/>
          </a:prstGeom>
        </p:spPr>
      </p:pic>
    </p:spTree>
    <p:extLst>
      <p:ext uri="{BB962C8B-B14F-4D97-AF65-F5344CB8AC3E}">
        <p14:creationId xmlns:p14="http://schemas.microsoft.com/office/powerpoint/2010/main" val="107992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134754" y="605896"/>
            <a:ext cx="4398745" cy="5646208"/>
          </a:xfrm>
        </p:spPr>
        <p:txBody>
          <a:bodyPr anchor="ctr">
            <a:normAutofit/>
          </a:bodyPr>
          <a:lstStyle/>
          <a:p>
            <a:r>
              <a:rPr lang="en-US" sz="6000" dirty="0">
                <a:solidFill>
                  <a:srgbClr val="FFFFFF"/>
                </a:solidFill>
              </a:rPr>
              <a:t>Community</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6000" dirty="0">
                <a:hlinkClick r:id="rId3"/>
              </a:rPr>
              <a:t>Newsletter Feature</a:t>
            </a:r>
            <a:endParaRPr lang="en-US" sz="60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115205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Show and Tell</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600" dirty="0"/>
              <a:t>Blog- </a:t>
            </a:r>
            <a:r>
              <a:rPr lang="en-US" sz="3600" dirty="0">
                <a:hlinkClick r:id="rId3"/>
              </a:rPr>
              <a:t>Make-Mentor-Collaborate</a:t>
            </a:r>
            <a:endParaRPr lang="en-US" sz="3600"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2127816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7200" dirty="0">
                <a:solidFill>
                  <a:srgbClr val="FFFFFF"/>
                </a:solidFill>
              </a:rPr>
              <a:t>ESCAPE</a:t>
            </a:r>
            <a:br>
              <a:rPr lang="en-US" sz="7200" dirty="0">
                <a:solidFill>
                  <a:srgbClr val="FFFFFF"/>
                </a:solidFill>
              </a:rPr>
            </a:br>
            <a:r>
              <a:rPr lang="en-US" sz="4400" dirty="0">
                <a:solidFill>
                  <a:srgbClr val="FFFFFF"/>
                </a:solidFill>
              </a:rPr>
              <a:t>Collaboration</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6A454A7A-F5B1-4C70-BFEF-CEF3DE963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609" y="172720"/>
            <a:ext cx="7223829" cy="6512560"/>
          </a:xfrm>
          <a:prstGeom prst="rect">
            <a:avLst/>
          </a:prstGeom>
        </p:spPr>
      </p:pic>
    </p:spTree>
    <p:extLst>
      <p:ext uri="{BB962C8B-B14F-4D97-AF65-F5344CB8AC3E}">
        <p14:creationId xmlns:p14="http://schemas.microsoft.com/office/powerpoint/2010/main" val="398087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Now</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5"/>
            <a:ext cx="6467673" cy="5881531"/>
          </a:xfrm>
        </p:spPr>
        <p:txBody>
          <a:bodyPr anchor="ctr">
            <a:normAutofit/>
          </a:bodyPr>
          <a:lstStyle/>
          <a:p>
            <a:pPr>
              <a:buFont typeface="Wingdings" panose="05000000000000000000" pitchFamily="2" charset="2"/>
              <a:buChar char="§"/>
            </a:pPr>
            <a:endParaRPr lang="en-US" sz="3600" dirty="0"/>
          </a:p>
          <a:p>
            <a:pPr>
              <a:buFont typeface="Wingdings" panose="05000000000000000000" pitchFamily="2" charset="2"/>
              <a:buChar char="§"/>
            </a:pPr>
            <a:r>
              <a:rPr lang="en-US" sz="3600" dirty="0"/>
              <a:t>Shamelessly and Selfishly Promote </a:t>
            </a:r>
            <a:r>
              <a:rPr lang="en-US" sz="3600" b="1" u="sng" dirty="0"/>
              <a:t>Other classes and STEAM</a:t>
            </a:r>
          </a:p>
          <a:p>
            <a:pPr>
              <a:buFont typeface="Wingdings" panose="05000000000000000000" pitchFamily="2" charset="2"/>
              <a:buChar char="§"/>
            </a:pPr>
            <a:r>
              <a:rPr lang="en-US" sz="3600" dirty="0"/>
              <a:t>Tweak students’ workload</a:t>
            </a:r>
          </a:p>
          <a:p>
            <a:pPr>
              <a:buFont typeface="Wingdings" panose="05000000000000000000" pitchFamily="2" charset="2"/>
              <a:buChar char="§"/>
            </a:pPr>
            <a:r>
              <a:rPr lang="en-US" sz="3600" dirty="0"/>
              <a:t>Classroom Management changed</a:t>
            </a:r>
          </a:p>
          <a:p>
            <a:pPr>
              <a:buFont typeface="Wingdings" panose="05000000000000000000" pitchFamily="2" charset="2"/>
              <a:buChar char="§"/>
            </a:pPr>
            <a:r>
              <a:rPr lang="en-US" sz="3600" dirty="0"/>
              <a:t>Dynamic classes in tech. and </a:t>
            </a:r>
            <a:r>
              <a:rPr lang="en-US" sz="3600" dirty="0" err="1"/>
              <a:t>eng.</a:t>
            </a:r>
            <a:r>
              <a:rPr lang="en-US" sz="3600" dirty="0"/>
              <a:t> because content is included from other classes</a:t>
            </a:r>
          </a:p>
          <a:p>
            <a:pPr>
              <a:buFont typeface="Wingdings" panose="05000000000000000000" pitchFamily="2" charset="2"/>
              <a:buChar char="§"/>
            </a:pPr>
            <a:endParaRPr lang="en-US" sz="36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34556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Now</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600" dirty="0"/>
              <a:t>Twitter- </a:t>
            </a:r>
            <a:r>
              <a:rPr lang="en-US" sz="3600" dirty="0">
                <a:hlinkClick r:id="rId3"/>
              </a:rPr>
              <a:t>@</a:t>
            </a:r>
            <a:r>
              <a:rPr lang="en-US" sz="3600" dirty="0" err="1">
                <a:hlinkClick r:id="rId3"/>
              </a:rPr>
              <a:t>jontaylorCB</a:t>
            </a:r>
            <a:endParaRPr lang="en-US" sz="3600" dirty="0"/>
          </a:p>
        </p:txBody>
      </p:sp>
    </p:spTree>
    <p:extLst>
      <p:ext uri="{BB962C8B-B14F-4D97-AF65-F5344CB8AC3E}">
        <p14:creationId xmlns:p14="http://schemas.microsoft.com/office/powerpoint/2010/main" val="1027336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200" dirty="0"/>
              <a:t>Comp. Sci., Calculus Collaborations- Anthony </a:t>
            </a:r>
            <a:r>
              <a:rPr lang="en-US" sz="3200" dirty="0" err="1"/>
              <a:t>Paglione</a:t>
            </a:r>
            <a:endParaRPr lang="en-US" sz="3200" dirty="0"/>
          </a:p>
          <a:p>
            <a:pPr>
              <a:buFont typeface="Wingdings" panose="05000000000000000000" pitchFamily="2" charset="2"/>
              <a:buChar char="§"/>
            </a:pPr>
            <a:r>
              <a:rPr lang="en-US" sz="3200" dirty="0"/>
              <a:t>Many Collaborations still exist today</a:t>
            </a:r>
          </a:p>
          <a:p>
            <a:pPr>
              <a:buFont typeface="Wingdings" panose="05000000000000000000" pitchFamily="2" charset="2"/>
              <a:buChar char="§"/>
            </a:pPr>
            <a:r>
              <a:rPr lang="en-US" sz="3200" dirty="0"/>
              <a:t>More classes collaborate- Art and French, Cooking and Spec. Ed., English and Elem. Students and etc.</a:t>
            </a:r>
          </a:p>
          <a:p>
            <a:pPr>
              <a:buFont typeface="Wingdings" panose="05000000000000000000" pitchFamily="2" charset="2"/>
              <a:buChar char="§"/>
            </a:pPr>
            <a:r>
              <a:rPr lang="en-US" sz="3200" dirty="0"/>
              <a:t>Presentations Through Central Bucks Staff Development, Technology Showcase</a:t>
            </a:r>
          </a:p>
        </p:txBody>
      </p:sp>
    </p:spTree>
    <p:extLst>
      <p:ext uri="{BB962C8B-B14F-4D97-AF65-F5344CB8AC3E}">
        <p14:creationId xmlns:p14="http://schemas.microsoft.com/office/powerpoint/2010/main" val="296517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200" dirty="0"/>
              <a:t>Science Research Club</a:t>
            </a:r>
          </a:p>
          <a:p>
            <a:pPr>
              <a:buFont typeface="Wingdings" panose="05000000000000000000" pitchFamily="2" charset="2"/>
              <a:buChar char="§"/>
            </a:pPr>
            <a:r>
              <a:rPr lang="en-US" sz="3200" dirty="0"/>
              <a:t>STEAM Saturdays</a:t>
            </a:r>
          </a:p>
          <a:p>
            <a:pPr>
              <a:buFont typeface="Wingdings" panose="05000000000000000000" pitchFamily="2" charset="2"/>
              <a:buChar char="§"/>
            </a:pPr>
            <a:r>
              <a:rPr lang="en-US" sz="3200" dirty="0"/>
              <a:t>CB QUEST Elem. Program</a:t>
            </a:r>
          </a:p>
          <a:p>
            <a:pPr>
              <a:buFont typeface="Wingdings" panose="05000000000000000000" pitchFamily="2" charset="2"/>
              <a:buChar char="§"/>
            </a:pPr>
            <a:r>
              <a:rPr lang="en-US" sz="3200" dirty="0"/>
              <a:t>CB Integrated Tech. Middle School Program</a:t>
            </a:r>
          </a:p>
          <a:p>
            <a:pPr>
              <a:buFont typeface="Wingdings" panose="05000000000000000000" pitchFamily="2" charset="2"/>
              <a:buChar char="§"/>
            </a:pPr>
            <a:r>
              <a:rPr lang="en-US" sz="3200" dirty="0"/>
              <a:t> CB Tech. and Eng. Dep’t, STEM Guitar- TEEAP- </a:t>
            </a:r>
            <a:r>
              <a:rPr lang="en-US" sz="3200" dirty="0" err="1"/>
              <a:t>Pennridge</a:t>
            </a:r>
            <a:endParaRPr lang="en-US" sz="3200" dirty="0"/>
          </a:p>
          <a:p>
            <a:pPr>
              <a:buFont typeface="Wingdings" panose="05000000000000000000" pitchFamily="2" charset="2"/>
              <a:buChar char="§"/>
            </a:pPr>
            <a:r>
              <a:rPr lang="en-US" sz="3200" dirty="0"/>
              <a:t>Young Engineers’ Night </a:t>
            </a:r>
          </a:p>
        </p:txBody>
      </p:sp>
    </p:spTree>
    <p:extLst>
      <p:ext uri="{BB962C8B-B14F-4D97-AF65-F5344CB8AC3E}">
        <p14:creationId xmlns:p14="http://schemas.microsoft.com/office/powerpoint/2010/main" val="21418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picture containing table&#10;&#10;Description automatically generated">
            <a:extLst>
              <a:ext uri="{FF2B5EF4-FFF2-40B4-BE49-F238E27FC236}">
                <a16:creationId xmlns:a16="http://schemas.microsoft.com/office/drawing/2014/main" id="{EF190696-8F8A-4F88-A74E-46DF6A8109DF}"/>
              </a:ext>
            </a:extLst>
          </p:cNvPr>
          <p:cNvPicPr>
            <a:picLocks noChangeAspect="1"/>
          </p:cNvPicPr>
          <p:nvPr/>
        </p:nvPicPr>
        <p:blipFill rotWithShape="1">
          <a:blip r:embed="rId3">
            <a:extLst>
              <a:ext uri="{28A0092B-C50C-407E-A947-70E740481C1C}">
                <a14:useLocalDpi xmlns:a14="http://schemas.microsoft.com/office/drawing/2010/main" val="0"/>
              </a:ext>
            </a:extLst>
          </a:blip>
          <a:srcRect l="13299" r="19850"/>
          <a:stretch/>
        </p:blipFill>
        <p:spPr>
          <a:xfrm>
            <a:off x="5140962" y="1196870"/>
            <a:ext cx="5640404" cy="4464260"/>
          </a:xfrm>
          <a:prstGeom prst="rect">
            <a:avLst/>
          </a:prstGeom>
        </p:spPr>
      </p:pic>
    </p:spTree>
    <p:extLst>
      <p:ext uri="{BB962C8B-B14F-4D97-AF65-F5344CB8AC3E}">
        <p14:creationId xmlns:p14="http://schemas.microsoft.com/office/powerpoint/2010/main" val="3686592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5" name="Picture 4" descr="A screenshot of a cell phone&#10;&#10;Description automatically generated">
            <a:extLst>
              <a:ext uri="{FF2B5EF4-FFF2-40B4-BE49-F238E27FC236}">
                <a16:creationId xmlns:a16="http://schemas.microsoft.com/office/drawing/2014/main" id="{BD2D8D50-6027-4E24-9DA6-ACB1CB3B5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11" y="282169"/>
            <a:ext cx="6632110" cy="6293662"/>
          </a:xfrm>
          <a:prstGeom prst="rect">
            <a:avLst/>
          </a:prstGeom>
        </p:spPr>
      </p:pic>
    </p:spTree>
    <p:extLst>
      <p:ext uri="{BB962C8B-B14F-4D97-AF65-F5344CB8AC3E}">
        <p14:creationId xmlns:p14="http://schemas.microsoft.com/office/powerpoint/2010/main" val="2010798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Math</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marL="0" indent="0">
              <a:buNone/>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5" name="Picture 4" descr="A screenshot of a cell phone&#10;&#10;Description automatically generated">
            <a:extLst>
              <a:ext uri="{FF2B5EF4-FFF2-40B4-BE49-F238E27FC236}">
                <a16:creationId xmlns:a16="http://schemas.microsoft.com/office/drawing/2014/main" id="{9A35DA55-B5BF-45F5-A22F-8D76E847A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430" y="85214"/>
            <a:ext cx="5541329" cy="6858000"/>
          </a:xfrm>
          <a:prstGeom prst="rect">
            <a:avLst/>
          </a:prstGeom>
        </p:spPr>
      </p:pic>
    </p:spTree>
    <p:extLst>
      <p:ext uri="{BB962C8B-B14F-4D97-AF65-F5344CB8AC3E}">
        <p14:creationId xmlns:p14="http://schemas.microsoft.com/office/powerpoint/2010/main" val="1427020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5" name="Picture 4" descr="A screenshot of a cell phone&#10;&#10;Description automatically generated">
            <a:extLst>
              <a:ext uri="{FF2B5EF4-FFF2-40B4-BE49-F238E27FC236}">
                <a16:creationId xmlns:a16="http://schemas.microsoft.com/office/drawing/2014/main" id="{85FDC534-B1CF-4289-8D36-40672BE68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764" y="750275"/>
            <a:ext cx="9097396" cy="5181600"/>
          </a:xfrm>
          <a:prstGeom prst="rect">
            <a:avLst/>
          </a:prstGeom>
        </p:spPr>
      </p:pic>
    </p:spTree>
    <p:extLst>
      <p:ext uri="{BB962C8B-B14F-4D97-AF65-F5344CB8AC3E}">
        <p14:creationId xmlns:p14="http://schemas.microsoft.com/office/powerpoint/2010/main" val="1487733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screenshot of a cell phone&#10;&#10;Description automatically generated">
            <a:extLst>
              <a:ext uri="{FF2B5EF4-FFF2-40B4-BE49-F238E27FC236}">
                <a16:creationId xmlns:a16="http://schemas.microsoft.com/office/drawing/2014/main" id="{8C301B8D-9782-4CB5-8921-C80CB9267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3" y="605896"/>
            <a:ext cx="11837008" cy="5327544"/>
          </a:xfrm>
          <a:prstGeom prst="rect">
            <a:avLst/>
          </a:prstGeom>
        </p:spPr>
      </p:pic>
    </p:spTree>
    <p:extLst>
      <p:ext uri="{BB962C8B-B14F-4D97-AF65-F5344CB8AC3E}">
        <p14:creationId xmlns:p14="http://schemas.microsoft.com/office/powerpoint/2010/main" val="1359439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7" name="Picture 6" descr="A screenshot of a cell phone&#10;&#10;Description automatically generated">
            <a:extLst>
              <a:ext uri="{FF2B5EF4-FFF2-40B4-BE49-F238E27FC236}">
                <a16:creationId xmlns:a16="http://schemas.microsoft.com/office/drawing/2014/main" id="{E381C715-9A41-4DCB-9DBF-E6802E579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30" y="957543"/>
            <a:ext cx="11954576" cy="4366297"/>
          </a:xfrm>
          <a:prstGeom prst="rect">
            <a:avLst/>
          </a:prstGeom>
        </p:spPr>
      </p:pic>
    </p:spTree>
    <p:extLst>
      <p:ext uri="{BB962C8B-B14F-4D97-AF65-F5344CB8AC3E}">
        <p14:creationId xmlns:p14="http://schemas.microsoft.com/office/powerpoint/2010/main" val="3373269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group of people looking at a screen&#10;&#10;Description automatically generated">
            <a:extLst>
              <a:ext uri="{FF2B5EF4-FFF2-40B4-BE49-F238E27FC236}">
                <a16:creationId xmlns:a16="http://schemas.microsoft.com/office/drawing/2014/main" id="{34C06759-E1C4-43BF-B835-B66BD2BDE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969" y="406401"/>
            <a:ext cx="7677546" cy="5991262"/>
          </a:xfrm>
          <a:prstGeom prst="rect">
            <a:avLst/>
          </a:prstGeom>
        </p:spPr>
      </p:pic>
    </p:spTree>
    <p:extLst>
      <p:ext uri="{BB962C8B-B14F-4D97-AF65-F5344CB8AC3E}">
        <p14:creationId xmlns:p14="http://schemas.microsoft.com/office/powerpoint/2010/main" val="2383579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6" name="Picture 5" descr="A group of people looking at a screen&#10;&#10;Description automatically generated">
            <a:extLst>
              <a:ext uri="{FF2B5EF4-FFF2-40B4-BE49-F238E27FC236}">
                <a16:creationId xmlns:a16="http://schemas.microsoft.com/office/drawing/2014/main" id="{2228B26D-E15C-4DC9-911F-EEC8D720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949" y="873760"/>
            <a:ext cx="8310131" cy="5484056"/>
          </a:xfrm>
          <a:prstGeom prst="rect">
            <a:avLst/>
          </a:prstGeom>
        </p:spPr>
      </p:pic>
    </p:spTree>
    <p:extLst>
      <p:ext uri="{BB962C8B-B14F-4D97-AF65-F5344CB8AC3E}">
        <p14:creationId xmlns:p14="http://schemas.microsoft.com/office/powerpoint/2010/main" val="157144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group of people standing around a table&#10;&#10;Description automatically generated">
            <a:extLst>
              <a:ext uri="{FF2B5EF4-FFF2-40B4-BE49-F238E27FC236}">
                <a16:creationId xmlns:a16="http://schemas.microsoft.com/office/drawing/2014/main" id="{665D266D-CE7C-4F41-8309-F65BAC054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1" y="1446050"/>
            <a:ext cx="5987591" cy="4130680"/>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528D48C5-ABC4-41F2-B331-0124EFDF0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183" y="1363660"/>
            <a:ext cx="6101595" cy="4295460"/>
          </a:xfrm>
          <a:prstGeom prst="rect">
            <a:avLst/>
          </a:prstGeom>
        </p:spPr>
      </p:pic>
    </p:spTree>
    <p:extLst>
      <p:ext uri="{BB962C8B-B14F-4D97-AF65-F5344CB8AC3E}">
        <p14:creationId xmlns:p14="http://schemas.microsoft.com/office/powerpoint/2010/main" val="3720436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5" name="Picture 4" descr="A screen shot of a person&#10;&#10;Description automatically generated">
            <a:extLst>
              <a:ext uri="{FF2B5EF4-FFF2-40B4-BE49-F238E27FC236}">
                <a16:creationId xmlns:a16="http://schemas.microsoft.com/office/drawing/2014/main" id="{ACCD5D47-E373-4238-8E3B-997F68139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022" y="241505"/>
            <a:ext cx="8359258" cy="6374990"/>
          </a:xfrm>
          <a:prstGeom prst="rect">
            <a:avLst/>
          </a:prstGeom>
        </p:spPr>
      </p:pic>
    </p:spTree>
    <p:extLst>
      <p:ext uri="{BB962C8B-B14F-4D97-AF65-F5344CB8AC3E}">
        <p14:creationId xmlns:p14="http://schemas.microsoft.com/office/powerpoint/2010/main" val="382742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group of people looking at a screen&#10;&#10;Description automatically generated">
            <a:extLst>
              <a:ext uri="{FF2B5EF4-FFF2-40B4-BE49-F238E27FC236}">
                <a16:creationId xmlns:a16="http://schemas.microsoft.com/office/drawing/2014/main" id="{432A42A1-50D4-4DE1-A2CD-EA74F9BF7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621" y="385144"/>
            <a:ext cx="8201500" cy="6087712"/>
          </a:xfrm>
          <a:prstGeom prst="rect">
            <a:avLst/>
          </a:prstGeom>
        </p:spPr>
      </p:pic>
    </p:spTree>
    <p:extLst>
      <p:ext uri="{BB962C8B-B14F-4D97-AF65-F5344CB8AC3E}">
        <p14:creationId xmlns:p14="http://schemas.microsoft.com/office/powerpoint/2010/main" val="946434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screenshot of a cell phone&#10;&#10;Description automatically generated">
            <a:extLst>
              <a:ext uri="{FF2B5EF4-FFF2-40B4-BE49-F238E27FC236}">
                <a16:creationId xmlns:a16="http://schemas.microsoft.com/office/drawing/2014/main" id="{0A32405B-FFD3-45C2-9382-A0ADCC751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180" y="2334630"/>
            <a:ext cx="8483013" cy="2141117"/>
          </a:xfrm>
          <a:prstGeom prst="rect">
            <a:avLst/>
          </a:prstGeom>
        </p:spPr>
      </p:pic>
    </p:spTree>
    <p:extLst>
      <p:ext uri="{BB962C8B-B14F-4D97-AF65-F5344CB8AC3E}">
        <p14:creationId xmlns:p14="http://schemas.microsoft.com/office/powerpoint/2010/main" val="688094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9" name="Picture 8" descr="A screenshot of a cell phone&#10;&#10;Description automatically generated">
            <a:extLst>
              <a:ext uri="{FF2B5EF4-FFF2-40B4-BE49-F238E27FC236}">
                <a16:creationId xmlns:a16="http://schemas.microsoft.com/office/drawing/2014/main" id="{522E1C8F-C12D-472F-90D0-9CB2E7237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046" y="93778"/>
            <a:ext cx="5156479" cy="6670444"/>
          </a:xfrm>
          <a:prstGeom prst="rect">
            <a:avLst/>
          </a:prstGeom>
        </p:spPr>
      </p:pic>
    </p:spTree>
    <p:extLst>
      <p:ext uri="{BB962C8B-B14F-4D97-AF65-F5344CB8AC3E}">
        <p14:creationId xmlns:p14="http://schemas.microsoft.com/office/powerpoint/2010/main" val="2933414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Math</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marL="0" indent="0">
              <a:buNone/>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6" name="Picture 5" descr="A screenshot of a map&#10;&#10;Description automatically generated">
            <a:extLst>
              <a:ext uri="{FF2B5EF4-FFF2-40B4-BE49-F238E27FC236}">
                <a16:creationId xmlns:a16="http://schemas.microsoft.com/office/drawing/2014/main" id="{EF5B51C4-98E8-4C06-AF4E-78A6C1A8A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9" y="1148080"/>
            <a:ext cx="11483102" cy="4811509"/>
          </a:xfrm>
          <a:prstGeom prst="rect">
            <a:avLst/>
          </a:prstGeom>
        </p:spPr>
      </p:pic>
    </p:spTree>
    <p:extLst>
      <p:ext uri="{BB962C8B-B14F-4D97-AF65-F5344CB8AC3E}">
        <p14:creationId xmlns:p14="http://schemas.microsoft.com/office/powerpoint/2010/main" val="1595449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7" name="Picture 6" descr="A group of people standing in front of a brick building&#10;&#10;Description automatically generated">
            <a:extLst>
              <a:ext uri="{FF2B5EF4-FFF2-40B4-BE49-F238E27FC236}">
                <a16:creationId xmlns:a16="http://schemas.microsoft.com/office/drawing/2014/main" id="{E22A5C67-00E7-4C51-B7FF-5F526E78F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504" y="1045926"/>
            <a:ext cx="8540496" cy="4448175"/>
          </a:xfrm>
          <a:prstGeom prst="rect">
            <a:avLst/>
          </a:prstGeom>
        </p:spPr>
      </p:pic>
    </p:spTree>
    <p:extLst>
      <p:ext uri="{BB962C8B-B14F-4D97-AF65-F5344CB8AC3E}">
        <p14:creationId xmlns:p14="http://schemas.microsoft.com/office/powerpoint/2010/main" val="4214811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4" name="Picture 3" descr="A picture containing indoor, table, sitting, computer&#10;&#10;Description automatically generated">
            <a:extLst>
              <a:ext uri="{FF2B5EF4-FFF2-40B4-BE49-F238E27FC236}">
                <a16:creationId xmlns:a16="http://schemas.microsoft.com/office/drawing/2014/main" id="{902EE5EA-1C11-4B79-9A07-ABF076375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293" y="833120"/>
            <a:ext cx="6506338" cy="5191759"/>
          </a:xfrm>
          <a:prstGeom prst="rect">
            <a:avLst/>
          </a:prstGeom>
        </p:spPr>
      </p:pic>
    </p:spTree>
    <p:extLst>
      <p:ext uri="{BB962C8B-B14F-4D97-AF65-F5344CB8AC3E}">
        <p14:creationId xmlns:p14="http://schemas.microsoft.com/office/powerpoint/2010/main" val="2742876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4329888" cy="5646208"/>
          </a:xfrm>
        </p:spPr>
        <p:txBody>
          <a:bodyPr anchor="ctr">
            <a:normAutofit/>
          </a:bodyPr>
          <a:lstStyle/>
          <a:p>
            <a:r>
              <a:rPr lang="en-US" sz="8800" dirty="0">
                <a:solidFill>
                  <a:srgbClr val="FFFFFF"/>
                </a:solidFill>
              </a:rPr>
              <a:t>Recent Events</a:t>
            </a:r>
          </a:p>
        </p:txBody>
      </p:sp>
      <p:pic>
        <p:nvPicPr>
          <p:cNvPr id="5" name="Picture 4" descr="A screenshot of a cell phone screen with text&#10;&#10;Description automatically generated">
            <a:extLst>
              <a:ext uri="{FF2B5EF4-FFF2-40B4-BE49-F238E27FC236}">
                <a16:creationId xmlns:a16="http://schemas.microsoft.com/office/drawing/2014/main" id="{3A0D2CD1-C834-40AA-B47D-A39229AA7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157" y="189328"/>
            <a:ext cx="5035843" cy="6479343"/>
          </a:xfrm>
          <a:prstGeom prst="rect">
            <a:avLst/>
          </a:prstGeom>
        </p:spPr>
      </p:pic>
    </p:spTree>
    <p:extLst>
      <p:ext uri="{BB962C8B-B14F-4D97-AF65-F5344CB8AC3E}">
        <p14:creationId xmlns:p14="http://schemas.microsoft.com/office/powerpoint/2010/main" val="1283755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318721" y="605896"/>
            <a:ext cx="4329888" cy="5646208"/>
          </a:xfrm>
        </p:spPr>
        <p:txBody>
          <a:bodyPr anchor="ctr">
            <a:normAutofit/>
          </a:bodyPr>
          <a:lstStyle/>
          <a:p>
            <a:r>
              <a:rPr lang="en-US" sz="6000" dirty="0">
                <a:solidFill>
                  <a:srgbClr val="FFFFFF"/>
                </a:solidFill>
              </a:rPr>
              <a:t>Future of STEAM Collaboration</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200" dirty="0"/>
              <a:t>More Inter-Departmental Meetings Scheduled</a:t>
            </a:r>
          </a:p>
          <a:p>
            <a:pPr>
              <a:buFont typeface="Wingdings" panose="05000000000000000000" pitchFamily="2" charset="2"/>
              <a:buChar char="§"/>
            </a:pPr>
            <a:r>
              <a:rPr lang="en-US" sz="3200" dirty="0"/>
              <a:t>Creation of a District Wide STEAM committee</a:t>
            </a:r>
          </a:p>
          <a:p>
            <a:pPr>
              <a:buFont typeface="Wingdings" panose="05000000000000000000" pitchFamily="2" charset="2"/>
              <a:buChar char="§"/>
            </a:pPr>
            <a:r>
              <a:rPr lang="en-US" sz="3200" dirty="0"/>
              <a:t>Continue to partner with other subject areas to try out new STEAM project ideas</a:t>
            </a:r>
          </a:p>
          <a:p>
            <a:pPr>
              <a:buFont typeface="Wingdings" panose="05000000000000000000" pitchFamily="2" charset="2"/>
              <a:buChar char="§"/>
            </a:pPr>
            <a:r>
              <a:rPr lang="en-US" sz="3200" dirty="0"/>
              <a:t>Encourage other subject areas to collaborate</a:t>
            </a:r>
          </a:p>
          <a:p>
            <a:pPr marL="0" indent="0">
              <a:buNone/>
            </a:pPr>
            <a:endParaRPr lang="en-US" dirty="0"/>
          </a:p>
        </p:txBody>
      </p:sp>
    </p:spTree>
    <p:extLst>
      <p:ext uri="{BB962C8B-B14F-4D97-AF65-F5344CB8AC3E}">
        <p14:creationId xmlns:p14="http://schemas.microsoft.com/office/powerpoint/2010/main" val="13576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318721" y="605896"/>
            <a:ext cx="4329888" cy="5646208"/>
          </a:xfrm>
        </p:spPr>
        <p:txBody>
          <a:bodyPr anchor="ctr">
            <a:normAutofit/>
          </a:bodyPr>
          <a:lstStyle/>
          <a:p>
            <a:r>
              <a:rPr lang="en-US" sz="6000" dirty="0">
                <a:solidFill>
                  <a:srgbClr val="FFFFFF"/>
                </a:solidFill>
              </a:rPr>
              <a:t>Future of STEAM Collaboration</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200" dirty="0"/>
              <a:t>Attend each other’s monthly department meetings</a:t>
            </a:r>
          </a:p>
          <a:p>
            <a:pPr>
              <a:buFont typeface="Wingdings" panose="05000000000000000000" pitchFamily="2" charset="2"/>
              <a:buChar char="§"/>
            </a:pPr>
            <a:r>
              <a:rPr lang="en-US" sz="3200" dirty="0"/>
              <a:t>Present ideas to department heads at monthly Principal’s Cabinet meetings </a:t>
            </a:r>
          </a:p>
          <a:p>
            <a:pPr>
              <a:buFont typeface="Wingdings" panose="05000000000000000000" pitchFamily="2" charset="2"/>
              <a:buChar char="§"/>
            </a:pPr>
            <a:r>
              <a:rPr lang="en-US" sz="3200" dirty="0"/>
              <a:t>Write more Courses of Studies collaboratively with other departments</a:t>
            </a:r>
          </a:p>
          <a:p>
            <a:pPr>
              <a:buFont typeface="Wingdings" panose="05000000000000000000" pitchFamily="2" charset="2"/>
              <a:buChar char="§"/>
            </a:pPr>
            <a:r>
              <a:rPr lang="en-US" sz="3200" dirty="0"/>
              <a:t>STEAM involves ALL</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168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159368" y="605896"/>
            <a:ext cx="4329888" cy="5646208"/>
          </a:xfrm>
        </p:spPr>
        <p:txBody>
          <a:bodyPr anchor="ctr">
            <a:normAutofit/>
          </a:bodyPr>
          <a:lstStyle/>
          <a:p>
            <a:r>
              <a:rPr lang="en-US" sz="7200" dirty="0">
                <a:solidFill>
                  <a:srgbClr val="FFFFFF"/>
                </a:solidFill>
              </a:rPr>
              <a:t>Keep learning…</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marL="0" indent="0">
              <a:buNone/>
            </a:pPr>
            <a:r>
              <a:rPr lang="en-US" sz="3600" dirty="0"/>
              <a:t>“We want students to be lifelong learners. Well… it starts with us. The adults in the school should set the example of what it means to adapt, change, grow, and continue learning.” –Danny Steele @</a:t>
            </a:r>
            <a:r>
              <a:rPr lang="en-US" sz="3600" dirty="0" err="1"/>
              <a:t>SteeleThoughts</a:t>
            </a:r>
            <a:r>
              <a:rPr lang="en-US" sz="3600" dirty="0"/>
              <a:t> </a:t>
            </a:r>
          </a:p>
        </p:txBody>
      </p:sp>
    </p:spTree>
    <p:extLst>
      <p:ext uri="{BB962C8B-B14F-4D97-AF65-F5344CB8AC3E}">
        <p14:creationId xmlns:p14="http://schemas.microsoft.com/office/powerpoint/2010/main" val="2078571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159368" y="605896"/>
            <a:ext cx="4329888" cy="5646208"/>
          </a:xfrm>
        </p:spPr>
        <p:txBody>
          <a:bodyPr anchor="ctr">
            <a:normAutofit/>
          </a:bodyPr>
          <a:lstStyle/>
          <a:p>
            <a:r>
              <a:rPr lang="en-US" sz="7200" dirty="0">
                <a:solidFill>
                  <a:srgbClr val="FFFFFF"/>
                </a:solidFill>
              </a:rPr>
              <a:t>Conclusion</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marL="0" indent="0">
              <a:buNone/>
            </a:pPr>
            <a:r>
              <a:rPr lang="en-US" sz="3600" dirty="0"/>
              <a:t>Going through the collaborative process with different subject area teachers to form relationships with them to create these STEM/STEAM projects with the students has been so professionally valuable to me.</a:t>
            </a:r>
          </a:p>
        </p:txBody>
      </p:sp>
    </p:spTree>
    <p:extLst>
      <p:ext uri="{BB962C8B-B14F-4D97-AF65-F5344CB8AC3E}">
        <p14:creationId xmlns:p14="http://schemas.microsoft.com/office/powerpoint/2010/main" val="2331884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159368" y="605896"/>
            <a:ext cx="4329888" cy="5646208"/>
          </a:xfrm>
        </p:spPr>
        <p:txBody>
          <a:bodyPr anchor="ctr">
            <a:normAutofit/>
          </a:bodyPr>
          <a:lstStyle/>
          <a:p>
            <a:r>
              <a:rPr lang="en-US" sz="7200" dirty="0">
                <a:solidFill>
                  <a:srgbClr val="FFFFFF"/>
                </a:solidFill>
              </a:rPr>
              <a:t>Links</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r>
              <a:rPr lang="en-US" sz="3600" dirty="0">
                <a:hlinkClick r:id="rId3"/>
              </a:rPr>
              <a:t>jtaylor@cbsd.org</a:t>
            </a:r>
            <a:endParaRPr lang="en-US" sz="3600" dirty="0"/>
          </a:p>
          <a:p>
            <a:pPr>
              <a:buFont typeface="Wingdings" panose="05000000000000000000" pitchFamily="2" charset="2"/>
              <a:buChar char="§"/>
            </a:pPr>
            <a:r>
              <a:rPr lang="en-US" sz="3600" dirty="0"/>
              <a:t>Website: </a:t>
            </a:r>
            <a:r>
              <a:rPr lang="en-US" sz="3600" dirty="0">
                <a:hlinkClick r:id="rId4"/>
              </a:rPr>
              <a:t>https://www.cbsd.org/domain/2108</a:t>
            </a:r>
            <a:endParaRPr lang="en-US" sz="3600" dirty="0"/>
          </a:p>
          <a:p>
            <a:pPr marL="0" indent="0">
              <a:buNone/>
            </a:pPr>
            <a:endParaRPr lang="en-US" sz="3600" dirty="0"/>
          </a:p>
        </p:txBody>
      </p:sp>
    </p:spTree>
    <p:extLst>
      <p:ext uri="{BB962C8B-B14F-4D97-AF65-F5344CB8AC3E}">
        <p14:creationId xmlns:p14="http://schemas.microsoft.com/office/powerpoint/2010/main" val="1725014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159368" y="605896"/>
            <a:ext cx="4329888" cy="5646208"/>
          </a:xfrm>
        </p:spPr>
        <p:txBody>
          <a:bodyPr anchor="ctr">
            <a:normAutofit/>
          </a:bodyPr>
          <a:lstStyle/>
          <a:p>
            <a:r>
              <a:rPr lang="en-US" sz="7200" dirty="0">
                <a:solidFill>
                  <a:srgbClr val="FFFFFF"/>
                </a:solidFill>
              </a:rPr>
              <a:t>Grateful…</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marL="0" indent="0">
              <a:buNone/>
            </a:pPr>
            <a:r>
              <a:rPr lang="en-US" sz="3600" dirty="0"/>
              <a:t>Thank you to STEMATHON for having me and to CBSD, CB West Teachers, Admin., Staff, Students and CB community for these amazing STEAM Projects.</a:t>
            </a:r>
          </a:p>
          <a:p>
            <a:pPr marL="0" indent="0">
              <a:buNone/>
            </a:pPr>
            <a:endParaRPr lang="en-US" sz="3600" dirty="0"/>
          </a:p>
        </p:txBody>
      </p:sp>
    </p:spTree>
    <p:extLst>
      <p:ext uri="{BB962C8B-B14F-4D97-AF65-F5344CB8AC3E}">
        <p14:creationId xmlns:p14="http://schemas.microsoft.com/office/powerpoint/2010/main" val="139083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159368" y="605896"/>
            <a:ext cx="4329888" cy="5646208"/>
          </a:xfrm>
        </p:spPr>
        <p:txBody>
          <a:bodyPr anchor="ctr">
            <a:normAutofit/>
          </a:bodyPr>
          <a:lstStyle/>
          <a:p>
            <a:r>
              <a:rPr lang="en-US" sz="7200" dirty="0">
                <a:solidFill>
                  <a:srgbClr val="FFFFFF"/>
                </a:solidFill>
              </a:rPr>
              <a:t>Questions?</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marL="0" indent="0">
              <a:buNone/>
            </a:pPr>
            <a:r>
              <a:rPr lang="en-US" sz="3600" dirty="0"/>
              <a:t>.</a:t>
            </a:r>
          </a:p>
          <a:p>
            <a:pPr marL="0" indent="0">
              <a:buNone/>
            </a:pPr>
            <a:endParaRPr lang="en-US" sz="3600" dirty="0"/>
          </a:p>
        </p:txBody>
      </p:sp>
      <p:pic>
        <p:nvPicPr>
          <p:cNvPr id="5" name="Picture 4" descr="A group of people sitting on a bench&#10;&#10;Description automatically generated">
            <a:extLst>
              <a:ext uri="{FF2B5EF4-FFF2-40B4-BE49-F238E27FC236}">
                <a16:creationId xmlns:a16="http://schemas.microsoft.com/office/drawing/2014/main" id="{F1FB1EEE-6235-4333-85BE-95D766119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33" y="513139"/>
            <a:ext cx="6892035" cy="5831722"/>
          </a:xfrm>
          <a:prstGeom prst="rect">
            <a:avLst/>
          </a:prstGeom>
        </p:spPr>
      </p:pic>
    </p:spTree>
    <p:extLst>
      <p:ext uri="{BB962C8B-B14F-4D97-AF65-F5344CB8AC3E}">
        <p14:creationId xmlns:p14="http://schemas.microsoft.com/office/powerpoint/2010/main" val="1314179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Math</a:t>
            </a:r>
          </a:p>
        </p:txBody>
      </p:sp>
      <p:sp>
        <p:nvSpPr>
          <p:cNvPr id="3" name="Content Placeholder 2">
            <a:extLst>
              <a:ext uri="{FF2B5EF4-FFF2-40B4-BE49-F238E27FC236}">
                <a16:creationId xmlns:a16="http://schemas.microsoft.com/office/drawing/2014/main" id="{CC361DDF-7ECD-42A1-830D-34E60945ADE1}"/>
              </a:ext>
            </a:extLst>
          </p:cNvPr>
          <p:cNvSpPr>
            <a:spLocks noGrp="1"/>
          </p:cNvSpPr>
          <p:nvPr>
            <p:ph idx="1"/>
          </p:nvPr>
        </p:nvSpPr>
        <p:spPr>
          <a:xfrm>
            <a:off x="5231958" y="605896"/>
            <a:ext cx="5923721" cy="5646208"/>
          </a:xfrm>
        </p:spPr>
        <p:txBody>
          <a:bodyPr anchor="ctr">
            <a:normAutofit/>
          </a:bodyPr>
          <a:lstStyle/>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marL="0" indent="0">
              <a:buNone/>
            </a:pPr>
            <a:br>
              <a:rPr lang="en-US" sz="3600" dirty="0"/>
            </a:br>
            <a:r>
              <a:rPr lang="en-US" sz="2900" dirty="0"/>
              <a:t>	</a:t>
            </a:r>
            <a:br>
              <a:rPr lang="en-US" sz="2900" dirty="0"/>
            </a:br>
            <a:br>
              <a:rPr lang="en-US" sz="2900" dirty="0"/>
            </a:br>
            <a:r>
              <a:rPr lang="en-US" sz="2900" dirty="0"/>
              <a:t>	</a:t>
            </a:r>
            <a:br>
              <a:rPr lang="en-US" dirty="0"/>
            </a:br>
            <a:r>
              <a:rPr lang="en-US" dirty="0"/>
              <a:t>	</a:t>
            </a:r>
            <a:endParaRPr lang="en-US" sz="3600" dirty="0"/>
          </a:p>
          <a:p>
            <a:pPr marL="0" indent="0">
              <a:buNone/>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4" name="Picture 3">
            <a:extLst>
              <a:ext uri="{FF2B5EF4-FFF2-40B4-BE49-F238E27FC236}">
                <a16:creationId xmlns:a16="http://schemas.microsoft.com/office/drawing/2014/main" id="{26581E0C-3CD0-400B-A627-03F1A2B8477A}"/>
              </a:ext>
            </a:extLst>
          </p:cNvPr>
          <p:cNvPicPr>
            <a:picLocks noChangeAspect="1"/>
          </p:cNvPicPr>
          <p:nvPr/>
        </p:nvPicPr>
        <p:blipFill>
          <a:blip r:embed="rId3"/>
          <a:stretch>
            <a:fillRect/>
          </a:stretch>
        </p:blipFill>
        <p:spPr>
          <a:xfrm>
            <a:off x="5140962" y="315277"/>
            <a:ext cx="4151631" cy="3113723"/>
          </a:xfrm>
          <a:prstGeom prst="rect">
            <a:avLst/>
          </a:prstGeom>
        </p:spPr>
      </p:pic>
      <p:pic>
        <p:nvPicPr>
          <p:cNvPr id="5" name="Picture 4">
            <a:extLst>
              <a:ext uri="{FF2B5EF4-FFF2-40B4-BE49-F238E27FC236}">
                <a16:creationId xmlns:a16="http://schemas.microsoft.com/office/drawing/2014/main" id="{8AC0389A-BEC1-487B-A78D-C272B977BB28}"/>
              </a:ext>
            </a:extLst>
          </p:cNvPr>
          <p:cNvPicPr>
            <a:picLocks noChangeAspect="1"/>
          </p:cNvPicPr>
          <p:nvPr/>
        </p:nvPicPr>
        <p:blipFill>
          <a:blip r:embed="rId4"/>
          <a:stretch>
            <a:fillRect/>
          </a:stretch>
        </p:blipFill>
        <p:spPr>
          <a:xfrm rot="16200000">
            <a:off x="8898746" y="3822848"/>
            <a:ext cx="3150772" cy="2363079"/>
          </a:xfrm>
          <a:prstGeom prst="rect">
            <a:avLst/>
          </a:prstGeom>
        </p:spPr>
      </p:pic>
      <p:pic>
        <p:nvPicPr>
          <p:cNvPr id="6" name="Picture 5">
            <a:extLst>
              <a:ext uri="{FF2B5EF4-FFF2-40B4-BE49-F238E27FC236}">
                <a16:creationId xmlns:a16="http://schemas.microsoft.com/office/drawing/2014/main" id="{EEE9C495-2024-47CE-B810-DB8C6F6CED2E}"/>
              </a:ext>
            </a:extLst>
          </p:cNvPr>
          <p:cNvPicPr>
            <a:picLocks noChangeAspect="1"/>
          </p:cNvPicPr>
          <p:nvPr/>
        </p:nvPicPr>
        <p:blipFill>
          <a:blip r:embed="rId5"/>
          <a:stretch>
            <a:fillRect/>
          </a:stretch>
        </p:blipFill>
        <p:spPr>
          <a:xfrm>
            <a:off x="5231956" y="3634308"/>
            <a:ext cx="3708843" cy="2781632"/>
          </a:xfrm>
          <a:prstGeom prst="rect">
            <a:avLst/>
          </a:prstGeom>
        </p:spPr>
      </p:pic>
    </p:spTree>
    <p:extLst>
      <p:ext uri="{BB962C8B-B14F-4D97-AF65-F5344CB8AC3E}">
        <p14:creationId xmlns:p14="http://schemas.microsoft.com/office/powerpoint/2010/main" val="81736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Science</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r>
              <a:rPr lang="en-US" dirty="0"/>
              <a:t>Bill </a:t>
            </a:r>
            <a:r>
              <a:rPr lang="en-US" dirty="0" err="1"/>
              <a:t>Licopoli</a:t>
            </a:r>
            <a:r>
              <a:rPr lang="en-US" dirty="0"/>
              <a:t>- Environmental Science</a:t>
            </a:r>
          </a:p>
          <a:p>
            <a:pPr>
              <a:buFont typeface="Wingdings" panose="05000000000000000000" pitchFamily="2" charset="2"/>
              <a:buChar char="§"/>
            </a:pPr>
            <a:r>
              <a:rPr lang="en-US" dirty="0"/>
              <a:t>Alternative Energy Model Creation (10-30-2014)</a:t>
            </a:r>
          </a:p>
          <a:p>
            <a:pPr>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47567422-5FB6-45C9-BCFE-793F6F09284D}"/>
              </a:ext>
            </a:extLst>
          </p:cNvPr>
          <p:cNvPicPr>
            <a:picLocks noChangeAspect="1"/>
          </p:cNvPicPr>
          <p:nvPr/>
        </p:nvPicPr>
        <p:blipFill>
          <a:blip r:embed="rId3"/>
          <a:stretch>
            <a:fillRect/>
          </a:stretch>
        </p:blipFill>
        <p:spPr>
          <a:xfrm>
            <a:off x="5368290" y="1798637"/>
            <a:ext cx="5452110" cy="4089083"/>
          </a:xfrm>
          <a:prstGeom prst="rect">
            <a:avLst/>
          </a:prstGeom>
        </p:spPr>
      </p:pic>
    </p:spTree>
    <p:extLst>
      <p:ext uri="{BB962C8B-B14F-4D97-AF65-F5344CB8AC3E}">
        <p14:creationId xmlns:p14="http://schemas.microsoft.com/office/powerpoint/2010/main" val="3567865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CA1A81-D77E-41A0-B282-4515636BA427}"/>
              </a:ext>
            </a:extLst>
          </p:cNvPr>
          <p:cNvSpPr>
            <a:spLocks noGrp="1"/>
          </p:cNvSpPr>
          <p:nvPr>
            <p:ph type="title"/>
          </p:nvPr>
        </p:nvSpPr>
        <p:spPr>
          <a:xfrm>
            <a:off x="492369" y="605896"/>
            <a:ext cx="3642309" cy="5646208"/>
          </a:xfrm>
        </p:spPr>
        <p:txBody>
          <a:bodyPr anchor="ctr">
            <a:normAutofit/>
          </a:bodyPr>
          <a:lstStyle/>
          <a:p>
            <a:r>
              <a:rPr lang="en-US" sz="8800" dirty="0">
                <a:solidFill>
                  <a:srgbClr val="FFFFFF"/>
                </a:solidFill>
              </a:rPr>
              <a:t>Science</a:t>
            </a:r>
          </a:p>
        </p:txBody>
      </p:sp>
      <p:sp>
        <p:nvSpPr>
          <p:cNvPr id="5" name="Content Placeholder 4">
            <a:extLst>
              <a:ext uri="{FF2B5EF4-FFF2-40B4-BE49-F238E27FC236}">
                <a16:creationId xmlns:a16="http://schemas.microsoft.com/office/drawing/2014/main" id="{B5F6B638-5151-4E51-9341-752F6FB80D0A}"/>
              </a:ext>
            </a:extLst>
          </p:cNvPr>
          <p:cNvSpPr>
            <a:spLocks noGrp="1"/>
          </p:cNvSpPr>
          <p:nvPr>
            <p:ph idx="1"/>
          </p:nvPr>
        </p:nvSpPr>
        <p:spPr>
          <a:xfrm>
            <a:off x="4966635" y="481263"/>
            <a:ext cx="6853187" cy="5948413"/>
          </a:xfrm>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8" name="Picture 7" descr="A screenshot of a social media post&#10;&#10;Description automatically generated">
            <a:extLst>
              <a:ext uri="{FF2B5EF4-FFF2-40B4-BE49-F238E27FC236}">
                <a16:creationId xmlns:a16="http://schemas.microsoft.com/office/drawing/2014/main" id="{F634AD2F-6E56-458C-9D36-9B676CE12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608" y="428324"/>
            <a:ext cx="7035214" cy="6469682"/>
          </a:xfrm>
          <a:prstGeom prst="rect">
            <a:avLst/>
          </a:prstGeom>
        </p:spPr>
      </p:pic>
    </p:spTree>
    <p:extLst>
      <p:ext uri="{BB962C8B-B14F-4D97-AF65-F5344CB8AC3E}">
        <p14:creationId xmlns:p14="http://schemas.microsoft.com/office/powerpoint/2010/main" val="224932262"/>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F24"/>
      </a:dk2>
      <a:lt2>
        <a:srgbClr val="E6E2E8"/>
      </a:lt2>
      <a:accent1>
        <a:srgbClr val="59B420"/>
      </a:accent1>
      <a:accent2>
        <a:srgbClr val="8EAD13"/>
      </a:accent2>
      <a:accent3>
        <a:srgbClr val="BF9D22"/>
      </a:accent3>
      <a:accent4>
        <a:srgbClr val="D55C17"/>
      </a:accent4>
      <a:accent5>
        <a:srgbClr val="E72933"/>
      </a:accent5>
      <a:accent6>
        <a:srgbClr val="D51770"/>
      </a:accent6>
      <a:hlink>
        <a:srgbClr val="C45D50"/>
      </a:hlink>
      <a:folHlink>
        <a:srgbClr val="7F7F7F"/>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D6BECC4FD7E24493C74B5EC7F19162" ma:contentTypeVersion="33" ma:contentTypeDescription="Create a new document." ma:contentTypeScope="" ma:versionID="14bab332677e2ed96b4f92479f8c2d9c">
  <xsd:schema xmlns:xsd="http://www.w3.org/2001/XMLSchema" xmlns:xs="http://www.w3.org/2001/XMLSchema" xmlns:p="http://schemas.microsoft.com/office/2006/metadata/properties" xmlns:ns1="http://schemas.microsoft.com/sharepoint/v3" xmlns:ns3="205fa149-050e-44af-a82b-1cbc85b46685" xmlns:ns4="72b05918-9bf2-42c1-b78c-7026f1f4fb3c" targetNamespace="http://schemas.microsoft.com/office/2006/metadata/properties" ma:root="true" ma:fieldsID="e8aadf7943df3551fe23a50b9c0c35c7" ns1:_="" ns3:_="" ns4:_="">
    <xsd:import namespace="http://schemas.microsoft.com/sharepoint/v3"/>
    <xsd:import namespace="205fa149-050e-44af-a82b-1cbc85b46685"/>
    <xsd:import namespace="72b05918-9bf2-42c1-b78c-7026f1f4fb3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AutoTags" minOccurs="0"/>
                <xsd:element ref="ns4:MediaServiceOCR" minOccurs="0"/>
                <xsd:element ref="ns4:TeamsChannelId" minOccurs="0"/>
                <xsd:element ref="ns4:Math_Settings" minOccurs="0"/>
                <xsd:element ref="ns4:IsNotebookLocked" minOccurs="0"/>
                <xsd:element ref="ns4:MediaServiceLocation"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5" nillable="true" ma:displayName="Unified Compliance Policy Properties" ma:hidden="true" ma:internalName="_ip_UnifiedCompliancePolicyProperties">
      <xsd:simpleType>
        <xsd:restriction base="dms:Note"/>
      </xsd:simpleType>
    </xsd:element>
    <xsd:element name="_ip_UnifiedCompliancePolicyUIAction" ma:index="3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fa149-050e-44af-a82b-1cbc85b4668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b05918-9bf2-42c1-b78c-7026f1f4fb3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Owner" ma:index="1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chers" ma:index="21"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2"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3"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4" nillable="true" ma:displayName="Invited Teachers" ma:internalName="Invited_Teachers">
      <xsd:simpleType>
        <xsd:restriction base="dms:Note">
          <xsd:maxLength value="255"/>
        </xsd:restriction>
      </xsd:simpleType>
    </xsd:element>
    <xsd:element name="Invited_Students" ma:index="25" nillable="true" ma:displayName="Invited Students" ma:internalName="Invited_Students">
      <xsd:simpleType>
        <xsd:restriction base="dms:Note">
          <xsd:maxLength value="255"/>
        </xsd:restriction>
      </xsd:simpleType>
    </xsd:element>
    <xsd:element name="Self_Registration_Enabled" ma:index="26" nillable="true" ma:displayName="Self Registration Enabled" ma:internalName="Self_Registration_Enabled">
      <xsd:simpleType>
        <xsd:restriction base="dms:Boolean"/>
      </xsd:simpleType>
    </xsd:element>
    <xsd:element name="Has_Teacher_Only_SectionGroup" ma:index="27" nillable="true" ma:displayName="Has Teacher Only SectionGroup" ma:internalName="Has_Teacher_Only_SectionGroup">
      <xsd:simpleType>
        <xsd:restriction base="dms:Boolean"/>
      </xsd:simpleType>
    </xsd:element>
    <xsd:element name="Is_Collaboration_Space_Locked" ma:index="28" nillable="true" ma:displayName="Is Collaboration Space Locked" ma:internalName="Is_Collaboration_Space_Locked">
      <xsd:simpleType>
        <xsd:restriction base="dms:Boolean"/>
      </xsd:simpleType>
    </xsd:element>
    <xsd:element name="MediaServiceAutoTags" ma:index="29" nillable="true" ma:displayName="MediaServiceAutoTags" ma:internalName="MediaServiceAutoTags"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TeamsChannelId" ma:index="31" nillable="true" ma:displayName="Teams Channel Id" ma:internalName="TeamsChannelId">
      <xsd:simpleType>
        <xsd:restriction base="dms:Text"/>
      </xsd:simpleType>
    </xsd:element>
    <xsd:element name="Math_Settings" ma:index="32" nillable="true" ma:displayName="Math Settings" ma:internalName="Math_Settings">
      <xsd:simpleType>
        <xsd:restriction base="dms:Text"/>
      </xsd:simpleType>
    </xsd:element>
    <xsd:element name="IsNotebookLocked" ma:index="33" nillable="true" ma:displayName="Is Notebook Locked" ma:internalName="IsNotebookLocked">
      <xsd:simpleType>
        <xsd:restriction base="dms:Boolean"/>
      </xsd:simpleType>
    </xsd:element>
    <xsd:element name="MediaServiceLocation" ma:index="34" nillable="true" ma:displayName="Location" ma:internalName="MediaServiceLocation" ma:readOnly="true">
      <xsd:simpleType>
        <xsd:restriction base="dms:Text"/>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chers xmlns="72b05918-9bf2-42c1-b78c-7026f1f4fb3c">
      <UserInfo>
        <DisplayName/>
        <AccountId xsi:nil="true"/>
        <AccountType/>
      </UserInfo>
    </Teachers>
    <Student_Groups xmlns="72b05918-9bf2-42c1-b78c-7026f1f4fb3c">
      <UserInfo>
        <DisplayName/>
        <AccountId xsi:nil="true"/>
        <AccountType/>
      </UserInfo>
    </Student_Groups>
    <Templates xmlns="72b05918-9bf2-42c1-b78c-7026f1f4fb3c" xsi:nil="true"/>
    <Math_Settings xmlns="72b05918-9bf2-42c1-b78c-7026f1f4fb3c" xsi:nil="true"/>
    <_ip_UnifiedCompliancePolicyUIAction xmlns="http://schemas.microsoft.com/sharepoint/v3" xsi:nil="true"/>
    <AppVersion xmlns="72b05918-9bf2-42c1-b78c-7026f1f4fb3c" xsi:nil="true"/>
    <TeamsChannelId xmlns="72b05918-9bf2-42c1-b78c-7026f1f4fb3c" xsi:nil="true"/>
    <IsNotebookLocked xmlns="72b05918-9bf2-42c1-b78c-7026f1f4fb3c" xsi:nil="true"/>
    <Students xmlns="72b05918-9bf2-42c1-b78c-7026f1f4fb3c">
      <UserInfo>
        <DisplayName/>
        <AccountId xsi:nil="true"/>
        <AccountType/>
      </UserInfo>
    </Students>
    <Has_Teacher_Only_SectionGroup xmlns="72b05918-9bf2-42c1-b78c-7026f1f4fb3c" xsi:nil="true"/>
    <DefaultSectionNames xmlns="72b05918-9bf2-42c1-b78c-7026f1f4fb3c" xsi:nil="true"/>
    <Is_Collaboration_Space_Locked xmlns="72b05918-9bf2-42c1-b78c-7026f1f4fb3c" xsi:nil="true"/>
    <Self_Registration_Enabled xmlns="72b05918-9bf2-42c1-b78c-7026f1f4fb3c" xsi:nil="true"/>
    <_ip_UnifiedCompliancePolicyProperties xmlns="http://schemas.microsoft.com/sharepoint/v3" xsi:nil="true"/>
    <Invited_Teachers xmlns="72b05918-9bf2-42c1-b78c-7026f1f4fb3c" xsi:nil="true"/>
    <NotebookType xmlns="72b05918-9bf2-42c1-b78c-7026f1f4fb3c" xsi:nil="true"/>
    <FolderType xmlns="72b05918-9bf2-42c1-b78c-7026f1f4fb3c" xsi:nil="true"/>
    <Owner xmlns="72b05918-9bf2-42c1-b78c-7026f1f4fb3c">
      <UserInfo>
        <DisplayName/>
        <AccountId xsi:nil="true"/>
        <AccountType/>
      </UserInfo>
    </Owner>
    <CultureName xmlns="72b05918-9bf2-42c1-b78c-7026f1f4fb3c" xsi:nil="true"/>
    <Invited_Students xmlns="72b05918-9bf2-42c1-b78c-7026f1f4fb3c" xsi:nil="true"/>
  </documentManagement>
</p:properties>
</file>

<file path=customXml/itemProps1.xml><?xml version="1.0" encoding="utf-8"?>
<ds:datastoreItem xmlns:ds="http://schemas.openxmlformats.org/officeDocument/2006/customXml" ds:itemID="{887ED64A-2713-4F9B-9E09-B2BC51C26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05fa149-050e-44af-a82b-1cbc85b46685"/>
    <ds:schemaRef ds:uri="72b05918-9bf2-42c1-b78c-7026f1f4fb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351FC0-B70E-4513-9803-FFC450F9E9F0}">
  <ds:schemaRefs>
    <ds:schemaRef ds:uri="http://schemas.microsoft.com/sharepoint/v3/contenttype/forms"/>
  </ds:schemaRefs>
</ds:datastoreItem>
</file>

<file path=customXml/itemProps3.xml><?xml version="1.0" encoding="utf-8"?>
<ds:datastoreItem xmlns:ds="http://schemas.openxmlformats.org/officeDocument/2006/customXml" ds:itemID="{0EEFAF07-6812-4C92-9265-092422BF0220}">
  <ds:schemaRefs>
    <ds:schemaRef ds:uri="http://schemas.microsoft.com/sharepoint/v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05fa149-050e-44af-a82b-1cbc85b46685"/>
    <ds:schemaRef ds:uri="72b05918-9bf2-42c1-b78c-7026f1f4fb3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4600</TotalTime>
  <Words>4223</Words>
  <Application>Microsoft Office PowerPoint</Application>
  <PresentationFormat>Widescreen</PresentationFormat>
  <Paragraphs>301</Paragraphs>
  <Slides>69</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Calibri</vt:lpstr>
      <vt:lpstr>Garamond</vt:lpstr>
      <vt:lpstr>Wingdings</vt:lpstr>
      <vt:lpstr>RetrospectVTI</vt:lpstr>
      <vt:lpstr>Befriend an Academic  2019 STEMATHON/ TEEAP Conference Lancaster-Lebanon IU13 Conference Center  Jon Taylor- Tech. and Eng. Teacher, Central Bucks High School WEST</vt:lpstr>
      <vt:lpstr>Agenda</vt:lpstr>
      <vt:lpstr>Then</vt:lpstr>
      <vt:lpstr>Math</vt:lpstr>
      <vt:lpstr>Math</vt:lpstr>
      <vt:lpstr>Math</vt:lpstr>
      <vt:lpstr>Math</vt:lpstr>
      <vt:lpstr>Science</vt:lpstr>
      <vt:lpstr>Science</vt:lpstr>
      <vt:lpstr>Science</vt:lpstr>
      <vt:lpstr>Science</vt:lpstr>
      <vt:lpstr>Music</vt:lpstr>
      <vt:lpstr>Music</vt:lpstr>
      <vt:lpstr>Music</vt:lpstr>
      <vt:lpstr>Music</vt:lpstr>
      <vt:lpstr>Music</vt:lpstr>
      <vt:lpstr>Latin</vt:lpstr>
      <vt:lpstr>Latin</vt:lpstr>
      <vt:lpstr>English</vt:lpstr>
      <vt:lpstr>English</vt:lpstr>
      <vt:lpstr>English</vt:lpstr>
      <vt:lpstr>English</vt:lpstr>
      <vt:lpstr>Spec. Ed.</vt:lpstr>
      <vt:lpstr>Spec. Ed.</vt:lpstr>
      <vt:lpstr>Spec. Ed.</vt:lpstr>
      <vt:lpstr>Elem.</vt:lpstr>
      <vt:lpstr>Elem.</vt:lpstr>
      <vt:lpstr>Elem.</vt:lpstr>
      <vt:lpstr>Elem.</vt:lpstr>
      <vt:lpstr>Middle</vt:lpstr>
      <vt:lpstr>Art</vt:lpstr>
      <vt:lpstr>Admin.</vt:lpstr>
      <vt:lpstr>Community</vt:lpstr>
      <vt:lpstr>Community</vt:lpstr>
      <vt:lpstr>Community</vt:lpstr>
      <vt:lpstr>Community</vt:lpstr>
      <vt:lpstr>Community</vt:lpstr>
      <vt:lpstr>Community</vt:lpstr>
      <vt:lpstr>Community</vt:lpstr>
      <vt:lpstr>Community</vt:lpstr>
      <vt:lpstr>Community</vt:lpstr>
      <vt:lpstr>Show and Tell</vt:lpstr>
      <vt:lpstr>ESCAPE Collaboration</vt:lpstr>
      <vt:lpstr>Now</vt:lpstr>
      <vt:lpstr>Now</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Recent Events</vt:lpstr>
      <vt:lpstr>Future of STEAM Collaboration</vt:lpstr>
      <vt:lpstr>Future of STEAM Collaboration</vt:lpstr>
      <vt:lpstr>Keep learning…</vt:lpstr>
      <vt:lpstr>Conclusion</vt:lpstr>
      <vt:lpstr>Links</vt:lpstr>
      <vt:lpstr>Grateful…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Befriend an Academic  2019 STEMATHON/ TEEAP Conference Lancaster-Lebanon IU13 Conference Center  Jon Taylor- Tech. and Eng. Teacher, Central Bucks High School WEST</dc:title>
  <dc:creator>TAYLOR, JONATHAN</dc:creator>
  <cp:lastModifiedBy>TAYLOR, JONATHAN</cp:lastModifiedBy>
  <cp:revision>3</cp:revision>
  <dcterms:created xsi:type="dcterms:W3CDTF">2019-10-24T02:38:23Z</dcterms:created>
  <dcterms:modified xsi:type="dcterms:W3CDTF">2019-10-30T02:41:41Z</dcterms:modified>
</cp:coreProperties>
</file>