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Los </a:t>
            </a:r>
            <a:r>
              <a:rPr lang="en-US" sz="6000" dirty="0" err="1" smtClean="0"/>
              <a:t>Mandatos</a:t>
            </a:r>
            <a:r>
              <a:rPr lang="en-US" sz="6000" dirty="0" smtClean="0"/>
              <a:t> </a:t>
            </a:r>
            <a:r>
              <a:rPr lang="en-US" sz="6000" dirty="0" err="1" smtClean="0"/>
              <a:t>Informales</a:t>
            </a:r>
            <a:r>
              <a:rPr lang="en-US" sz="6000" dirty="0" smtClean="0"/>
              <a:t> </a:t>
            </a:r>
            <a:r>
              <a:rPr lang="en-US" sz="6000" dirty="0" err="1" smtClean="0"/>
              <a:t>Afirmativos</a:t>
            </a:r>
            <a:r>
              <a:rPr lang="en-US" sz="6000" dirty="0" smtClean="0"/>
              <a:t> y </a:t>
            </a:r>
            <a:r>
              <a:rPr lang="en-US" sz="6000" dirty="0" err="1" smtClean="0"/>
              <a:t>Negativos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Julia Hess, Austin </a:t>
            </a:r>
            <a:r>
              <a:rPr lang="en-US" sz="1800" dirty="0" err="1" smtClean="0"/>
              <a:t>naessens</a:t>
            </a:r>
            <a:r>
              <a:rPr lang="en-US" sz="1800" dirty="0" smtClean="0"/>
              <a:t>, Cassandra </a:t>
            </a:r>
            <a:r>
              <a:rPr lang="en-US" sz="1800" dirty="0" err="1" smtClean="0"/>
              <a:t>mariazzi</a:t>
            </a:r>
            <a:r>
              <a:rPr lang="en-US" sz="1800" dirty="0" smtClean="0"/>
              <a:t>, </a:t>
            </a:r>
            <a:r>
              <a:rPr lang="en-US" sz="1800" dirty="0" err="1" smtClean="0"/>
              <a:t>sam</a:t>
            </a:r>
            <a:r>
              <a:rPr lang="en-US" sz="1800" dirty="0" smtClean="0"/>
              <a:t> </a:t>
            </a:r>
            <a:r>
              <a:rPr lang="en-US" sz="1800" dirty="0" err="1" smtClean="0"/>
              <a:t>clevenstine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906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Conjugación de Afirmativos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440" y="2069994"/>
            <a:ext cx="4396339" cy="3473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-AR VERBOS</a:t>
            </a:r>
          </a:p>
          <a:p>
            <a:r>
              <a:rPr lang="en-US" sz="3200" dirty="0" err="1"/>
              <a:t>Tú</a:t>
            </a:r>
            <a:r>
              <a:rPr lang="en-US" sz="3200" dirty="0" smtClean="0"/>
              <a:t>: </a:t>
            </a:r>
            <a:r>
              <a:rPr lang="en-US" sz="3200" dirty="0" err="1" smtClean="0"/>
              <a:t>habla</a:t>
            </a:r>
            <a:r>
              <a:rPr lang="en-US" sz="3200" dirty="0" smtClean="0"/>
              <a:t>	</a:t>
            </a:r>
          </a:p>
          <a:p>
            <a:r>
              <a:rPr lang="en-US" sz="3200" dirty="0" err="1" smtClean="0"/>
              <a:t>Uds</a:t>
            </a:r>
            <a:r>
              <a:rPr lang="en-US" sz="3200" dirty="0" smtClean="0"/>
              <a:t>: </a:t>
            </a:r>
            <a:r>
              <a:rPr lang="en-US" sz="3200" dirty="0" err="1" smtClean="0"/>
              <a:t>hablen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8706"/>
            <a:ext cx="4396341" cy="236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-ER Y –IR VERBOS</a:t>
            </a:r>
          </a:p>
          <a:p>
            <a:r>
              <a:rPr lang="en-US" sz="3200" dirty="0" err="1" smtClean="0"/>
              <a:t>Tú</a:t>
            </a:r>
            <a:r>
              <a:rPr lang="en-US" sz="3200" dirty="0" smtClean="0"/>
              <a:t>: </a:t>
            </a:r>
            <a:r>
              <a:rPr lang="en-US" sz="3200" dirty="0" err="1" smtClean="0"/>
              <a:t>escribe</a:t>
            </a:r>
            <a:endParaRPr lang="en-US" sz="3200" dirty="0" smtClean="0"/>
          </a:p>
          <a:p>
            <a:r>
              <a:rPr lang="en-US" sz="3200" dirty="0" err="1" smtClean="0"/>
              <a:t>Uds</a:t>
            </a:r>
            <a:r>
              <a:rPr lang="en-US" sz="3200" dirty="0" smtClean="0"/>
              <a:t>: </a:t>
            </a:r>
            <a:r>
              <a:rPr lang="en-US" sz="3200" dirty="0" err="1" smtClean="0"/>
              <a:t>escriban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0319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Conjugación </a:t>
            </a:r>
            <a:r>
              <a:rPr lang="es-ES" dirty="0" smtClean="0"/>
              <a:t>de Negativos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-AR VERBOS</a:t>
            </a:r>
          </a:p>
          <a:p>
            <a:r>
              <a:rPr lang="en-US" sz="3200" dirty="0" err="1" smtClean="0"/>
              <a:t>Tú</a:t>
            </a:r>
            <a:r>
              <a:rPr lang="en-US" sz="3200" dirty="0" smtClean="0"/>
              <a:t>: no </a:t>
            </a:r>
            <a:r>
              <a:rPr lang="en-US" sz="3200" dirty="0" err="1" smtClean="0"/>
              <a:t>hables</a:t>
            </a:r>
            <a:endParaRPr lang="en-US" sz="3200" dirty="0" smtClean="0"/>
          </a:p>
          <a:p>
            <a:r>
              <a:rPr lang="en-US" sz="3200" dirty="0" err="1" smtClean="0"/>
              <a:t>Uds</a:t>
            </a:r>
            <a:r>
              <a:rPr lang="en-US" sz="3200" dirty="0" smtClean="0"/>
              <a:t>: no </a:t>
            </a:r>
            <a:r>
              <a:rPr lang="en-US" sz="3200" dirty="0" err="1" smtClean="0"/>
              <a:t>hablen</a:t>
            </a: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-ER Y –IR VERBOS</a:t>
            </a:r>
          </a:p>
          <a:p>
            <a:r>
              <a:rPr lang="en-US" sz="3200" dirty="0" err="1" smtClean="0"/>
              <a:t>Tú</a:t>
            </a:r>
            <a:r>
              <a:rPr lang="en-US" sz="3200" dirty="0" smtClean="0"/>
              <a:t>: no </a:t>
            </a:r>
            <a:r>
              <a:rPr lang="en-US" sz="3200" dirty="0" err="1" smtClean="0"/>
              <a:t>escribas</a:t>
            </a:r>
            <a:endParaRPr lang="en-US" sz="3200" dirty="0" smtClean="0"/>
          </a:p>
          <a:p>
            <a:r>
              <a:rPr lang="en-US" sz="3200" dirty="0" err="1" smtClean="0"/>
              <a:t>Uds</a:t>
            </a:r>
            <a:r>
              <a:rPr lang="en-US" sz="3200" dirty="0" smtClean="0"/>
              <a:t>: no </a:t>
            </a:r>
            <a:r>
              <a:rPr lang="en-US" sz="3200" dirty="0" err="1" smtClean="0"/>
              <a:t>escriban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363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Reglas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Tú</a:t>
            </a:r>
            <a:r>
              <a:rPr lang="en-US" dirty="0" smtClean="0"/>
              <a:t>” commands use the </a:t>
            </a:r>
            <a:r>
              <a:rPr lang="en-US" dirty="0" err="1" smtClean="0"/>
              <a:t>usted</a:t>
            </a:r>
            <a:r>
              <a:rPr lang="en-US" dirty="0" smtClean="0"/>
              <a:t> form in the present tense, not the </a:t>
            </a:r>
            <a:r>
              <a:rPr lang="en-US" dirty="0" err="1" smtClean="0"/>
              <a:t>tú</a:t>
            </a:r>
            <a:r>
              <a:rPr lang="en-US" dirty="0" smtClean="0"/>
              <a:t> form </a:t>
            </a:r>
          </a:p>
          <a:p>
            <a:pPr lvl="1"/>
            <a:r>
              <a:rPr lang="en-US" dirty="0" err="1" smtClean="0"/>
              <a:t>Hablar</a:t>
            </a:r>
            <a:r>
              <a:rPr lang="en-US" dirty="0" smtClean="0"/>
              <a:t> –</a:t>
            </a:r>
            <a:r>
              <a:rPr lang="en-US" dirty="0" err="1" smtClean="0"/>
              <a:t>ar</a:t>
            </a:r>
            <a:r>
              <a:rPr lang="en-US" dirty="0" smtClean="0"/>
              <a:t>  add a                    </a:t>
            </a:r>
            <a:r>
              <a:rPr lang="en-US" dirty="0" err="1" smtClean="0"/>
              <a:t>escribir</a:t>
            </a:r>
            <a:r>
              <a:rPr lang="en-US" dirty="0" smtClean="0"/>
              <a:t> -</a:t>
            </a:r>
            <a:r>
              <a:rPr lang="en-US" dirty="0" err="1" smtClean="0"/>
              <a:t>ir</a:t>
            </a:r>
            <a:r>
              <a:rPr lang="en-US" dirty="0" smtClean="0"/>
              <a:t>  add e </a:t>
            </a:r>
          </a:p>
          <a:p>
            <a:r>
              <a:rPr lang="en-US" dirty="0" smtClean="0"/>
              <a:t>The </a:t>
            </a:r>
            <a:r>
              <a:rPr lang="en-US" dirty="0"/>
              <a:t>negative informal commands use the </a:t>
            </a:r>
            <a:r>
              <a:rPr lang="en-US" dirty="0" err="1"/>
              <a:t>tú</a:t>
            </a:r>
            <a:r>
              <a:rPr lang="en-US" dirty="0"/>
              <a:t> form of the present </a:t>
            </a:r>
            <a:r>
              <a:rPr lang="en-US" dirty="0" smtClean="0"/>
              <a:t>subjunctive</a:t>
            </a:r>
          </a:p>
          <a:p>
            <a:pPr lvl="1"/>
            <a:r>
              <a:rPr lang="en-US" dirty="0" err="1" smtClean="0"/>
              <a:t>Hablar</a:t>
            </a:r>
            <a:r>
              <a:rPr lang="en-US" dirty="0" smtClean="0"/>
              <a:t> –</a:t>
            </a:r>
            <a:r>
              <a:rPr lang="en-US" dirty="0" err="1" smtClean="0"/>
              <a:t>ar</a:t>
            </a:r>
            <a:r>
              <a:rPr lang="en-US" dirty="0" smtClean="0"/>
              <a:t>  add </a:t>
            </a:r>
            <a:r>
              <a:rPr lang="en-US" dirty="0" err="1" smtClean="0"/>
              <a:t>es</a:t>
            </a:r>
            <a:r>
              <a:rPr lang="en-US" dirty="0" smtClean="0"/>
              <a:t>                   </a:t>
            </a:r>
            <a:r>
              <a:rPr lang="en-US" dirty="0" err="1" smtClean="0"/>
              <a:t>escribir</a:t>
            </a:r>
            <a:r>
              <a:rPr lang="en-US" dirty="0" smtClean="0"/>
              <a:t> –</a:t>
            </a:r>
            <a:r>
              <a:rPr lang="en-US" dirty="0" err="1" smtClean="0"/>
              <a:t>ir</a:t>
            </a:r>
            <a:r>
              <a:rPr lang="en-US" dirty="0" smtClean="0"/>
              <a:t>  add as   </a:t>
            </a:r>
          </a:p>
          <a:p>
            <a:r>
              <a:rPr lang="en-US" dirty="0" smtClean="0"/>
              <a:t>For positive “</a:t>
            </a:r>
            <a:r>
              <a:rPr lang="en-US" dirty="0" err="1" smtClean="0"/>
              <a:t>ustedes</a:t>
            </a:r>
            <a:r>
              <a:rPr lang="en-US" dirty="0" smtClean="0"/>
              <a:t>”  commands use the </a:t>
            </a:r>
            <a:r>
              <a:rPr lang="en-US" dirty="0" err="1" smtClean="0"/>
              <a:t>usted</a:t>
            </a:r>
            <a:r>
              <a:rPr lang="en-US" dirty="0" smtClean="0"/>
              <a:t> form and add a “n” </a:t>
            </a:r>
          </a:p>
          <a:p>
            <a:pPr lvl="1"/>
            <a:r>
              <a:rPr lang="en-US" dirty="0" err="1" smtClean="0"/>
              <a:t>Hablar</a:t>
            </a:r>
            <a:r>
              <a:rPr lang="en-US" dirty="0" smtClean="0"/>
              <a:t> –</a:t>
            </a:r>
            <a:r>
              <a:rPr lang="en-US" dirty="0" err="1" smtClean="0"/>
              <a:t>ar</a:t>
            </a:r>
            <a:r>
              <a:rPr lang="en-US" dirty="0" smtClean="0"/>
              <a:t> add an                    </a:t>
            </a:r>
            <a:r>
              <a:rPr lang="en-US" dirty="0" err="1" smtClean="0"/>
              <a:t>escribir</a:t>
            </a:r>
            <a:r>
              <a:rPr lang="en-US" dirty="0" smtClean="0"/>
              <a:t> –</a:t>
            </a:r>
            <a:r>
              <a:rPr lang="en-US" dirty="0" err="1" smtClean="0"/>
              <a:t>ir</a:t>
            </a:r>
            <a:r>
              <a:rPr lang="en-US" dirty="0" smtClean="0"/>
              <a:t> add en </a:t>
            </a:r>
          </a:p>
          <a:p>
            <a:r>
              <a:rPr lang="en-US" dirty="0" smtClean="0"/>
              <a:t>The negative informal “</a:t>
            </a:r>
            <a:r>
              <a:rPr lang="en-US" dirty="0" err="1" smtClean="0"/>
              <a:t>ustedes</a:t>
            </a:r>
            <a:r>
              <a:rPr lang="en-US" dirty="0" smtClean="0"/>
              <a:t>” commands also use the present subjunctive  </a:t>
            </a:r>
          </a:p>
          <a:p>
            <a:pPr lvl="1"/>
            <a:r>
              <a:rPr lang="en-US" dirty="0" err="1" smtClean="0"/>
              <a:t>Hablar</a:t>
            </a:r>
            <a:r>
              <a:rPr lang="en-US" dirty="0" smtClean="0"/>
              <a:t> –</a:t>
            </a:r>
            <a:r>
              <a:rPr lang="en-US" dirty="0" err="1" smtClean="0"/>
              <a:t>ar</a:t>
            </a:r>
            <a:r>
              <a:rPr lang="en-US" dirty="0" smtClean="0"/>
              <a:t> add en                    </a:t>
            </a:r>
            <a:r>
              <a:rPr lang="en-US" dirty="0" err="1" smtClean="0"/>
              <a:t>escribir</a:t>
            </a:r>
            <a:r>
              <a:rPr lang="en-US" dirty="0" smtClean="0"/>
              <a:t> –</a:t>
            </a:r>
            <a:r>
              <a:rPr lang="en-US" dirty="0" err="1" smtClean="0"/>
              <a:t>ir</a:t>
            </a:r>
            <a:r>
              <a:rPr lang="en-US" dirty="0" smtClean="0"/>
              <a:t> add an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75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Irregulares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3" y="2052918"/>
            <a:ext cx="3254198" cy="4195481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Decir</a:t>
            </a:r>
            <a:r>
              <a:rPr lang="en-US" dirty="0" smtClean="0"/>
              <a:t>: di </a:t>
            </a:r>
            <a:r>
              <a:rPr lang="en-US" dirty="0" smtClean="0"/>
              <a:t>, no </a:t>
            </a:r>
            <a:r>
              <a:rPr lang="en-US" dirty="0" err="1" smtClean="0"/>
              <a:t>digas</a:t>
            </a:r>
            <a:endParaRPr lang="en-US" dirty="0" smtClean="0"/>
          </a:p>
          <a:p>
            <a:r>
              <a:rPr lang="en-US" dirty="0" err="1" smtClean="0"/>
              <a:t>Salir</a:t>
            </a:r>
            <a:r>
              <a:rPr lang="en-US" dirty="0" smtClean="0"/>
              <a:t>: </a:t>
            </a:r>
            <a:r>
              <a:rPr lang="en-US" dirty="0" err="1" smtClean="0"/>
              <a:t>sal</a:t>
            </a:r>
            <a:r>
              <a:rPr lang="en-US" dirty="0" smtClean="0"/>
              <a:t> </a:t>
            </a:r>
            <a:r>
              <a:rPr lang="en-US" dirty="0" smtClean="0"/>
              <a:t>, no </a:t>
            </a:r>
            <a:r>
              <a:rPr lang="en-US" dirty="0" err="1" smtClean="0"/>
              <a:t>salgas</a:t>
            </a:r>
            <a:endParaRPr lang="en-US" dirty="0" smtClean="0"/>
          </a:p>
          <a:p>
            <a:r>
              <a:rPr lang="en-US" dirty="0" err="1" smtClean="0"/>
              <a:t>Hacer</a:t>
            </a:r>
            <a:r>
              <a:rPr lang="en-US" dirty="0" smtClean="0"/>
              <a:t>: </a:t>
            </a:r>
            <a:r>
              <a:rPr lang="en-US" dirty="0" err="1" smtClean="0"/>
              <a:t>haz</a:t>
            </a:r>
            <a:r>
              <a:rPr lang="en-US" dirty="0" smtClean="0"/>
              <a:t> </a:t>
            </a:r>
            <a:r>
              <a:rPr lang="en-US" dirty="0" smtClean="0"/>
              <a:t>, no </a:t>
            </a:r>
            <a:r>
              <a:rPr lang="en-US" dirty="0" err="1" smtClean="0"/>
              <a:t>hagas</a:t>
            </a:r>
            <a:endParaRPr lang="en-US" dirty="0" smtClean="0"/>
          </a:p>
          <a:p>
            <a:r>
              <a:rPr lang="en-US" dirty="0" smtClean="0"/>
              <a:t>Ser: </a:t>
            </a:r>
            <a:r>
              <a:rPr lang="en-US" dirty="0" err="1" smtClean="0"/>
              <a:t>sé</a:t>
            </a:r>
            <a:r>
              <a:rPr lang="en-US" dirty="0" smtClean="0"/>
              <a:t>, no seas</a:t>
            </a:r>
            <a:endParaRPr lang="en-US" dirty="0" smtClean="0"/>
          </a:p>
          <a:p>
            <a:r>
              <a:rPr lang="en-US" dirty="0" err="1" smtClean="0"/>
              <a:t>Ir</a:t>
            </a:r>
            <a:r>
              <a:rPr lang="en-US" dirty="0" smtClean="0"/>
              <a:t>: </a:t>
            </a:r>
            <a:r>
              <a:rPr lang="en-US" dirty="0" err="1" smtClean="0"/>
              <a:t>ve</a:t>
            </a:r>
            <a:r>
              <a:rPr lang="en-US" dirty="0" smtClean="0"/>
              <a:t>, no </a:t>
            </a:r>
            <a:r>
              <a:rPr lang="en-US" dirty="0" err="1" smtClean="0"/>
              <a:t>vayas</a:t>
            </a:r>
            <a:endParaRPr lang="en-US" dirty="0" smtClean="0"/>
          </a:p>
          <a:p>
            <a:r>
              <a:rPr lang="en-US" dirty="0" err="1" smtClean="0"/>
              <a:t>Tener</a:t>
            </a:r>
            <a:r>
              <a:rPr lang="en-US" dirty="0" smtClean="0"/>
              <a:t>: </a:t>
            </a:r>
            <a:r>
              <a:rPr lang="en-US" dirty="0" smtClean="0"/>
              <a:t>ten, no </a:t>
            </a:r>
            <a:r>
              <a:rPr lang="en-US" dirty="0" err="1" smtClean="0"/>
              <a:t>tengas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Poner</a:t>
            </a:r>
            <a:r>
              <a:rPr lang="en-US" dirty="0" smtClean="0"/>
              <a:t>: </a:t>
            </a:r>
            <a:r>
              <a:rPr lang="en-US" dirty="0" err="1" smtClean="0"/>
              <a:t>pon</a:t>
            </a:r>
            <a:r>
              <a:rPr lang="en-US" dirty="0" smtClean="0"/>
              <a:t>, no </a:t>
            </a:r>
            <a:r>
              <a:rPr lang="en-US" dirty="0" err="1" smtClean="0"/>
              <a:t>pongas</a:t>
            </a:r>
            <a:endParaRPr lang="en-US" dirty="0" smtClean="0"/>
          </a:p>
          <a:p>
            <a:r>
              <a:rPr lang="en-US" dirty="0" err="1" smtClean="0"/>
              <a:t>Venir</a:t>
            </a:r>
            <a:r>
              <a:rPr lang="en-US" dirty="0" smtClean="0"/>
              <a:t>: </a:t>
            </a:r>
            <a:r>
              <a:rPr lang="en-US" dirty="0" err="1" smtClean="0"/>
              <a:t>ven</a:t>
            </a:r>
            <a:r>
              <a:rPr lang="en-US" dirty="0" smtClean="0"/>
              <a:t>, </a:t>
            </a:r>
            <a:r>
              <a:rPr lang="en-US" smtClean="0"/>
              <a:t>vengas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Ex: ¡</a:t>
            </a:r>
            <a:r>
              <a:rPr lang="en-US" dirty="0" err="1" smtClean="0"/>
              <a:t>Ven</a:t>
            </a:r>
            <a:r>
              <a:rPr lang="en-US" dirty="0" smtClean="0"/>
              <a:t> </a:t>
            </a:r>
            <a:r>
              <a:rPr lang="en-US" dirty="0" err="1" smtClean="0"/>
              <a:t>acá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40798" y="2024695"/>
            <a:ext cx="3254198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-CAR , -GAR, -ZAR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Verbos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</a:t>
            </a:r>
          </a:p>
          <a:p>
            <a:pPr marL="8001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err="1" smtClean="0">
                <a:latin typeface="+mj-lt"/>
                <a:ea typeface="+mj-ea"/>
                <a:cs typeface="+mj-cs"/>
              </a:rPr>
              <a:t>Tocar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: No toques</a:t>
            </a:r>
          </a:p>
          <a:p>
            <a:pPr marL="1257300" lvl="2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C</a:t>
            </a:r>
            <a:r>
              <a:rPr lang="en-US" sz="2000" dirty="0" smtClean="0">
                <a:latin typeface="+mj-lt"/>
                <a:ea typeface="+mj-ea"/>
                <a:cs typeface="+mj-cs"/>
                <a:sym typeface="Wingdings" pitchFamily="2" charset="2"/>
              </a:rPr>
              <a:t>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QU</a:t>
            </a:r>
          </a:p>
          <a:p>
            <a:pPr marL="8001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Llegar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No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llegues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1257300" lvl="2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G</a:t>
            </a:r>
            <a:r>
              <a:rPr lang="en-US" sz="2000" dirty="0" smtClean="0">
                <a:latin typeface="+mj-lt"/>
                <a:ea typeface="+mj-ea"/>
                <a:cs typeface="+mj-cs"/>
                <a:sym typeface="Wingdings" pitchFamily="2" charset="2"/>
              </a:rPr>
              <a:t>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GU</a:t>
            </a:r>
          </a:p>
          <a:p>
            <a:pPr marL="8001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err="1" smtClean="0">
                <a:latin typeface="+mj-lt"/>
                <a:ea typeface="+mj-ea"/>
                <a:cs typeface="+mj-cs"/>
              </a:rPr>
              <a:t>Cruzar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: No cruces</a:t>
            </a:r>
          </a:p>
          <a:p>
            <a:pPr marL="1257300" lvl="2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Z</a:t>
            </a:r>
            <a:r>
              <a:rPr lang="en-US" sz="2000" dirty="0" smtClean="0">
                <a:latin typeface="+mj-lt"/>
                <a:ea typeface="+mj-ea"/>
                <a:cs typeface="+mj-cs"/>
                <a:sym typeface="Wingdings" pitchFamily="2" charset="2"/>
              </a:rPr>
              <a:t> C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000" dirty="0" smtClean="0">
              <a:latin typeface="+mj-lt"/>
              <a:ea typeface="+mj-ea"/>
              <a:cs typeface="+mj-cs"/>
              <a:sym typeface="Wingdings" pitchFamily="2" charset="2"/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smtClean="0"/>
              <a:t>¡</a:t>
            </a:r>
            <a:r>
              <a:rPr lang="en-US" altLang="en-US" sz="2000" dirty="0" smtClean="0"/>
              <a:t>No toques el piano!</a:t>
            </a:r>
            <a:endParaRPr lang="en-US" sz="2000" dirty="0" smtClean="0">
              <a:ea typeface="+mj-ea"/>
              <a:cs typeface="+mj-cs"/>
              <a:sym typeface="Wingdings" pitchFamily="2" charset="2"/>
            </a:endParaRPr>
          </a:p>
          <a:p>
            <a:pPr marL="1257300" lvl="2" indent="-342900">
              <a:spcBef>
                <a:spcPts val="1000"/>
              </a:spcBef>
              <a:buClr>
                <a:schemeClr val="accent1"/>
              </a:buClr>
              <a:buSzPct val="80000"/>
            </a:pPr>
            <a:endParaRPr lang="en-US" sz="20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068580" y="2064205"/>
            <a:ext cx="3254198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Dar: No des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err="1" smtClean="0">
                <a:ea typeface="+mj-ea"/>
                <a:cs typeface="+mj-cs"/>
              </a:rPr>
              <a:t>Estar</a:t>
            </a:r>
            <a:r>
              <a:rPr lang="en-US" sz="2000" dirty="0" smtClean="0">
                <a:ea typeface="+mj-ea"/>
                <a:cs typeface="+mj-cs"/>
              </a:rPr>
              <a:t>: </a:t>
            </a:r>
            <a:r>
              <a:rPr kumimoji="1" lang="en-US" altLang="en-US" sz="2000" dirty="0" smtClean="0"/>
              <a:t>No </a:t>
            </a:r>
            <a:r>
              <a:rPr kumimoji="1" lang="en-US" altLang="en-US" sz="2000" dirty="0" err="1" smtClean="0"/>
              <a:t>estés</a:t>
            </a:r>
            <a:endParaRPr kumimoji="1" lang="en-US" altLang="en-US" sz="2000" dirty="0" smtClean="0"/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kumimoji="1" lang="en-US" altLang="en-US" sz="2000" dirty="0" err="1" smtClean="0"/>
              <a:t>Ir</a:t>
            </a:r>
            <a:r>
              <a:rPr kumimoji="1" lang="en-US" altLang="en-US" sz="2000" dirty="0" smtClean="0"/>
              <a:t>: No </a:t>
            </a:r>
            <a:r>
              <a:rPr kumimoji="1" lang="en-US" altLang="en-US" sz="2000" dirty="0" err="1" smtClean="0"/>
              <a:t>vayas</a:t>
            </a:r>
            <a:endParaRPr kumimoji="1" lang="en-US" altLang="en-US" sz="2000" dirty="0" smtClean="0"/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kumimoji="1" lang="en-US" altLang="en-US" sz="2000" dirty="0" smtClean="0"/>
              <a:t>Ser: No seas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kumimoji="1" lang="en-US" altLang="en-US" sz="2000" dirty="0" smtClean="0"/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kumimoji="1" lang="en-US" altLang="en-US" sz="2000" dirty="0" smtClean="0"/>
          </a:p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smtClean="0"/>
              <a:t>¡No </a:t>
            </a:r>
            <a:r>
              <a:rPr lang="en-US" sz="2000" dirty="0" err="1" smtClean="0"/>
              <a:t>vayas</a:t>
            </a:r>
            <a:r>
              <a:rPr lang="en-US" sz="2000" dirty="0" smtClean="0"/>
              <a:t> al </a:t>
            </a:r>
            <a:r>
              <a:rPr lang="en-US" sz="2000" dirty="0" err="1" smtClean="0"/>
              <a:t>parque</a:t>
            </a:r>
            <a:r>
              <a:rPr lang="en-US" sz="2000" dirty="0" smtClean="0"/>
              <a:t>!</a:t>
            </a:r>
            <a:endParaRPr lang="en-US" sz="20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1781" y="1456266"/>
            <a:ext cx="260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AFIRMATIVOS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4177" y="1439333"/>
            <a:ext cx="260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NEGATIVOS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5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Ejemplos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err="1" smtClean="0"/>
              <a:t>Afirmitivo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Compra</a:t>
            </a:r>
            <a:r>
              <a:rPr lang="en-US" sz="2400" dirty="0" smtClean="0"/>
              <a:t> (</a:t>
            </a:r>
            <a:r>
              <a:rPr lang="en-US" sz="2400" dirty="0" err="1" smtClean="0"/>
              <a:t>tú</a:t>
            </a:r>
            <a:r>
              <a:rPr lang="en-US" sz="2400" dirty="0" smtClean="0"/>
              <a:t>) el </a:t>
            </a:r>
            <a:r>
              <a:rPr lang="en-US" sz="2400" dirty="0" err="1" smtClean="0"/>
              <a:t>anillo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Come (</a:t>
            </a:r>
            <a:r>
              <a:rPr lang="en-US" sz="2400" dirty="0" err="1" smtClean="0"/>
              <a:t>tú</a:t>
            </a:r>
            <a:r>
              <a:rPr lang="en-US" sz="2400" dirty="0" smtClean="0"/>
              <a:t>) el </a:t>
            </a:r>
            <a:r>
              <a:rPr lang="en-US" sz="2400" dirty="0" err="1" smtClean="0"/>
              <a:t>helado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Tomen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ducha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Beban</a:t>
            </a:r>
            <a:r>
              <a:rPr lang="en-US" sz="2400" dirty="0" smtClean="0"/>
              <a:t> la </a:t>
            </a:r>
            <a:r>
              <a:rPr lang="en-US" sz="2400" dirty="0" err="1" smtClean="0"/>
              <a:t>leche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200" dirty="0" err="1" smtClean="0"/>
              <a:t>Negativo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 </a:t>
            </a:r>
            <a:r>
              <a:rPr lang="en-US" sz="2400" dirty="0" err="1" smtClean="0"/>
              <a:t>hables</a:t>
            </a:r>
            <a:r>
              <a:rPr lang="en-US" sz="2400" dirty="0" smtClean="0"/>
              <a:t> a mi.</a:t>
            </a:r>
          </a:p>
          <a:p>
            <a:r>
              <a:rPr lang="en-US" sz="2400" dirty="0" smtClean="0"/>
              <a:t>No </a:t>
            </a:r>
            <a:r>
              <a:rPr lang="en-US" sz="2400" dirty="0" err="1" smtClean="0"/>
              <a:t>escribas</a:t>
            </a:r>
            <a:r>
              <a:rPr lang="en-US" sz="2400" dirty="0" smtClean="0"/>
              <a:t> la </a:t>
            </a:r>
            <a:r>
              <a:rPr lang="en-US" sz="2400" dirty="0" err="1" smtClean="0"/>
              <a:t>carta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No se </a:t>
            </a:r>
            <a:r>
              <a:rPr lang="en-US" sz="2400" dirty="0" err="1" smtClean="0"/>
              <a:t>olviden</a:t>
            </a:r>
            <a:r>
              <a:rPr lang="en-US" sz="2400" dirty="0" smtClean="0"/>
              <a:t> el </a:t>
            </a:r>
            <a:r>
              <a:rPr lang="en-US" sz="2400" dirty="0" err="1" smtClean="0"/>
              <a:t>telefóno</a:t>
            </a:r>
            <a:endParaRPr lang="en-US" sz="2400" dirty="0" smtClean="0"/>
          </a:p>
          <a:p>
            <a:r>
              <a:rPr lang="en-US" sz="2400" dirty="0" smtClean="0"/>
              <a:t>No </a:t>
            </a:r>
            <a:r>
              <a:rPr lang="en-US" sz="2400" dirty="0" err="1" smtClean="0"/>
              <a:t>vivan</a:t>
            </a:r>
            <a:r>
              <a:rPr lang="en-US" sz="2400" dirty="0" smtClean="0"/>
              <a:t> en California.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</TotalTime>
  <Words>326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Ion</vt:lpstr>
      <vt:lpstr>Los Mandatos Informales Afirmativos y Negativos</vt:lpstr>
      <vt:lpstr>Conjugación de Afirmativos</vt:lpstr>
      <vt:lpstr>Conjugación de Negativos</vt:lpstr>
      <vt:lpstr>Las Reglas</vt:lpstr>
      <vt:lpstr>Los Irregulares</vt:lpstr>
      <vt:lpstr>Los Ejemplos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Mandatos Informales Afirmativos y Negativos</dc:title>
  <dc:creator>Julia Hess</dc:creator>
  <cp:lastModifiedBy>GRAY, STACY</cp:lastModifiedBy>
  <cp:revision>13</cp:revision>
  <dcterms:created xsi:type="dcterms:W3CDTF">2014-09-03T14:04:49Z</dcterms:created>
  <dcterms:modified xsi:type="dcterms:W3CDTF">2014-09-04T14:14:18Z</dcterms:modified>
</cp:coreProperties>
</file>