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4" r:id="rId5"/>
    <p:sldId id="266" r:id="rId6"/>
    <p:sldId id="272" r:id="rId7"/>
    <p:sldId id="270" r:id="rId8"/>
    <p:sldId id="273" r:id="rId9"/>
    <p:sldId id="274" r:id="rId10"/>
    <p:sldId id="25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6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FAD89-AC7F-4FD8-865D-78907C6FC7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899B2A-6CF7-460D-BD71-0FC98983B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8C01B-820E-464C-910D-471F5FAC6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A458-339C-48FD-B4D1-8A053031424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B1630-E9F2-4B44-B94D-5A43D6C8C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071DF-045C-4B8B-82E9-321385C1C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FA78-6B0B-40FD-BD55-619F7F70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221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C5655-77BD-4C25-A76C-A24AD3A96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30761-A04F-492D-9570-CCBCAE6D3D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495EA-7849-4BBD-808D-460B75C51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A458-339C-48FD-B4D1-8A053031424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8DEF3-589C-4686-8A5D-C4A7CE0E6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A69E9-3942-45C8-B7E9-CBEE219E1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FA78-6B0B-40FD-BD55-619F7F70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71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00378E-6DAB-48D8-B18D-8946285E51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15AF8F-383F-4733-8513-73191B774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D0540-7EC7-473B-97E8-D8A22603C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A458-339C-48FD-B4D1-8A053031424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25C43-0254-4E43-BFA2-66FFC79F0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70A61-52B1-4CF1-9AE5-C1FD7572A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FA78-6B0B-40FD-BD55-619F7F70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1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731C2-D0ED-417E-A289-9A0F0C4E5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012CC-BB40-440E-84D4-AD7E0C1BB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FF6FB-45DB-427F-8213-1AEE64659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A458-339C-48FD-B4D1-8A053031424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E774B-6575-4895-95DA-C19751750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BBF2C-BFD9-4B98-AFCA-7A40881DA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FA78-6B0B-40FD-BD55-619F7F70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09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CAD35-6F2A-4E65-98FF-85E887CA3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0354B-B2AC-4A19-9E52-771146293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33793-17AB-4D46-AB6C-7C80D5079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A458-339C-48FD-B4D1-8A053031424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37B17-8CBC-479E-AFB2-18F2B1C43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E2F8E9-FD79-4762-AFBD-1067E0FA7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FA78-6B0B-40FD-BD55-619F7F70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73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E505D-5571-44F5-95EA-DE59E0268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2273F-B8C3-40AF-A6BC-A723F81344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4A37EE-78B8-4577-8BAB-9443CD131B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56B942-C550-4B82-8DBE-4215D16CB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A458-339C-48FD-B4D1-8A053031424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4996C2-7B1A-4C1B-AEC1-0A462374D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BAF37C-62AE-445A-B3D0-A86996AE9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FA78-6B0B-40FD-BD55-619F7F70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42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899DE-6AC0-4E87-A94E-0CE2EC6C6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E6E809-8183-4141-A26B-6EFE4B47F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7644C1-83E5-43DC-9680-705520381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C6E516-88CC-4D2D-A3D1-26D3A50F5D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239722-8C07-4C5D-ABE8-FC6070E32D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7DB734-42CF-451D-84D9-1E0876B4F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A458-339C-48FD-B4D1-8A053031424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8560A6-F098-4BFF-91A3-B0A599244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8B2D02-FAE1-4FE1-92F7-4C87B9C4B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FA78-6B0B-40FD-BD55-619F7F70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06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2DB03-28D2-4A9A-BD42-BBF1CD1FF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C66288-300F-40DB-BE39-5F7728AC4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A458-339C-48FD-B4D1-8A053031424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2A74CA-BCB0-490F-8130-745523552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1A6CB2-8775-47B7-B4F3-10A6EE469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FA78-6B0B-40FD-BD55-619F7F70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4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8E5942-2209-4EAE-85B0-C69AFF85A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A458-339C-48FD-B4D1-8A053031424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3F8119-1DA8-46AA-989E-1713096B4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16AE03-3ECA-42C4-867C-8F208A7A1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FA78-6B0B-40FD-BD55-619F7F70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895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0B5E8-39D6-4037-A2B3-A7794E433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6EE45-6AF4-40CE-B351-0863B3004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45F498-C586-4A02-9196-9710784072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D0E6DA-A079-45FE-B004-FD63A0C96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A458-339C-48FD-B4D1-8A053031424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3981CC-E298-49B7-B28D-E18D4AC69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DCD1CC-290C-4777-9D6E-168346BDB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FA78-6B0B-40FD-BD55-619F7F70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37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4CD3B-5A76-4D75-B4D1-C2A99E3EC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0EA16D-A931-4C21-B6A6-558C6DC089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B1FEEF-D028-4289-BB32-F3FA0D9AB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5A955E-34FD-45DE-A1F6-6C6788FCC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A458-339C-48FD-B4D1-8A053031424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51775-9249-4CFA-A052-427DB733A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29DE0D-3A1D-4474-844A-F8384C152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FA78-6B0B-40FD-BD55-619F7F70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511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4EF176-5ED2-4149-9795-B9DD2E036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2D851-2BB3-4D39-A483-3F4DD77AA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C22AA-A439-44CB-B61C-99E9489CBF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EA458-339C-48FD-B4D1-8A053031424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0741A-2C4B-4BC2-992B-79D4714F59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09B01-03F3-4012-B11A-DC36402B7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FFA78-6B0B-40FD-BD55-619F7F70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23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142D510-902F-42A2-BA5A-586D520F5DDA}"/>
              </a:ext>
            </a:extLst>
          </p:cNvPr>
          <p:cNvSpPr/>
          <p:nvPr/>
        </p:nvSpPr>
        <p:spPr>
          <a:xfrm>
            <a:off x="3145513" y="0"/>
            <a:ext cx="59009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GRAMMAR REVIEW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DBB08A-5BC5-4664-A29C-BDA6BB7E89D9}"/>
              </a:ext>
            </a:extLst>
          </p:cNvPr>
          <p:cNvSpPr txBox="1"/>
          <p:nvPr/>
        </p:nvSpPr>
        <p:spPr>
          <a:xfrm>
            <a:off x="449179" y="1171074"/>
            <a:ext cx="1142197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2060"/>
                </a:solidFill>
              </a:rPr>
              <a:t>Plurals vs possessives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2060"/>
                </a:solidFill>
              </a:rPr>
              <a:t>Modifiers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2060"/>
                </a:solidFill>
              </a:rPr>
              <a:t>Fragments vs. Run </a:t>
            </a:r>
            <a:r>
              <a:rPr lang="en-US" sz="3200" b="1" dirty="0" err="1">
                <a:solidFill>
                  <a:srgbClr val="002060"/>
                </a:solidFill>
              </a:rPr>
              <a:t>Ons</a:t>
            </a:r>
            <a:endParaRPr lang="en-US" sz="3200" b="1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780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8258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4972B4-0E8B-496D-8625-B92790184F7D}"/>
              </a:ext>
            </a:extLst>
          </p:cNvPr>
          <p:cNvSpPr/>
          <p:nvPr/>
        </p:nvSpPr>
        <p:spPr>
          <a:xfrm>
            <a:off x="208546" y="-5417"/>
            <a:ext cx="11774907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7030A0"/>
                </a:solidFill>
              </a:rPr>
              <a:t>PLURAL</a:t>
            </a:r>
            <a:r>
              <a:rPr lang="en-US" sz="4000" dirty="0"/>
              <a:t>: indicates more than 1 of something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sz="4000" dirty="0"/>
              <a:t>The </a:t>
            </a:r>
            <a:r>
              <a:rPr lang="en-US" sz="4000" dirty="0">
                <a:solidFill>
                  <a:srgbClr val="0070C0"/>
                </a:solidFill>
              </a:rPr>
              <a:t>seniors</a:t>
            </a:r>
            <a:r>
              <a:rPr lang="en-US" sz="4000" dirty="0"/>
              <a:t> are about to graduate.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sz="4000" dirty="0"/>
              <a:t>The </a:t>
            </a:r>
            <a:r>
              <a:rPr lang="en-US" sz="4000" dirty="0">
                <a:solidFill>
                  <a:srgbClr val="0070C0"/>
                </a:solidFill>
              </a:rPr>
              <a:t>juniors</a:t>
            </a:r>
            <a:r>
              <a:rPr lang="en-US" sz="4000" dirty="0"/>
              <a:t> want to drive next year.</a:t>
            </a:r>
          </a:p>
          <a:p>
            <a:endParaRPr lang="en-US" sz="4000" dirty="0">
              <a:solidFill>
                <a:srgbClr val="7030A0"/>
              </a:solidFill>
            </a:endParaRPr>
          </a:p>
          <a:p>
            <a:r>
              <a:rPr lang="en-US" sz="4000" dirty="0">
                <a:solidFill>
                  <a:srgbClr val="7030A0"/>
                </a:solidFill>
              </a:rPr>
              <a:t>POSSESIVE</a:t>
            </a:r>
            <a:r>
              <a:rPr lang="en-US" sz="4000" dirty="0"/>
              <a:t>: indicates ownership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sz="4000" dirty="0"/>
              <a:t>The </a:t>
            </a:r>
            <a:r>
              <a:rPr lang="en-US" sz="4000" dirty="0">
                <a:solidFill>
                  <a:srgbClr val="0070C0"/>
                </a:solidFill>
              </a:rPr>
              <a:t>seniors’ graduation date </a:t>
            </a:r>
            <a:r>
              <a:rPr lang="en-US" sz="4000" dirty="0"/>
              <a:t>is June 15. (many seniors own that date)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sz="4000" dirty="0"/>
              <a:t>The </a:t>
            </a:r>
            <a:r>
              <a:rPr lang="en-US" sz="4000" dirty="0">
                <a:solidFill>
                  <a:srgbClr val="0070C0"/>
                </a:solidFill>
              </a:rPr>
              <a:t>junior’s parking permit </a:t>
            </a:r>
            <a:r>
              <a:rPr lang="en-US" sz="4000" dirty="0"/>
              <a:t>will be awarded. (one junior owns a permit)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sz="4000" dirty="0"/>
              <a:t>The </a:t>
            </a:r>
            <a:r>
              <a:rPr lang="en-US" sz="4000" dirty="0">
                <a:solidFill>
                  <a:srgbClr val="0070C0"/>
                </a:solidFill>
              </a:rPr>
              <a:t>juniors’ fee for a parking spot is high</a:t>
            </a:r>
            <a:r>
              <a:rPr lang="en-US" sz="4000" dirty="0"/>
              <a:t>. (many juniors have a fee).</a:t>
            </a:r>
          </a:p>
        </p:txBody>
      </p:sp>
    </p:spTree>
    <p:extLst>
      <p:ext uri="{BB962C8B-B14F-4D97-AF65-F5344CB8AC3E}">
        <p14:creationId xmlns:p14="http://schemas.microsoft.com/office/powerpoint/2010/main" val="3444580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7FAE80-5411-49E2-AE1D-7338B921900A}"/>
              </a:ext>
            </a:extLst>
          </p:cNvPr>
          <p:cNvSpPr txBox="1"/>
          <p:nvPr/>
        </p:nvSpPr>
        <p:spPr>
          <a:xfrm>
            <a:off x="0" y="224589"/>
            <a:ext cx="1195136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ighlight>
                  <a:srgbClr val="FFFF00"/>
                </a:highlight>
              </a:rPr>
              <a:t>DANGLING/MISPLACED MODIFIERS:</a:t>
            </a:r>
          </a:p>
          <a:p>
            <a:r>
              <a:rPr lang="en-US" sz="2800" dirty="0"/>
              <a:t>Make sure the descriptive phrase describes what it is supposed to describe.  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INCORRECT: </a:t>
            </a:r>
          </a:p>
          <a:p>
            <a:r>
              <a:rPr lang="en-US" sz="2800" dirty="0"/>
              <a:t>     Jeff bought an old Jeep from a </a:t>
            </a:r>
            <a:r>
              <a:rPr lang="en-US" sz="2800" b="1" dirty="0">
                <a:solidFill>
                  <a:srgbClr val="FF0066"/>
                </a:solidFill>
              </a:rPr>
              <a:t>crooked dealer </a:t>
            </a:r>
            <a:r>
              <a:rPr lang="en-US" sz="2800" b="1" u="sng" dirty="0">
                <a:solidFill>
                  <a:srgbClr val="7030A0"/>
                </a:solidFill>
              </a:rPr>
              <a:t>with a faulty transmission</a:t>
            </a:r>
            <a:r>
              <a:rPr lang="en-US" sz="2800" dirty="0"/>
              <a:t>.</a:t>
            </a:r>
          </a:p>
          <a:p>
            <a:endParaRPr lang="en-US" sz="2800" b="1" dirty="0">
              <a:solidFill>
                <a:srgbClr val="00B050"/>
              </a:solidFill>
            </a:endParaRPr>
          </a:p>
          <a:p>
            <a:r>
              <a:rPr lang="en-US" sz="2800" b="1" dirty="0">
                <a:solidFill>
                  <a:srgbClr val="00B050"/>
                </a:solidFill>
              </a:rPr>
              <a:t>CORRECT:  </a:t>
            </a:r>
          </a:p>
          <a:p>
            <a:r>
              <a:rPr lang="en-US" sz="2800" dirty="0"/>
              <a:t>      Jeff bought an </a:t>
            </a:r>
            <a:r>
              <a:rPr lang="en-US" sz="2800" b="1" dirty="0">
                <a:solidFill>
                  <a:srgbClr val="FF0066"/>
                </a:solidFill>
              </a:rPr>
              <a:t>old Jeep </a:t>
            </a:r>
            <a:r>
              <a:rPr lang="en-US" sz="2800" b="1" u="sng" dirty="0">
                <a:solidFill>
                  <a:srgbClr val="7030A0"/>
                </a:solidFill>
              </a:rPr>
              <a:t>with a faulty transmission </a:t>
            </a:r>
            <a:r>
              <a:rPr lang="en-US" sz="2800" dirty="0"/>
              <a:t>from a crooked dealer.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b="1" dirty="0">
                <a:solidFill>
                  <a:srgbClr val="FF0000"/>
                </a:solidFill>
              </a:rPr>
              <a:t>INCORRECT:</a:t>
            </a:r>
          </a:p>
          <a:p>
            <a:r>
              <a:rPr lang="en-US" sz="2800" dirty="0"/>
              <a:t>      </a:t>
            </a:r>
            <a:r>
              <a:rPr lang="en-US" sz="2800" b="1" u="sng" dirty="0">
                <a:solidFill>
                  <a:srgbClr val="7030A0"/>
                </a:solidFill>
              </a:rPr>
              <a:t>Dancing at the prom</a:t>
            </a:r>
            <a:r>
              <a:rPr lang="en-US" sz="2800" dirty="0"/>
              <a:t>, my </a:t>
            </a:r>
            <a:r>
              <a:rPr lang="en-US" sz="2800" b="1" dirty="0">
                <a:solidFill>
                  <a:srgbClr val="FF0066"/>
                </a:solidFill>
              </a:rPr>
              <a:t>shoe</a:t>
            </a:r>
            <a:r>
              <a:rPr lang="en-US" sz="2800" dirty="0"/>
              <a:t> became untied.</a:t>
            </a:r>
          </a:p>
          <a:p>
            <a:endParaRPr lang="en-US" sz="2800" dirty="0"/>
          </a:p>
          <a:p>
            <a:r>
              <a:rPr lang="en-US" sz="2800" b="1" dirty="0">
                <a:solidFill>
                  <a:srgbClr val="00B050"/>
                </a:solidFill>
              </a:rPr>
              <a:t>CORRECT:</a:t>
            </a:r>
          </a:p>
          <a:p>
            <a:r>
              <a:rPr lang="en-US" sz="2800" dirty="0"/>
              <a:t>      </a:t>
            </a:r>
            <a:r>
              <a:rPr lang="en-US" sz="2800" b="1" u="sng" dirty="0">
                <a:solidFill>
                  <a:srgbClr val="7030A0"/>
                </a:solidFill>
              </a:rPr>
              <a:t>Dancing at the prom</a:t>
            </a:r>
            <a:r>
              <a:rPr lang="en-US" sz="2800" dirty="0"/>
              <a:t>, </a:t>
            </a:r>
            <a:r>
              <a:rPr lang="en-US" sz="2800" b="1" dirty="0">
                <a:solidFill>
                  <a:srgbClr val="FF0066"/>
                </a:solidFill>
              </a:rPr>
              <a:t>I</a:t>
            </a:r>
            <a:r>
              <a:rPr lang="en-US" sz="2800" dirty="0"/>
              <a:t> noticed that my shoe became untied.</a:t>
            </a:r>
          </a:p>
        </p:txBody>
      </p:sp>
      <p:sp>
        <p:nvSpPr>
          <p:cNvPr id="3" name="Arrow: Curved Left 2">
            <a:extLst>
              <a:ext uri="{FF2B5EF4-FFF2-40B4-BE49-F238E27FC236}">
                <a16:creationId xmlns:a16="http://schemas.microsoft.com/office/drawing/2014/main" id="{C77701B4-4693-49F2-A6A1-57E63FF3F23B}"/>
              </a:ext>
            </a:extLst>
          </p:cNvPr>
          <p:cNvSpPr/>
          <p:nvPr/>
        </p:nvSpPr>
        <p:spPr>
          <a:xfrm rot="5400000">
            <a:off x="3832402" y="2658979"/>
            <a:ext cx="404376" cy="154004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Arrow: Curved Left 3">
            <a:extLst>
              <a:ext uri="{FF2B5EF4-FFF2-40B4-BE49-F238E27FC236}">
                <a16:creationId xmlns:a16="http://schemas.microsoft.com/office/drawing/2014/main" id="{5F019B5D-3EC7-4943-975E-F3E7498EAF8F}"/>
              </a:ext>
            </a:extLst>
          </p:cNvPr>
          <p:cNvSpPr/>
          <p:nvPr/>
        </p:nvSpPr>
        <p:spPr>
          <a:xfrm rot="5400000">
            <a:off x="6872381" y="1410048"/>
            <a:ext cx="404376" cy="154004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Arrow: Curved Left 4">
            <a:extLst>
              <a:ext uri="{FF2B5EF4-FFF2-40B4-BE49-F238E27FC236}">
                <a16:creationId xmlns:a16="http://schemas.microsoft.com/office/drawing/2014/main" id="{0FF60AEB-BCD8-44D5-AE5A-A7E1247F2870}"/>
              </a:ext>
            </a:extLst>
          </p:cNvPr>
          <p:cNvSpPr/>
          <p:nvPr/>
        </p:nvSpPr>
        <p:spPr>
          <a:xfrm rot="5400000" flipV="1">
            <a:off x="3359160" y="3960744"/>
            <a:ext cx="404376" cy="248652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rrow: Curved Left 5">
            <a:extLst>
              <a:ext uri="{FF2B5EF4-FFF2-40B4-BE49-F238E27FC236}">
                <a16:creationId xmlns:a16="http://schemas.microsoft.com/office/drawing/2014/main" id="{66717C39-1A81-480E-A333-112D10D9E9FD}"/>
              </a:ext>
            </a:extLst>
          </p:cNvPr>
          <p:cNvSpPr/>
          <p:nvPr/>
        </p:nvSpPr>
        <p:spPr>
          <a:xfrm rot="5400000" flipV="1">
            <a:off x="2472835" y="5344368"/>
            <a:ext cx="404376" cy="225391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43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33671" y="228600"/>
            <a:ext cx="37412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FRAGMENTS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3000" y="1064569"/>
            <a:ext cx="10363200" cy="95410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A fragment is an incomplete thought; it may be missing a subject or a verb and so does not count as a full sentence</a:t>
            </a:r>
            <a:r>
              <a:rPr lang="en-US" sz="2800" dirty="0"/>
              <a:t>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2667001"/>
            <a:ext cx="10668000" cy="224676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Fragment: I checked my phone seven times already today. 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Starting as soon as I woke up</a:t>
            </a:r>
            <a:r>
              <a:rPr lang="en-US" sz="2800" b="1" dirty="0">
                <a:solidFill>
                  <a:schemeClr val="tx2"/>
                </a:solidFill>
              </a:rPr>
              <a:t>.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r>
              <a:rPr lang="en-US" sz="2800" b="1" dirty="0">
                <a:solidFill>
                  <a:schemeClr val="tx2"/>
                </a:solidFill>
              </a:rPr>
              <a:t>Fragment: When the weekend arrives, I have so much to do. 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Like doing laundry, cleaning my room, and finishing my science project. </a:t>
            </a:r>
          </a:p>
        </p:txBody>
      </p:sp>
    </p:spTree>
    <p:extLst>
      <p:ext uri="{BB962C8B-B14F-4D97-AF65-F5344CB8AC3E}">
        <p14:creationId xmlns:p14="http://schemas.microsoft.com/office/powerpoint/2010/main" val="466595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659017"/>
            <a:ext cx="10744200" cy="353943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OPTIONS</a:t>
            </a:r>
          </a:p>
          <a:p>
            <a:pPr marL="342900" indent="-342900">
              <a:buAutoNum type="arabicPeriod"/>
            </a:pPr>
            <a:r>
              <a:rPr lang="en-US" sz="2800" b="1" dirty="0">
                <a:solidFill>
                  <a:schemeClr val="accent1"/>
                </a:solidFill>
              </a:rPr>
              <a:t>Check to see if the clause is missing a subject; if so, add one.</a:t>
            </a:r>
          </a:p>
          <a:p>
            <a:pPr marL="342900" indent="-342900">
              <a:buAutoNum type="arabicPeriod"/>
            </a:pPr>
            <a:endParaRPr lang="en-US" sz="2800" b="1" dirty="0">
              <a:solidFill>
                <a:schemeClr val="accent1"/>
              </a:solidFill>
            </a:endParaRPr>
          </a:p>
          <a:p>
            <a:pPr marL="342900" indent="-342900">
              <a:buAutoNum type="arabicPeriod"/>
            </a:pPr>
            <a:r>
              <a:rPr lang="en-US" sz="2800" b="1" dirty="0">
                <a:solidFill>
                  <a:schemeClr val="accent1"/>
                </a:solidFill>
              </a:rPr>
              <a:t>Check to see if the clause is missing a verb; if so, add one.</a:t>
            </a:r>
          </a:p>
          <a:p>
            <a:pPr marL="342900" indent="-342900">
              <a:buAutoNum type="arabicPeriod"/>
            </a:pPr>
            <a:endParaRPr lang="en-US" sz="2800" b="1" dirty="0">
              <a:solidFill>
                <a:schemeClr val="accent1"/>
              </a:solidFill>
            </a:endParaRPr>
          </a:p>
          <a:p>
            <a:pPr marL="342900" indent="-342900">
              <a:buAutoNum type="arabicPeriod"/>
            </a:pPr>
            <a:r>
              <a:rPr lang="en-US" sz="2800" b="1" dirty="0">
                <a:solidFill>
                  <a:schemeClr val="accent1"/>
                </a:solidFill>
              </a:rPr>
              <a:t>Can you just combine the fragment with an existing sentence?  That may be as simple as adding a comma, or it may require you to re-write the pair of clauses for a fluent, concise, full sentence.</a:t>
            </a:r>
          </a:p>
        </p:txBody>
      </p:sp>
      <p:sp>
        <p:nvSpPr>
          <p:cNvPr id="3" name="Rectangle 2"/>
          <p:cNvSpPr/>
          <p:nvPr/>
        </p:nvSpPr>
        <p:spPr>
          <a:xfrm>
            <a:off x="2086964" y="304800"/>
            <a:ext cx="79310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How do you fix a fragment?</a:t>
            </a:r>
          </a:p>
        </p:txBody>
      </p:sp>
    </p:spTree>
    <p:extLst>
      <p:ext uri="{BB962C8B-B14F-4D97-AF65-F5344CB8AC3E}">
        <p14:creationId xmlns:p14="http://schemas.microsoft.com/office/powerpoint/2010/main" val="82172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714618"/>
            <a:ext cx="11049000" cy="409342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600" b="1" dirty="0">
                <a:solidFill>
                  <a:schemeClr val="tx2"/>
                </a:solidFill>
              </a:rPr>
              <a:t>Fragment: I checked my phone seven times already today.  </a:t>
            </a:r>
            <a:r>
              <a:rPr lang="en-US" sz="2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Starting as soon as I woke up</a:t>
            </a:r>
            <a:r>
              <a:rPr lang="en-US" sz="2600" b="1" dirty="0">
                <a:solidFill>
                  <a:schemeClr val="tx2"/>
                </a:solidFill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accent5">
                    <a:lumMod val="75000"/>
                  </a:schemeClr>
                </a:solidFill>
              </a:rPr>
              <a:t>As soon as I woke up this morning, I checked my phone, which I’ve now done seven times.</a:t>
            </a:r>
          </a:p>
          <a:p>
            <a:endParaRPr lang="en-US" sz="2600" b="1" dirty="0">
              <a:solidFill>
                <a:schemeClr val="tx2"/>
              </a:solidFill>
            </a:endParaRPr>
          </a:p>
          <a:p>
            <a:r>
              <a:rPr lang="en-US" sz="2600" b="1" dirty="0">
                <a:solidFill>
                  <a:schemeClr val="tx2"/>
                </a:solidFill>
              </a:rPr>
              <a:t>Fragment: When the weekend arrives, I have so much to do.  </a:t>
            </a:r>
            <a:r>
              <a:rPr lang="en-US" sz="2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Like doing laundry, cleaning my room, and finishing my science project.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accent5">
                    <a:lumMod val="75000"/>
                  </a:schemeClr>
                </a:solidFill>
              </a:rPr>
              <a:t>I have so much to do this weekend, like laundry, cleaning, and studying.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accent5">
                    <a:lumMod val="75000"/>
                  </a:schemeClr>
                </a:solidFill>
              </a:rPr>
              <a:t>Doing laundry, cleaning my room, and finishing my science project are the many things I have to do this weekend.  </a:t>
            </a:r>
          </a:p>
        </p:txBody>
      </p:sp>
      <p:sp>
        <p:nvSpPr>
          <p:cNvPr id="3" name="Rectangle 2"/>
          <p:cNvSpPr/>
          <p:nvPr/>
        </p:nvSpPr>
        <p:spPr>
          <a:xfrm>
            <a:off x="1702378" y="218018"/>
            <a:ext cx="51446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Fixing a Fragment</a:t>
            </a:r>
          </a:p>
        </p:txBody>
      </p:sp>
    </p:spTree>
    <p:extLst>
      <p:ext uri="{BB962C8B-B14F-4D97-AF65-F5344CB8AC3E}">
        <p14:creationId xmlns:p14="http://schemas.microsoft.com/office/powerpoint/2010/main" val="3730132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0716" y="152400"/>
            <a:ext cx="25939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Run-Ons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1327033"/>
            <a:ext cx="11125200" cy="3508653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2"/>
                </a:solidFill>
              </a:rPr>
              <a:t>Run-ons jam two or more full sentences together into one.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2"/>
                </a:solidFill>
              </a:rPr>
              <a:t>Just a comma between two full sentences doesn’t fix the error.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tx2"/>
              </a:solidFill>
            </a:endParaRPr>
          </a:p>
          <a:p>
            <a:r>
              <a:rPr lang="en-US" sz="2800" b="1" dirty="0">
                <a:solidFill>
                  <a:schemeClr val="tx2"/>
                </a:solidFill>
              </a:rPr>
              <a:t>R/O=</a:t>
            </a: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Current insurance practices are unfair </a:t>
            </a:r>
            <a:r>
              <a:rPr lang="en-US" sz="2800" b="1" dirty="0">
                <a:solidFill>
                  <a:schemeClr val="tx2"/>
                </a:solidFill>
              </a:rPr>
              <a:t>they discriminate against the people who need coverage the most.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R/O=</a:t>
            </a: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book review’s main critiques are harsh</a:t>
            </a:r>
            <a:r>
              <a:rPr lang="en-US" sz="5400" b="1" dirty="0">
                <a:solidFill>
                  <a:srgbClr val="FF0000"/>
                </a:solidFill>
              </a:rPr>
              <a:t>,</a:t>
            </a:r>
            <a:r>
              <a:rPr lang="en-US" sz="2800" b="1" dirty="0">
                <a:solidFill>
                  <a:schemeClr val="tx2"/>
                </a:solidFill>
              </a:rPr>
              <a:t> they fail to recognize the stylistic merit of the writing.</a:t>
            </a:r>
          </a:p>
        </p:txBody>
      </p:sp>
    </p:spTree>
    <p:extLst>
      <p:ext uri="{BB962C8B-B14F-4D97-AF65-F5344CB8AC3E}">
        <p14:creationId xmlns:p14="http://schemas.microsoft.com/office/powerpoint/2010/main" val="36298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23721" y="304800"/>
            <a:ext cx="72575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How do you fix a run-on?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108204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2"/>
                </a:solidFill>
              </a:rPr>
              <a:t>Separate the two sentences with a period.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2"/>
                </a:solidFill>
              </a:rPr>
              <a:t>Use a semi-colon (if the sentences are related in content).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2"/>
                </a:solidFill>
              </a:rPr>
              <a:t>Add a comma + a coordinating conjunction after the first sentence.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r>
              <a:rPr lang="en-US" sz="2800" b="1" dirty="0">
                <a:solidFill>
                  <a:srgbClr val="C00000"/>
                </a:solidFill>
              </a:rPr>
              <a:t>Note:  Coordinating conjunctions include </a:t>
            </a:r>
            <a:r>
              <a:rPr lang="en-US" sz="2800" b="1" i="1" dirty="0">
                <a:solidFill>
                  <a:srgbClr val="C00000"/>
                </a:solidFill>
              </a:rPr>
              <a:t>and, but, for</a:t>
            </a:r>
            <a:r>
              <a:rPr lang="en-US" sz="2800" b="1" i="1">
                <a:solidFill>
                  <a:srgbClr val="C00000"/>
                </a:solidFill>
              </a:rPr>
              <a:t>, or, yet, nor, so</a:t>
            </a:r>
            <a:endParaRPr lang="en-US" sz="28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56006" y="304800"/>
            <a:ext cx="45929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Fixing a Run-On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0" y="1228130"/>
            <a:ext cx="108204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</a:rPr>
              <a:t>R/O=</a:t>
            </a:r>
            <a:r>
              <a:rPr lang="en-US" sz="2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Current insurance practices are unfair </a:t>
            </a:r>
            <a:r>
              <a:rPr lang="en-US" sz="2200" b="1" dirty="0">
                <a:solidFill>
                  <a:schemeClr val="tx2"/>
                </a:solidFill>
              </a:rPr>
              <a:t>they discriminate against the people who need coverage the most.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Current insurance practices are unfair; they discriminate against people who need coverage the most.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Because they discriminate against the people who need coverage the most, current insurance practices are unfair.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Current insurance practices are unfair, for they discriminate against the people who need coverage the most.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2200" b="1" dirty="0">
                <a:solidFill>
                  <a:schemeClr val="tx2"/>
                </a:solidFill>
              </a:rPr>
              <a:t>R/O=</a:t>
            </a:r>
            <a:r>
              <a:rPr lang="en-US" sz="2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book review’s main critiques are harsh</a:t>
            </a:r>
            <a:r>
              <a:rPr lang="en-US" sz="2200" b="1" dirty="0">
                <a:solidFill>
                  <a:srgbClr val="FF0000"/>
                </a:solidFill>
              </a:rPr>
              <a:t>,</a:t>
            </a:r>
            <a:r>
              <a:rPr lang="en-US" sz="2200" b="1" dirty="0">
                <a:solidFill>
                  <a:schemeClr val="tx2"/>
                </a:solidFill>
              </a:rPr>
              <a:t> they fail to recognize the stylistic merit of the writing.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The book review’s main critiques are harsh; they fail to recognize the stylistic merit of the writing.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The book review’s main critiques are harsh, for they fail to recognize the stylistic merit of the writing.</a:t>
            </a:r>
          </a:p>
        </p:txBody>
      </p:sp>
    </p:spTree>
    <p:extLst>
      <p:ext uri="{BB962C8B-B14F-4D97-AF65-F5344CB8AC3E}">
        <p14:creationId xmlns:p14="http://schemas.microsoft.com/office/powerpoint/2010/main" val="428386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697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Plural vs. Possessive</dc:title>
  <dc:creator>REMAR, COLLEEN</dc:creator>
  <cp:lastModifiedBy>REMAR, COLLEEN</cp:lastModifiedBy>
  <cp:revision>2</cp:revision>
  <dcterms:created xsi:type="dcterms:W3CDTF">2018-10-12T15:32:09Z</dcterms:created>
  <dcterms:modified xsi:type="dcterms:W3CDTF">2018-10-12T15:52:45Z</dcterms:modified>
</cp:coreProperties>
</file>