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4" r:id="rId4"/>
    <p:sldId id="265" r:id="rId5"/>
    <p:sldId id="257" r:id="rId6"/>
    <p:sldId id="258" r:id="rId7"/>
    <p:sldId id="261" r:id="rId8"/>
    <p:sldId id="260" r:id="rId9"/>
    <p:sldId id="262"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FFFF"/>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9" d="100"/>
          <a:sy n="59" d="100"/>
        </p:scale>
        <p:origin x="10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10/28/2016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10/28/2016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Google Doodle</a:t>
            </a:r>
            <a:endParaRPr lang="en-US" dirty="0"/>
          </a:p>
        </p:txBody>
      </p:sp>
      <p:sp>
        <p:nvSpPr>
          <p:cNvPr id="3" name="Subtitle 2"/>
          <p:cNvSpPr>
            <a:spLocks noGrp="1"/>
          </p:cNvSpPr>
          <p:nvPr>
            <p:ph type="subTitle" idx="1"/>
          </p:nvPr>
        </p:nvSpPr>
        <p:spPr/>
        <p:txBody>
          <a:bodyPr>
            <a:normAutofit/>
          </a:bodyPr>
          <a:lstStyle/>
          <a:p>
            <a:r>
              <a:rPr lang="en-US" sz="4000" smtClean="0"/>
              <a:t>Samples</a:t>
            </a:r>
          </a:p>
          <a:p>
            <a:r>
              <a:rPr lang="en-US" sz="4000" dirty="0" smtClean="0"/>
              <a:t>Practice</a:t>
            </a:r>
            <a:r>
              <a:rPr lang="en-US" sz="4000" dirty="0" smtClean="0"/>
              <a:t>:  </a:t>
            </a:r>
            <a:r>
              <a:rPr lang="en-US" sz="4000" i="1" dirty="0" smtClean="0"/>
              <a:t>The </a:t>
            </a:r>
            <a:r>
              <a:rPr lang="en-US" sz="4000" i="1" dirty="0" smtClean="0"/>
              <a:t>Crucible</a:t>
            </a:r>
          </a:p>
        </p:txBody>
      </p:sp>
    </p:spTree>
    <p:extLst>
      <p:ext uri="{BB962C8B-B14F-4D97-AF65-F5344CB8AC3E}">
        <p14:creationId xmlns:p14="http://schemas.microsoft.com/office/powerpoint/2010/main" val="27438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28141" t="26905" r="27573" b="28095"/>
          <a:stretch/>
        </p:blipFill>
        <p:spPr>
          <a:xfrm>
            <a:off x="293914" y="865414"/>
            <a:ext cx="7300339" cy="5306786"/>
          </a:xfrm>
          <a:prstGeom prst="rect">
            <a:avLst/>
          </a:prstGeom>
        </p:spPr>
      </p:pic>
      <p:sp>
        <p:nvSpPr>
          <p:cNvPr id="2" name="TextBox 1"/>
          <p:cNvSpPr txBox="1"/>
          <p:nvPr/>
        </p:nvSpPr>
        <p:spPr>
          <a:xfrm>
            <a:off x="7873252" y="994458"/>
            <a:ext cx="4114800" cy="5355312"/>
          </a:xfrm>
          <a:prstGeom prst="rect">
            <a:avLst/>
          </a:prstGeom>
          <a:noFill/>
        </p:spPr>
        <p:txBody>
          <a:bodyPr wrap="square" rtlCol="0">
            <a:spAutoFit/>
          </a:bodyPr>
          <a:lstStyle/>
          <a:p>
            <a:pPr algn="ctr"/>
            <a:r>
              <a:rPr lang="en-US" sz="3600" b="1" dirty="0" smtClean="0">
                <a:solidFill>
                  <a:srgbClr val="FFFF00"/>
                </a:solidFill>
                <a:latin typeface="Calibri" panose="020F0502020204030204" pitchFamily="34" charset="0"/>
                <a:cs typeface="Calibri" panose="020F0502020204030204" pitchFamily="34" charset="0"/>
              </a:rPr>
              <a:t>NOW YOU TRY!</a:t>
            </a:r>
          </a:p>
          <a:p>
            <a:pPr algn="ctr"/>
            <a:r>
              <a:rPr lang="en-US" sz="3600" b="1" dirty="0" smtClean="0">
                <a:latin typeface="Calibri" panose="020F0502020204030204" pitchFamily="34" charset="0"/>
                <a:cs typeface="Calibri" panose="020F0502020204030204" pitchFamily="34" charset="0"/>
              </a:rPr>
              <a:t>Choose </a:t>
            </a:r>
            <a:r>
              <a:rPr lang="en-US" sz="3600" b="1" dirty="0">
                <a:latin typeface="Calibri" panose="020F0502020204030204" pitchFamily="34" charset="0"/>
                <a:cs typeface="Calibri" panose="020F0502020204030204" pitchFamily="34" charset="0"/>
              </a:rPr>
              <a:t>another letter and </a:t>
            </a:r>
            <a:r>
              <a:rPr lang="en-US" sz="3600" b="1" dirty="0" smtClean="0">
                <a:latin typeface="Calibri" panose="020F0502020204030204" pitchFamily="34" charset="0"/>
                <a:cs typeface="Calibri" panose="020F0502020204030204" pitchFamily="34" charset="0"/>
              </a:rPr>
              <a:t>with </a:t>
            </a:r>
            <a:r>
              <a:rPr lang="en-US" sz="3600" b="1" dirty="0">
                <a:latin typeface="Calibri" panose="020F0502020204030204" pitchFamily="34" charset="0"/>
                <a:cs typeface="Calibri" panose="020F0502020204030204" pitchFamily="34" charset="0"/>
              </a:rPr>
              <a:t>a SPECIFIC example rather than textual evidence, connect the letter design to the text.  Aim for 3-4 sentences.</a:t>
            </a:r>
          </a:p>
          <a:p>
            <a:endParaRPr lang="en-US" dirty="0"/>
          </a:p>
        </p:txBody>
      </p:sp>
    </p:spTree>
    <p:extLst>
      <p:ext uri="{BB962C8B-B14F-4D97-AF65-F5344CB8AC3E}">
        <p14:creationId xmlns:p14="http://schemas.microsoft.com/office/powerpoint/2010/main" val="51898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chelle google image.pdf - Adobe Acrobat Reader DC"/>
          <p:cNvPicPr>
            <a:picLocks noChangeAspect="1"/>
          </p:cNvPicPr>
          <p:nvPr/>
        </p:nvPicPr>
        <p:blipFill rotWithShape="1">
          <a:blip r:embed="rId2"/>
          <a:srcRect l="3953" t="39524" r="29447" b="11905"/>
          <a:stretch/>
        </p:blipFill>
        <p:spPr>
          <a:xfrm>
            <a:off x="228599" y="359228"/>
            <a:ext cx="6384471" cy="3331029"/>
          </a:xfrm>
          <a:prstGeom prst="rect">
            <a:avLst/>
          </a:prstGeom>
        </p:spPr>
      </p:pic>
      <p:pic>
        <p:nvPicPr>
          <p:cNvPr id="7" name="Picture 6" descr="mIchelle google analysis.pdf - Adobe Acrobat Reader DC"/>
          <p:cNvPicPr>
            <a:picLocks noChangeAspect="1"/>
          </p:cNvPicPr>
          <p:nvPr/>
        </p:nvPicPr>
        <p:blipFill rotWithShape="1">
          <a:blip r:embed="rId3"/>
          <a:srcRect l="10426" t="50952" r="34386" b="28572"/>
          <a:stretch/>
        </p:blipFill>
        <p:spPr>
          <a:xfrm>
            <a:off x="636813" y="4049485"/>
            <a:ext cx="9781201" cy="2596244"/>
          </a:xfrm>
          <a:prstGeom prst="rect">
            <a:avLst/>
          </a:prstGeom>
        </p:spPr>
      </p:pic>
      <p:pic>
        <p:nvPicPr>
          <p:cNvPr id="8" name="Picture 7" descr="mIchelle google analysis.pdf - Adobe Acrobat Reader DC"/>
          <p:cNvPicPr>
            <a:picLocks noChangeAspect="1"/>
          </p:cNvPicPr>
          <p:nvPr/>
        </p:nvPicPr>
        <p:blipFill rotWithShape="1">
          <a:blip r:embed="rId3"/>
          <a:srcRect l="9405" t="26428" r="79183" b="52143"/>
          <a:stretch/>
        </p:blipFill>
        <p:spPr>
          <a:xfrm>
            <a:off x="7102928" y="555169"/>
            <a:ext cx="2220685" cy="2983014"/>
          </a:xfrm>
          <a:prstGeom prst="rect">
            <a:avLst/>
          </a:prstGeom>
        </p:spPr>
      </p:pic>
    </p:spTree>
    <p:extLst>
      <p:ext uri="{BB962C8B-B14F-4D97-AF65-F5344CB8AC3E}">
        <p14:creationId xmlns:p14="http://schemas.microsoft.com/office/powerpoint/2010/main" val="344994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13th tale [Compatibility Mode] - Word"/>
          <p:cNvPicPr>
            <a:picLocks noChangeAspect="1"/>
          </p:cNvPicPr>
          <p:nvPr/>
        </p:nvPicPr>
        <p:blipFill rotWithShape="1">
          <a:blip r:embed="rId2"/>
          <a:srcRect l="13322" t="27857" r="13606" b="8095"/>
          <a:stretch/>
        </p:blipFill>
        <p:spPr>
          <a:xfrm>
            <a:off x="212271" y="130627"/>
            <a:ext cx="7004957" cy="4392387"/>
          </a:xfrm>
          <a:prstGeom prst="rect">
            <a:avLst/>
          </a:prstGeom>
        </p:spPr>
      </p:pic>
      <p:pic>
        <p:nvPicPr>
          <p:cNvPr id="3" name="Picture 2" descr="Caylee2.pdf - Adobe Acrobat Reader DC"/>
          <p:cNvPicPr>
            <a:picLocks noChangeAspect="1"/>
          </p:cNvPicPr>
          <p:nvPr/>
        </p:nvPicPr>
        <p:blipFill rotWithShape="1">
          <a:blip r:embed="rId3"/>
          <a:srcRect l="40080" t="60476" r="33127" b="18732"/>
          <a:stretch/>
        </p:blipFill>
        <p:spPr>
          <a:xfrm>
            <a:off x="5949040" y="3396341"/>
            <a:ext cx="6000263" cy="3331029"/>
          </a:xfrm>
          <a:prstGeom prst="rect">
            <a:avLst/>
          </a:prstGeom>
        </p:spPr>
      </p:pic>
      <p:pic>
        <p:nvPicPr>
          <p:cNvPr id="5" name="Picture 4" descr="Caylee2.pdf - Adobe Acrobat Reader DC"/>
          <p:cNvPicPr>
            <a:picLocks noChangeAspect="1"/>
          </p:cNvPicPr>
          <p:nvPr/>
        </p:nvPicPr>
        <p:blipFill rotWithShape="1">
          <a:blip r:embed="rId3"/>
          <a:srcRect l="44946" t="32143" r="39724" b="43175"/>
          <a:stretch/>
        </p:blipFill>
        <p:spPr>
          <a:xfrm>
            <a:off x="8033656" y="130627"/>
            <a:ext cx="2509143" cy="2890159"/>
          </a:xfrm>
          <a:prstGeom prst="rect">
            <a:avLst/>
          </a:prstGeom>
        </p:spPr>
      </p:pic>
    </p:spTree>
    <p:extLst>
      <p:ext uri="{BB962C8B-B14F-4D97-AF65-F5344CB8AC3E}">
        <p14:creationId xmlns:p14="http://schemas.microsoft.com/office/powerpoint/2010/main" val="98298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cinderella image - Word"/>
          <p:cNvPicPr>
            <a:picLocks noChangeAspect="1"/>
          </p:cNvPicPr>
          <p:nvPr/>
        </p:nvPicPr>
        <p:blipFill rotWithShape="1">
          <a:blip r:embed="rId2"/>
          <a:srcRect l="16218" t="41667" r="12584" b="14047"/>
          <a:stretch/>
        </p:blipFill>
        <p:spPr>
          <a:xfrm>
            <a:off x="244928" y="3349"/>
            <a:ext cx="6825343" cy="3037114"/>
          </a:xfrm>
          <a:prstGeom prst="rect">
            <a:avLst/>
          </a:prstGeom>
        </p:spPr>
      </p:pic>
      <p:pic>
        <p:nvPicPr>
          <p:cNvPr id="4" name="Picture 3" descr="sample cinderella annotations - Word"/>
          <p:cNvPicPr>
            <a:picLocks noChangeAspect="1"/>
          </p:cNvPicPr>
          <p:nvPr/>
        </p:nvPicPr>
        <p:blipFill rotWithShape="1">
          <a:blip r:embed="rId3"/>
          <a:srcRect l="23713" t="61667" r="24167" b="4047"/>
          <a:stretch/>
        </p:blipFill>
        <p:spPr>
          <a:xfrm>
            <a:off x="2526845" y="2926163"/>
            <a:ext cx="8112267" cy="3817537"/>
          </a:xfrm>
          <a:prstGeom prst="rect">
            <a:avLst/>
          </a:prstGeom>
        </p:spPr>
      </p:pic>
      <p:pic>
        <p:nvPicPr>
          <p:cNvPr id="5" name="Picture 4" descr="sample cinderella annotations - Word"/>
          <p:cNvPicPr>
            <a:picLocks noChangeAspect="1"/>
          </p:cNvPicPr>
          <p:nvPr/>
        </p:nvPicPr>
        <p:blipFill rotWithShape="1">
          <a:blip r:embed="rId3"/>
          <a:srcRect l="22861" t="38334" r="61980" b="38452"/>
          <a:stretch/>
        </p:blipFill>
        <p:spPr>
          <a:xfrm>
            <a:off x="7976506" y="212271"/>
            <a:ext cx="2343151" cy="2566935"/>
          </a:xfrm>
          <a:prstGeom prst="rect">
            <a:avLst/>
          </a:prstGeom>
        </p:spPr>
      </p:pic>
    </p:spTree>
    <p:extLst>
      <p:ext uri="{BB962C8B-B14F-4D97-AF65-F5344CB8AC3E}">
        <p14:creationId xmlns:p14="http://schemas.microsoft.com/office/powerpoint/2010/main" val="118029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28141" t="26905" r="27573" b="28095"/>
          <a:stretch/>
        </p:blipFill>
        <p:spPr>
          <a:xfrm>
            <a:off x="1943100" y="277585"/>
            <a:ext cx="8670471" cy="6302767"/>
          </a:xfrm>
          <a:prstGeom prst="rect">
            <a:avLst/>
          </a:prstGeom>
        </p:spPr>
      </p:pic>
    </p:spTree>
    <p:extLst>
      <p:ext uri="{BB962C8B-B14F-4D97-AF65-F5344CB8AC3E}">
        <p14:creationId xmlns:p14="http://schemas.microsoft.com/office/powerpoint/2010/main" val="160576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28141" t="26905" r="27573" b="28095"/>
          <a:stretch/>
        </p:blipFill>
        <p:spPr>
          <a:xfrm>
            <a:off x="258376" y="979715"/>
            <a:ext cx="4941768" cy="3592286"/>
          </a:xfrm>
          <a:prstGeom prst="rect">
            <a:avLst/>
          </a:prstGeom>
        </p:spPr>
      </p:pic>
      <p:sp>
        <p:nvSpPr>
          <p:cNvPr id="2" name="TextBox 1"/>
          <p:cNvSpPr txBox="1"/>
          <p:nvPr/>
        </p:nvSpPr>
        <p:spPr>
          <a:xfrm>
            <a:off x="5426183" y="0"/>
            <a:ext cx="6765817" cy="7148111"/>
          </a:xfrm>
          <a:prstGeom prst="rect">
            <a:avLst/>
          </a:prstGeom>
          <a:noFill/>
        </p:spPr>
        <p:txBody>
          <a:bodyPr wrap="square" rtlCol="0">
            <a:spAutoFit/>
          </a:bodyPr>
          <a:lstStyle/>
          <a:p>
            <a:pPr algn="ctr"/>
            <a:r>
              <a:rPr lang="en-US" sz="2400" b="1" dirty="0">
                <a:solidFill>
                  <a:srgbClr val="FFFF00"/>
                </a:solidFill>
                <a:latin typeface="Calibri" panose="020F0502020204030204" pitchFamily="34" charset="0"/>
                <a:cs typeface="Calibri" panose="020F0502020204030204" pitchFamily="34" charset="0"/>
              </a:rPr>
              <a:t>Model:  Church steeple for the “l”</a:t>
            </a:r>
          </a:p>
          <a:p>
            <a:r>
              <a:rPr lang="en-US" sz="2450" b="1" dirty="0">
                <a:latin typeface="Calibri" panose="020F0502020204030204" pitchFamily="34" charset="0"/>
                <a:cs typeface="Calibri" panose="020F0502020204030204" pitchFamily="34" charset="0"/>
              </a:rPr>
              <a:t>The letter “l” is represented by a church steeple to reflect the religious focus of the play; it is a Puritan society that is supposed to adhere to the law of God.  When Hale comes to the Proctor house to administer the “10 Commandments test,” he is trying to determine if they are good Christians and thus if they are to be suspicioned of witchcraft.  After John fails, Hale says, “Theology, sir, is a fortress; no crack in a fortress may be accounted small” (Miller 67).  His words about the importance of maintaining a strong Christian life connect to the image of the towering steeple which hints at the </a:t>
            </a:r>
            <a:r>
              <a:rPr lang="en-US" sz="2450" b="1" dirty="0" smtClean="0">
                <a:latin typeface="Calibri" panose="020F0502020204030204" pitchFamily="34" charset="0"/>
                <a:cs typeface="Calibri" panose="020F0502020204030204" pitchFamily="34" charset="0"/>
              </a:rPr>
              <a:t>power </a:t>
            </a:r>
            <a:r>
              <a:rPr lang="en-US" sz="2450" b="1" dirty="0">
                <a:latin typeface="Calibri" panose="020F0502020204030204" pitchFamily="34" charset="0"/>
                <a:cs typeface="Calibri" panose="020F0502020204030204" pitchFamily="34" charset="0"/>
              </a:rPr>
              <a:t>of religion.  The irony, of course, is in the reader’s knowing that the power is a façade and that there is, indeed, a “crack” with people’s poor behavior, the church’s own hypocrisy, and society’s overall lack of morals. </a:t>
            </a:r>
          </a:p>
          <a:p>
            <a:endParaRPr lang="en-US" dirty="0"/>
          </a:p>
        </p:txBody>
      </p:sp>
      <p:sp>
        <p:nvSpPr>
          <p:cNvPr id="3" name="TextBox 2"/>
          <p:cNvSpPr txBox="1"/>
          <p:nvPr/>
        </p:nvSpPr>
        <p:spPr>
          <a:xfrm>
            <a:off x="739095" y="4840942"/>
            <a:ext cx="3980329" cy="1077218"/>
          </a:xfrm>
          <a:prstGeom prst="rect">
            <a:avLst/>
          </a:prstGeom>
          <a:noFill/>
        </p:spPr>
        <p:txBody>
          <a:bodyPr wrap="square" rtlCol="0">
            <a:spAutoFit/>
          </a:bodyPr>
          <a:lstStyle/>
          <a:p>
            <a:pPr algn="ctr"/>
            <a:r>
              <a:rPr lang="en-US" sz="3200" b="1" dirty="0" smtClean="0">
                <a:solidFill>
                  <a:srgbClr val="FFFF00"/>
                </a:solidFill>
                <a:latin typeface="Calibri" panose="020F0502020204030204" pitchFamily="34" charset="0"/>
              </a:rPr>
              <a:t>Model with textual </a:t>
            </a:r>
            <a:r>
              <a:rPr lang="en-US" sz="3200" b="1" dirty="0">
                <a:solidFill>
                  <a:srgbClr val="FFFF00"/>
                </a:solidFill>
                <a:latin typeface="Calibri" panose="020F0502020204030204" pitchFamily="34" charset="0"/>
              </a:rPr>
              <a:t>e</a:t>
            </a:r>
            <a:r>
              <a:rPr lang="en-US" sz="3200" b="1" dirty="0" smtClean="0">
                <a:solidFill>
                  <a:srgbClr val="FFFF00"/>
                </a:solidFill>
                <a:latin typeface="Calibri" panose="020F0502020204030204" pitchFamily="34" charset="0"/>
              </a:rPr>
              <a:t>vidence</a:t>
            </a:r>
            <a:endParaRPr lang="en-US" sz="32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5898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6183" y="0"/>
            <a:ext cx="6765817" cy="7148111"/>
          </a:xfrm>
          <a:prstGeom prst="rect">
            <a:avLst/>
          </a:prstGeom>
          <a:noFill/>
        </p:spPr>
        <p:txBody>
          <a:bodyPr wrap="square" rtlCol="0">
            <a:spAutoFit/>
          </a:bodyPr>
          <a:lstStyle/>
          <a:p>
            <a:pPr algn="ctr"/>
            <a:r>
              <a:rPr lang="en-US" sz="2400" b="1" dirty="0">
                <a:solidFill>
                  <a:srgbClr val="FFFF00"/>
                </a:solidFill>
                <a:latin typeface="Calibri" panose="020F0502020204030204" pitchFamily="34" charset="0"/>
                <a:cs typeface="Calibri" panose="020F0502020204030204" pitchFamily="34" charset="0"/>
              </a:rPr>
              <a:t>Model:  Church steeple for the “l”</a:t>
            </a:r>
          </a:p>
          <a:p>
            <a:r>
              <a:rPr lang="en-US" sz="2450" b="1" dirty="0">
                <a:solidFill>
                  <a:srgbClr val="66FF33"/>
                </a:solidFill>
                <a:latin typeface="Calibri" panose="020F0502020204030204" pitchFamily="34" charset="0"/>
                <a:cs typeface="Calibri" panose="020F0502020204030204" pitchFamily="34" charset="0"/>
              </a:rPr>
              <a:t>The letter “l” is represented by a church steeple to reflect the religious focus of the play; it is a Puritan society that is supposed to adhere to the law of God.  </a:t>
            </a:r>
            <a:r>
              <a:rPr lang="en-US" sz="2450" b="1" dirty="0">
                <a:solidFill>
                  <a:srgbClr val="FF3399"/>
                </a:solidFill>
                <a:latin typeface="Calibri" panose="020F0502020204030204" pitchFamily="34" charset="0"/>
                <a:cs typeface="Calibri" panose="020F0502020204030204" pitchFamily="34" charset="0"/>
              </a:rPr>
              <a:t>When Hale comes to the Proctor house to administer the “10 Commandments test,” he is trying to determine if they are good Christians and thus if they are to be suspicioned of witchcraft.  After John fails, Hale says, “Theology, sir, is a fortress; no crack in a fortress may be accounted small” (Miller 67).  </a:t>
            </a:r>
            <a:r>
              <a:rPr lang="en-US" sz="2450" b="1" dirty="0">
                <a:solidFill>
                  <a:srgbClr val="00B0F0"/>
                </a:solidFill>
                <a:latin typeface="Calibri" panose="020F0502020204030204" pitchFamily="34" charset="0"/>
                <a:cs typeface="Calibri" panose="020F0502020204030204" pitchFamily="34" charset="0"/>
              </a:rPr>
              <a:t>His words about the importance of maintaining a strong Christian life connect to the image of the towering steeple which hints at the </a:t>
            </a:r>
            <a:r>
              <a:rPr lang="en-US" sz="2450" b="1" dirty="0" smtClean="0">
                <a:solidFill>
                  <a:srgbClr val="00B0F0"/>
                </a:solidFill>
                <a:latin typeface="Calibri" panose="020F0502020204030204" pitchFamily="34" charset="0"/>
                <a:cs typeface="Calibri" panose="020F0502020204030204" pitchFamily="34" charset="0"/>
              </a:rPr>
              <a:t>power </a:t>
            </a:r>
            <a:r>
              <a:rPr lang="en-US" sz="2450" b="1" dirty="0">
                <a:solidFill>
                  <a:srgbClr val="00B0F0"/>
                </a:solidFill>
                <a:latin typeface="Calibri" panose="020F0502020204030204" pitchFamily="34" charset="0"/>
                <a:cs typeface="Calibri" panose="020F0502020204030204" pitchFamily="34" charset="0"/>
              </a:rPr>
              <a:t>of religion.  The irony, of course, is in the reader’s knowing that the power is a façade and that there is, indeed, a “crack” with people’s poor behavior, the church’s own hypocrisy, and society’s overall lack of morals. </a:t>
            </a:r>
          </a:p>
          <a:p>
            <a:endParaRPr lang="en-US" dirty="0"/>
          </a:p>
        </p:txBody>
      </p:sp>
      <p:sp>
        <p:nvSpPr>
          <p:cNvPr id="4" name="TextBox 3"/>
          <p:cNvSpPr txBox="1"/>
          <p:nvPr/>
        </p:nvSpPr>
        <p:spPr>
          <a:xfrm>
            <a:off x="489857" y="507679"/>
            <a:ext cx="4936326" cy="1200329"/>
          </a:xfrm>
          <a:prstGeom prst="rect">
            <a:avLst/>
          </a:prstGeom>
          <a:noFill/>
        </p:spPr>
        <p:txBody>
          <a:bodyPr wrap="square" rtlCol="0">
            <a:spAutoFit/>
          </a:bodyPr>
          <a:lstStyle/>
          <a:p>
            <a:r>
              <a:rPr lang="en-US" sz="2400" b="1" dirty="0" smtClean="0">
                <a:solidFill>
                  <a:srgbClr val="66FF33"/>
                </a:solidFill>
                <a:latin typeface="Calibri" panose="020F0502020204030204" pitchFamily="34" charset="0"/>
                <a:cs typeface="Calibri" panose="020F0502020204030204" pitchFamily="34" charset="0"/>
              </a:rPr>
              <a:t>Opening sentence describes the visual and makes a general connection to text</a:t>
            </a:r>
            <a:endParaRPr lang="en-US" sz="2400" b="1" dirty="0">
              <a:solidFill>
                <a:srgbClr val="66FF33"/>
              </a:solidFill>
              <a:latin typeface="Calibri" panose="020F0502020204030204" pitchFamily="34" charset="0"/>
              <a:cs typeface="Calibri" panose="020F0502020204030204" pitchFamily="34" charset="0"/>
            </a:endParaRPr>
          </a:p>
        </p:txBody>
      </p:sp>
      <p:sp>
        <p:nvSpPr>
          <p:cNvPr id="7" name="TextBox 6"/>
          <p:cNvSpPr txBox="1"/>
          <p:nvPr/>
        </p:nvSpPr>
        <p:spPr>
          <a:xfrm>
            <a:off x="489857" y="2484878"/>
            <a:ext cx="4936326" cy="830997"/>
          </a:xfrm>
          <a:prstGeom prst="rect">
            <a:avLst/>
          </a:prstGeom>
          <a:noFill/>
        </p:spPr>
        <p:txBody>
          <a:bodyPr wrap="square" rtlCol="0">
            <a:spAutoFit/>
          </a:bodyPr>
          <a:lstStyle/>
          <a:p>
            <a:r>
              <a:rPr lang="en-US" sz="2400" b="1" dirty="0" smtClean="0">
                <a:solidFill>
                  <a:srgbClr val="FF3399"/>
                </a:solidFill>
                <a:latin typeface="Calibri" panose="020F0502020204030204" pitchFamily="34" charset="0"/>
                <a:cs typeface="Calibri" panose="020F0502020204030204" pitchFamily="34" charset="0"/>
              </a:rPr>
              <a:t>Next is setting of context and evidence (which is cited).</a:t>
            </a:r>
            <a:endParaRPr lang="en-US" sz="2400" b="1" dirty="0">
              <a:solidFill>
                <a:srgbClr val="FF3399"/>
              </a:solidFill>
              <a:latin typeface="Calibri" panose="020F0502020204030204" pitchFamily="34" charset="0"/>
              <a:cs typeface="Calibri" panose="020F0502020204030204" pitchFamily="34" charset="0"/>
            </a:endParaRPr>
          </a:p>
        </p:txBody>
      </p:sp>
      <p:sp>
        <p:nvSpPr>
          <p:cNvPr id="8" name="TextBox 7"/>
          <p:cNvSpPr txBox="1"/>
          <p:nvPr/>
        </p:nvSpPr>
        <p:spPr>
          <a:xfrm>
            <a:off x="489857" y="4692909"/>
            <a:ext cx="4936326" cy="1200329"/>
          </a:xfrm>
          <a:prstGeom prst="rect">
            <a:avLst/>
          </a:prstGeom>
          <a:noFill/>
        </p:spPr>
        <p:txBody>
          <a:bodyPr wrap="square" rtlCol="0">
            <a:spAutoFit/>
          </a:bodyPr>
          <a:lstStyle/>
          <a:p>
            <a:r>
              <a:rPr lang="en-US" sz="2400" b="1" dirty="0" smtClean="0">
                <a:solidFill>
                  <a:srgbClr val="00B0F0"/>
                </a:solidFill>
                <a:latin typeface="Calibri" panose="020F0502020204030204" pitchFamily="34" charset="0"/>
                <a:cs typeface="Calibri" panose="020F0502020204030204" pitchFamily="34" charset="0"/>
              </a:rPr>
              <a:t>After evidence is explanation of evidence and analysis in linking the text back to the visual.</a:t>
            </a:r>
            <a:endParaRPr lang="en-US" sz="24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65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28141" t="26905" r="27573" b="28095"/>
          <a:stretch/>
        </p:blipFill>
        <p:spPr>
          <a:xfrm>
            <a:off x="258376" y="979715"/>
            <a:ext cx="4941768" cy="3592286"/>
          </a:xfrm>
          <a:prstGeom prst="rect">
            <a:avLst/>
          </a:prstGeom>
        </p:spPr>
      </p:pic>
      <p:sp>
        <p:nvSpPr>
          <p:cNvPr id="2" name="TextBox 1"/>
          <p:cNvSpPr txBox="1"/>
          <p:nvPr/>
        </p:nvSpPr>
        <p:spPr>
          <a:xfrm>
            <a:off x="5318607" y="770596"/>
            <a:ext cx="6765817" cy="6017032"/>
          </a:xfrm>
          <a:prstGeom prst="rect">
            <a:avLst/>
          </a:prstGeom>
          <a:noFill/>
        </p:spPr>
        <p:txBody>
          <a:bodyPr wrap="square" rtlCol="0">
            <a:spAutoFit/>
          </a:bodyPr>
          <a:lstStyle/>
          <a:p>
            <a:pPr algn="ctr"/>
            <a:r>
              <a:rPr lang="en-US" sz="2400" b="1" dirty="0">
                <a:solidFill>
                  <a:srgbClr val="FFFF00"/>
                </a:solidFill>
                <a:latin typeface="Calibri" panose="020F0502020204030204" pitchFamily="34" charset="0"/>
                <a:cs typeface="Calibri" panose="020F0502020204030204" pitchFamily="34" charset="0"/>
              </a:rPr>
              <a:t>Model:  Church steeple for the “l</a:t>
            </a:r>
            <a:r>
              <a:rPr lang="en-US" sz="2400" b="1" dirty="0" smtClean="0">
                <a:solidFill>
                  <a:srgbClr val="FFFF00"/>
                </a:solidFill>
                <a:latin typeface="Calibri" panose="020F0502020204030204" pitchFamily="34" charset="0"/>
                <a:cs typeface="Calibri" panose="020F0502020204030204" pitchFamily="34" charset="0"/>
              </a:rPr>
              <a:t>” with evidence</a:t>
            </a:r>
            <a:endParaRPr lang="en-US" sz="2400" b="1" dirty="0">
              <a:solidFill>
                <a:srgbClr val="FFFF00"/>
              </a:solidFill>
              <a:latin typeface="Calibri" panose="020F0502020204030204" pitchFamily="34" charset="0"/>
              <a:cs typeface="Calibri" panose="020F0502020204030204" pitchFamily="34" charset="0"/>
            </a:endParaRPr>
          </a:p>
          <a:p>
            <a:r>
              <a:rPr lang="en-US" sz="2450" b="1" dirty="0">
                <a:latin typeface="Calibri" panose="020F0502020204030204" pitchFamily="34" charset="0"/>
                <a:cs typeface="Calibri" panose="020F0502020204030204" pitchFamily="34" charset="0"/>
              </a:rPr>
              <a:t>The letter “l” is represented by a church steeple to reflect the religious focus of the play; it is a Puritan society that is supposed to adhere to the law of God.  When Hale comes to the Proctor </a:t>
            </a:r>
            <a:r>
              <a:rPr lang="en-US" sz="2450" b="1" dirty="0" smtClean="0">
                <a:latin typeface="Calibri" panose="020F0502020204030204" pitchFamily="34" charset="0"/>
                <a:cs typeface="Calibri" panose="020F0502020204030204" pitchFamily="34" charset="0"/>
              </a:rPr>
              <a:t>house after the first witchcraft allegations, he is suspicious about whether the Proctors are following Puritan rules.  He expresses concern that the Proctors don’t come to church often enough and one son is not baptized. After </a:t>
            </a:r>
            <a:r>
              <a:rPr lang="en-US" sz="2450" b="1" dirty="0">
                <a:latin typeface="Calibri" panose="020F0502020204030204" pitchFamily="34" charset="0"/>
                <a:cs typeface="Calibri" panose="020F0502020204030204" pitchFamily="34" charset="0"/>
              </a:rPr>
              <a:t>John </a:t>
            </a:r>
            <a:r>
              <a:rPr lang="en-US" sz="2450" b="1" dirty="0" smtClean="0">
                <a:latin typeface="Calibri" panose="020F0502020204030204" pitchFamily="34" charset="0"/>
                <a:cs typeface="Calibri" panose="020F0502020204030204" pitchFamily="34" charset="0"/>
              </a:rPr>
              <a:t>fails to recite the 10 Commandments, Hale is further worried about the couple’s faith and devotion.  For the Proctors, the  towering steeple looms over their fates as the girls unfairly accuse others under the guise of doing God’s work. </a:t>
            </a:r>
            <a:endParaRPr lang="en-US" sz="2450" b="1" dirty="0">
              <a:latin typeface="Calibri" panose="020F0502020204030204" pitchFamily="34" charset="0"/>
              <a:cs typeface="Calibri" panose="020F0502020204030204" pitchFamily="34" charset="0"/>
            </a:endParaRPr>
          </a:p>
          <a:p>
            <a:endParaRPr lang="en-US" dirty="0"/>
          </a:p>
        </p:txBody>
      </p:sp>
      <p:sp>
        <p:nvSpPr>
          <p:cNvPr id="3" name="TextBox 2"/>
          <p:cNvSpPr txBox="1"/>
          <p:nvPr/>
        </p:nvSpPr>
        <p:spPr>
          <a:xfrm>
            <a:off x="739095" y="4840942"/>
            <a:ext cx="3980329" cy="1569660"/>
          </a:xfrm>
          <a:prstGeom prst="rect">
            <a:avLst/>
          </a:prstGeom>
          <a:noFill/>
        </p:spPr>
        <p:txBody>
          <a:bodyPr wrap="square" rtlCol="0">
            <a:spAutoFit/>
          </a:bodyPr>
          <a:lstStyle/>
          <a:p>
            <a:pPr algn="ctr"/>
            <a:r>
              <a:rPr lang="en-US" sz="3200" b="1" dirty="0" smtClean="0">
                <a:solidFill>
                  <a:srgbClr val="FFFF00"/>
                </a:solidFill>
                <a:latin typeface="Calibri" panose="020F0502020204030204" pitchFamily="34" charset="0"/>
              </a:rPr>
              <a:t>Model with a specific rather than </a:t>
            </a:r>
            <a:r>
              <a:rPr lang="en-US" sz="3200" b="1" dirty="0">
                <a:solidFill>
                  <a:srgbClr val="FFFF00"/>
                </a:solidFill>
                <a:latin typeface="Calibri" panose="020F0502020204030204" pitchFamily="34" charset="0"/>
              </a:rPr>
              <a:t>t</a:t>
            </a:r>
            <a:r>
              <a:rPr lang="en-US" sz="3200" b="1" dirty="0" smtClean="0">
                <a:solidFill>
                  <a:srgbClr val="FFFF00"/>
                </a:solidFill>
                <a:latin typeface="Calibri" panose="020F0502020204030204" pitchFamily="34" charset="0"/>
              </a:rPr>
              <a:t>extual </a:t>
            </a:r>
            <a:r>
              <a:rPr lang="en-US" sz="3200" b="1" dirty="0">
                <a:solidFill>
                  <a:srgbClr val="FFFF00"/>
                </a:solidFill>
                <a:latin typeface="Calibri" panose="020F0502020204030204" pitchFamily="34" charset="0"/>
              </a:rPr>
              <a:t>e</a:t>
            </a:r>
            <a:r>
              <a:rPr lang="en-US" sz="3200" b="1" dirty="0" smtClean="0">
                <a:solidFill>
                  <a:srgbClr val="FFFF00"/>
                </a:solidFill>
                <a:latin typeface="Calibri" panose="020F0502020204030204" pitchFamily="34" charset="0"/>
              </a:rPr>
              <a:t>vidence</a:t>
            </a:r>
            <a:endParaRPr lang="en-US" sz="32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2934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6964" y="471636"/>
            <a:ext cx="6765817" cy="6386364"/>
          </a:xfrm>
          <a:prstGeom prst="rect">
            <a:avLst/>
          </a:prstGeom>
          <a:noFill/>
        </p:spPr>
        <p:txBody>
          <a:bodyPr wrap="square" rtlCol="0">
            <a:spAutoFit/>
          </a:bodyPr>
          <a:lstStyle/>
          <a:p>
            <a:pPr algn="ctr"/>
            <a:r>
              <a:rPr lang="en-US" sz="2400" b="1" dirty="0">
                <a:solidFill>
                  <a:srgbClr val="FFFF00"/>
                </a:solidFill>
                <a:latin typeface="Calibri" panose="020F0502020204030204" pitchFamily="34" charset="0"/>
                <a:cs typeface="Calibri" panose="020F0502020204030204" pitchFamily="34" charset="0"/>
              </a:rPr>
              <a:t>Model:  Church steeple for the “l</a:t>
            </a:r>
            <a:r>
              <a:rPr lang="en-US" sz="2400" b="1" dirty="0" smtClean="0">
                <a:solidFill>
                  <a:srgbClr val="FFFF00"/>
                </a:solidFill>
                <a:latin typeface="Calibri" panose="020F0502020204030204" pitchFamily="34" charset="0"/>
                <a:cs typeface="Calibri" panose="020F0502020204030204" pitchFamily="34" charset="0"/>
              </a:rPr>
              <a:t>” with specifics</a:t>
            </a:r>
          </a:p>
          <a:p>
            <a:pPr algn="ctr"/>
            <a:endParaRPr lang="en-US" sz="2400" b="1" dirty="0">
              <a:solidFill>
                <a:srgbClr val="FFFF00"/>
              </a:solidFill>
              <a:latin typeface="Calibri" panose="020F0502020204030204" pitchFamily="34" charset="0"/>
              <a:cs typeface="Calibri" panose="020F0502020204030204" pitchFamily="34" charset="0"/>
            </a:endParaRPr>
          </a:p>
          <a:p>
            <a:r>
              <a:rPr lang="en-US" sz="2450" b="1" dirty="0">
                <a:solidFill>
                  <a:srgbClr val="66FF33"/>
                </a:solidFill>
                <a:latin typeface="Calibri" panose="020F0502020204030204" pitchFamily="34" charset="0"/>
                <a:cs typeface="Calibri" panose="020F0502020204030204" pitchFamily="34" charset="0"/>
              </a:rPr>
              <a:t>The letter “l” is represented by a church steeple to reflect the religious focus of the play; it is a Puritan society that is supposed to adhere to the law of God.  </a:t>
            </a:r>
            <a:r>
              <a:rPr lang="en-US" sz="2450" b="1" dirty="0">
                <a:solidFill>
                  <a:srgbClr val="FF3399"/>
                </a:solidFill>
                <a:latin typeface="Calibri" panose="020F0502020204030204" pitchFamily="34" charset="0"/>
                <a:cs typeface="Calibri" panose="020F0502020204030204" pitchFamily="34" charset="0"/>
              </a:rPr>
              <a:t>When Hale comes to the Proctor </a:t>
            </a:r>
            <a:r>
              <a:rPr lang="en-US" sz="2450" b="1" dirty="0" smtClean="0">
                <a:solidFill>
                  <a:srgbClr val="FF3399"/>
                </a:solidFill>
                <a:latin typeface="Calibri" panose="020F0502020204030204" pitchFamily="34" charset="0"/>
                <a:cs typeface="Calibri" panose="020F0502020204030204" pitchFamily="34" charset="0"/>
              </a:rPr>
              <a:t>house after the first witchcraft allegations, he is suspicious about whether the Proctors are following Puritan rules</a:t>
            </a:r>
            <a:r>
              <a:rPr lang="en-US" sz="2450" b="1" dirty="0" smtClean="0">
                <a:latin typeface="Calibri" panose="020F0502020204030204" pitchFamily="34" charset="0"/>
                <a:cs typeface="Calibri" panose="020F0502020204030204" pitchFamily="34" charset="0"/>
              </a:rPr>
              <a:t>.  </a:t>
            </a:r>
            <a:r>
              <a:rPr lang="en-US" sz="2450" b="1" dirty="0" smtClean="0">
                <a:solidFill>
                  <a:srgbClr val="CC66FF"/>
                </a:solidFill>
                <a:latin typeface="Calibri" panose="020F0502020204030204" pitchFamily="34" charset="0"/>
                <a:cs typeface="Calibri" panose="020F0502020204030204" pitchFamily="34" charset="0"/>
              </a:rPr>
              <a:t>He expresses concern that the Proctors don’t come to church often enough and one son is not baptized. After </a:t>
            </a:r>
            <a:r>
              <a:rPr lang="en-US" sz="2450" b="1" dirty="0">
                <a:solidFill>
                  <a:srgbClr val="CC66FF"/>
                </a:solidFill>
                <a:latin typeface="Calibri" panose="020F0502020204030204" pitchFamily="34" charset="0"/>
                <a:cs typeface="Calibri" panose="020F0502020204030204" pitchFamily="34" charset="0"/>
              </a:rPr>
              <a:t>John </a:t>
            </a:r>
            <a:r>
              <a:rPr lang="en-US" sz="2450" b="1" dirty="0" smtClean="0">
                <a:solidFill>
                  <a:srgbClr val="CC66FF"/>
                </a:solidFill>
                <a:latin typeface="Calibri" panose="020F0502020204030204" pitchFamily="34" charset="0"/>
                <a:cs typeface="Calibri" panose="020F0502020204030204" pitchFamily="34" charset="0"/>
              </a:rPr>
              <a:t>fails to recite the 10 Commandments, Hale is further worried about the couple’s faith and devotion.  </a:t>
            </a:r>
            <a:r>
              <a:rPr lang="en-US" sz="2450" b="1" dirty="0" smtClean="0">
                <a:solidFill>
                  <a:srgbClr val="00B0F0"/>
                </a:solidFill>
                <a:latin typeface="Calibri" panose="020F0502020204030204" pitchFamily="34" charset="0"/>
                <a:cs typeface="Calibri" panose="020F0502020204030204" pitchFamily="34" charset="0"/>
              </a:rPr>
              <a:t>For the Proctors, the  towering steeple looms over their fates as the girls unfairly accuse others under the guise of doing God’s work. </a:t>
            </a:r>
            <a:endParaRPr lang="en-US" sz="2450" b="1" dirty="0">
              <a:solidFill>
                <a:srgbClr val="00B0F0"/>
              </a:solidFill>
              <a:latin typeface="Calibri" panose="020F0502020204030204" pitchFamily="34" charset="0"/>
              <a:cs typeface="Calibri" panose="020F0502020204030204" pitchFamily="34" charset="0"/>
            </a:endParaRPr>
          </a:p>
          <a:p>
            <a:endParaRPr lang="en-US" dirty="0"/>
          </a:p>
        </p:txBody>
      </p:sp>
      <p:sp>
        <p:nvSpPr>
          <p:cNvPr id="7" name="TextBox 6"/>
          <p:cNvSpPr txBox="1"/>
          <p:nvPr/>
        </p:nvSpPr>
        <p:spPr>
          <a:xfrm>
            <a:off x="555171" y="1226136"/>
            <a:ext cx="4936326" cy="1200329"/>
          </a:xfrm>
          <a:prstGeom prst="rect">
            <a:avLst/>
          </a:prstGeom>
          <a:noFill/>
        </p:spPr>
        <p:txBody>
          <a:bodyPr wrap="square" rtlCol="0">
            <a:spAutoFit/>
          </a:bodyPr>
          <a:lstStyle/>
          <a:p>
            <a:r>
              <a:rPr lang="en-US" sz="2400" b="1" dirty="0" smtClean="0">
                <a:solidFill>
                  <a:srgbClr val="66FF33"/>
                </a:solidFill>
                <a:latin typeface="Calibri" panose="020F0502020204030204" pitchFamily="34" charset="0"/>
                <a:cs typeface="Calibri" panose="020F0502020204030204" pitchFamily="34" charset="0"/>
              </a:rPr>
              <a:t>Opening sentence describes the visual and makes a general connection to text</a:t>
            </a:r>
            <a:endParaRPr lang="en-US" sz="2400" b="1" dirty="0">
              <a:solidFill>
                <a:srgbClr val="66FF33"/>
              </a:solidFill>
              <a:latin typeface="Calibri" panose="020F0502020204030204" pitchFamily="34" charset="0"/>
              <a:cs typeface="Calibri" panose="020F0502020204030204" pitchFamily="34" charset="0"/>
            </a:endParaRPr>
          </a:p>
        </p:txBody>
      </p:sp>
      <p:sp>
        <p:nvSpPr>
          <p:cNvPr id="8" name="TextBox 7"/>
          <p:cNvSpPr txBox="1"/>
          <p:nvPr/>
        </p:nvSpPr>
        <p:spPr>
          <a:xfrm>
            <a:off x="468726" y="3240432"/>
            <a:ext cx="4936326" cy="1569660"/>
          </a:xfrm>
          <a:prstGeom prst="rect">
            <a:avLst/>
          </a:prstGeom>
          <a:noFill/>
        </p:spPr>
        <p:txBody>
          <a:bodyPr wrap="square" rtlCol="0">
            <a:spAutoFit/>
          </a:bodyPr>
          <a:lstStyle/>
          <a:p>
            <a:r>
              <a:rPr lang="en-US" sz="2400" b="1" dirty="0" smtClean="0">
                <a:solidFill>
                  <a:srgbClr val="FF3399"/>
                </a:solidFill>
                <a:latin typeface="Calibri" panose="020F0502020204030204" pitchFamily="34" charset="0"/>
                <a:cs typeface="Calibri" panose="020F0502020204030204" pitchFamily="34" charset="0"/>
              </a:rPr>
              <a:t>Next is setting </a:t>
            </a:r>
            <a:r>
              <a:rPr lang="en-US" sz="2400" b="1" smtClean="0">
                <a:solidFill>
                  <a:srgbClr val="FF3399"/>
                </a:solidFill>
                <a:latin typeface="Calibri" panose="020F0502020204030204" pitchFamily="34" charset="0"/>
                <a:cs typeface="Calibri" panose="020F0502020204030204" pitchFamily="34" charset="0"/>
              </a:rPr>
              <a:t>of context.</a:t>
            </a:r>
            <a:endParaRPr lang="en-US" sz="2400" b="1" dirty="0" smtClean="0">
              <a:solidFill>
                <a:srgbClr val="FF3399"/>
              </a:solidFill>
              <a:latin typeface="Calibri" panose="020F0502020204030204" pitchFamily="34" charset="0"/>
              <a:cs typeface="Calibri" panose="020F0502020204030204" pitchFamily="34" charset="0"/>
            </a:endParaRPr>
          </a:p>
          <a:p>
            <a:endParaRPr lang="en-US" sz="2400" b="1" dirty="0">
              <a:solidFill>
                <a:srgbClr val="FF3399"/>
              </a:solidFill>
              <a:latin typeface="Calibri" panose="020F0502020204030204" pitchFamily="34" charset="0"/>
              <a:cs typeface="Calibri" panose="020F0502020204030204" pitchFamily="34" charset="0"/>
            </a:endParaRPr>
          </a:p>
          <a:p>
            <a:r>
              <a:rPr lang="en-US" sz="2400" b="1" dirty="0" smtClean="0">
                <a:solidFill>
                  <a:srgbClr val="CC66FF"/>
                </a:solidFill>
                <a:latin typeface="Calibri" panose="020F0502020204030204" pitchFamily="34" charset="0"/>
                <a:cs typeface="Calibri" panose="020F0502020204030204" pitchFamily="34" charset="0"/>
              </a:rPr>
              <a:t>SPECIFIC example from the text to start to link the visual to your novel</a:t>
            </a:r>
            <a:endParaRPr lang="en-US" sz="2400" b="1" dirty="0">
              <a:solidFill>
                <a:srgbClr val="CC66FF"/>
              </a:solidFill>
              <a:latin typeface="Calibri" panose="020F0502020204030204" pitchFamily="34" charset="0"/>
              <a:cs typeface="Calibri" panose="020F0502020204030204" pitchFamily="34" charset="0"/>
            </a:endParaRPr>
          </a:p>
        </p:txBody>
      </p:sp>
      <p:sp>
        <p:nvSpPr>
          <p:cNvPr id="9" name="TextBox 8"/>
          <p:cNvSpPr txBox="1"/>
          <p:nvPr/>
        </p:nvSpPr>
        <p:spPr>
          <a:xfrm>
            <a:off x="468726" y="5271043"/>
            <a:ext cx="4936326" cy="1200329"/>
          </a:xfrm>
          <a:prstGeom prst="rect">
            <a:avLst/>
          </a:prstGeom>
          <a:noFill/>
        </p:spPr>
        <p:txBody>
          <a:bodyPr wrap="square" rtlCol="0">
            <a:spAutoFit/>
          </a:bodyPr>
          <a:lstStyle/>
          <a:p>
            <a:r>
              <a:rPr lang="en-US" sz="2400" b="1" dirty="0" smtClean="0">
                <a:solidFill>
                  <a:srgbClr val="00B0F0"/>
                </a:solidFill>
                <a:latin typeface="Calibri" panose="020F0502020204030204" pitchFamily="34" charset="0"/>
                <a:cs typeface="Calibri" panose="020F0502020204030204" pitchFamily="34" charset="0"/>
              </a:rPr>
              <a:t>After example is explanation of evidence and analysis in linking the text back to the visual.</a:t>
            </a:r>
            <a:endParaRPr lang="en-US" sz="24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4264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529</TotalTime>
  <Words>777</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Schoolbook</vt:lpstr>
      <vt:lpstr>Wingdings 2</vt:lpstr>
      <vt:lpstr>View</vt:lpstr>
      <vt:lpstr>Google Doodle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Doodle</dc:title>
  <dc:creator>REMAR, COLLEEN</dc:creator>
  <cp:lastModifiedBy>REMAR, COLLEEN</cp:lastModifiedBy>
  <cp:revision>13</cp:revision>
  <dcterms:created xsi:type="dcterms:W3CDTF">2015-03-24T14:26:12Z</dcterms:created>
  <dcterms:modified xsi:type="dcterms:W3CDTF">2016-10-28T11:16:31Z</dcterms:modified>
</cp:coreProperties>
</file>