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A709D99-FE0B-284C-BB44-6BD002F1A6E3}" type="datetimeFigureOut">
              <a:rPr lang="en-US" smtClean="0"/>
              <a:pPr/>
              <a:t>10/14/2013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C32C-929B-5C4D-BB92-237C8C504C5D}"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0C32C-929B-5C4D-BB92-237C8C504C5D}"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C32C-929B-5C4D-BB92-237C8C504C5D}"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0C32C-929B-5C4D-BB92-237C8C504C5D}"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C32C-929B-5C4D-BB92-237C8C504C5D}"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09D99-FE0B-284C-BB44-6BD002F1A6E3}" type="datetimeFigureOut">
              <a:rPr lang="en-US" smtClean="0"/>
              <a:pPr/>
              <a:t>10/14/2013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0C32C-929B-5C4D-BB92-237C8C504C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A709D99-FE0B-284C-BB44-6BD002F1A6E3}" type="datetimeFigureOut">
              <a:rPr lang="en-US" smtClean="0"/>
              <a:pPr/>
              <a:t>10/14/2013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620C32C-929B-5C4D-BB92-237C8C504C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atingwell.com/recipes/leek_asparagus_herb_soup.html" TargetMode="External"/><Relationship Id="rId2" Type="http://schemas.openxmlformats.org/officeDocument/2006/relationships/hyperlink" Target="http://www.eatingwell.com/recipes/german_apple_pancake.html" TargetMode="External"/><Relationship Id="rId1" Type="http://schemas.openxmlformats.org/officeDocument/2006/relationships/slideLayout" Target="../slideLayouts/slideLayout2.xml"/><Relationship Id="rId4" Type="http://schemas.openxmlformats.org/officeDocument/2006/relationships/hyperlink" Target="http://www.eatingwell.com/recipes/curried_cashew_burgers.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eliacdisease.about.com/od/faqs/f/Spelt.htm" TargetMode="External"/><Relationship Id="rId2" Type="http://schemas.openxmlformats.org/officeDocument/2006/relationships/hyperlink" Target="http://celiacdisease.about.com/od/glutenfreefoodshoppin1/f/Einkorn-Wheat.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hopdiabetes.org/75-More-Diabetic-Meals-In-30-MinutesOr-Less.aspx?loc=ff-diabetesmealpla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17143"/>
            <a:ext cx="6400800" cy="945222"/>
          </a:xfrm>
        </p:spPr>
        <p:txBody>
          <a:bodyPr/>
          <a:lstStyle/>
          <a:p>
            <a:r>
              <a:rPr lang="en-US" dirty="0" smtClean="0"/>
              <a:t>Planning Meals</a:t>
            </a:r>
            <a:endParaRPr lang="en-US" dirty="0"/>
          </a:p>
        </p:txBody>
      </p:sp>
      <p:pic>
        <p:nvPicPr>
          <p:cNvPr id="3074" name="Picture 2"/>
          <p:cNvPicPr>
            <a:picLocks noChangeAspect="1" noChangeArrowheads="1"/>
          </p:cNvPicPr>
          <p:nvPr/>
        </p:nvPicPr>
        <p:blipFill>
          <a:blip r:embed="rId2"/>
          <a:srcRect/>
          <a:stretch>
            <a:fillRect/>
          </a:stretch>
        </p:blipFill>
        <p:spPr bwMode="auto">
          <a:xfrm>
            <a:off x="2316699" y="2272787"/>
            <a:ext cx="4583057" cy="3041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0" y="462336"/>
            <a:ext cx="7866580" cy="1150707"/>
          </a:xfrm>
        </p:spPr>
        <p:txBody>
          <a:bodyPr>
            <a:normAutofit fontScale="90000"/>
          </a:bodyPr>
          <a:lstStyle/>
          <a:p>
            <a:pPr algn="ctr"/>
            <a:r>
              <a:rPr lang="en-US" b="1" dirty="0"/>
              <a:t/>
            </a:r>
            <a:br>
              <a:rPr lang="en-US" b="1" dirty="0"/>
            </a:br>
            <a:r>
              <a:rPr lang="en-US" dirty="0"/>
              <a:t/>
            </a:r>
            <a:br>
              <a:rPr lang="en-US" dirty="0"/>
            </a:br>
            <a:r>
              <a:rPr lang="en-US" b="1" dirty="0"/>
              <a:t>Vegetarian diet pyramid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244" y="1842056"/>
            <a:ext cx="3352800" cy="3677265"/>
          </a:xfrm>
        </p:spPr>
      </p:pic>
    </p:spTree>
    <p:extLst>
      <p:ext uri="{BB962C8B-B14F-4D97-AF65-F5344CB8AC3E}">
        <p14:creationId xmlns:p14="http://schemas.microsoft.com/office/powerpoint/2010/main" val="1777773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fontScale="90000"/>
          </a:bodyPr>
          <a:lstStyle/>
          <a:p>
            <a:r>
              <a:rPr lang="en-US" dirty="0" smtClean="0"/>
              <a:t>Sample Menu - Vegetarian</a:t>
            </a:r>
            <a:endParaRPr lang="en-US" dirty="0"/>
          </a:p>
        </p:txBody>
      </p:sp>
      <p:sp>
        <p:nvSpPr>
          <p:cNvPr id="3" name="Content Placeholder 2"/>
          <p:cNvSpPr>
            <a:spLocks noGrp="1"/>
          </p:cNvSpPr>
          <p:nvPr>
            <p:ph idx="1"/>
          </p:nvPr>
        </p:nvSpPr>
        <p:spPr>
          <a:xfrm>
            <a:off x="1371600" y="2270590"/>
            <a:ext cx="6400800" cy="3215812"/>
          </a:xfrm>
        </p:spPr>
        <p:txBody>
          <a:bodyPr>
            <a:normAutofit fontScale="55000" lnSpcReduction="20000"/>
          </a:bodyPr>
          <a:lstStyle/>
          <a:p>
            <a:pPr marL="0" indent="0">
              <a:buNone/>
            </a:pPr>
            <a:r>
              <a:rPr lang="en-US" sz="2500" b="1" dirty="0"/>
              <a:t>Breakfast</a:t>
            </a:r>
          </a:p>
          <a:p>
            <a:pPr marL="393192" lvl="1" indent="0">
              <a:buNone/>
            </a:pPr>
            <a:r>
              <a:rPr lang="en-US" sz="2500" dirty="0">
                <a:hlinkClick r:id="rId2" tooltip="German Apple Pancake"/>
              </a:rPr>
              <a:t>German Apple Pancake</a:t>
            </a:r>
            <a:endParaRPr lang="en-US" sz="2500" dirty="0"/>
          </a:p>
          <a:p>
            <a:pPr marL="393192" lvl="1" indent="0">
              <a:buNone/>
            </a:pPr>
            <a:r>
              <a:rPr lang="en-US" sz="2500" dirty="0"/>
              <a:t>Strawberries (1 cup)</a:t>
            </a:r>
          </a:p>
          <a:p>
            <a:pPr marL="393192" lvl="1" indent="0">
              <a:buNone/>
            </a:pPr>
            <a:r>
              <a:rPr lang="en-US" sz="2500" dirty="0"/>
              <a:t>Skim Milk</a:t>
            </a:r>
          </a:p>
          <a:p>
            <a:pPr marL="0" indent="0">
              <a:buNone/>
            </a:pPr>
            <a:r>
              <a:rPr lang="en-US" sz="2500" b="1" dirty="0"/>
              <a:t>Lunch</a:t>
            </a:r>
          </a:p>
          <a:p>
            <a:pPr marL="393192" lvl="1" indent="0">
              <a:buNone/>
            </a:pPr>
            <a:r>
              <a:rPr lang="en-US" sz="2500" dirty="0">
                <a:hlinkClick r:id="rId3" tooltip="Leek, Asparagus &amp;amp;amp; Herb Soup"/>
              </a:rPr>
              <a:t>Leek, Asparagus &amp; Herb Soup</a:t>
            </a:r>
            <a:endParaRPr lang="en-US" sz="2500" dirty="0"/>
          </a:p>
          <a:p>
            <a:pPr marL="393192" lvl="1" indent="0">
              <a:buNone/>
            </a:pPr>
            <a:r>
              <a:rPr lang="en-US" sz="2500" dirty="0" smtClean="0"/>
              <a:t>Orange </a:t>
            </a:r>
            <a:r>
              <a:rPr lang="en-US" sz="2500" dirty="0"/>
              <a:t>(1 large)</a:t>
            </a:r>
          </a:p>
          <a:p>
            <a:pPr marL="0" indent="0">
              <a:buNone/>
            </a:pPr>
            <a:r>
              <a:rPr lang="en-US" sz="2500" b="1" dirty="0"/>
              <a:t>Snack</a:t>
            </a:r>
          </a:p>
          <a:p>
            <a:pPr marL="393192" lvl="1" indent="0">
              <a:buNone/>
            </a:pPr>
            <a:r>
              <a:rPr lang="en-US" sz="2500" dirty="0"/>
              <a:t>Apple</a:t>
            </a:r>
          </a:p>
          <a:p>
            <a:pPr marL="393192" lvl="1" indent="0">
              <a:buNone/>
            </a:pPr>
            <a:r>
              <a:rPr lang="en-US" sz="2500" dirty="0"/>
              <a:t>Skim Milk</a:t>
            </a:r>
          </a:p>
          <a:p>
            <a:pPr marL="0" indent="0">
              <a:buNone/>
            </a:pPr>
            <a:r>
              <a:rPr lang="en-US" sz="2500" b="1" dirty="0"/>
              <a:t>Dinner</a:t>
            </a:r>
          </a:p>
          <a:p>
            <a:pPr marL="393192" lvl="1" indent="0">
              <a:buNone/>
            </a:pPr>
            <a:r>
              <a:rPr lang="en-US" sz="2500" dirty="0">
                <a:hlinkClick r:id="rId4" tooltip="Curried Cashew Burgers"/>
              </a:rPr>
              <a:t>Curried Cashew Burgers</a:t>
            </a:r>
            <a:endParaRPr lang="en-US" sz="2500" dirty="0"/>
          </a:p>
          <a:p>
            <a:endParaRPr lang="en-US" dirty="0"/>
          </a:p>
        </p:txBody>
      </p:sp>
    </p:spTree>
    <p:extLst>
      <p:ext uri="{BB962C8B-B14F-4D97-AF65-F5344CB8AC3E}">
        <p14:creationId xmlns:p14="http://schemas.microsoft.com/office/powerpoint/2010/main" val="169729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Gluten?</a:t>
            </a:r>
            <a:endParaRPr lang="en-US" dirty="0"/>
          </a:p>
        </p:txBody>
      </p:sp>
      <p:sp>
        <p:nvSpPr>
          <p:cNvPr id="3" name="Content Placeholder 2"/>
          <p:cNvSpPr>
            <a:spLocks noGrp="1"/>
          </p:cNvSpPr>
          <p:nvPr>
            <p:ph idx="1"/>
          </p:nvPr>
        </p:nvSpPr>
        <p:spPr>
          <a:xfrm>
            <a:off x="1371600" y="2321959"/>
            <a:ext cx="6400800" cy="3616503"/>
          </a:xfrm>
        </p:spPr>
        <p:txBody>
          <a:bodyPr>
            <a:normAutofit fontScale="40000" lnSpcReduction="20000"/>
          </a:bodyPr>
          <a:lstStyle/>
          <a:p>
            <a:pPr marL="0" indent="0">
              <a:buNone/>
            </a:pPr>
            <a:r>
              <a:rPr lang="en-US" sz="2200" b="1" dirty="0"/>
              <a:t>Gluten Gives Dough Elasticity, Structure</a:t>
            </a:r>
          </a:p>
          <a:p>
            <a:r>
              <a:rPr lang="en-US" sz="3000" dirty="0"/>
              <a:t>The gluten in wheat, barley and rye actually consists of two proteins: </a:t>
            </a:r>
            <a:r>
              <a:rPr lang="en-US" sz="3000" dirty="0" err="1"/>
              <a:t>gliadin</a:t>
            </a:r>
            <a:r>
              <a:rPr lang="en-US" sz="3000" dirty="0"/>
              <a:t> and </a:t>
            </a:r>
            <a:r>
              <a:rPr lang="en-US" sz="3000" dirty="0" err="1"/>
              <a:t>glutenin</a:t>
            </a:r>
            <a:r>
              <a:rPr lang="en-US" sz="3000" dirty="0"/>
              <a:t>. When the two combine during the baking process, they form a thick, stretchy, glue-like substance that provides bread and other baked goods with elasticity and appealing texture.</a:t>
            </a:r>
          </a:p>
          <a:p>
            <a:r>
              <a:rPr lang="en-US" sz="3000" dirty="0"/>
              <a:t>Gluten also helps bread dough rise by trapping (literally gluing) bubbles from fermenting yeast within the dough itself, allowing the dough to rise into a light and airy loaf. Sadly, the gluten proteins in other grains don't provide this same ability, which is why it's so difficult to find decent gluten-free bread.</a:t>
            </a:r>
          </a:p>
          <a:p>
            <a:r>
              <a:rPr lang="en-US" sz="3000" dirty="0"/>
              <a:t>It's these qualities in baked goods that gave rise to the popularity of modern wheat (and to a lesser extent barley and rye). In fact, modern wheat has been bred to contain far more gluten than older varieties of wheat such as </a:t>
            </a:r>
            <a:r>
              <a:rPr lang="en-US" sz="3000" dirty="0">
                <a:hlinkClick r:id="rId2"/>
              </a:rPr>
              <a:t>Einkorn wheat</a:t>
            </a:r>
            <a:r>
              <a:rPr lang="en-US" sz="3000" dirty="0"/>
              <a:t> and </a:t>
            </a:r>
            <a:r>
              <a:rPr lang="en-US" sz="3000" dirty="0">
                <a:hlinkClick r:id="rId3"/>
              </a:rPr>
              <a:t>spelt wheat</a:t>
            </a:r>
            <a:r>
              <a:rPr lang="en-US" sz="3000" dirty="0"/>
              <a:t>, which makes modern wheat more toxic for those of us who react to it.</a:t>
            </a:r>
          </a:p>
          <a:p>
            <a:endParaRPr lang="en-US" dirty="0"/>
          </a:p>
        </p:txBody>
      </p:sp>
    </p:spTree>
    <p:extLst>
      <p:ext uri="{BB962C8B-B14F-4D97-AF65-F5344CB8AC3E}">
        <p14:creationId xmlns:p14="http://schemas.microsoft.com/office/powerpoint/2010/main" val="3813043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1455"/>
            <a:ext cx="6400800" cy="1231187"/>
          </a:xfrm>
        </p:spPr>
        <p:txBody>
          <a:bodyPr>
            <a:normAutofit/>
          </a:bodyPr>
          <a:lstStyle/>
          <a:p>
            <a:r>
              <a:rPr lang="en-US" dirty="0" smtClean="0"/>
              <a:t>Sample Menu - Gluten Free </a:t>
            </a:r>
            <a:endParaRPr lang="en-US" dirty="0"/>
          </a:p>
        </p:txBody>
      </p:sp>
      <p:sp>
        <p:nvSpPr>
          <p:cNvPr id="3" name="Content Placeholder 2"/>
          <p:cNvSpPr>
            <a:spLocks noGrp="1"/>
          </p:cNvSpPr>
          <p:nvPr>
            <p:ph idx="1"/>
          </p:nvPr>
        </p:nvSpPr>
        <p:spPr>
          <a:xfrm>
            <a:off x="1371600" y="2222642"/>
            <a:ext cx="6400800" cy="3263759"/>
          </a:xfrm>
        </p:spPr>
        <p:txBody>
          <a:bodyPr>
            <a:normAutofit fontScale="85000" lnSpcReduction="20000"/>
          </a:bodyPr>
          <a:lstStyle/>
          <a:p>
            <a:pPr marL="0" indent="0">
              <a:buNone/>
            </a:pPr>
            <a:r>
              <a:rPr lang="en-US" b="1" dirty="0"/>
              <a:t>Breakfasts</a:t>
            </a:r>
          </a:p>
          <a:p>
            <a:pPr marL="0" indent="0">
              <a:buNone/>
            </a:pPr>
            <a:r>
              <a:rPr lang="en-US" dirty="0" smtClean="0"/>
              <a:t>Egg</a:t>
            </a:r>
            <a:r>
              <a:rPr lang="en-US" dirty="0"/>
              <a:t>, cheese, and vegetable omelet with potatoes and fresh fruit</a:t>
            </a:r>
          </a:p>
          <a:p>
            <a:pPr marL="0" indent="0">
              <a:buNone/>
            </a:pPr>
            <a:r>
              <a:rPr lang="en-US" b="1" dirty="0" smtClean="0"/>
              <a:t>Lunch</a:t>
            </a:r>
            <a:endParaRPr lang="en-US" dirty="0"/>
          </a:p>
          <a:p>
            <a:pPr marL="0" indent="0">
              <a:buNone/>
            </a:pPr>
            <a:r>
              <a:rPr lang="en-US" dirty="0" smtClean="0"/>
              <a:t>Stir-fried </a:t>
            </a:r>
            <a:r>
              <a:rPr lang="en-US" dirty="0"/>
              <a:t>meat and vegetables with rice and wheat-free tamari</a:t>
            </a:r>
          </a:p>
          <a:p>
            <a:pPr marL="0" indent="0">
              <a:buNone/>
            </a:pPr>
            <a:r>
              <a:rPr lang="en-US" b="1" dirty="0" smtClean="0"/>
              <a:t>Dinner</a:t>
            </a:r>
            <a:endParaRPr lang="en-US" b="1" dirty="0"/>
          </a:p>
          <a:p>
            <a:pPr marL="0" indent="0">
              <a:buNone/>
            </a:pPr>
            <a:r>
              <a:rPr lang="en-US" dirty="0"/>
              <a:t>Corn tortillas with stir-fried meat and </a:t>
            </a:r>
            <a:r>
              <a:rPr lang="en-US" dirty="0" smtClean="0"/>
              <a:t>vegetables</a:t>
            </a:r>
            <a:endParaRPr lang="en-US" dirty="0"/>
          </a:p>
          <a:p>
            <a:pPr marL="0" indent="0">
              <a:buNone/>
            </a:pPr>
            <a:r>
              <a:rPr lang="en-US" b="1" dirty="0"/>
              <a:t>Snacks</a:t>
            </a:r>
          </a:p>
          <a:p>
            <a:pPr marL="0" indent="0">
              <a:buNone/>
            </a:pPr>
            <a:r>
              <a:rPr lang="en-US" dirty="0" smtClean="0"/>
              <a:t>Celery </a:t>
            </a:r>
            <a:r>
              <a:rPr lang="en-US" dirty="0"/>
              <a:t>sticks with </a:t>
            </a:r>
            <a:r>
              <a:rPr lang="en-US" dirty="0" smtClean="0"/>
              <a:t>peanut </a:t>
            </a:r>
            <a:r>
              <a:rPr lang="en-US" dirty="0"/>
              <a:t>butter</a:t>
            </a:r>
          </a:p>
          <a:p>
            <a:pPr marL="0" indent="0">
              <a:buNone/>
            </a:pPr>
            <a:r>
              <a:rPr lang="en-US" dirty="0"/>
              <a:t>String cheese</a:t>
            </a:r>
          </a:p>
          <a:p>
            <a:pPr marL="0" indent="0">
              <a:buNone/>
            </a:pPr>
            <a:endParaRPr lang="en-US" dirty="0"/>
          </a:p>
        </p:txBody>
      </p:sp>
    </p:spTree>
    <p:extLst>
      <p:ext uri="{BB962C8B-B14F-4D97-AF65-F5344CB8AC3E}">
        <p14:creationId xmlns:p14="http://schemas.microsoft.com/office/powerpoint/2010/main" val="807494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793" y="1571945"/>
            <a:ext cx="6400800" cy="594189"/>
          </a:xfrm>
        </p:spPr>
        <p:txBody>
          <a:bodyPr>
            <a:normAutofit fontScale="90000"/>
          </a:bodyPr>
          <a:lstStyle/>
          <a:p>
            <a:r>
              <a:rPr lang="en-US" b="1" dirty="0"/>
              <a:t>What is a Diabetes Meal Plan?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 </a:t>
            </a:r>
            <a:r>
              <a:rPr lang="en-US" dirty="0">
                <a:hlinkClick r:id="rId2"/>
              </a:rPr>
              <a:t>diabetes meal plan</a:t>
            </a:r>
            <a:r>
              <a:rPr lang="en-US" dirty="0"/>
              <a:t> is a guide that tells you how much and what kinds of food you can choose to eat at meals and snack times. A good meal plan should fit in with your schedule and eating habits. Some meal planning tools include the plate method, carb counting, and glycemic index. The right meal plan will help you improve your blood glucose, blood pressure, and cholesterol numbers and also help keep your weight on track. Whether you need to lose weight or stay where you are, your meal plan can help.</a:t>
            </a:r>
          </a:p>
        </p:txBody>
      </p:sp>
    </p:spTree>
    <p:extLst>
      <p:ext uri="{BB962C8B-B14F-4D97-AF65-F5344CB8AC3E}">
        <p14:creationId xmlns:p14="http://schemas.microsoft.com/office/powerpoint/2010/main" val="1173729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0561"/>
            <a:ext cx="8229600" cy="1006011"/>
          </a:xfrm>
        </p:spPr>
        <p:txBody>
          <a:bodyPr>
            <a:normAutofit/>
          </a:bodyPr>
          <a:lstStyle/>
          <a:p>
            <a:r>
              <a:rPr lang="en-US" dirty="0" smtClean="0"/>
              <a:t>Sample Menu - Diabetic</a:t>
            </a:r>
            <a:endParaRPr lang="en-US" dirty="0"/>
          </a:p>
        </p:txBody>
      </p:sp>
      <p:sp>
        <p:nvSpPr>
          <p:cNvPr id="3" name="Content Placeholder 2"/>
          <p:cNvSpPr>
            <a:spLocks noGrp="1"/>
          </p:cNvSpPr>
          <p:nvPr>
            <p:ph idx="1"/>
          </p:nvPr>
        </p:nvSpPr>
        <p:spPr>
          <a:xfrm>
            <a:off x="1094198" y="1638729"/>
            <a:ext cx="7484723" cy="5088642"/>
          </a:xfrm>
        </p:spPr>
        <p:txBody>
          <a:bodyPr>
            <a:normAutofit fontScale="25000" lnSpcReduction="20000"/>
          </a:bodyPr>
          <a:lstStyle/>
          <a:p>
            <a:pPr marL="0" indent="0">
              <a:buNone/>
            </a:pPr>
            <a:r>
              <a:rPr lang="en-US" sz="4800" b="1" dirty="0"/>
              <a:t>Breakfast</a:t>
            </a:r>
          </a:p>
          <a:p>
            <a:pPr marL="0" indent="0">
              <a:buNone/>
            </a:pPr>
            <a:r>
              <a:rPr lang="en-US" sz="4800" dirty="0"/>
              <a:t>(360 calories, 52.5 grams carbohydrate)</a:t>
            </a:r>
          </a:p>
          <a:p>
            <a:pPr marL="0" indent="0">
              <a:buNone/>
            </a:pPr>
            <a:r>
              <a:rPr lang="en-US" sz="4800" dirty="0"/>
              <a:t>1 slice toasted whole wheat bread with 1 teaspoon </a:t>
            </a:r>
            <a:r>
              <a:rPr lang="en-US" sz="4800" dirty="0" smtClean="0"/>
              <a:t>margarine,</a:t>
            </a:r>
            <a:r>
              <a:rPr lang="en-US" sz="4800" dirty="0"/>
              <a:t> </a:t>
            </a:r>
            <a:r>
              <a:rPr lang="en-US" sz="4800" dirty="0" smtClean="0"/>
              <a:t>1/4 </a:t>
            </a:r>
            <a:r>
              <a:rPr lang="en-US" sz="4800" dirty="0"/>
              <a:t>cup egg substitute or cottage cheese</a:t>
            </a:r>
            <a:br>
              <a:rPr lang="en-US" sz="4800" dirty="0"/>
            </a:br>
            <a:r>
              <a:rPr lang="en-US" sz="4800" dirty="0"/>
              <a:t>1/2 cup </a:t>
            </a:r>
            <a:r>
              <a:rPr lang="en-US" sz="4800" dirty="0" smtClean="0"/>
              <a:t>oatmeal,</a:t>
            </a:r>
            <a:r>
              <a:rPr lang="en-US" sz="4800" dirty="0"/>
              <a:t> </a:t>
            </a:r>
            <a:r>
              <a:rPr lang="en-US" sz="4800" dirty="0" smtClean="0"/>
              <a:t>1/2 </a:t>
            </a:r>
            <a:r>
              <a:rPr lang="en-US" sz="4800" dirty="0"/>
              <a:t>cup skim </a:t>
            </a:r>
            <a:r>
              <a:rPr lang="en-US" sz="4800" dirty="0" smtClean="0"/>
              <a:t>milk and 1/2 </a:t>
            </a:r>
            <a:r>
              <a:rPr lang="en-US" sz="4800" dirty="0"/>
              <a:t>small banana</a:t>
            </a:r>
          </a:p>
          <a:p>
            <a:pPr marL="0" indent="0">
              <a:buNone/>
            </a:pPr>
            <a:r>
              <a:rPr lang="en-US" sz="4800" b="1" dirty="0"/>
              <a:t>Lunch</a:t>
            </a:r>
          </a:p>
          <a:p>
            <a:pPr marL="0" indent="0">
              <a:buNone/>
            </a:pPr>
            <a:r>
              <a:rPr lang="en-US" sz="4800" dirty="0"/>
              <a:t>(535 calories, 75 grams carbohydrate)</a:t>
            </a:r>
          </a:p>
          <a:p>
            <a:pPr marL="0" indent="0">
              <a:buNone/>
            </a:pPr>
            <a:r>
              <a:rPr lang="en-US" sz="4800" dirty="0"/>
              <a:t>1 cup vegetable soup with 4-6 </a:t>
            </a:r>
            <a:r>
              <a:rPr lang="en-US" sz="4800" dirty="0" smtClean="0"/>
              <a:t>crackers, 1 </a:t>
            </a:r>
            <a:r>
              <a:rPr lang="en-US" sz="4800" dirty="0"/>
              <a:t>turkey sandwich (2 slices whole wheat bread, 1 ounce turkey and 1 ounce low-fat cheese, 1 teaspoon mayonnaise</a:t>
            </a:r>
            <a:r>
              <a:rPr lang="en-US" sz="4800" dirty="0" smtClean="0"/>
              <a:t>), 1 </a:t>
            </a:r>
            <a:r>
              <a:rPr lang="en-US" sz="4800" dirty="0"/>
              <a:t>small apple</a:t>
            </a:r>
          </a:p>
          <a:p>
            <a:pPr marL="0" indent="0">
              <a:buNone/>
            </a:pPr>
            <a:r>
              <a:rPr lang="en-US" sz="4800" b="1" dirty="0"/>
              <a:t>Dinner</a:t>
            </a:r>
          </a:p>
          <a:p>
            <a:pPr marL="0" indent="0">
              <a:buNone/>
            </a:pPr>
            <a:r>
              <a:rPr lang="en-US" sz="4800" dirty="0"/>
              <a:t>(635 calories, 65 grams carbohydrate)</a:t>
            </a:r>
          </a:p>
          <a:p>
            <a:pPr marL="0" indent="0">
              <a:buNone/>
            </a:pPr>
            <a:r>
              <a:rPr lang="en-US" sz="4800" dirty="0" smtClean="0"/>
              <a:t>4 </a:t>
            </a:r>
            <a:r>
              <a:rPr lang="en-US" sz="4800" dirty="0"/>
              <a:t>ounces broiled chicken breast with basil and oregano sprinkled on </a:t>
            </a:r>
            <a:r>
              <a:rPr lang="en-US" sz="4800" dirty="0" smtClean="0"/>
              <a:t>top,</a:t>
            </a:r>
            <a:r>
              <a:rPr lang="en-US" sz="4800" dirty="0"/>
              <a:t> </a:t>
            </a:r>
            <a:r>
              <a:rPr lang="en-US" sz="4800" dirty="0" smtClean="0"/>
              <a:t>2/3 </a:t>
            </a:r>
            <a:r>
              <a:rPr lang="en-US" sz="4800" dirty="0"/>
              <a:t>cup cooked brown </a:t>
            </a:r>
            <a:r>
              <a:rPr lang="en-US" sz="4800" dirty="0" smtClean="0"/>
              <a:t>rice, 1/2 </a:t>
            </a:r>
            <a:r>
              <a:rPr lang="en-US" sz="4800" dirty="0"/>
              <a:t>cup cooked </a:t>
            </a:r>
            <a:r>
              <a:rPr lang="en-US" sz="4800" dirty="0" smtClean="0"/>
              <a:t>carrots,</a:t>
            </a:r>
            <a:r>
              <a:rPr lang="en-US" sz="4800" dirty="0"/>
              <a:t> </a:t>
            </a:r>
            <a:r>
              <a:rPr lang="en-US" sz="4800" dirty="0" smtClean="0"/>
              <a:t>1 </a:t>
            </a:r>
            <a:r>
              <a:rPr lang="en-US" sz="4800" dirty="0"/>
              <a:t>small whole grain dinner roll with 1 teaspoon </a:t>
            </a:r>
            <a:r>
              <a:rPr lang="en-US" sz="4800" dirty="0" smtClean="0"/>
              <a:t>margarine, Tossed </a:t>
            </a:r>
            <a:r>
              <a:rPr lang="en-US" sz="4800" dirty="0"/>
              <a:t>salad with 2 tablespoons low-fat salad </a:t>
            </a:r>
            <a:r>
              <a:rPr lang="en-US" sz="4800" dirty="0" smtClean="0"/>
              <a:t>dressing,</a:t>
            </a:r>
            <a:r>
              <a:rPr lang="en-US" sz="4800" dirty="0"/>
              <a:t> </a:t>
            </a:r>
            <a:r>
              <a:rPr lang="en-US" sz="4800" dirty="0" smtClean="0"/>
              <a:t>4 </a:t>
            </a:r>
            <a:r>
              <a:rPr lang="en-US" sz="4800" dirty="0"/>
              <a:t>unsweetened canned apricot halves or 1 small slice of angel food cake</a:t>
            </a:r>
          </a:p>
          <a:p>
            <a:pPr marL="0" indent="0">
              <a:buNone/>
            </a:pPr>
            <a:r>
              <a:rPr lang="en-US" sz="4800" b="1" dirty="0"/>
              <a:t>Snacks</a:t>
            </a:r>
          </a:p>
          <a:p>
            <a:pPr marL="0" indent="0">
              <a:buNone/>
            </a:pPr>
            <a:r>
              <a:rPr lang="en-US" sz="4800" dirty="0"/>
              <a:t>(Each has 60 calories or 15 grams carbohydrate. Pick two per day.)</a:t>
            </a:r>
          </a:p>
          <a:p>
            <a:pPr marL="0" indent="0">
              <a:buNone/>
            </a:pPr>
            <a:r>
              <a:rPr lang="en-US" sz="4800" dirty="0"/>
              <a:t>16 fat-free tortilla chips with </a:t>
            </a:r>
            <a:r>
              <a:rPr lang="en-US" sz="4800" dirty="0" smtClean="0"/>
              <a:t>salsa, </a:t>
            </a:r>
            <a:r>
              <a:rPr lang="en-US" sz="4800" dirty="0"/>
              <a:t/>
            </a:r>
            <a:br>
              <a:rPr lang="en-US" sz="4800" dirty="0"/>
            </a:br>
            <a:r>
              <a:rPr lang="en-US" sz="4800" dirty="0"/>
              <a:t>1/2 cup artificially sweetened chocolate pudding</a:t>
            </a:r>
            <a:br>
              <a:rPr lang="en-US" sz="4800" dirty="0"/>
            </a:br>
            <a:r>
              <a:rPr lang="en-US" sz="4800" dirty="0"/>
              <a:t>1 ounce string cheese plus one small piece of fruit</a:t>
            </a:r>
            <a:br>
              <a:rPr lang="en-US" sz="4800" dirty="0"/>
            </a:br>
            <a:r>
              <a:rPr lang="en-US" sz="5600" dirty="0"/>
              <a:t>3 cups light popcorn</a:t>
            </a:r>
          </a:p>
          <a:p>
            <a:endParaRPr lang="en-US" dirty="0"/>
          </a:p>
        </p:txBody>
      </p:sp>
    </p:spTree>
    <p:extLst>
      <p:ext uri="{BB962C8B-B14F-4D97-AF65-F5344CB8AC3E}">
        <p14:creationId xmlns:p14="http://schemas.microsoft.com/office/powerpoint/2010/main" val="3195240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87" y="1027416"/>
            <a:ext cx="6693613" cy="1078786"/>
          </a:xfrm>
        </p:spPr>
        <p:txBody>
          <a:bodyPr>
            <a:normAutofit fontScale="90000"/>
          </a:bodyPr>
          <a:lstStyle/>
          <a:p>
            <a:r>
              <a:rPr lang="en-US" dirty="0" smtClean="0"/>
              <a:t>Components of a daily menu!</a:t>
            </a:r>
            <a:endParaRPr lang="en-US" dirty="0"/>
          </a:p>
        </p:txBody>
      </p:sp>
      <p:sp>
        <p:nvSpPr>
          <p:cNvPr id="3" name="Content Placeholder 2"/>
          <p:cNvSpPr>
            <a:spLocks noGrp="1"/>
          </p:cNvSpPr>
          <p:nvPr>
            <p:ph idx="1"/>
          </p:nvPr>
        </p:nvSpPr>
        <p:spPr>
          <a:xfrm>
            <a:off x="1371600" y="2291138"/>
            <a:ext cx="6400800" cy="3195264"/>
          </a:xfrm>
        </p:spPr>
        <p:txBody>
          <a:bodyPr>
            <a:normAutofit/>
          </a:bodyPr>
          <a:lstStyle/>
          <a:p>
            <a:r>
              <a:rPr lang="en-US" sz="2400" dirty="0" smtClean="0"/>
              <a:t>Five Food Groups </a:t>
            </a:r>
          </a:p>
          <a:p>
            <a:pPr lvl="1"/>
            <a:r>
              <a:rPr lang="en-US" dirty="0" smtClean="0"/>
              <a:t>Vegetables/Fruits	</a:t>
            </a:r>
            <a:r>
              <a:rPr lang="en-US" dirty="0" smtClean="0"/>
              <a:t>4 </a:t>
            </a:r>
            <a:r>
              <a:rPr lang="en-US" dirty="0" smtClean="0"/>
              <a:t>servings</a:t>
            </a:r>
          </a:p>
          <a:p>
            <a:pPr lvl="1"/>
            <a:r>
              <a:rPr lang="en-US" dirty="0" smtClean="0"/>
              <a:t>Bread/Cereal		4 – 8 servings</a:t>
            </a:r>
          </a:p>
          <a:p>
            <a:pPr lvl="1"/>
            <a:r>
              <a:rPr lang="en-US" dirty="0" smtClean="0"/>
              <a:t>Milk/Cheese		Child: 4 servings/Adult: 2 servings</a:t>
            </a:r>
          </a:p>
          <a:p>
            <a:pPr lvl="1"/>
            <a:r>
              <a:rPr lang="en-US" dirty="0" smtClean="0"/>
              <a:t>Meat/Poultry/Fish	</a:t>
            </a:r>
            <a:r>
              <a:rPr lang="en-US" dirty="0" smtClean="0"/>
              <a:t>2 </a:t>
            </a:r>
            <a:r>
              <a:rPr lang="en-US" dirty="0" smtClean="0"/>
              <a:t>Servings</a:t>
            </a:r>
          </a:p>
          <a:p>
            <a:pPr lvl="1"/>
            <a:r>
              <a:rPr lang="en-US" dirty="0" smtClean="0"/>
              <a:t>Fats/Sweets		Eat sparingly</a:t>
            </a:r>
          </a:p>
        </p:txBody>
      </p:sp>
      <p:pic>
        <p:nvPicPr>
          <p:cNvPr id="4" name="Picture 3" descr="imgres-1.jpeg"/>
          <p:cNvPicPr>
            <a:picLocks noChangeAspect="1"/>
          </p:cNvPicPr>
          <p:nvPr/>
        </p:nvPicPr>
        <p:blipFill>
          <a:blip r:embed="rId2"/>
          <a:stretch>
            <a:fillRect/>
          </a:stretch>
        </p:blipFill>
        <p:spPr>
          <a:xfrm>
            <a:off x="6058586" y="4662888"/>
            <a:ext cx="1969950" cy="1412417"/>
          </a:xfrm>
          <a:prstGeom prst="rect">
            <a:avLst/>
          </a:prstGeom>
        </p:spPr>
      </p:pic>
      <p:pic>
        <p:nvPicPr>
          <p:cNvPr id="5" name="Picture 4" descr="imgres.jpeg"/>
          <p:cNvPicPr>
            <a:picLocks noChangeAspect="1"/>
          </p:cNvPicPr>
          <p:nvPr/>
        </p:nvPicPr>
        <p:blipFill>
          <a:blip r:embed="rId3"/>
          <a:stretch>
            <a:fillRect/>
          </a:stretch>
        </p:blipFill>
        <p:spPr>
          <a:xfrm>
            <a:off x="5480248" y="1972638"/>
            <a:ext cx="1403256" cy="1403256"/>
          </a:xfrm>
          <a:prstGeom prst="rect">
            <a:avLst/>
          </a:prstGeom>
        </p:spPr>
      </p:pic>
      <p:pic>
        <p:nvPicPr>
          <p:cNvPr id="6" name="Picture 5" descr="a8625i0_Bread.gif"/>
          <p:cNvPicPr>
            <a:picLocks noChangeAspect="1"/>
          </p:cNvPicPr>
          <p:nvPr/>
        </p:nvPicPr>
        <p:blipFill>
          <a:blip r:embed="rId4"/>
          <a:stretch>
            <a:fillRect/>
          </a:stretch>
        </p:blipFill>
        <p:spPr>
          <a:xfrm>
            <a:off x="7143521" y="2992766"/>
            <a:ext cx="1657014" cy="1334568"/>
          </a:xfrm>
          <a:prstGeom prst="rect">
            <a:avLst/>
          </a:prstGeom>
        </p:spPr>
      </p:pic>
      <p:pic>
        <p:nvPicPr>
          <p:cNvPr id="7" name="Picture 6" descr="imgres-2.jpeg"/>
          <p:cNvPicPr>
            <a:picLocks noChangeAspect="1"/>
          </p:cNvPicPr>
          <p:nvPr/>
        </p:nvPicPr>
        <p:blipFill>
          <a:blip r:embed="rId5"/>
          <a:stretch>
            <a:fillRect/>
          </a:stretch>
        </p:blipFill>
        <p:spPr>
          <a:xfrm>
            <a:off x="3329182" y="4587117"/>
            <a:ext cx="2350215" cy="1563961"/>
          </a:xfrm>
          <a:prstGeom prst="rect">
            <a:avLst/>
          </a:prstGeom>
        </p:spPr>
      </p:pic>
      <p:pic>
        <p:nvPicPr>
          <p:cNvPr id="8" name="Picture 7" descr="imgres-3.jpeg"/>
          <p:cNvPicPr>
            <a:picLocks noChangeAspect="1"/>
          </p:cNvPicPr>
          <p:nvPr/>
        </p:nvPicPr>
        <p:blipFill>
          <a:blip r:embed="rId6"/>
          <a:stretch>
            <a:fillRect/>
          </a:stretch>
        </p:blipFill>
        <p:spPr>
          <a:xfrm>
            <a:off x="914400" y="4587117"/>
            <a:ext cx="1890963" cy="12583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Menu Guidelines For The Average Adult</a:t>
            </a:r>
            <a:endParaRPr lang="en-US" dirty="0"/>
          </a:p>
        </p:txBody>
      </p:sp>
      <p:sp>
        <p:nvSpPr>
          <p:cNvPr id="3" name="Content Placeholder 2"/>
          <p:cNvSpPr>
            <a:spLocks noGrp="1"/>
          </p:cNvSpPr>
          <p:nvPr>
            <p:ph idx="1"/>
          </p:nvPr>
        </p:nvSpPr>
        <p:spPr>
          <a:xfrm>
            <a:off x="1982912" y="2301412"/>
            <a:ext cx="5789488" cy="3184990"/>
          </a:xfrm>
        </p:spPr>
        <p:txBody>
          <a:bodyPr>
            <a:normAutofit fontScale="70000" lnSpcReduction="20000"/>
          </a:bodyPr>
          <a:lstStyle/>
          <a:p>
            <a:r>
              <a:rPr lang="en-US" sz="2400" dirty="0" smtClean="0"/>
              <a:t>Calories			</a:t>
            </a:r>
            <a:r>
              <a:rPr lang="en-US" sz="2400" dirty="0" smtClean="0"/>
              <a:t>1800 </a:t>
            </a:r>
            <a:r>
              <a:rPr lang="en-US" sz="2400" dirty="0" smtClean="0"/>
              <a:t>– 2000</a:t>
            </a:r>
          </a:p>
          <a:p>
            <a:r>
              <a:rPr lang="en-US" sz="2400" dirty="0" smtClean="0"/>
              <a:t>Fat </a:t>
            </a:r>
            <a:r>
              <a:rPr lang="en-US" sz="2000" dirty="0" smtClean="0"/>
              <a:t>(less than 30% of calories)</a:t>
            </a:r>
            <a:r>
              <a:rPr lang="en-US" sz="2400" dirty="0" smtClean="0"/>
              <a:t>		Less than 60 grams</a:t>
            </a:r>
          </a:p>
          <a:p>
            <a:r>
              <a:rPr lang="en-US" sz="2400" dirty="0" smtClean="0"/>
              <a:t>Saturated Fat </a:t>
            </a:r>
            <a:r>
              <a:rPr lang="en-US" sz="2000" dirty="0" smtClean="0"/>
              <a:t>(less than 8% of calories)</a:t>
            </a:r>
            <a:r>
              <a:rPr lang="en-US" sz="2400" dirty="0" smtClean="0"/>
              <a:t> 	Less than 16 grams</a:t>
            </a:r>
          </a:p>
          <a:p>
            <a:r>
              <a:rPr lang="en-US" sz="2400" dirty="0" smtClean="0"/>
              <a:t>Cholesterol			</a:t>
            </a:r>
            <a:r>
              <a:rPr lang="en-US" sz="2400" dirty="0" smtClean="0"/>
              <a:t>Less </a:t>
            </a:r>
            <a:r>
              <a:rPr lang="en-US" sz="2400" dirty="0" smtClean="0"/>
              <a:t>than 300 milligrams</a:t>
            </a:r>
          </a:p>
          <a:p>
            <a:r>
              <a:rPr lang="en-US" sz="2400" dirty="0" smtClean="0"/>
              <a:t>Dietary Fiber			</a:t>
            </a:r>
            <a:r>
              <a:rPr lang="en-US" sz="2400" dirty="0" smtClean="0"/>
              <a:t>20 </a:t>
            </a:r>
            <a:r>
              <a:rPr lang="en-US" sz="2400" dirty="0" smtClean="0"/>
              <a:t>- 35 grams</a:t>
            </a:r>
          </a:p>
          <a:p>
            <a:r>
              <a:rPr lang="en-US" sz="2400" dirty="0" smtClean="0"/>
              <a:t>Sodium			</a:t>
            </a:r>
            <a:r>
              <a:rPr lang="en-US" sz="2400" dirty="0" smtClean="0"/>
              <a:t>Less </a:t>
            </a:r>
            <a:r>
              <a:rPr lang="en-US" sz="2400" dirty="0" smtClean="0"/>
              <a:t>than 2400 milligrams</a:t>
            </a:r>
            <a:endParaRPr lang="en-US" sz="2400" dirty="0"/>
          </a:p>
        </p:txBody>
      </p:sp>
      <p:pic>
        <p:nvPicPr>
          <p:cNvPr id="15362" name="Picture 2"/>
          <p:cNvPicPr>
            <a:picLocks noChangeAspect="1" noChangeArrowheads="1"/>
          </p:cNvPicPr>
          <p:nvPr/>
        </p:nvPicPr>
        <p:blipFill>
          <a:blip r:embed="rId2"/>
          <a:srcRect/>
          <a:stretch>
            <a:fillRect/>
          </a:stretch>
        </p:blipFill>
        <p:spPr bwMode="auto">
          <a:xfrm>
            <a:off x="7554394" y="2637082"/>
            <a:ext cx="1025490" cy="1448707"/>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994058" y="4813492"/>
            <a:ext cx="728446" cy="643105"/>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rot="5400000">
            <a:off x="712881" y="4418590"/>
            <a:ext cx="1441312" cy="1098749"/>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a:srcRect/>
          <a:stretch>
            <a:fillRect/>
          </a:stretch>
        </p:blipFill>
        <p:spPr bwMode="auto">
          <a:xfrm>
            <a:off x="7305177" y="4679928"/>
            <a:ext cx="1357230" cy="1086866"/>
          </a:xfrm>
          <a:prstGeom prst="rect">
            <a:avLst/>
          </a:prstGeom>
          <a:noFill/>
          <a:ln w="9525">
            <a:noFill/>
            <a:miter lim="800000"/>
            <a:headEnd/>
            <a:tailEnd/>
          </a:ln>
          <a:effectLst/>
        </p:spPr>
      </p:pic>
      <p:pic>
        <p:nvPicPr>
          <p:cNvPr id="15366" name="Picture 6"/>
          <p:cNvPicPr>
            <a:picLocks noChangeAspect="1" noChangeArrowheads="1"/>
          </p:cNvPicPr>
          <p:nvPr/>
        </p:nvPicPr>
        <p:blipFill>
          <a:blip r:embed="rId6"/>
          <a:srcRect/>
          <a:stretch>
            <a:fillRect/>
          </a:stretch>
        </p:blipFill>
        <p:spPr bwMode="auto">
          <a:xfrm>
            <a:off x="960829" y="2617617"/>
            <a:ext cx="821542" cy="983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Meal</a:t>
            </a:r>
            <a:endParaRPr lang="en-US" dirty="0"/>
          </a:p>
        </p:txBody>
      </p:sp>
      <p:sp>
        <p:nvSpPr>
          <p:cNvPr id="3" name="Content Placeholder 2"/>
          <p:cNvSpPr>
            <a:spLocks noGrp="1"/>
          </p:cNvSpPr>
          <p:nvPr>
            <p:ph idx="1"/>
          </p:nvPr>
        </p:nvSpPr>
        <p:spPr/>
        <p:txBody>
          <a:bodyPr>
            <a:normAutofit lnSpcReduction="10000"/>
          </a:bodyPr>
          <a:lstStyle/>
          <a:p>
            <a:r>
              <a:rPr lang="en-US" dirty="0" smtClean="0"/>
              <a:t>Should have:</a:t>
            </a:r>
          </a:p>
          <a:p>
            <a:pPr lvl="1"/>
            <a:r>
              <a:rPr lang="en-US" dirty="0" smtClean="0"/>
              <a:t>a moderate amount of fat, cholesterol, sugar and salt</a:t>
            </a:r>
          </a:p>
          <a:p>
            <a:pPr lvl="1"/>
            <a:r>
              <a:rPr lang="en-US" dirty="0" smtClean="0"/>
              <a:t>be aesthetically pleasing </a:t>
            </a:r>
          </a:p>
          <a:p>
            <a:pPr lvl="1"/>
            <a:r>
              <a:rPr lang="en-US" dirty="0" smtClean="0"/>
              <a:t>a variety of colors</a:t>
            </a:r>
          </a:p>
          <a:p>
            <a:pPr lvl="1"/>
            <a:r>
              <a:rPr lang="en-US" dirty="0" smtClean="0"/>
              <a:t>a variety of textures</a:t>
            </a:r>
          </a:p>
          <a:p>
            <a:pPr lvl="1"/>
            <a:r>
              <a:rPr lang="en-US" dirty="0" smtClean="0"/>
              <a:t>a variety of flavors</a:t>
            </a:r>
          </a:p>
          <a:p>
            <a:pPr lvl="1"/>
            <a:r>
              <a:rPr lang="en-US" dirty="0" smtClean="0"/>
              <a:t>a variety of shapes</a:t>
            </a:r>
          </a:p>
          <a:p>
            <a:pPr lvl="1"/>
            <a:r>
              <a:rPr lang="en-US" dirty="0" smtClean="0"/>
              <a:t>a variety of temperatures</a:t>
            </a:r>
          </a:p>
          <a:p>
            <a:pPr lvl="1"/>
            <a:r>
              <a:rPr lang="en-US" dirty="0" smtClean="0"/>
              <a:t>nutritional varieties </a:t>
            </a:r>
          </a:p>
          <a:p>
            <a:pPr lvl="1"/>
            <a:r>
              <a:rPr lang="en-US" dirty="0" smtClean="0"/>
              <a:t>preparation methods</a:t>
            </a:r>
          </a:p>
          <a:p>
            <a:pPr lvl="1"/>
            <a:endParaRPr lang="en-US" dirty="0"/>
          </a:p>
        </p:txBody>
      </p:sp>
      <p:pic>
        <p:nvPicPr>
          <p:cNvPr id="16386" name="Picture 2"/>
          <p:cNvPicPr>
            <a:picLocks noChangeAspect="1" noChangeArrowheads="1"/>
          </p:cNvPicPr>
          <p:nvPr/>
        </p:nvPicPr>
        <p:blipFill>
          <a:blip r:embed="rId2"/>
          <a:srcRect/>
          <a:stretch>
            <a:fillRect/>
          </a:stretch>
        </p:blipFill>
        <p:spPr bwMode="auto">
          <a:xfrm>
            <a:off x="4556747" y="3323594"/>
            <a:ext cx="2059810" cy="137071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763801" y="4386080"/>
            <a:ext cx="2460661" cy="134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33" y="986319"/>
            <a:ext cx="7864867" cy="1171254"/>
          </a:xfrm>
        </p:spPr>
        <p:txBody>
          <a:bodyPr>
            <a:normAutofit fontScale="90000"/>
          </a:bodyPr>
          <a:lstStyle/>
          <a:p>
            <a:r>
              <a:rPr lang="en-US" dirty="0" smtClean="0"/>
              <a:t>Things to Consider When Planning a Meal</a:t>
            </a:r>
            <a:endParaRPr lang="en-US" dirty="0"/>
          </a:p>
        </p:txBody>
      </p:sp>
      <p:sp>
        <p:nvSpPr>
          <p:cNvPr id="3" name="Content Placeholder 2"/>
          <p:cNvSpPr>
            <a:spLocks noGrp="1"/>
          </p:cNvSpPr>
          <p:nvPr>
            <p:ph idx="1"/>
          </p:nvPr>
        </p:nvSpPr>
        <p:spPr/>
        <p:txBody>
          <a:bodyPr/>
          <a:lstStyle/>
          <a:p>
            <a:r>
              <a:rPr lang="en-US" dirty="0" smtClean="0"/>
              <a:t>Personal resources</a:t>
            </a:r>
          </a:p>
          <a:p>
            <a:pPr lvl="1"/>
            <a:r>
              <a:rPr lang="en-US" dirty="0" smtClean="0"/>
              <a:t>Time</a:t>
            </a:r>
          </a:p>
          <a:p>
            <a:pPr lvl="1"/>
            <a:r>
              <a:rPr lang="en-US" dirty="0" smtClean="0"/>
              <a:t>Money</a:t>
            </a:r>
          </a:p>
          <a:p>
            <a:pPr lvl="1"/>
            <a:r>
              <a:rPr lang="en-US" dirty="0" smtClean="0"/>
              <a:t>Energy</a:t>
            </a:r>
          </a:p>
          <a:p>
            <a:pPr lvl="1"/>
            <a:r>
              <a:rPr lang="en-US" dirty="0" smtClean="0"/>
              <a:t>Skills</a:t>
            </a:r>
          </a:p>
          <a:p>
            <a:pPr lvl="1"/>
            <a:r>
              <a:rPr lang="en-US" dirty="0" smtClean="0"/>
              <a:t>Equipment</a:t>
            </a:r>
          </a:p>
        </p:txBody>
      </p:sp>
      <p:pic>
        <p:nvPicPr>
          <p:cNvPr id="17410" name="Picture 2"/>
          <p:cNvPicPr>
            <a:picLocks noChangeAspect="1" noChangeArrowheads="1"/>
          </p:cNvPicPr>
          <p:nvPr/>
        </p:nvPicPr>
        <p:blipFill>
          <a:blip r:embed="rId2"/>
          <a:srcRect/>
          <a:stretch>
            <a:fillRect/>
          </a:stretch>
        </p:blipFill>
        <p:spPr bwMode="auto">
          <a:xfrm>
            <a:off x="5023284" y="2456504"/>
            <a:ext cx="1383181" cy="1107647"/>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7044318" y="2240680"/>
            <a:ext cx="963570" cy="1386098"/>
          </a:xfrm>
          <a:prstGeom prst="rect">
            <a:avLst/>
          </a:prstGeom>
          <a:noFill/>
          <a:ln w="9525">
            <a:noFill/>
            <a:miter lim="800000"/>
            <a:headEnd/>
            <a:tailEnd/>
          </a:ln>
          <a:effectLst/>
        </p:spPr>
      </p:pic>
      <p:pic>
        <p:nvPicPr>
          <p:cNvPr id="6" name="Picture 5" descr="wok.jpg"/>
          <p:cNvPicPr>
            <a:picLocks noChangeAspect="1"/>
          </p:cNvPicPr>
          <p:nvPr/>
        </p:nvPicPr>
        <p:blipFill>
          <a:blip r:embed="rId4"/>
          <a:stretch>
            <a:fillRect/>
          </a:stretch>
        </p:blipFill>
        <p:spPr>
          <a:xfrm>
            <a:off x="3964452" y="4232173"/>
            <a:ext cx="1347288" cy="1347288"/>
          </a:xfrm>
          <a:prstGeom prst="rect">
            <a:avLst/>
          </a:prstGeom>
        </p:spPr>
      </p:pic>
      <p:pic>
        <p:nvPicPr>
          <p:cNvPr id="7" name="Picture 6" descr="imgres.jpeg"/>
          <p:cNvPicPr>
            <a:picLocks noChangeAspect="1"/>
          </p:cNvPicPr>
          <p:nvPr/>
        </p:nvPicPr>
        <p:blipFill>
          <a:blip r:embed="rId5"/>
          <a:stretch>
            <a:fillRect/>
          </a:stretch>
        </p:blipFill>
        <p:spPr>
          <a:xfrm>
            <a:off x="6023521" y="4027470"/>
            <a:ext cx="2041594" cy="1358588"/>
          </a:xfrm>
          <a:prstGeom prst="rect">
            <a:avLst/>
          </a:prstGeom>
        </p:spPr>
      </p:pic>
      <p:pic>
        <p:nvPicPr>
          <p:cNvPr id="8" name="Picture 7" descr="energy-medicine.jpg"/>
          <p:cNvPicPr>
            <a:picLocks noChangeAspect="1"/>
          </p:cNvPicPr>
          <p:nvPr/>
        </p:nvPicPr>
        <p:blipFill>
          <a:blip r:embed="rId6"/>
          <a:stretch>
            <a:fillRect/>
          </a:stretch>
        </p:blipFill>
        <p:spPr>
          <a:xfrm>
            <a:off x="3710284" y="2640876"/>
            <a:ext cx="1161706" cy="12510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Things to Consider</a:t>
            </a:r>
            <a:endParaRPr lang="en-US" dirty="0"/>
          </a:p>
        </p:txBody>
      </p:sp>
      <p:sp>
        <p:nvSpPr>
          <p:cNvPr id="3" name="Content Placeholder 2"/>
          <p:cNvSpPr>
            <a:spLocks noGrp="1"/>
          </p:cNvSpPr>
          <p:nvPr>
            <p:ph idx="1"/>
          </p:nvPr>
        </p:nvSpPr>
        <p:spPr/>
        <p:txBody>
          <a:bodyPr/>
          <a:lstStyle/>
          <a:p>
            <a:r>
              <a:rPr lang="en-US" dirty="0" smtClean="0"/>
              <a:t>Health problems</a:t>
            </a:r>
          </a:p>
          <a:p>
            <a:r>
              <a:rPr lang="en-US" dirty="0" smtClean="0"/>
              <a:t>Schedules</a:t>
            </a:r>
          </a:p>
          <a:p>
            <a:r>
              <a:rPr lang="en-US" dirty="0" smtClean="0"/>
              <a:t>Ages of people eating</a:t>
            </a:r>
          </a:p>
          <a:p>
            <a:endParaRPr lang="en-US" dirty="0"/>
          </a:p>
        </p:txBody>
      </p:sp>
      <p:pic>
        <p:nvPicPr>
          <p:cNvPr id="18434" name="Picture 2"/>
          <p:cNvPicPr>
            <a:picLocks noChangeAspect="1" noChangeArrowheads="1"/>
          </p:cNvPicPr>
          <p:nvPr/>
        </p:nvPicPr>
        <p:blipFill>
          <a:blip r:embed="rId2"/>
          <a:srcRect/>
          <a:stretch>
            <a:fillRect/>
          </a:stretch>
        </p:blipFill>
        <p:spPr bwMode="auto">
          <a:xfrm>
            <a:off x="5943402" y="4318025"/>
            <a:ext cx="2046640" cy="1361946"/>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076703" y="4299973"/>
            <a:ext cx="1984996" cy="132092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5028903" y="2592494"/>
            <a:ext cx="1828998" cy="1217115"/>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3760486" y="4299973"/>
            <a:ext cx="1777284" cy="13730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Time a Meal</a:t>
            </a:r>
            <a:endParaRPr lang="en-US" dirty="0"/>
          </a:p>
        </p:txBody>
      </p:sp>
      <p:sp>
        <p:nvSpPr>
          <p:cNvPr id="3" name="Content Placeholder 2"/>
          <p:cNvSpPr>
            <a:spLocks noGrp="1"/>
          </p:cNvSpPr>
          <p:nvPr>
            <p:ph idx="1"/>
          </p:nvPr>
        </p:nvSpPr>
        <p:spPr/>
        <p:txBody>
          <a:bodyPr/>
          <a:lstStyle/>
          <a:p>
            <a:r>
              <a:rPr lang="en-US" dirty="0" smtClean="0"/>
              <a:t>Decide on when the meal will be served</a:t>
            </a:r>
          </a:p>
          <a:p>
            <a:r>
              <a:rPr lang="en-US" dirty="0" smtClean="0"/>
              <a:t>Write out the menu</a:t>
            </a:r>
          </a:p>
          <a:p>
            <a:r>
              <a:rPr lang="en-US" dirty="0" smtClean="0"/>
              <a:t>Make up a time schedule for the meal</a:t>
            </a:r>
          </a:p>
          <a:p>
            <a:r>
              <a:rPr lang="en-US" dirty="0" smtClean="0"/>
              <a:t>Make up a work schedule</a:t>
            </a:r>
          </a:p>
          <a:p>
            <a:pPr>
              <a:buNone/>
            </a:pPr>
            <a:endParaRPr lang="en-US" dirty="0" smtClean="0"/>
          </a:p>
        </p:txBody>
      </p:sp>
      <p:pic>
        <p:nvPicPr>
          <p:cNvPr id="19459" name="Picture 3"/>
          <p:cNvPicPr>
            <a:picLocks noChangeAspect="1" noChangeArrowheads="1"/>
          </p:cNvPicPr>
          <p:nvPr/>
        </p:nvPicPr>
        <p:blipFill>
          <a:blip r:embed="rId2"/>
          <a:srcRect/>
          <a:stretch>
            <a:fillRect/>
          </a:stretch>
        </p:blipFill>
        <p:spPr bwMode="auto">
          <a:xfrm>
            <a:off x="6205823" y="1981200"/>
            <a:ext cx="1191338" cy="174531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3"/>
          <a:srcRect/>
          <a:stretch>
            <a:fillRect/>
          </a:stretch>
        </p:blipFill>
        <p:spPr bwMode="auto">
          <a:xfrm>
            <a:off x="1996804" y="4241384"/>
            <a:ext cx="2396917" cy="1603755"/>
          </a:xfrm>
          <a:prstGeom prst="rect">
            <a:avLst/>
          </a:prstGeom>
          <a:noFill/>
          <a:ln w="9525">
            <a:noFill/>
            <a:miter lim="800000"/>
            <a:headEnd/>
            <a:tailEnd/>
          </a:ln>
          <a:effectLst/>
        </p:spPr>
      </p:pic>
      <p:pic>
        <p:nvPicPr>
          <p:cNvPr id="19461" name="Picture 5"/>
          <p:cNvPicPr>
            <a:picLocks noChangeAspect="1" noChangeArrowheads="1"/>
          </p:cNvPicPr>
          <p:nvPr/>
        </p:nvPicPr>
        <p:blipFill>
          <a:blip r:embed="rId4"/>
          <a:srcRect/>
          <a:stretch>
            <a:fillRect/>
          </a:stretch>
        </p:blipFill>
        <p:spPr bwMode="auto">
          <a:xfrm>
            <a:off x="5238048" y="3878274"/>
            <a:ext cx="2709013" cy="2084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Special Diets</a:t>
            </a:r>
            <a:endParaRPr lang="en-US" sz="7200" dirty="0"/>
          </a:p>
        </p:txBody>
      </p:sp>
      <p:sp>
        <p:nvSpPr>
          <p:cNvPr id="3" name="Subtitle 2"/>
          <p:cNvSpPr>
            <a:spLocks noGrp="1"/>
          </p:cNvSpPr>
          <p:nvPr>
            <p:ph type="subTitle" idx="1"/>
          </p:nvPr>
        </p:nvSpPr>
        <p:spPr>
          <a:xfrm>
            <a:off x="1371600" y="3429000"/>
            <a:ext cx="6400800" cy="1379306"/>
          </a:xfrm>
        </p:spPr>
        <p:txBody>
          <a:bodyPr/>
          <a:lstStyle/>
          <a:p>
            <a:endParaRPr lang="en-US" dirty="0"/>
          </a:p>
        </p:txBody>
      </p:sp>
    </p:spTree>
    <p:extLst>
      <p:ext uri="{BB962C8B-B14F-4D97-AF65-F5344CB8AC3E}">
        <p14:creationId xmlns:p14="http://schemas.microsoft.com/office/powerpoint/2010/main" val="254297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Vegetarian diet</a:t>
            </a:r>
            <a:endParaRPr lang="en-US" dirty="0"/>
          </a:p>
        </p:txBody>
      </p:sp>
      <p:sp>
        <p:nvSpPr>
          <p:cNvPr id="3" name="Content Placeholder 2"/>
          <p:cNvSpPr>
            <a:spLocks noGrp="1"/>
          </p:cNvSpPr>
          <p:nvPr>
            <p:ph idx="1"/>
          </p:nvPr>
        </p:nvSpPr>
        <p:spPr>
          <a:xfrm>
            <a:off x="1371600" y="2239766"/>
            <a:ext cx="6400800" cy="3554859"/>
          </a:xfrm>
        </p:spPr>
        <p:txBody>
          <a:bodyPr>
            <a:normAutofit fontScale="40000" lnSpcReduction="20000"/>
          </a:bodyPr>
          <a:lstStyle/>
          <a:p>
            <a:r>
              <a:rPr lang="en-US" sz="2900" b="1" dirty="0" smtClean="0"/>
              <a:t>Types </a:t>
            </a:r>
            <a:r>
              <a:rPr lang="en-US" sz="2900" b="1" dirty="0"/>
              <a:t>of vegetarian diets</a:t>
            </a:r>
          </a:p>
          <a:p>
            <a:r>
              <a:rPr lang="en-US" sz="2900" dirty="0"/>
              <a:t>When people think about a vegetarian diet, they typically think about a diet that doesn't include meat, poultry or fish. But vegetarian diets vary in what foods they include and exclude: </a:t>
            </a:r>
          </a:p>
          <a:p>
            <a:r>
              <a:rPr lang="en-US" sz="2900" b="1" dirty="0"/>
              <a:t>Lacto-vegetarian</a:t>
            </a:r>
            <a:r>
              <a:rPr lang="en-US" sz="2900" dirty="0"/>
              <a:t> diets exclude meat, fish, poultry and eggs, as well as foods that contain them. Dairy products, such as milk, cheese, yogurt and butter, are included.</a:t>
            </a:r>
          </a:p>
          <a:p>
            <a:r>
              <a:rPr lang="en-US" sz="2900" b="1" dirty="0"/>
              <a:t>Lacto-</a:t>
            </a:r>
            <a:r>
              <a:rPr lang="en-US" sz="2900" b="1" dirty="0" err="1"/>
              <a:t>ovo</a:t>
            </a:r>
            <a:r>
              <a:rPr lang="en-US" sz="2900" b="1" dirty="0"/>
              <a:t> vegetarian</a:t>
            </a:r>
            <a:r>
              <a:rPr lang="en-US" sz="2900" dirty="0"/>
              <a:t> diets exclude meat, fish and poultry, but allow dairy products and eggs.</a:t>
            </a:r>
          </a:p>
          <a:p>
            <a:r>
              <a:rPr lang="en-US" sz="2900" b="1" dirty="0" err="1"/>
              <a:t>Ovo</a:t>
            </a:r>
            <a:r>
              <a:rPr lang="en-US" sz="2900" b="1" dirty="0"/>
              <a:t>-vegetarian</a:t>
            </a:r>
            <a:r>
              <a:rPr lang="en-US" sz="2900" dirty="0"/>
              <a:t> diets exclude meat, poultry, seafood and dairy products, but allow eggs.</a:t>
            </a:r>
          </a:p>
          <a:p>
            <a:r>
              <a:rPr lang="en-US" sz="2900" b="1" dirty="0"/>
              <a:t>Vegan</a:t>
            </a:r>
            <a:r>
              <a:rPr lang="en-US" sz="2900" dirty="0"/>
              <a:t> diets exclude meat, poultry, fish, eggs and dairy products — and foods that contain these products.</a:t>
            </a:r>
          </a:p>
          <a:p>
            <a:r>
              <a:rPr lang="en-US" sz="2900" dirty="0"/>
              <a:t>Some people follow a </a:t>
            </a:r>
            <a:r>
              <a:rPr lang="en-US" sz="2900" dirty="0" err="1"/>
              <a:t>semivegetarian</a:t>
            </a:r>
            <a:r>
              <a:rPr lang="en-US" sz="2900" dirty="0"/>
              <a:t> diet — also called a </a:t>
            </a:r>
            <a:r>
              <a:rPr lang="en-US" sz="2900" dirty="0" err="1"/>
              <a:t>flexitarian</a:t>
            </a:r>
            <a:r>
              <a:rPr lang="en-US" sz="2900" dirty="0"/>
              <a:t> diet — which is primarily a plant-based diet but includes meat, dairy, eggs, poultry and fish on occasion or in small quantities.</a:t>
            </a:r>
          </a:p>
          <a:p>
            <a:endParaRPr lang="en-US" dirty="0"/>
          </a:p>
        </p:txBody>
      </p:sp>
    </p:spTree>
    <p:extLst>
      <p:ext uri="{BB962C8B-B14F-4D97-AF65-F5344CB8AC3E}">
        <p14:creationId xmlns:p14="http://schemas.microsoft.com/office/powerpoint/2010/main" val="3284325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325</TotalTime>
  <Words>691</Words>
  <Application>Microsoft Office PowerPoint</Application>
  <PresentationFormat>On-screen Show (4:3)</PresentationFormat>
  <Paragraphs>95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Planning Meals</vt:lpstr>
      <vt:lpstr>Components of a daily menu!</vt:lpstr>
      <vt:lpstr>Menu Guidelines For The Average Adult</vt:lpstr>
      <vt:lpstr>A successful Meal</vt:lpstr>
      <vt:lpstr>Things to Consider When Planning a Meal</vt:lpstr>
      <vt:lpstr>Additional Things to Consider</vt:lpstr>
      <vt:lpstr>How to Time a Meal</vt:lpstr>
      <vt:lpstr>Special Diets</vt:lpstr>
      <vt:lpstr>Vegetarian diet</vt:lpstr>
      <vt:lpstr>  Vegetarian diet pyramid</vt:lpstr>
      <vt:lpstr>Sample Menu - Vegetarian</vt:lpstr>
      <vt:lpstr>What is Gluten?</vt:lpstr>
      <vt:lpstr>Sample Menu - Gluten Free </vt:lpstr>
      <vt:lpstr>What is a Diabetes Meal Plan?</vt:lpstr>
      <vt:lpstr>Sample Menu - Diabetic</vt:lpstr>
    </vt:vector>
  </TitlesOfParts>
  <Company>Central Bucks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Meals</dc:title>
  <dc:creator>Denise Ericsson</dc:creator>
  <cp:lastModifiedBy>ERICSSON, DENISE</cp:lastModifiedBy>
  <cp:revision>10</cp:revision>
  <dcterms:created xsi:type="dcterms:W3CDTF">2013-07-14T18:55:46Z</dcterms:created>
  <dcterms:modified xsi:type="dcterms:W3CDTF">2013-10-14T16:18:56Z</dcterms:modified>
</cp:coreProperties>
</file>