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9" r:id="rId4"/>
    <p:sldId id="270" r:id="rId5"/>
    <p:sldId id="256" r:id="rId6"/>
    <p:sldId id="257" r:id="rId7"/>
    <p:sldId id="260" r:id="rId8"/>
    <p:sldId id="263" r:id="rId9"/>
    <p:sldId id="264" r:id="rId10"/>
    <p:sldId id="258" r:id="rId11"/>
    <p:sldId id="265" r:id="rId12"/>
    <p:sldId id="259" r:id="rId13"/>
    <p:sldId id="266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C73A1-BDA6-4E4C-AFBC-30BEFCC9B461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46043-EB1A-4F9C-8769-E8576FC6CD3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8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://www.youtube.com/watch?v=tO07InCjcLs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image" Target="../media/image2.jpeg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GAel_qRfKx8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000" dirty="0" smtClean="0">
                <a:latin typeface="Castellar" pitchFamily="18" charset="0"/>
              </a:rPr>
              <a:t>PARENTING</a:t>
            </a:r>
            <a:endParaRPr lang="en-US" sz="9000" dirty="0">
              <a:latin typeface="Castellar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dirty="0" smtClean="0"/>
              <a:t>Caring for children and helping them develop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dadomatic.com/wp-content/uploads/2010/10/Behold-the-Marshmallow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19400" cy="21145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790549" y="0"/>
            <a:ext cx="5931432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gi" pitchFamily="82" charset="0"/>
              </a:rPr>
              <a:t>Permissive</a:t>
            </a:r>
            <a:endParaRPr lang="en-US" sz="10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igi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524000"/>
            <a:ext cx="9067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				*</a:t>
            </a:r>
            <a:r>
              <a:rPr lang="en-US" sz="3000" dirty="0"/>
              <a:t> </a:t>
            </a:r>
            <a:r>
              <a:rPr lang="en-US" sz="3000" dirty="0" smtClean="0"/>
              <a:t>Emphasizes giving children the 					freedom to make their own choices</a:t>
            </a:r>
          </a:p>
          <a:p>
            <a:endParaRPr lang="en-US" sz="3000" dirty="0"/>
          </a:p>
          <a:p>
            <a:pPr lvl="1"/>
            <a:r>
              <a:rPr lang="en-US" sz="3000" dirty="0" smtClean="0"/>
              <a:t>Children are encouraged to think for themselves rather than always following rules established by others</a:t>
            </a:r>
          </a:p>
          <a:p>
            <a:endParaRPr lang="en-US" sz="3000" dirty="0" smtClean="0"/>
          </a:p>
          <a:p>
            <a:r>
              <a:rPr lang="en-US" sz="3000" dirty="0" smtClean="0"/>
              <a:t>Parents make limited demands and are generally accepting of children’s behavior</a:t>
            </a:r>
          </a:p>
          <a:p>
            <a:endParaRPr lang="en-US" sz="3000" dirty="0" smtClean="0"/>
          </a:p>
          <a:p>
            <a:pPr lvl="1"/>
            <a:r>
              <a:rPr lang="en-US" sz="3000" dirty="0" smtClean="0"/>
              <a:t>Children will learn from mistakes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hlinkClick r:id="rId2" action="ppaction://hlinksldjump"/>
          </p:cNvPr>
          <p:cNvSpPr/>
          <p:nvPr/>
        </p:nvSpPr>
        <p:spPr>
          <a:xfrm>
            <a:off x="8229600" y="5562600"/>
            <a:ext cx="533400" cy="685800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 descr="http://dadomatic.com/wp-content/uploads/2010/10/Behold-the-Marshmallow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819400" cy="21145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790549" y="0"/>
            <a:ext cx="5931432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gi" pitchFamily="82" charset="0"/>
              </a:rPr>
              <a:t>Permissive</a:t>
            </a:r>
            <a:endParaRPr lang="en-US" sz="10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igi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72686" y="1752600"/>
            <a:ext cx="439896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Example</a:t>
            </a:r>
          </a:p>
          <a:p>
            <a:pPr algn="ctr"/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Mean </a:t>
            </a:r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Girls</a:t>
            </a:r>
          </a:p>
          <a:p>
            <a:pPr algn="ctr"/>
            <a:r>
              <a:rPr lang="en-US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5"/>
              </a:rPr>
              <a:t>http://www.youtube.com/watch?v=tO07InCjcLs</a:t>
            </a:r>
            <a:endParaRPr lang="en-U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en-US" sz="8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4034" name="Picture 2" descr="http://t1.gstatic.com/images?q=tbn:ANd9GcRAJKPfjkWkGHA3q1I6_oUKMAdJfX8ZEdC6PiGyBQf8glZyVsQCfg&amp;t=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438400"/>
            <a:ext cx="2438400" cy="4419600"/>
          </a:xfrm>
          <a:prstGeom prst="rect">
            <a:avLst/>
          </a:prstGeom>
          <a:noFill/>
        </p:spPr>
      </p:pic>
      <p:pic>
        <p:nvPicPr>
          <p:cNvPr id="44036" name="Picture 4" descr="http://t2.gstatic.com/images?q=tbn:ANd9GcT6wPreSfBJbqw7xt7SQD0GX0Z-i6t7l2nQpacEFg3eSXiXtW5M&amp;t=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91000" y="3810000"/>
            <a:ext cx="2440829" cy="3048000"/>
          </a:xfrm>
          <a:prstGeom prst="rect">
            <a:avLst/>
          </a:prstGeom>
          <a:noFill/>
        </p:spPr>
      </p:pic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8077200" y="5715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t0.gstatic.com/images?q=tbn:ANd9GcSbUIHjsVg9CzOVQISnBwfmuD1XfGkd-2oP4isrtat7-wFj16n-&amp;t=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48391" cy="204787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18360" y="0"/>
            <a:ext cx="514570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Democratic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524000"/>
            <a:ext cx="9067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				Set rules for their children- more 				likely to explain the reasons behind 				the rules</a:t>
            </a:r>
          </a:p>
          <a:p>
            <a:endParaRPr lang="en-US" sz="3000" dirty="0"/>
          </a:p>
          <a:p>
            <a:pPr lvl="1"/>
            <a:r>
              <a:rPr lang="en-US" sz="3000" dirty="0" smtClean="0"/>
              <a:t>Offer choices of several alternatives</a:t>
            </a:r>
          </a:p>
          <a:p>
            <a:endParaRPr lang="en-US" sz="3000" dirty="0" smtClean="0"/>
          </a:p>
          <a:p>
            <a:r>
              <a:rPr lang="en-US" sz="3000" dirty="0" smtClean="0"/>
              <a:t>Take circumstances into consideration if rules are broken</a:t>
            </a:r>
          </a:p>
          <a:p>
            <a:endParaRPr lang="en-US" sz="3000" dirty="0" smtClean="0"/>
          </a:p>
          <a:p>
            <a:pPr lvl="1"/>
            <a:r>
              <a:rPr lang="en-US" sz="3000" dirty="0" smtClean="0"/>
              <a:t>More open to their children’s input when making decisions, but parents have final say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t0.gstatic.com/images?q=tbn:ANd9GcSbUIHjsVg9CzOVQISnBwfmuD1XfGkd-2oP4isrtat7-wFj16n-&amp;t=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48391" cy="204787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518360" y="0"/>
            <a:ext cx="514570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oper Black" pitchFamily="18" charset="0"/>
              </a:rPr>
              <a:t>Democratic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2122" y="1752600"/>
            <a:ext cx="2440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Examples</a:t>
            </a:r>
          </a:p>
        </p:txBody>
      </p:sp>
      <p:pic>
        <p:nvPicPr>
          <p:cNvPr id="47106" name="Picture 2" descr="http://entertainment.blogs.foxnews.com/files/2010/03/Brady-Bunch-Gri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667000"/>
            <a:ext cx="3962400" cy="2971800"/>
          </a:xfrm>
          <a:prstGeom prst="rect">
            <a:avLst/>
          </a:prstGeom>
          <a:noFill/>
        </p:spPr>
      </p:pic>
      <p:pic>
        <p:nvPicPr>
          <p:cNvPr id="47108" name="Picture 4" descr="http://giveitasecondlook.files.wordpress.com/2010/02/boy-meets-worl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2514600"/>
            <a:ext cx="3478695" cy="3200400"/>
          </a:xfrm>
          <a:prstGeom prst="rect">
            <a:avLst/>
          </a:prstGeom>
          <a:noFill/>
        </p:spPr>
      </p:pic>
      <p:sp>
        <p:nvSpPr>
          <p:cNvPr id="8" name="Oval 7">
            <a:hlinkClick r:id="rId6" action="ppaction://hlinksldjump"/>
          </p:cNvPr>
          <p:cNvSpPr/>
          <p:nvPr/>
        </p:nvSpPr>
        <p:spPr>
          <a:xfrm>
            <a:off x="8229600" y="5867400"/>
            <a:ext cx="533400" cy="685800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hlinkClick r:id="rId6" action="ppaction://hlinksldjump"/>
          </p:cNvPr>
          <p:cNvSpPr txBox="1"/>
          <p:nvPr/>
        </p:nvSpPr>
        <p:spPr>
          <a:xfrm>
            <a:off x="8077200" y="601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stellar" pitchFamily="18" charset="0"/>
              </a:rPr>
              <a:t>Parenting Tasks</a:t>
            </a:r>
            <a:endParaRPr lang="en-US" dirty="0">
              <a:latin typeface="Castellar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Children’s Needs</a:t>
            </a:r>
          </a:p>
          <a:p>
            <a:pPr lvl="1"/>
            <a:r>
              <a:rPr lang="en-US" dirty="0" smtClean="0"/>
              <a:t>Basic needs</a:t>
            </a:r>
          </a:p>
          <a:p>
            <a:pPr lvl="2"/>
            <a:r>
              <a:rPr lang="en-US" dirty="0" smtClean="0"/>
              <a:t>Food, clothing, and shelter</a:t>
            </a:r>
          </a:p>
          <a:p>
            <a:pPr lvl="2"/>
            <a:r>
              <a:rPr lang="en-US" dirty="0" smtClean="0"/>
              <a:t>Safety and health</a:t>
            </a:r>
          </a:p>
          <a:p>
            <a:pPr lvl="2"/>
            <a:r>
              <a:rPr lang="en-US" dirty="0" smtClean="0"/>
              <a:t>Teaching them language</a:t>
            </a:r>
          </a:p>
          <a:p>
            <a:pPr lvl="2"/>
            <a:r>
              <a:rPr lang="en-US" dirty="0" smtClean="0"/>
              <a:t>Foster intellectual growth</a:t>
            </a:r>
          </a:p>
          <a:p>
            <a:pPr lvl="2"/>
            <a:r>
              <a:rPr lang="en-US" dirty="0" smtClean="0"/>
              <a:t>Provide opportunities for them to love and be loved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stellar" pitchFamily="18" charset="0"/>
              </a:rPr>
              <a:t>Parenting Tasks</a:t>
            </a:r>
            <a:endParaRPr lang="en-US" dirty="0">
              <a:latin typeface="Castellar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Nurturing</a:t>
            </a:r>
          </a:p>
          <a:p>
            <a:pPr lvl="1"/>
            <a:r>
              <a:rPr lang="en-US" dirty="0" smtClean="0"/>
              <a:t>Giving a child opportunities for encouragement and enrichment</a:t>
            </a:r>
          </a:p>
          <a:p>
            <a:pPr lvl="2"/>
            <a:r>
              <a:rPr lang="en-US" dirty="0" smtClean="0"/>
              <a:t>Showing love, support, and 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stellar" pitchFamily="18" charset="0"/>
              </a:rPr>
              <a:t>A Learning Process</a:t>
            </a:r>
            <a:endParaRPr lang="en-US" dirty="0">
              <a:latin typeface="Castellar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when to help and when to back off so that a child can do a task himself or herself</a:t>
            </a:r>
          </a:p>
          <a:p>
            <a:r>
              <a:rPr lang="en-US" dirty="0" smtClean="0"/>
              <a:t>Avoid pushing children to try activities they are not ready for</a:t>
            </a:r>
          </a:p>
          <a:p>
            <a:r>
              <a:rPr lang="en-US" dirty="0" smtClean="0"/>
              <a:t>Adapt parenting skills at each stage of a child’s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stellar" pitchFamily="18" charset="0"/>
              </a:rPr>
              <a:t>Have Reasonable Expectations</a:t>
            </a:r>
            <a:endParaRPr lang="en-US" dirty="0">
              <a:latin typeface="Castellar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child development is important</a:t>
            </a:r>
          </a:p>
          <a:p>
            <a:r>
              <a:rPr lang="en-US" dirty="0" smtClean="0"/>
              <a:t>Be sure expectations match their particular child</a:t>
            </a:r>
          </a:p>
          <a:p>
            <a:r>
              <a:rPr lang="en-US" dirty="0" smtClean="0"/>
              <a:t>Respect differences between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77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Find a </a:t>
            </a:r>
            <a:r>
              <a:rPr lang="en-US" sz="4000" dirty="0" smtClean="0"/>
              <a:t>comfortable </a:t>
            </a:r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PARENTING 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STYLE</a:t>
            </a:r>
            <a:endParaRPr lang="en-US" sz="4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0" y="2133600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Pictionary</a:t>
            </a:r>
            <a:endParaRPr lang="en-US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8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PARENTING STYLES</a:t>
            </a:r>
            <a:endParaRPr lang="en-US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5842" name="Picture 2" descr="http://www.blotspace.com/wp-content/uploads/2011/02/ston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514600"/>
            <a:ext cx="2799183" cy="2057400"/>
          </a:xfrm>
          <a:prstGeom prst="rect">
            <a:avLst/>
          </a:prstGeom>
          <a:noFill/>
        </p:spPr>
      </p:pic>
      <p:pic>
        <p:nvPicPr>
          <p:cNvPr id="35844" name="Picture 4" descr="http://dadomatic.com/wp-content/uploads/2010/10/Behold-the-Marshmallow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3124200"/>
            <a:ext cx="2819400" cy="2114550"/>
          </a:xfrm>
          <a:prstGeom prst="rect">
            <a:avLst/>
          </a:prstGeom>
          <a:noFill/>
        </p:spPr>
      </p:pic>
      <p:pic>
        <p:nvPicPr>
          <p:cNvPr id="35846" name="Picture 6" descr="http://t0.gstatic.com/images?q=tbn:ANd9GcSbUIHjsVg9CzOVQISnBwfmuD1XfGkd-2oP4isrtat7-wFj16n-&amp;t=1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4572000"/>
            <a:ext cx="2848391" cy="204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blotspace.com/wp-content/uploads/2011/02/ston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99183" cy="2057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" y="1524000"/>
            <a:ext cx="9067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				* Emphasizes obedience</a:t>
            </a:r>
          </a:p>
          <a:p>
            <a:endParaRPr lang="en-US" sz="3000" dirty="0"/>
          </a:p>
          <a:p>
            <a:pPr lvl="1"/>
            <a:r>
              <a:rPr lang="en-US" sz="3000" dirty="0" smtClean="0"/>
              <a:t>Set clearly defined standards of behavior and expect their children to follow the rules without question</a:t>
            </a:r>
          </a:p>
          <a:p>
            <a:endParaRPr lang="en-US" sz="3000" dirty="0" smtClean="0"/>
          </a:p>
          <a:p>
            <a:r>
              <a:rPr lang="en-US" sz="3000" dirty="0" smtClean="0"/>
              <a:t>Provide a structured environment in which children know exactly what they can or cannot do</a:t>
            </a:r>
          </a:p>
          <a:p>
            <a:endParaRPr lang="en-US" sz="3000" dirty="0" smtClean="0"/>
          </a:p>
          <a:p>
            <a:pPr lvl="1"/>
            <a:r>
              <a:rPr lang="en-US" sz="3000" dirty="0" smtClean="0"/>
              <a:t>Children’s opportunities to make decisions on their own are limited</a:t>
            </a:r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2796157" y="0"/>
            <a:ext cx="5920210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itchFamily="66" charset="0"/>
              </a:rPr>
              <a:t>Authoritarian</a:t>
            </a:r>
            <a:endParaRPr lang="en-US" sz="8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ld English Tex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6157" y="0"/>
            <a:ext cx="5920210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itchFamily="66" charset="0"/>
              </a:rPr>
              <a:t>Authoritarian</a:t>
            </a:r>
            <a:endParaRPr lang="en-US" sz="8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ld English Text MT" pitchFamily="66" charset="0"/>
            </a:endParaRPr>
          </a:p>
        </p:txBody>
      </p:sp>
      <p:pic>
        <p:nvPicPr>
          <p:cNvPr id="3" name="Picture 2" descr="http://www.blotspace.com/wp-content/uploads/2011/02/ston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99183" cy="2057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00333" y="1752600"/>
            <a:ext cx="8943667" cy="19697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Example</a:t>
            </a:r>
          </a:p>
          <a:p>
            <a:pPr algn="ctr"/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Tiger Mom: Amy Chua</a:t>
            </a:r>
            <a:endParaRPr lang="en-US" sz="8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8914" name="Picture 2" descr="http://www.onlineusanews.com/wp-content/uploads/2011/04/Author-Amy-Chu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6132" y="3810000"/>
            <a:ext cx="4567868" cy="3048000"/>
          </a:xfrm>
          <a:prstGeom prst="rect">
            <a:avLst/>
          </a:prstGeom>
          <a:noFill/>
        </p:spPr>
      </p:pic>
      <p:pic>
        <p:nvPicPr>
          <p:cNvPr id="38916" name="Picture 4" descr="http://thepinkmustache.files.wordpress.com/2011/01/batt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10000"/>
            <a:ext cx="45720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6157" y="0"/>
            <a:ext cx="5920210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itchFamily="66" charset="0"/>
              </a:rPr>
              <a:t>Authoritarian</a:t>
            </a:r>
            <a:endParaRPr lang="en-US" sz="8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ld English Text MT" pitchFamily="66" charset="0"/>
            </a:endParaRPr>
          </a:p>
        </p:txBody>
      </p:sp>
      <p:pic>
        <p:nvPicPr>
          <p:cNvPr id="3" name="Picture 2" descr="http://www.blotspace.com/wp-content/uploads/2011/02/ston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99183" cy="2057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971800"/>
            <a:ext cx="23185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Example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Tiger Mom: Amy Chua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8914" name="Picture 2" descr="http://www.onlineusanews.com/wp-content/uploads/2011/04/Author-Amy-Chu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08622"/>
            <a:ext cx="2286000" cy="1525378"/>
          </a:xfrm>
          <a:prstGeom prst="rect">
            <a:avLst/>
          </a:prstGeom>
          <a:noFill/>
        </p:spPr>
      </p:pic>
      <p:pic>
        <p:nvPicPr>
          <p:cNvPr id="38916" name="Picture 4" descr="http://thepinkmustache.files.wordpress.com/2011/01/batt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34000"/>
            <a:ext cx="2286000" cy="1524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362200" y="3441680"/>
            <a:ext cx="6781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Chua listed a number of rules that she said she enforced on her two daughters. </a:t>
            </a:r>
            <a:r>
              <a:rPr lang="en-US" i="1" dirty="0" smtClean="0"/>
              <a:t>They were not allowed to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Attend a sleepover</a:t>
            </a:r>
          </a:p>
          <a:p>
            <a:r>
              <a:rPr lang="en-US" dirty="0" smtClean="0"/>
              <a:t>- Have a </a:t>
            </a:r>
            <a:r>
              <a:rPr lang="en-US" dirty="0" err="1" smtClean="0"/>
              <a:t>playdate</a:t>
            </a:r>
            <a:endParaRPr lang="en-US" dirty="0" smtClean="0"/>
          </a:p>
          <a:p>
            <a:r>
              <a:rPr lang="en-US" dirty="0" smtClean="0"/>
              <a:t>- Be in a school play</a:t>
            </a:r>
          </a:p>
          <a:p>
            <a:r>
              <a:rPr lang="en-US" dirty="0" smtClean="0"/>
              <a:t>- Complain about not being in a school play</a:t>
            </a:r>
          </a:p>
          <a:p>
            <a:r>
              <a:rPr lang="en-US" dirty="0" smtClean="0"/>
              <a:t>- Watch TV or play computer games</a:t>
            </a:r>
          </a:p>
          <a:p>
            <a:r>
              <a:rPr lang="en-US" dirty="0" smtClean="0"/>
              <a:t>- Choose their own extracurricular activities</a:t>
            </a:r>
          </a:p>
          <a:p>
            <a:r>
              <a:rPr lang="en-US" dirty="0" smtClean="0"/>
              <a:t>- Get any grade less than an A</a:t>
            </a:r>
          </a:p>
          <a:p>
            <a:r>
              <a:rPr lang="en-US" dirty="0" smtClean="0"/>
              <a:t>- Not be the No. 1 student in every subject except gym and drama</a:t>
            </a:r>
          </a:p>
          <a:p>
            <a:r>
              <a:rPr lang="en-US" dirty="0" smtClean="0"/>
              <a:t>- Play any instrument other than the piano or violin</a:t>
            </a:r>
          </a:p>
          <a:p>
            <a:r>
              <a:rPr lang="en-US" dirty="0" smtClean="0"/>
              <a:t>- Not play the piano or violin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1752600"/>
            <a:ext cx="617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“This is a story about a mother, two daughters, and two dogs. This was supposed to be a story of how Chinese parents are better at raising kids than Western ones. But instead, it’s about a bitter clash of cultures, a fleeting taste of glory, and how I was humbled by a thirteen-year-old.”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6157" y="0"/>
            <a:ext cx="5920210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Old English Text MT" pitchFamily="66" charset="0"/>
              </a:rPr>
              <a:t>Authoritarian</a:t>
            </a:r>
            <a:endParaRPr lang="en-US" sz="8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Old English Text MT" pitchFamily="66" charset="0"/>
            </a:endParaRPr>
          </a:p>
        </p:txBody>
      </p:sp>
      <p:pic>
        <p:nvPicPr>
          <p:cNvPr id="3" name="Picture 2" descr="http://www.blotspace.com/wp-content/uploads/2011/02/ston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99183" cy="20574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971800"/>
            <a:ext cx="23185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Example</a:t>
            </a:r>
          </a:p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Tiger Mom: Amy Chua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8914" name="Picture 2" descr="http://www.onlineusanews.com/wp-content/uploads/2011/04/Author-Amy-Chu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08622"/>
            <a:ext cx="2286000" cy="1525378"/>
          </a:xfrm>
          <a:prstGeom prst="rect">
            <a:avLst/>
          </a:prstGeom>
          <a:noFill/>
        </p:spPr>
      </p:pic>
      <p:pic>
        <p:nvPicPr>
          <p:cNvPr id="38916" name="Picture 4" descr="http://thepinkmustache.files.wordpress.com/2011/01/batt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34000"/>
            <a:ext cx="2286000" cy="1524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276600" y="1600200"/>
            <a:ext cx="5486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tiger mother’s cubs are being raised to rule the world, while the offspring of the weak-willed, indulgent Westerners are growing up ill equipped to compete in a fierce global marketplace.</a:t>
            </a:r>
          </a:p>
          <a:p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3124200" y="41910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u="sng" dirty="0">
                <a:hlinkClick r:id="rId6"/>
              </a:rPr>
              <a:t>http://www.youtube.com/watch?v=GAel_qRfKx8</a:t>
            </a:r>
            <a:r>
              <a:rPr lang="en-US" b="1" i="1" u="sng" dirty="0"/>
              <a:t> </a:t>
            </a:r>
            <a:endParaRPr lang="en-US" dirty="0"/>
          </a:p>
        </p:txBody>
      </p:sp>
      <p:sp>
        <p:nvSpPr>
          <p:cNvPr id="10" name="Oval 9">
            <a:hlinkClick r:id="rId7" action="ppaction://hlinksldjump"/>
          </p:cNvPr>
          <p:cNvSpPr/>
          <p:nvPr/>
        </p:nvSpPr>
        <p:spPr>
          <a:xfrm>
            <a:off x="8229600" y="5562600"/>
            <a:ext cx="533400" cy="685800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hlinkClick r:id="rId7" action="ppaction://hlinksldjump"/>
          </p:cNvPr>
          <p:cNvSpPr txBox="1"/>
          <p:nvPr/>
        </p:nvSpPr>
        <p:spPr>
          <a:xfrm>
            <a:off x="8077200" y="5715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ustom 3">
      <a:majorFont>
        <a:latin typeface="Viner Hand ITC"/>
        <a:ea typeface=""/>
        <a:cs typeface=""/>
      </a:majorFont>
      <a:minorFont>
        <a:latin typeface="Perpet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361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PARENTING</vt:lpstr>
      <vt:lpstr>A Learning Process</vt:lpstr>
      <vt:lpstr>Have Reasonable Expectations</vt:lpstr>
      <vt:lpstr>PowerPoint Presentation</vt:lpstr>
      <vt:lpstr>PARENTING STYLES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Parenting Tasks</vt:lpstr>
      <vt:lpstr>Parenting Tasks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PARENTING STYLES</dc:title>
  <dc:creator>jpotena</dc:creator>
  <cp:lastModifiedBy>ERICSSON, DENISE</cp:lastModifiedBy>
  <cp:revision>27</cp:revision>
  <dcterms:created xsi:type="dcterms:W3CDTF">2011-04-27T11:45:33Z</dcterms:created>
  <dcterms:modified xsi:type="dcterms:W3CDTF">2013-09-17T12:20:02Z</dcterms:modified>
</cp:coreProperties>
</file>