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16"/>
  </p:notesMasterIdLst>
  <p:handoutMasterIdLst>
    <p:handoutMasterId r:id="rId17"/>
  </p:handoutMasterIdLst>
  <p:sldIdLst>
    <p:sldId id="268" r:id="rId2"/>
    <p:sldId id="270" r:id="rId3"/>
    <p:sldId id="256" r:id="rId4"/>
    <p:sldId id="257" r:id="rId5"/>
    <p:sldId id="258" r:id="rId6"/>
    <p:sldId id="259" r:id="rId7"/>
    <p:sldId id="260" r:id="rId8"/>
    <p:sldId id="261" r:id="rId9"/>
    <p:sldId id="262" r:id="rId10"/>
    <p:sldId id="264" r:id="rId11"/>
    <p:sldId id="263" r:id="rId12"/>
    <p:sldId id="265" r:id="rId13"/>
    <p:sldId id="266" r:id="rId14"/>
    <p:sldId id="269"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4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AD03614-5614-4003-ADBF-A712264FC804}" type="datetimeFigureOut">
              <a:rPr lang="en-US" smtClean="0"/>
              <a:t>4/21/2014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B5A1FB-06D8-4806-959C-5F497DB84581}" type="slidenum">
              <a:rPr lang="en-US" smtClean="0"/>
              <a:t>‹#›</a:t>
            </a:fld>
            <a:endParaRPr lang="en-US"/>
          </a:p>
        </p:txBody>
      </p:sp>
    </p:spTree>
    <p:extLst>
      <p:ext uri="{BB962C8B-B14F-4D97-AF65-F5344CB8AC3E}">
        <p14:creationId xmlns:p14="http://schemas.microsoft.com/office/powerpoint/2010/main" val="155528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1A6742C-208D-CF4C-ADBF-A77AC5C6E5E4}" type="datetimeFigureOut">
              <a:rPr lang="en-US" smtClean="0"/>
              <a:pPr/>
              <a:t>4/21/2014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2179F6-9E30-604C-B54D-3DEA98926DA8}" type="slidenum">
              <a:rPr lang="en-US" smtClean="0"/>
              <a:pPr/>
              <a:t>‹#›</a:t>
            </a:fld>
            <a:endParaRPr lang="en-US" dirty="0"/>
          </a:p>
        </p:txBody>
      </p:sp>
    </p:spTree>
    <p:extLst>
      <p:ext uri="{BB962C8B-B14F-4D97-AF65-F5344CB8AC3E}">
        <p14:creationId xmlns:p14="http://schemas.microsoft.com/office/powerpoint/2010/main" val="4023980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dirty="0">
                <a:ea typeface="Calibri"/>
                <a:cs typeface="Times New Roman"/>
              </a:rPr>
              <a:t>Do all organisms have the same energy needs? NO</a:t>
            </a:r>
          </a:p>
          <a:p>
            <a:r>
              <a:rPr lang="en-US" dirty="0">
                <a:ea typeface="Calibri"/>
                <a:cs typeface="Times New Roman"/>
              </a:rPr>
              <a:t>Chemical reactions are divided into what two categories? Catabolism and  Anabolism </a:t>
            </a:r>
          </a:p>
          <a:p>
            <a:r>
              <a:rPr lang="en-US" dirty="0">
                <a:ea typeface="Calibri"/>
                <a:cs typeface="Times New Roman"/>
              </a:rPr>
              <a:t>What are two ways organisms can obtain their energy? </a:t>
            </a:r>
            <a:r>
              <a:rPr lang="en-US" dirty="0" err="1">
                <a:solidFill>
                  <a:srgbClr val="00B050"/>
                </a:solidFill>
              </a:rPr>
              <a:t>Photosyntheses</a:t>
            </a:r>
            <a:r>
              <a:rPr lang="en-US" dirty="0">
                <a:solidFill>
                  <a:srgbClr val="00B050"/>
                </a:solidFill>
              </a:rPr>
              <a:t> - Conversion of light energy into ATP</a:t>
            </a:r>
          </a:p>
          <a:p>
            <a:r>
              <a:rPr lang="en-US" dirty="0" err="1"/>
              <a:t>Chemolithotrophy</a:t>
            </a:r>
            <a:r>
              <a:rPr lang="en-US" dirty="0"/>
              <a:t> – Converting inorganic chemical energy into ATP</a:t>
            </a:r>
          </a:p>
          <a:p>
            <a:r>
              <a:rPr lang="en-US" dirty="0"/>
              <a:t>Fermentation – Converting organic chemical energy into ATP </a:t>
            </a:r>
          </a:p>
          <a:p>
            <a:endParaRPr lang="en-US"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C92179F6-9E30-604C-B54D-3DEA98926DA8}" type="slidenum">
              <a:rPr lang="en-US" smtClean="0"/>
              <a:pPr/>
              <a:t>2</a:t>
            </a:fld>
            <a:endParaRPr lang="en-US" dirty="0"/>
          </a:p>
        </p:txBody>
      </p:sp>
    </p:spTree>
    <p:extLst>
      <p:ext uri="{BB962C8B-B14F-4D97-AF65-F5344CB8AC3E}">
        <p14:creationId xmlns:p14="http://schemas.microsoft.com/office/powerpoint/2010/main" val="378882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you breathe to take</a:t>
            </a:r>
            <a:r>
              <a:rPr lang="en-US" baseline="0" dirty="0" smtClean="0"/>
              <a:t> in oxygen needed and expel unwanted carbon dioxide. If you hold your breath, your brain eventually senses a lack of oxygen. It signals you to breathe deeply and your heart to beat quickly to speed oxygen to the cells.</a:t>
            </a:r>
            <a:endParaRPr lang="en-US" dirty="0"/>
          </a:p>
        </p:txBody>
      </p:sp>
      <p:sp>
        <p:nvSpPr>
          <p:cNvPr id="4" name="Slide Number Placeholder 3"/>
          <p:cNvSpPr>
            <a:spLocks noGrp="1"/>
          </p:cNvSpPr>
          <p:nvPr>
            <p:ph type="sldNum" sz="quarter" idx="10"/>
          </p:nvPr>
        </p:nvSpPr>
        <p:spPr/>
        <p:txBody>
          <a:bodyPr/>
          <a:lstStyle/>
          <a:p>
            <a:fld id="{C92179F6-9E30-604C-B54D-3DEA98926DA8}"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body temperature is too hot, kills the enzymes that are needed for the process to take place.</a:t>
            </a:r>
            <a:endParaRPr lang="en-US" dirty="0"/>
          </a:p>
        </p:txBody>
      </p:sp>
      <p:sp>
        <p:nvSpPr>
          <p:cNvPr id="4" name="Slide Number Placeholder 3"/>
          <p:cNvSpPr>
            <a:spLocks noGrp="1"/>
          </p:cNvSpPr>
          <p:nvPr>
            <p:ph type="sldNum" sz="quarter" idx="10"/>
          </p:nvPr>
        </p:nvSpPr>
        <p:spPr/>
        <p:txBody>
          <a:bodyPr/>
          <a:lstStyle/>
          <a:p>
            <a:fld id="{C92179F6-9E30-604C-B54D-3DEA98926DA8}"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Cytoplasm is a colloidal substance consisting of organic and inorganic substances, including proteins</a:t>
            </a:r>
            <a:r>
              <a:rPr lang="en-US" baseline="0" dirty="0" smtClean="0"/>
              <a:t> and water found in a living cell. Cytoplasm is the main component of both animal and plant cells.</a:t>
            </a:r>
            <a:endParaRPr lang="en-US" dirty="0"/>
          </a:p>
        </p:txBody>
      </p:sp>
      <p:sp>
        <p:nvSpPr>
          <p:cNvPr id="4" name="Slide Number Placeholder 3"/>
          <p:cNvSpPr>
            <a:spLocks noGrp="1"/>
          </p:cNvSpPr>
          <p:nvPr>
            <p:ph type="sldNum" sz="quarter" idx="10"/>
          </p:nvPr>
        </p:nvSpPr>
        <p:spPr/>
        <p:txBody>
          <a:bodyPr/>
          <a:lstStyle/>
          <a:p>
            <a:fld id="{C92179F6-9E30-604C-B54D-3DEA98926DA8}"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35A3AFB-3643-174C-829D-3C0B7802F4E6}"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5A3AFB-3643-174C-829D-3C0B7802F4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5A3AFB-3643-174C-829D-3C0B7802F4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5A3AFB-3643-174C-829D-3C0B7802F4E6}"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A35A3AFB-3643-174C-829D-3C0B7802F4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5A3AFB-3643-174C-829D-3C0B7802F4E6}"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5A3AFB-3643-174C-829D-3C0B7802F4E6}"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5A3AFB-3643-174C-829D-3C0B7802F4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5A3AFB-3643-174C-829D-3C0B7802F4E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5A3AFB-3643-174C-829D-3C0B7802F4E6}"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C4EE8A-1CC6-5A4A-8EBD-2EACB7C529A7}" type="datetimeFigureOut">
              <a:rPr lang="en-US" smtClean="0"/>
              <a:pPr/>
              <a:t>4/21/2014</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35A3AFB-3643-174C-829D-3C0B7802F4E6}"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1C4EE8A-1CC6-5A4A-8EBD-2EACB7C529A7}" type="datetimeFigureOut">
              <a:rPr lang="en-US" smtClean="0"/>
              <a:pPr/>
              <a:t>4/21/2014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35A3AFB-3643-174C-829D-3C0B7802F4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MrOK_zWUzpM" TargetMode="External"/><Relationship Id="rId2" Type="http://schemas.openxmlformats.org/officeDocument/2006/relationships/hyperlink" Target="https://www.youtube.com/watch?v=5qjgEKqVkSo" TargetMode="External"/><Relationship Id="rId1" Type="http://schemas.openxmlformats.org/officeDocument/2006/relationships/slideLayout" Target="../slideLayouts/slideLayout2.xml"/><Relationship Id="rId4" Type="http://schemas.openxmlformats.org/officeDocument/2006/relationships/hyperlink" Target="https://www.youtube.com/watch?v=1KgDXDLZNJI&amp;list=TLfbzP3l4IPy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NzxgpsW_rJ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06" y="274638"/>
            <a:ext cx="7935194" cy="1143000"/>
          </a:xfrm>
        </p:spPr>
        <p:txBody>
          <a:bodyPr>
            <a:normAutofit/>
          </a:bodyPr>
          <a:lstStyle/>
          <a:p>
            <a:pPr algn="ctr"/>
            <a:r>
              <a:rPr lang="en-US" dirty="0" smtClean="0">
                <a:solidFill>
                  <a:srgbClr val="0000FF"/>
                </a:solidFill>
              </a:rPr>
              <a:t>Metabolism</a:t>
            </a:r>
            <a:br>
              <a:rPr lang="en-US" dirty="0" smtClean="0">
                <a:solidFill>
                  <a:srgbClr val="0000FF"/>
                </a:solidFill>
              </a:rPr>
            </a:br>
            <a:r>
              <a:rPr lang="en-US" sz="2200" dirty="0" smtClean="0">
                <a:solidFill>
                  <a:srgbClr val="0000FF"/>
                </a:solidFill>
              </a:rPr>
              <a:t>Chapter 14</a:t>
            </a:r>
            <a:endParaRPr lang="en-US" sz="2200" dirty="0">
              <a:solidFill>
                <a:srgbClr val="0000FF"/>
              </a:solidFill>
            </a:endParaRPr>
          </a:p>
        </p:txBody>
      </p:sp>
      <p:pic>
        <p:nvPicPr>
          <p:cNvPr id="4" name="Content Placeholder 3" descr="raise-metabolism-with-nutrition[1].jpg"/>
          <p:cNvPicPr>
            <a:picLocks noGrp="1" noChangeAspect="1"/>
          </p:cNvPicPr>
          <p:nvPr>
            <p:ph sz="quarter" idx="1"/>
          </p:nvPr>
        </p:nvPicPr>
        <p:blipFill>
          <a:blip r:embed="rId2"/>
          <a:srcRect l="-17756" r="-17756"/>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Chemical Balance During Metabolism</a:t>
            </a:r>
            <a:endParaRPr lang="en-US" dirty="0">
              <a:solidFill>
                <a:srgbClr val="0000FF"/>
              </a:solidFill>
            </a:endParaRPr>
          </a:p>
        </p:txBody>
      </p:sp>
      <p:sp>
        <p:nvSpPr>
          <p:cNvPr id="3" name="Content Placeholder 2"/>
          <p:cNvSpPr>
            <a:spLocks noGrp="1"/>
          </p:cNvSpPr>
          <p:nvPr>
            <p:ph sz="quarter" idx="1"/>
          </p:nvPr>
        </p:nvSpPr>
        <p:spPr/>
        <p:txBody>
          <a:bodyPr/>
          <a:lstStyle/>
          <a:p>
            <a:r>
              <a:rPr lang="en-US" dirty="0" smtClean="0"/>
              <a:t>Body needs the right amount of chemicals inside and outside the cell. </a:t>
            </a:r>
          </a:p>
          <a:p>
            <a:r>
              <a:rPr lang="en-US" dirty="0" smtClean="0"/>
              <a:t>The cells in the body are mostly </a:t>
            </a:r>
            <a:r>
              <a:rPr lang="en-US" b="1" dirty="0" smtClean="0"/>
              <a:t>cytoplasm</a:t>
            </a:r>
            <a:r>
              <a:rPr lang="en-US" dirty="0" smtClean="0"/>
              <a:t> walled in by thin layers of tissue called </a:t>
            </a:r>
            <a:r>
              <a:rPr lang="en-US" b="1" dirty="0" smtClean="0"/>
              <a:t>membranes</a:t>
            </a:r>
            <a:r>
              <a:rPr lang="en-US" dirty="0" smtClean="0"/>
              <a:t>.</a:t>
            </a:r>
          </a:p>
          <a:p>
            <a:r>
              <a:rPr lang="en-US" dirty="0" smtClean="0"/>
              <a:t>These membranes are </a:t>
            </a:r>
            <a:r>
              <a:rPr lang="en-US" b="1" dirty="0" smtClean="0"/>
              <a:t>semipermeable</a:t>
            </a:r>
            <a:r>
              <a:rPr lang="en-US" dirty="0" smtClean="0"/>
              <a:t>, they allow varying amounts of specific substances to pass through them.</a:t>
            </a:r>
          </a:p>
          <a:p>
            <a:r>
              <a:rPr lang="en-US" b="1" dirty="0" smtClean="0"/>
              <a:t>Osmosis</a:t>
            </a:r>
            <a:r>
              <a:rPr lang="en-US" dirty="0" smtClean="0"/>
              <a:t>, the movement of fluid through a semipermeable cell membrane to create an equal concentration of solute on both sides of the membrane</a:t>
            </a:r>
          </a:p>
          <a:p>
            <a:endParaRPr lang="en-US" dirty="0" smtClean="0"/>
          </a:p>
          <a:p>
            <a:endParaRPr lang="en-US" dirty="0"/>
          </a:p>
        </p:txBody>
      </p:sp>
      <p:pic>
        <p:nvPicPr>
          <p:cNvPr id="24578" name="Picture 2"/>
          <p:cNvPicPr>
            <a:picLocks noChangeAspect="1" noChangeArrowheads="1"/>
          </p:cNvPicPr>
          <p:nvPr/>
        </p:nvPicPr>
        <p:blipFill>
          <a:blip r:embed="rId3"/>
          <a:srcRect t="20571" b="-1582"/>
          <a:stretch>
            <a:fillRect/>
          </a:stretch>
        </p:blipFill>
        <p:spPr bwMode="auto">
          <a:xfrm>
            <a:off x="6631208" y="5218638"/>
            <a:ext cx="1835293" cy="1524752"/>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a:srcRect/>
          <a:stretch>
            <a:fillRect/>
          </a:stretch>
        </p:blipFill>
        <p:spPr bwMode="auto">
          <a:xfrm>
            <a:off x="1148836" y="5296209"/>
            <a:ext cx="3866191" cy="14471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ATP Cycle continues</a:t>
            </a:r>
            <a:endParaRPr lang="en-US" dirty="0"/>
          </a:p>
        </p:txBody>
      </p:sp>
      <p:sp>
        <p:nvSpPr>
          <p:cNvPr id="3" name="Content Placeholder 2"/>
          <p:cNvSpPr>
            <a:spLocks noGrp="1"/>
          </p:cNvSpPr>
          <p:nvPr>
            <p:ph sz="quarter" idx="1"/>
          </p:nvPr>
        </p:nvSpPr>
        <p:spPr>
          <a:xfrm>
            <a:off x="914400" y="1447800"/>
            <a:ext cx="7772400" cy="5063050"/>
          </a:xfrm>
        </p:spPr>
        <p:txBody>
          <a:bodyPr/>
          <a:lstStyle/>
          <a:p>
            <a:r>
              <a:rPr lang="en-US" dirty="0" smtClean="0"/>
              <a:t>When a cell needs energy the bond between two phosphate groups are broken and the third group transfers to another molecule. </a:t>
            </a:r>
          </a:p>
          <a:p>
            <a:r>
              <a:rPr lang="en-US" dirty="0" smtClean="0"/>
              <a:t>With only two phosphate groups remaining attached, ATP becomes </a:t>
            </a:r>
            <a:r>
              <a:rPr lang="en-US" b="1" dirty="0" smtClean="0"/>
              <a:t>adenosine</a:t>
            </a:r>
            <a:r>
              <a:rPr lang="en-US" dirty="0" smtClean="0"/>
              <a:t> </a:t>
            </a:r>
            <a:r>
              <a:rPr lang="en-US" b="1" dirty="0" smtClean="0"/>
              <a:t>diphosphate (ADP).</a:t>
            </a:r>
          </a:p>
          <a:p>
            <a:endParaRPr lang="en-US" b="1" dirty="0" smtClean="0"/>
          </a:p>
          <a:p>
            <a:r>
              <a:rPr lang="en-US" b="1" dirty="0" smtClean="0"/>
              <a:t>Storing Energy = ATP</a:t>
            </a:r>
          </a:p>
          <a:p>
            <a:endParaRPr lang="en-US" b="1" dirty="0" smtClean="0"/>
          </a:p>
          <a:p>
            <a:r>
              <a:rPr lang="en-US" b="1" dirty="0" smtClean="0"/>
              <a:t>Using Energy = ADP</a:t>
            </a:r>
          </a:p>
          <a:p>
            <a:endParaRPr lang="en-US" b="1" dirty="0" smtClean="0"/>
          </a:p>
          <a:p>
            <a:endParaRPr lang="en-US" b="1" dirty="0"/>
          </a:p>
        </p:txBody>
      </p:sp>
      <p:pic>
        <p:nvPicPr>
          <p:cNvPr id="4" name="Picture 3" descr="C7_atp_2.GIF"/>
          <p:cNvPicPr>
            <a:picLocks noChangeAspect="1"/>
          </p:cNvPicPr>
          <p:nvPr/>
        </p:nvPicPr>
        <p:blipFill>
          <a:blip r:embed="rId2"/>
          <a:stretch>
            <a:fillRect/>
          </a:stretch>
        </p:blipFill>
        <p:spPr>
          <a:xfrm>
            <a:off x="5170531" y="3931252"/>
            <a:ext cx="2579598" cy="257959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26" y="274637"/>
            <a:ext cx="6038766" cy="1435813"/>
          </a:xfrm>
        </p:spPr>
        <p:txBody>
          <a:bodyPr>
            <a:normAutofit/>
          </a:bodyPr>
          <a:lstStyle/>
          <a:p>
            <a:r>
              <a:rPr lang="en-US" dirty="0" smtClean="0">
                <a:solidFill>
                  <a:srgbClr val="0000FF"/>
                </a:solidFill>
              </a:rPr>
              <a:t>Influences on Metabolism</a:t>
            </a:r>
            <a:br>
              <a:rPr lang="en-US" dirty="0" smtClean="0">
                <a:solidFill>
                  <a:srgbClr val="0000FF"/>
                </a:solidFill>
              </a:rPr>
            </a:br>
            <a:r>
              <a:rPr lang="en-US" sz="2222" dirty="0" smtClean="0">
                <a:solidFill>
                  <a:srgbClr val="0000FF"/>
                </a:solidFill>
              </a:rPr>
              <a:t>Metabolic Rate - how fast the chemical processes of metabolism take place.</a:t>
            </a:r>
            <a:endParaRPr lang="en-US" sz="2222" dirty="0">
              <a:solidFill>
                <a:srgbClr val="0000FF"/>
              </a:solidFill>
            </a:endParaRPr>
          </a:p>
        </p:txBody>
      </p:sp>
      <p:sp>
        <p:nvSpPr>
          <p:cNvPr id="3" name="Content Placeholder 2"/>
          <p:cNvSpPr>
            <a:spLocks noGrp="1"/>
          </p:cNvSpPr>
          <p:nvPr>
            <p:ph sz="quarter" idx="1"/>
          </p:nvPr>
        </p:nvSpPr>
        <p:spPr>
          <a:xfrm>
            <a:off x="0" y="1710450"/>
            <a:ext cx="9144000" cy="5147549"/>
          </a:xfrm>
        </p:spPr>
        <p:txBody>
          <a:bodyPr>
            <a:normAutofit lnSpcReduction="10000"/>
          </a:bodyPr>
          <a:lstStyle/>
          <a:p>
            <a:r>
              <a:rPr lang="en-US" dirty="0" smtClean="0"/>
              <a:t>Body Temperature – humans have mechanisms to keep body temperature fairly stable</a:t>
            </a:r>
          </a:p>
          <a:p>
            <a:r>
              <a:rPr lang="en-US" dirty="0" smtClean="0"/>
              <a:t>Body Size – Body weight is the result of a combination of genetic, metabolic, behavioral, environmental, cultural, and socioeconomic influences.</a:t>
            </a:r>
          </a:p>
          <a:p>
            <a:r>
              <a:rPr lang="en-US" dirty="0" smtClean="0"/>
              <a:t>Physical Development and Age – Scientists believe that cells function rapidly  in young individuals in order to build the new material needed for development</a:t>
            </a:r>
          </a:p>
          <a:p>
            <a:r>
              <a:rPr lang="en-US" dirty="0" smtClean="0"/>
              <a:t>Body Composition –lean tissue (muscle) takes more kcalories to maintain than other types</a:t>
            </a:r>
          </a:p>
          <a:p>
            <a:r>
              <a:rPr lang="en-US" dirty="0" smtClean="0"/>
              <a:t>Energy Supply – When energy supply (food) is low, the body will automatically slow down the metabolism therefore burning calories at a slower rate.</a:t>
            </a:r>
            <a:endParaRPr lang="en-US" dirty="0"/>
          </a:p>
        </p:txBody>
      </p:sp>
      <p:pic>
        <p:nvPicPr>
          <p:cNvPr id="5" name="Picture 4" descr="imgres-3.jpeg"/>
          <p:cNvPicPr>
            <a:picLocks noChangeAspect="1"/>
          </p:cNvPicPr>
          <p:nvPr/>
        </p:nvPicPr>
        <p:blipFill>
          <a:blip r:embed="rId2"/>
          <a:stretch>
            <a:fillRect/>
          </a:stretch>
        </p:blipFill>
        <p:spPr>
          <a:xfrm>
            <a:off x="6220061" y="73044"/>
            <a:ext cx="2923939" cy="16374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Metabolism and Weight Management</a:t>
            </a:r>
            <a:endParaRPr lang="en-US" dirty="0">
              <a:solidFill>
                <a:srgbClr val="0000FF"/>
              </a:solidFill>
            </a:endParaRPr>
          </a:p>
        </p:txBody>
      </p:sp>
      <p:sp>
        <p:nvSpPr>
          <p:cNvPr id="3" name="Content Placeholder 2"/>
          <p:cNvSpPr>
            <a:spLocks noGrp="1"/>
          </p:cNvSpPr>
          <p:nvPr>
            <p:ph sz="quarter" idx="1"/>
          </p:nvPr>
        </p:nvSpPr>
        <p:spPr>
          <a:xfrm>
            <a:off x="259174" y="1447799"/>
            <a:ext cx="6595991" cy="5186675"/>
          </a:xfrm>
        </p:spPr>
        <p:txBody>
          <a:bodyPr>
            <a:normAutofit fontScale="92500" lnSpcReduction="10000"/>
          </a:bodyPr>
          <a:lstStyle/>
          <a:p>
            <a:r>
              <a:rPr lang="en-US" b="1" dirty="0" smtClean="0"/>
              <a:t>Basal Metabolism</a:t>
            </a:r>
            <a:r>
              <a:rPr lang="en-US" dirty="0" smtClean="0"/>
              <a:t> is energy used by a body at rest to maintain automatic, life-supporting processes</a:t>
            </a:r>
          </a:p>
          <a:p>
            <a:r>
              <a:rPr lang="en-US" b="1" dirty="0" smtClean="0"/>
              <a:t>Basal Metabolic Rate</a:t>
            </a:r>
            <a:r>
              <a:rPr lang="en-US" dirty="0" smtClean="0"/>
              <a:t> (BMR) is a measure of heat given off per time unit, calories per hour.</a:t>
            </a:r>
          </a:p>
          <a:p>
            <a:r>
              <a:rPr lang="en-US" b="1" dirty="0" smtClean="0"/>
              <a:t>Voluntary Activities </a:t>
            </a:r>
            <a:r>
              <a:rPr lang="en-US" dirty="0" smtClean="0"/>
              <a:t>are conscious and deliberate actions</a:t>
            </a:r>
          </a:p>
          <a:p>
            <a:r>
              <a:rPr lang="en-US" b="1" dirty="0" smtClean="0"/>
              <a:t>Weight-Loss Diets </a:t>
            </a:r>
            <a:r>
              <a:rPr lang="en-US" dirty="0" smtClean="0"/>
              <a:t>– Don’t work, the fewer calories you consume the fewer the body tries to get by on.</a:t>
            </a:r>
          </a:p>
          <a:p>
            <a:r>
              <a:rPr lang="en-US" b="1" dirty="0" smtClean="0"/>
              <a:t>Physical Exercise </a:t>
            </a:r>
            <a:r>
              <a:rPr lang="en-US" dirty="0" smtClean="0"/>
              <a:t>– Increases your metabolism by using energy supplied by catabolizing simple sugar in the blood, then dip into their glycogen stores.</a:t>
            </a:r>
          </a:p>
          <a:p>
            <a:r>
              <a:rPr lang="en-US" b="1" dirty="0" smtClean="0"/>
              <a:t>Lactic Acid </a:t>
            </a:r>
            <a:r>
              <a:rPr lang="en-US" dirty="0" smtClean="0"/>
              <a:t>– a waste product formed when carbohydrates are not completely metabolized.</a:t>
            </a:r>
          </a:p>
          <a:p>
            <a:endParaRPr lang="en-US" dirty="0"/>
          </a:p>
        </p:txBody>
      </p:sp>
      <p:pic>
        <p:nvPicPr>
          <p:cNvPr id="4" name="Picture 3" descr="imgres-4.jpeg"/>
          <p:cNvPicPr>
            <a:picLocks noChangeAspect="1"/>
          </p:cNvPicPr>
          <p:nvPr/>
        </p:nvPicPr>
        <p:blipFill>
          <a:blip r:embed="rId2"/>
          <a:stretch>
            <a:fillRect/>
          </a:stretch>
        </p:blipFill>
        <p:spPr>
          <a:xfrm>
            <a:off x="6631785" y="1681043"/>
            <a:ext cx="2240082" cy="2210346"/>
          </a:xfrm>
          <a:prstGeom prst="rect">
            <a:avLst/>
          </a:prstGeom>
        </p:spPr>
      </p:pic>
      <p:pic>
        <p:nvPicPr>
          <p:cNvPr id="5" name="Picture 4" descr="imgres-5.jpeg"/>
          <p:cNvPicPr>
            <a:picLocks noChangeAspect="1"/>
          </p:cNvPicPr>
          <p:nvPr/>
        </p:nvPicPr>
        <p:blipFill>
          <a:blip r:embed="rId3"/>
          <a:stretch>
            <a:fillRect/>
          </a:stretch>
        </p:blipFill>
        <p:spPr>
          <a:xfrm>
            <a:off x="6855165" y="4347920"/>
            <a:ext cx="2087771" cy="16718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VIDEO REVIEW</a:t>
            </a:r>
            <a:endParaRPr lang="en-US" dirty="0"/>
          </a:p>
        </p:txBody>
      </p:sp>
      <p:sp>
        <p:nvSpPr>
          <p:cNvPr id="3" name="Content Placeholder 2"/>
          <p:cNvSpPr>
            <a:spLocks noGrp="1"/>
          </p:cNvSpPr>
          <p:nvPr>
            <p:ph sz="quarter" idx="1"/>
          </p:nvPr>
        </p:nvSpPr>
        <p:spPr/>
        <p:txBody>
          <a:bodyPr/>
          <a:lstStyle/>
          <a:p>
            <a:r>
              <a:rPr lang="en-US" dirty="0"/>
              <a:t>Rapid Learning: Metabolism – What is Metabolism? (7:37)</a:t>
            </a:r>
          </a:p>
          <a:p>
            <a:pPr marL="0" indent="0">
              <a:buNone/>
            </a:pPr>
            <a:r>
              <a:rPr lang="en-US" u="sng" dirty="0">
                <a:hlinkClick r:id="rId2"/>
              </a:rPr>
              <a:t>https://</a:t>
            </a:r>
            <a:r>
              <a:rPr lang="en-US" u="sng" dirty="0" smtClean="0">
                <a:hlinkClick r:id="rId2"/>
              </a:rPr>
              <a:t>www.youtube.com/watch?v=5qjgEKqVkSo</a:t>
            </a:r>
            <a:endParaRPr lang="en-US" u="sng" dirty="0" smtClean="0"/>
          </a:p>
          <a:p>
            <a:endParaRPr lang="en-US" u="sng" dirty="0"/>
          </a:p>
          <a:p>
            <a:r>
              <a:rPr lang="en-US" dirty="0"/>
              <a:t>What is Metabolism? (9:19)</a:t>
            </a:r>
          </a:p>
          <a:p>
            <a:pPr marL="0" indent="0">
              <a:buNone/>
            </a:pPr>
            <a:r>
              <a:rPr lang="en-US" u="sng" dirty="0">
                <a:hlinkClick r:id="rId3"/>
              </a:rPr>
              <a:t>https://www.youtube.com/watch?v=MrOK_zWUzpM</a:t>
            </a:r>
            <a:endParaRPr lang="en-US" dirty="0"/>
          </a:p>
          <a:p>
            <a:pPr marL="0" indent="0">
              <a:buNone/>
            </a:pPr>
            <a:endParaRPr lang="en-US" dirty="0" smtClean="0">
              <a:hlinkClick r:id="rId4"/>
            </a:endParaRPr>
          </a:p>
          <a:p>
            <a:pPr marL="0" indent="0">
              <a:buNone/>
            </a:pPr>
            <a:r>
              <a:rPr lang="en-US" dirty="0" smtClean="0">
                <a:hlinkClick r:id="rId4"/>
              </a:rPr>
              <a:t>Glucose Metabolism (4:41)</a:t>
            </a:r>
            <a:endParaRPr lang="en-US" dirty="0">
              <a:hlinkClick r:id="rId4"/>
            </a:endParaRPr>
          </a:p>
          <a:p>
            <a:pPr marL="0" indent="0">
              <a:buNone/>
            </a:pPr>
            <a:r>
              <a:rPr lang="en-US" dirty="0" smtClean="0">
                <a:hlinkClick r:id="rId4"/>
              </a:rPr>
              <a:t>https</a:t>
            </a:r>
            <a:r>
              <a:rPr lang="en-US" dirty="0">
                <a:hlinkClick r:id="rId4"/>
              </a:rPr>
              <a:t>://</a:t>
            </a:r>
            <a:r>
              <a:rPr lang="en-US" dirty="0" smtClean="0">
                <a:hlinkClick r:id="rId4"/>
              </a:rPr>
              <a:t>www.youtube.com/watch?v=1KgDXDLZNJI&amp;list=TLfbzP3l4IPyg</a:t>
            </a:r>
            <a:endParaRPr lang="en-US" dirty="0" smtClean="0"/>
          </a:p>
          <a:p>
            <a:endParaRPr lang="en-US" dirty="0"/>
          </a:p>
        </p:txBody>
      </p:sp>
    </p:spTree>
    <p:extLst>
      <p:ext uri="{BB962C8B-B14F-4D97-AF65-F5344CB8AC3E}">
        <p14:creationId xmlns:p14="http://schemas.microsoft.com/office/powerpoint/2010/main" val="2460116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to Metabolism</a:t>
            </a:r>
            <a:endParaRPr lang="en-US" dirty="0"/>
          </a:p>
        </p:txBody>
      </p:sp>
      <p:sp>
        <p:nvSpPr>
          <p:cNvPr id="3" name="Content Placeholder 2"/>
          <p:cNvSpPr>
            <a:spLocks noGrp="1"/>
          </p:cNvSpPr>
          <p:nvPr>
            <p:ph sz="quarter" idx="1"/>
          </p:nvPr>
        </p:nvSpPr>
        <p:spPr/>
        <p:txBody>
          <a:bodyPr/>
          <a:lstStyle/>
          <a:p>
            <a:pPr marL="0" indent="0">
              <a:buNone/>
            </a:pPr>
            <a:r>
              <a:rPr lang="en-US" b="1" dirty="0"/>
              <a:t>Metabolism </a:t>
            </a:r>
            <a:r>
              <a:rPr lang="en-US" dirty="0" smtClean="0">
                <a:hlinkClick r:id="rId3"/>
              </a:rPr>
              <a:t>https</a:t>
            </a:r>
            <a:r>
              <a:rPr lang="en-US" dirty="0">
                <a:hlinkClick r:id="rId3"/>
              </a:rPr>
              <a:t>://</a:t>
            </a:r>
            <a:r>
              <a:rPr lang="en-US" dirty="0" smtClean="0">
                <a:hlinkClick r:id="rId3"/>
              </a:rPr>
              <a:t>www.youtube.com/watch?v=5qjgEKqVkSo </a:t>
            </a:r>
          </a:p>
          <a:p>
            <a:pPr marL="0" indent="0">
              <a:buNone/>
            </a:pPr>
            <a:endParaRPr lang="en-US" dirty="0">
              <a:hlinkClick r:id="rId3"/>
            </a:endParaRPr>
          </a:p>
          <a:p>
            <a:pPr>
              <a:lnSpc>
                <a:spcPct val="115000"/>
              </a:lnSpc>
              <a:spcBef>
                <a:spcPts val="0"/>
              </a:spcBef>
              <a:spcAft>
                <a:spcPts val="1000"/>
              </a:spcAft>
            </a:pPr>
            <a:r>
              <a:rPr lang="en-US" sz="2800" dirty="0" smtClean="0">
                <a:latin typeface="Calibri"/>
                <a:ea typeface="Calibri"/>
                <a:cs typeface="Times New Roman"/>
              </a:rPr>
              <a:t>Do all organisms have the same energy needs?</a:t>
            </a:r>
            <a:endParaRPr lang="en-US" sz="2800" dirty="0">
              <a:latin typeface="Calibri"/>
              <a:ea typeface="Calibri"/>
              <a:cs typeface="Times New Roman"/>
            </a:endParaRPr>
          </a:p>
          <a:p>
            <a:r>
              <a:rPr lang="en-US" sz="2800" dirty="0">
                <a:latin typeface="Calibri"/>
                <a:ea typeface="Calibri"/>
                <a:cs typeface="Times New Roman"/>
              </a:rPr>
              <a:t>Chemical reactions are divided into what two </a:t>
            </a:r>
            <a:r>
              <a:rPr lang="en-US" sz="2800" dirty="0" smtClean="0">
                <a:latin typeface="Calibri"/>
                <a:ea typeface="Calibri"/>
                <a:cs typeface="Times New Roman"/>
              </a:rPr>
              <a:t>categories? </a:t>
            </a:r>
          </a:p>
          <a:p>
            <a:r>
              <a:rPr lang="en-US" sz="2800" dirty="0" smtClean="0">
                <a:latin typeface="Calibri"/>
                <a:ea typeface="Calibri"/>
                <a:cs typeface="Times New Roman"/>
              </a:rPr>
              <a:t>What are two ways organisms can obtain their energy?</a:t>
            </a:r>
          </a:p>
          <a:p>
            <a:pPr marL="0" indent="0">
              <a:buNone/>
            </a:pPr>
            <a:endParaRPr lang="en-US" dirty="0" smtClean="0">
              <a:hlinkClick r:id="rId3"/>
            </a:endParaRPr>
          </a:p>
        </p:txBody>
      </p:sp>
    </p:spTree>
    <p:extLst>
      <p:ext uri="{BB962C8B-B14F-4D97-AF65-F5344CB8AC3E}">
        <p14:creationId xmlns:p14="http://schemas.microsoft.com/office/powerpoint/2010/main" val="2696118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548954"/>
            <a:ext cx="6400800" cy="1734831"/>
          </a:xfrm>
        </p:spPr>
        <p:txBody>
          <a:bodyPr/>
          <a:lstStyle/>
          <a:p>
            <a:r>
              <a:rPr lang="en-US" dirty="0" smtClean="0">
                <a:solidFill>
                  <a:schemeClr val="tx1"/>
                </a:solidFill>
              </a:rPr>
              <a:t>A process where living cells use nutrients in many chemical reactions that provide energy for vital processes and activities.</a:t>
            </a:r>
            <a:endParaRPr lang="en-US" dirty="0">
              <a:solidFill>
                <a:schemeClr val="tx1"/>
              </a:solidFill>
            </a:endParaRPr>
          </a:p>
        </p:txBody>
      </p:sp>
      <p:sp>
        <p:nvSpPr>
          <p:cNvPr id="2" name="Title 1"/>
          <p:cNvSpPr>
            <a:spLocks noGrp="1"/>
          </p:cNvSpPr>
          <p:nvPr>
            <p:ph type="ctrTitle"/>
          </p:nvPr>
        </p:nvSpPr>
        <p:spPr>
          <a:xfrm>
            <a:off x="457200" y="0"/>
            <a:ext cx="8229600" cy="1548955"/>
          </a:xfrm>
        </p:spPr>
        <p:txBody>
          <a:bodyPr>
            <a:normAutofit/>
          </a:bodyPr>
          <a:lstStyle/>
          <a:p>
            <a:r>
              <a:rPr lang="en-US" sz="4800" b="1" dirty="0" smtClean="0">
                <a:solidFill>
                  <a:srgbClr val="0000FF"/>
                </a:solidFill>
              </a:rPr>
              <a:t>Metabolism</a:t>
            </a:r>
            <a:endParaRPr lang="en-US" sz="4800" b="1" dirty="0">
              <a:solidFill>
                <a:srgbClr val="0000FF"/>
              </a:solidFill>
            </a:endParaRPr>
          </a:p>
        </p:txBody>
      </p:sp>
      <p:pic>
        <p:nvPicPr>
          <p:cNvPr id="4" name="Picture 3" descr="Nutrition_Metabolic_Summary.jpg"/>
          <p:cNvPicPr>
            <a:picLocks noChangeAspect="1"/>
          </p:cNvPicPr>
          <p:nvPr/>
        </p:nvPicPr>
        <p:blipFill>
          <a:blip r:embed="rId2"/>
          <a:stretch>
            <a:fillRect/>
          </a:stretch>
        </p:blipFill>
        <p:spPr>
          <a:xfrm>
            <a:off x="1909761" y="3283784"/>
            <a:ext cx="5193029" cy="35742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Main Function of Metabolism</a:t>
            </a:r>
            <a:endParaRPr lang="en-US" dirty="0">
              <a:solidFill>
                <a:srgbClr val="0000FF"/>
              </a:solidFill>
            </a:endParaRPr>
          </a:p>
        </p:txBody>
      </p:sp>
      <p:sp>
        <p:nvSpPr>
          <p:cNvPr id="3" name="Content Placeholder 2"/>
          <p:cNvSpPr>
            <a:spLocks noGrp="1"/>
          </p:cNvSpPr>
          <p:nvPr>
            <p:ph sz="quarter" idx="1"/>
          </p:nvPr>
        </p:nvSpPr>
        <p:spPr/>
        <p:txBody>
          <a:bodyPr/>
          <a:lstStyle/>
          <a:p>
            <a:r>
              <a:rPr lang="en-US" dirty="0" smtClean="0"/>
              <a:t>To maintain a state of </a:t>
            </a:r>
            <a:r>
              <a:rPr lang="en-US" b="1" dirty="0" smtClean="0"/>
              <a:t>homeostasis</a:t>
            </a:r>
            <a:r>
              <a:rPr lang="en-US" dirty="0" smtClean="0"/>
              <a:t>, a healthy and relatively constant internal environment. To maintain homeostasis, the body regulates its systems to avoid dangerous lacks or excesses. </a:t>
            </a:r>
            <a:endParaRPr lang="en-US" dirty="0"/>
          </a:p>
        </p:txBody>
      </p:sp>
      <p:pic>
        <p:nvPicPr>
          <p:cNvPr id="4" name="Picture 3" descr="homeostasis.png"/>
          <p:cNvPicPr>
            <a:picLocks noChangeAspect="1"/>
          </p:cNvPicPr>
          <p:nvPr/>
        </p:nvPicPr>
        <p:blipFill>
          <a:blip r:embed="rId3"/>
          <a:stretch>
            <a:fillRect/>
          </a:stretch>
        </p:blipFill>
        <p:spPr>
          <a:xfrm>
            <a:off x="2525713" y="2972053"/>
            <a:ext cx="3911547" cy="304774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The Metabolic Process</a:t>
            </a:r>
            <a:endParaRPr lang="en-US" dirty="0">
              <a:solidFill>
                <a:srgbClr val="0000FF"/>
              </a:solidFill>
            </a:endParaRPr>
          </a:p>
        </p:txBody>
      </p:sp>
      <p:sp>
        <p:nvSpPr>
          <p:cNvPr id="3" name="Content Placeholder 2"/>
          <p:cNvSpPr>
            <a:spLocks noGrp="1"/>
          </p:cNvSpPr>
          <p:nvPr>
            <p:ph sz="quarter" idx="1"/>
          </p:nvPr>
        </p:nvSpPr>
        <p:spPr>
          <a:xfrm>
            <a:off x="247815" y="1447800"/>
            <a:ext cx="8438985" cy="4572000"/>
          </a:xfrm>
        </p:spPr>
        <p:txBody>
          <a:bodyPr/>
          <a:lstStyle/>
          <a:p>
            <a:r>
              <a:rPr lang="en-US" dirty="0" smtClean="0"/>
              <a:t>1</a:t>
            </a:r>
            <a:r>
              <a:rPr lang="en-US" baseline="30000" dirty="0" smtClean="0"/>
              <a:t>st</a:t>
            </a:r>
            <a:r>
              <a:rPr lang="en-US" dirty="0" smtClean="0"/>
              <a:t> </a:t>
            </a:r>
            <a:r>
              <a:rPr lang="en-US" b="1" dirty="0" smtClean="0"/>
              <a:t>Chemical Balance </a:t>
            </a:r>
            <a:r>
              <a:rPr lang="en-US" dirty="0" smtClean="0"/>
              <a:t>– Body needs the right balance of nutrients and other substances dissolved in the blood and cells.</a:t>
            </a:r>
          </a:p>
          <a:p>
            <a:r>
              <a:rPr lang="en-US" dirty="0" smtClean="0"/>
              <a:t>2</a:t>
            </a:r>
            <a:r>
              <a:rPr lang="en-US" baseline="30000" dirty="0" smtClean="0"/>
              <a:t>nd</a:t>
            </a:r>
            <a:r>
              <a:rPr lang="en-US" dirty="0" smtClean="0"/>
              <a:t> </a:t>
            </a:r>
            <a:r>
              <a:rPr lang="en-US" b="1" dirty="0" smtClean="0"/>
              <a:t>Oxygen</a:t>
            </a:r>
            <a:r>
              <a:rPr lang="en-US" dirty="0" smtClean="0"/>
              <a:t> – We breathe to supply cells with oxygen so the the metabolic process can occur.</a:t>
            </a:r>
          </a:p>
          <a:p>
            <a:r>
              <a:rPr lang="en-US" dirty="0" smtClean="0"/>
              <a:t>3</a:t>
            </a:r>
            <a:r>
              <a:rPr lang="en-US" baseline="30000" dirty="0" smtClean="0"/>
              <a:t>rd</a:t>
            </a:r>
            <a:r>
              <a:rPr lang="en-US" dirty="0" smtClean="0"/>
              <a:t> </a:t>
            </a:r>
            <a:r>
              <a:rPr lang="en-US" b="1" dirty="0" smtClean="0"/>
              <a:t>Temperature</a:t>
            </a:r>
            <a:r>
              <a:rPr lang="en-US" dirty="0" smtClean="0"/>
              <a:t> – Body temperature needs to be within a certain range for the process to work. </a:t>
            </a:r>
          </a:p>
          <a:p>
            <a:r>
              <a:rPr lang="en-US" dirty="0" smtClean="0"/>
              <a:t>4</a:t>
            </a:r>
            <a:r>
              <a:rPr lang="en-US" baseline="30000" dirty="0" smtClean="0"/>
              <a:t>th</a:t>
            </a:r>
            <a:r>
              <a:rPr lang="en-US" dirty="0" smtClean="0"/>
              <a:t> </a:t>
            </a:r>
            <a:r>
              <a:rPr lang="en-US" b="1" dirty="0" smtClean="0"/>
              <a:t>Removal of Waste Products </a:t>
            </a:r>
            <a:r>
              <a:rPr lang="en-US" dirty="0" smtClean="0"/>
              <a:t>– Body disposes of water and carbon dioxide that are carried in the blood to the lungs and then exhaled through the  mouth.</a:t>
            </a:r>
            <a:endParaRPr lang="en-US" dirty="0"/>
          </a:p>
        </p:txBody>
      </p:sp>
      <p:pic>
        <p:nvPicPr>
          <p:cNvPr id="4" name="Picture 3" descr="2010-lexus-rx-3501.jpg"/>
          <p:cNvPicPr>
            <a:picLocks noChangeAspect="1"/>
          </p:cNvPicPr>
          <p:nvPr/>
        </p:nvPicPr>
        <p:blipFill>
          <a:blip r:embed="rId3"/>
          <a:stretch>
            <a:fillRect/>
          </a:stretch>
        </p:blipFill>
        <p:spPr>
          <a:xfrm>
            <a:off x="6086964" y="5061835"/>
            <a:ext cx="2251635" cy="15003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Energy for Metabolism</a:t>
            </a:r>
            <a:endParaRPr lang="en-US" dirty="0">
              <a:solidFill>
                <a:srgbClr val="0000FF"/>
              </a:solidFill>
            </a:endParaRPr>
          </a:p>
        </p:txBody>
      </p:sp>
      <p:sp>
        <p:nvSpPr>
          <p:cNvPr id="3" name="Content Placeholder 2"/>
          <p:cNvSpPr>
            <a:spLocks noGrp="1"/>
          </p:cNvSpPr>
          <p:nvPr>
            <p:ph sz="quarter" idx="1"/>
          </p:nvPr>
        </p:nvSpPr>
        <p:spPr>
          <a:xfrm>
            <a:off x="914400" y="1447799"/>
            <a:ext cx="6731247" cy="5095969"/>
          </a:xfrm>
        </p:spPr>
        <p:txBody>
          <a:bodyPr>
            <a:normAutofit lnSpcReduction="10000"/>
          </a:bodyPr>
          <a:lstStyle/>
          <a:p>
            <a:r>
              <a:rPr lang="en-US" dirty="0" smtClean="0"/>
              <a:t>During metabolism energy is both used and produced.</a:t>
            </a:r>
          </a:p>
          <a:p>
            <a:r>
              <a:rPr lang="en-US" dirty="0" smtClean="0"/>
              <a:t>Energy originates from the sun, when humans eat plants or eat animals that eat plants, they gain the nutrients that provide energy.</a:t>
            </a:r>
          </a:p>
          <a:p>
            <a:r>
              <a:rPr lang="en-US" b="1" dirty="0" smtClean="0"/>
              <a:t>Carbohydrates </a:t>
            </a:r>
            <a:r>
              <a:rPr lang="en-US" dirty="0" smtClean="0"/>
              <a:t>are the bodies preferred form of energy , they are quickly broken down into simple sugars, which are available for immediate use. </a:t>
            </a:r>
          </a:p>
          <a:p>
            <a:r>
              <a:rPr lang="en-US" dirty="0" smtClean="0"/>
              <a:t>Simple sugars are reserved as </a:t>
            </a:r>
            <a:r>
              <a:rPr lang="en-US" b="1" dirty="0" smtClean="0"/>
              <a:t>Glycogen</a:t>
            </a:r>
            <a:r>
              <a:rPr lang="en-US" dirty="0" smtClean="0"/>
              <a:t>, a form of carbohydrates stored in the muscles. Remaining carbohydrates are converted to fat. They along with fats in the diet, are stored in fat tissue until needed for energy.</a:t>
            </a:r>
            <a:endParaRPr lang="en-US" dirty="0"/>
          </a:p>
        </p:txBody>
      </p:sp>
      <p:pic>
        <p:nvPicPr>
          <p:cNvPr id="4" name="Picture 3" descr="imgres-2.jpeg"/>
          <p:cNvPicPr>
            <a:picLocks noChangeAspect="1"/>
          </p:cNvPicPr>
          <p:nvPr/>
        </p:nvPicPr>
        <p:blipFill>
          <a:blip r:embed="rId2"/>
          <a:stretch>
            <a:fillRect/>
          </a:stretch>
        </p:blipFill>
        <p:spPr>
          <a:xfrm>
            <a:off x="7157002" y="274638"/>
            <a:ext cx="1785385" cy="19282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2" y="274638"/>
            <a:ext cx="8962578" cy="1143000"/>
          </a:xfrm>
        </p:spPr>
        <p:txBody>
          <a:bodyPr>
            <a:normAutofit fontScale="90000"/>
          </a:bodyPr>
          <a:lstStyle/>
          <a:p>
            <a:r>
              <a:rPr lang="en-US" dirty="0" smtClean="0">
                <a:solidFill>
                  <a:srgbClr val="0000FF"/>
                </a:solidFill>
              </a:rPr>
              <a:t/>
            </a:r>
            <a:br>
              <a:rPr lang="en-US" dirty="0" smtClean="0">
                <a:solidFill>
                  <a:srgbClr val="0000FF"/>
                </a:solidFill>
              </a:rPr>
            </a:br>
            <a:r>
              <a:rPr lang="en-US" dirty="0" smtClean="0">
                <a:solidFill>
                  <a:srgbClr val="0000FF"/>
                </a:solidFill>
              </a:rPr>
              <a:t>Opposite Processes:</a:t>
            </a:r>
            <a:br>
              <a:rPr lang="en-US" dirty="0" smtClean="0">
                <a:solidFill>
                  <a:srgbClr val="0000FF"/>
                </a:solidFill>
              </a:rPr>
            </a:br>
            <a:r>
              <a:rPr lang="en-US" dirty="0" smtClean="0">
                <a:solidFill>
                  <a:srgbClr val="0000FF"/>
                </a:solidFill>
              </a:rPr>
              <a:t>Catabolism and Anabolism</a:t>
            </a:r>
            <a:endParaRPr lang="en-US" dirty="0">
              <a:solidFill>
                <a:srgbClr val="0000FF"/>
              </a:solidFill>
            </a:endParaRPr>
          </a:p>
        </p:txBody>
      </p:sp>
      <p:sp>
        <p:nvSpPr>
          <p:cNvPr id="3" name="Content Placeholder 2"/>
          <p:cNvSpPr>
            <a:spLocks noGrp="1"/>
          </p:cNvSpPr>
          <p:nvPr>
            <p:ph sz="quarter" idx="1"/>
          </p:nvPr>
        </p:nvSpPr>
        <p:spPr>
          <a:xfrm>
            <a:off x="181422" y="1447800"/>
            <a:ext cx="5377871" cy="4572000"/>
          </a:xfrm>
        </p:spPr>
        <p:txBody>
          <a:bodyPr>
            <a:normAutofit fontScale="85000" lnSpcReduction="20000"/>
          </a:bodyPr>
          <a:lstStyle/>
          <a:p>
            <a:r>
              <a:rPr lang="en-US" b="1" dirty="0" smtClean="0"/>
              <a:t>Catabolism</a:t>
            </a:r>
            <a:r>
              <a:rPr lang="en-US" dirty="0" smtClean="0"/>
              <a:t> breaks down complex molecules into simpler ones during chemical reactions, through this process nutrients made available by digestion are broken down into simpler materials that enter cells. Catabolic reactions, which include digestion, release energy.</a:t>
            </a:r>
          </a:p>
          <a:p>
            <a:r>
              <a:rPr lang="en-US" b="1" dirty="0" smtClean="0"/>
              <a:t>Anabolism</a:t>
            </a:r>
            <a:r>
              <a:rPr lang="en-US" dirty="0" smtClean="0"/>
              <a:t> uses some energy from catabolism to combine molecules during chemical processes in order to build the materials of living tissue. Nutrients that were broken down by catabolism are reconstructed into body cells, from the brain to the toenails, this is the anabolic reaction</a:t>
            </a:r>
          </a:p>
          <a:p>
            <a:r>
              <a:rPr lang="en-US" b="1" dirty="0" smtClean="0"/>
              <a:t>Cytoplasm</a:t>
            </a:r>
            <a:r>
              <a:rPr lang="en-US" dirty="0" smtClean="0"/>
              <a:t> is the main component of both animal and plant cells. Catabolism breaks down food to make cytoplasm, which the body uses for maintenance during the anabolic process.</a:t>
            </a:r>
            <a:endParaRPr lang="en-US" dirty="0"/>
          </a:p>
        </p:txBody>
      </p:sp>
      <p:pic>
        <p:nvPicPr>
          <p:cNvPr id="4" name="Picture 3" descr="imgres.jpeg"/>
          <p:cNvPicPr>
            <a:picLocks noChangeAspect="1"/>
          </p:cNvPicPr>
          <p:nvPr/>
        </p:nvPicPr>
        <p:blipFill>
          <a:blip r:embed="rId2"/>
          <a:stretch>
            <a:fillRect/>
          </a:stretch>
        </p:blipFill>
        <p:spPr>
          <a:xfrm>
            <a:off x="5744563" y="435410"/>
            <a:ext cx="2971800" cy="2730501"/>
          </a:xfrm>
          <a:prstGeom prst="rect">
            <a:avLst/>
          </a:prstGeom>
        </p:spPr>
      </p:pic>
      <p:pic>
        <p:nvPicPr>
          <p:cNvPr id="5" name="Picture 4" descr="imgres-1.jpeg"/>
          <p:cNvPicPr>
            <a:picLocks noChangeAspect="1"/>
          </p:cNvPicPr>
          <p:nvPr/>
        </p:nvPicPr>
        <p:blipFill>
          <a:blip r:embed="rId3"/>
          <a:stretch>
            <a:fillRect/>
          </a:stretch>
        </p:blipFill>
        <p:spPr>
          <a:xfrm>
            <a:off x="5808063" y="3578543"/>
            <a:ext cx="2908300" cy="2794000"/>
          </a:xfrm>
          <a:prstGeom prst="rect">
            <a:avLst/>
          </a:prstGeom>
        </p:spPr>
      </p:pic>
      <p:sp>
        <p:nvSpPr>
          <p:cNvPr id="6" name="Rectangle 5"/>
          <p:cNvSpPr/>
          <p:nvPr/>
        </p:nvSpPr>
        <p:spPr>
          <a:xfrm>
            <a:off x="524256" y="6049377"/>
            <a:ext cx="5608319" cy="369332"/>
          </a:xfrm>
          <a:prstGeom prst="rect">
            <a:avLst/>
          </a:prstGeom>
        </p:spPr>
        <p:txBody>
          <a:bodyPr wrap="square">
            <a:spAutoFit/>
          </a:bodyPr>
          <a:lstStyle/>
          <a:p>
            <a:r>
              <a:rPr lang="en-US" dirty="0"/>
              <a:t>http://www.youtube.com/watch?v=0kZLQGByXN4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63" y="274638"/>
            <a:ext cx="8459537" cy="1143000"/>
          </a:xfrm>
        </p:spPr>
        <p:txBody>
          <a:bodyPr>
            <a:normAutofit fontScale="90000"/>
          </a:bodyPr>
          <a:lstStyle/>
          <a:p>
            <a:r>
              <a:rPr lang="en-US" dirty="0" smtClean="0">
                <a:solidFill>
                  <a:srgbClr val="0000FF"/>
                </a:solidFill>
              </a:rPr>
              <a:t>Diagram of the the Metabolism Process</a:t>
            </a:r>
            <a:endParaRPr lang="en-US" dirty="0">
              <a:solidFill>
                <a:srgbClr val="0000FF"/>
              </a:solidFill>
            </a:endParaRPr>
          </a:p>
        </p:txBody>
      </p:sp>
      <p:pic>
        <p:nvPicPr>
          <p:cNvPr id="4" name="Content Placeholder 3" descr="U1CP5-5_CatabolicAnabolic_ksm.jpg"/>
          <p:cNvPicPr>
            <a:picLocks noGrp="1" noChangeAspect="1"/>
          </p:cNvPicPr>
          <p:nvPr>
            <p:ph sz="quarter" idx="1"/>
          </p:nvPr>
        </p:nvPicPr>
        <p:blipFill>
          <a:blip r:embed="rId2"/>
          <a:srcRect l="-1992" r="-1992"/>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ATP Cycle</a:t>
            </a:r>
            <a:endParaRPr lang="en-US" dirty="0">
              <a:solidFill>
                <a:srgbClr val="0000FF"/>
              </a:solidFill>
            </a:endParaRPr>
          </a:p>
        </p:txBody>
      </p:sp>
      <p:sp>
        <p:nvSpPr>
          <p:cNvPr id="3" name="Content Placeholder 2"/>
          <p:cNvSpPr>
            <a:spLocks noGrp="1"/>
          </p:cNvSpPr>
          <p:nvPr>
            <p:ph sz="quarter" idx="1"/>
          </p:nvPr>
        </p:nvSpPr>
        <p:spPr/>
        <p:txBody>
          <a:bodyPr/>
          <a:lstStyle/>
          <a:p>
            <a:r>
              <a:rPr lang="en-US" b="1" dirty="0" smtClean="0"/>
              <a:t>Adenosine Triphosphate (ATP) </a:t>
            </a:r>
            <a:r>
              <a:rPr lang="en-US" dirty="0" smtClean="0"/>
              <a:t>– Energy warehouses that store and transfer energy cells when needed. </a:t>
            </a:r>
          </a:p>
          <a:p>
            <a:r>
              <a:rPr lang="en-US" dirty="0" smtClean="0"/>
              <a:t>ATP molecules combine the compound adenosine with three phosphate groups. These three groups form a chain, they contain one atom of phosphorus and four atoms of oxygen.</a:t>
            </a:r>
          </a:p>
          <a:p>
            <a:pPr>
              <a:buNone/>
            </a:pPr>
            <a:endParaRPr lang="en-US" dirty="0" smtClean="0"/>
          </a:p>
        </p:txBody>
      </p:sp>
      <p:pic>
        <p:nvPicPr>
          <p:cNvPr id="22530" name="Picture 2"/>
          <p:cNvPicPr>
            <a:picLocks noChangeAspect="1" noChangeArrowheads="1"/>
          </p:cNvPicPr>
          <p:nvPr/>
        </p:nvPicPr>
        <p:blipFill>
          <a:blip r:embed="rId2"/>
          <a:srcRect/>
          <a:stretch>
            <a:fillRect/>
          </a:stretch>
        </p:blipFill>
        <p:spPr bwMode="auto">
          <a:xfrm>
            <a:off x="3278369" y="3657145"/>
            <a:ext cx="2540000" cy="2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306</TotalTime>
  <Words>999</Words>
  <Application>Microsoft Office PowerPoint</Application>
  <PresentationFormat>On-screen Show (4:3)</PresentationFormat>
  <Paragraphs>76</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Metabolism Chapter 14</vt:lpstr>
      <vt:lpstr>Introductions to Metabolism</vt:lpstr>
      <vt:lpstr>Metabolism</vt:lpstr>
      <vt:lpstr>Main Function of Metabolism</vt:lpstr>
      <vt:lpstr>The Metabolic Process</vt:lpstr>
      <vt:lpstr>Energy for Metabolism</vt:lpstr>
      <vt:lpstr> Opposite Processes: Catabolism and Anabolism</vt:lpstr>
      <vt:lpstr>Diagram of the the Metabolism Process</vt:lpstr>
      <vt:lpstr>ATP Cycle</vt:lpstr>
      <vt:lpstr>Chemical Balance During Metabolism</vt:lpstr>
      <vt:lpstr>ATP Cycle continues</vt:lpstr>
      <vt:lpstr>Influences on Metabolism Metabolic Rate - how fast the chemical processes of metabolism take place.</vt:lpstr>
      <vt:lpstr>Metabolism and Weight Management</vt:lpstr>
      <vt:lpstr>VIDEO REVIEW</vt:lpstr>
    </vt:vector>
  </TitlesOfParts>
  <Company>Central Bucks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dc:title>
  <dc:creator>Denise Ericsson</dc:creator>
  <cp:lastModifiedBy>ERICSSON, DENISE</cp:lastModifiedBy>
  <cp:revision>16</cp:revision>
  <cp:lastPrinted>2013-11-13T21:17:39Z</cp:lastPrinted>
  <dcterms:created xsi:type="dcterms:W3CDTF">2013-07-08T12:49:04Z</dcterms:created>
  <dcterms:modified xsi:type="dcterms:W3CDTF">2014-04-21T16:05:56Z</dcterms:modified>
</cp:coreProperties>
</file>