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59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EABF677C-8271-4710-8898-A5FD6BD1A62F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1A131D15-A47B-4133-ABAB-69FB895D8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71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4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89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606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82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630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02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2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0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3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8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3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6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0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6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6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3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4DD40-CB99-4FBC-8F76-AD341C3131FC}" type="datetimeFigureOut">
              <a:rPr lang="en-US" smtClean="0"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958B40-1AEB-4739-BC84-14E6A80EF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5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smtClean="0"/>
              <a:t>MSG</a:t>
            </a:r>
            <a:endParaRPr lang="en-US" sz="8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Monosodium Glutamate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5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Companies Hiding MSG</a:t>
            </a:r>
            <a:endParaRPr lang="en-US" dirty="0"/>
          </a:p>
        </p:txBody>
      </p:sp>
      <p:pic>
        <p:nvPicPr>
          <p:cNvPr id="4" name="Companies hiding MSG in their produc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332" y="1536355"/>
            <a:ext cx="8411932" cy="4731923"/>
          </a:xfrm>
        </p:spPr>
      </p:pic>
    </p:spTree>
    <p:extLst>
      <p:ext uri="{BB962C8B-B14F-4D97-AF65-F5344CB8AC3E}">
        <p14:creationId xmlns:p14="http://schemas.microsoft.com/office/powerpoint/2010/main" val="8213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MSG?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5281"/>
            <a:ext cx="8596668" cy="4436082"/>
          </a:xfrm>
        </p:spPr>
        <p:txBody>
          <a:bodyPr>
            <a:normAutofit/>
          </a:bodyPr>
          <a:lstStyle/>
          <a:p>
            <a:r>
              <a:rPr lang="en-US" dirty="0" smtClean="0"/>
              <a:t>A flavor enhancer added to thousands of food products</a:t>
            </a:r>
          </a:p>
          <a:p>
            <a:pPr marL="0" indent="0">
              <a:buNone/>
            </a:pPr>
            <a:r>
              <a:rPr lang="en-US" dirty="0" smtClean="0"/>
              <a:t>Can be found in these and much more: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canned soups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crackers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salad dressings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meats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frozen dinners</a:t>
            </a:r>
          </a:p>
          <a:p>
            <a:pPr marL="0" indent="0">
              <a:buNone/>
            </a:pPr>
            <a:r>
              <a:rPr lang="en-US" dirty="0" smtClean="0"/>
              <a:t>	infant </a:t>
            </a:r>
            <a:r>
              <a:rPr lang="en-US" dirty="0"/>
              <a:t>formula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restaurants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school cafeterias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57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MSG Dangerous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MSG is an </a:t>
            </a:r>
            <a:r>
              <a:rPr lang="en-US" sz="2800" b="1" dirty="0" smtClean="0"/>
              <a:t>neurotoxin</a:t>
            </a:r>
            <a:r>
              <a:rPr lang="en-US" sz="2800" dirty="0" smtClean="0"/>
              <a:t> – overexcites your cells to the point of damage or death causing brain damage to varying degrees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Can trigger or worsen:</a:t>
            </a:r>
          </a:p>
          <a:p>
            <a:pPr marL="0" indent="0">
              <a:buNone/>
            </a:pPr>
            <a:r>
              <a:rPr lang="en-US" sz="2800" dirty="0" smtClean="0"/>
              <a:t>	learning disabilities </a:t>
            </a:r>
          </a:p>
          <a:p>
            <a:pPr marL="0" indent="0">
              <a:buNone/>
            </a:pPr>
            <a:r>
              <a:rPr lang="en-US" sz="2800" dirty="0" smtClean="0"/>
              <a:t>	Alzheimer’s disease</a:t>
            </a:r>
          </a:p>
          <a:p>
            <a:pPr marL="0" indent="0">
              <a:buNone/>
            </a:pPr>
            <a:r>
              <a:rPr lang="en-US" sz="2800" dirty="0" smtClean="0"/>
              <a:t>	Parkinson’s disease</a:t>
            </a:r>
          </a:p>
          <a:p>
            <a:pPr marL="0" indent="0">
              <a:buNone/>
            </a:pPr>
            <a:r>
              <a:rPr lang="en-US" sz="2800" dirty="0" smtClean="0"/>
              <a:t>	Lou Gehrig’s disease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6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8907"/>
          </a:xfrm>
        </p:spPr>
        <p:txBody>
          <a:bodyPr/>
          <a:lstStyle/>
          <a:p>
            <a:r>
              <a:rPr lang="en-US" dirty="0" smtClean="0"/>
              <a:t>Effects of ingesting MSG regularly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572577"/>
            <a:ext cx="4185623" cy="596211"/>
          </a:xfrm>
        </p:spPr>
        <p:txBody>
          <a:bodyPr/>
          <a:lstStyle/>
          <a:p>
            <a:r>
              <a:rPr lang="en-US" dirty="0" smtClean="0"/>
              <a:t>Long term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4" y="2357863"/>
            <a:ext cx="4185623" cy="3304117"/>
          </a:xfrm>
        </p:spPr>
        <p:txBody>
          <a:bodyPr/>
          <a:lstStyle/>
          <a:p>
            <a:r>
              <a:rPr lang="en-US" dirty="0" smtClean="0"/>
              <a:t>Obesity</a:t>
            </a:r>
          </a:p>
          <a:p>
            <a:r>
              <a:rPr lang="en-US" dirty="0" smtClean="0"/>
              <a:t>Eye damage</a:t>
            </a:r>
          </a:p>
          <a:p>
            <a:r>
              <a:rPr lang="en-US" dirty="0" smtClean="0"/>
              <a:t>Headaches </a:t>
            </a:r>
          </a:p>
          <a:p>
            <a:r>
              <a:rPr lang="en-US" dirty="0" smtClean="0"/>
              <a:t>Fatigue and disorientation</a:t>
            </a:r>
          </a:p>
          <a:p>
            <a:r>
              <a:rPr lang="en-US" dirty="0" smtClean="0"/>
              <a:t>depression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592526"/>
            <a:ext cx="4185618" cy="576262"/>
          </a:xfrm>
        </p:spPr>
        <p:txBody>
          <a:bodyPr/>
          <a:lstStyle/>
          <a:p>
            <a:r>
              <a:rPr lang="en-US" dirty="0" smtClean="0"/>
              <a:t>Short term effects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357863"/>
            <a:ext cx="4185617" cy="4212562"/>
          </a:xfrm>
        </p:spPr>
        <p:txBody>
          <a:bodyPr>
            <a:normAutofit/>
          </a:bodyPr>
          <a:lstStyle/>
          <a:p>
            <a:r>
              <a:rPr lang="en-US" dirty="0" smtClean="0"/>
              <a:t>Numbness</a:t>
            </a:r>
          </a:p>
          <a:p>
            <a:r>
              <a:rPr lang="en-US" dirty="0" smtClean="0"/>
              <a:t>Burning sensation</a:t>
            </a:r>
          </a:p>
          <a:p>
            <a:r>
              <a:rPr lang="en-US" dirty="0" smtClean="0"/>
              <a:t>Tingling</a:t>
            </a:r>
          </a:p>
          <a:p>
            <a:r>
              <a:rPr lang="en-US" dirty="0" smtClean="0"/>
              <a:t>Facial pressure or tightness</a:t>
            </a:r>
          </a:p>
          <a:p>
            <a:r>
              <a:rPr lang="en-US" dirty="0" smtClean="0"/>
              <a:t>Chest pain or difficulty breathing</a:t>
            </a:r>
          </a:p>
          <a:p>
            <a:r>
              <a:rPr lang="en-US" dirty="0" smtClean="0"/>
              <a:t>Headache</a:t>
            </a:r>
          </a:p>
          <a:p>
            <a:r>
              <a:rPr lang="en-US" dirty="0" smtClean="0"/>
              <a:t>Nausea</a:t>
            </a:r>
          </a:p>
          <a:p>
            <a:r>
              <a:rPr lang="en-US" dirty="0" smtClean="0"/>
              <a:t>Rapid heartbeat</a:t>
            </a:r>
          </a:p>
          <a:p>
            <a:r>
              <a:rPr lang="en-US" dirty="0" smtClean="0"/>
              <a:t>Drowsiness </a:t>
            </a:r>
          </a:p>
          <a:p>
            <a:r>
              <a:rPr lang="en-US" dirty="0" smtClean="0"/>
              <a:t>weakness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4" y="179783"/>
            <a:ext cx="9340426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Hidden names for MSG and free glutamic acid: These ingredients ALWAYS contain MSG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1500583"/>
            <a:ext cx="4185623" cy="52050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Glutamic Acid (E620)</a:t>
            </a:r>
          </a:p>
          <a:p>
            <a:r>
              <a:rPr lang="en-US" dirty="0" smtClean="0"/>
              <a:t>Glutamate (E620)</a:t>
            </a:r>
          </a:p>
          <a:p>
            <a:r>
              <a:rPr lang="en-US" dirty="0" smtClean="0"/>
              <a:t>Monosodium Glutamate (E621)</a:t>
            </a:r>
          </a:p>
          <a:p>
            <a:r>
              <a:rPr lang="en-US" dirty="0" smtClean="0"/>
              <a:t>Monopotassium Glutamate (E622)</a:t>
            </a:r>
          </a:p>
          <a:p>
            <a:r>
              <a:rPr lang="en-US" dirty="0" smtClean="0"/>
              <a:t>Calcium Glutamate (E623)</a:t>
            </a:r>
          </a:p>
          <a:p>
            <a:r>
              <a:rPr lang="en-US" dirty="0" err="1" smtClean="0"/>
              <a:t>Monoammonium</a:t>
            </a:r>
            <a:r>
              <a:rPr lang="en-US" dirty="0" smtClean="0"/>
              <a:t> Glutamate (E624)</a:t>
            </a:r>
          </a:p>
          <a:p>
            <a:r>
              <a:rPr lang="en-US" dirty="0" smtClean="0"/>
              <a:t>Magnesium Glutamate (E625)</a:t>
            </a:r>
          </a:p>
          <a:p>
            <a:r>
              <a:rPr lang="en-US" dirty="0" smtClean="0"/>
              <a:t>Natrium Glutamate</a:t>
            </a:r>
          </a:p>
          <a:p>
            <a:r>
              <a:rPr lang="en-US" dirty="0" smtClean="0"/>
              <a:t>Yeast Extract</a:t>
            </a:r>
          </a:p>
          <a:p>
            <a:r>
              <a:rPr lang="en-US" dirty="0" smtClean="0"/>
              <a:t>Anything </a:t>
            </a:r>
            <a:r>
              <a:rPr lang="en-US" dirty="0" err="1" smtClean="0"/>
              <a:t>hydrolyzed</a:t>
            </a:r>
            <a:r>
              <a:rPr lang="en-US" dirty="0" err="1"/>
              <a:t>Any</a:t>
            </a:r>
            <a:r>
              <a:rPr lang="en-US" dirty="0"/>
              <a:t> hydrolyzed protein</a:t>
            </a:r>
          </a:p>
          <a:p>
            <a:r>
              <a:rPr lang="en-US" dirty="0"/>
              <a:t>Calcium </a:t>
            </a:r>
            <a:r>
              <a:rPr lang="en-US" dirty="0" err="1"/>
              <a:t>Caseinate</a:t>
            </a:r>
            <a:endParaRPr lang="en-US" dirty="0"/>
          </a:p>
          <a:p>
            <a:r>
              <a:rPr lang="en-US" dirty="0"/>
              <a:t>Sodium </a:t>
            </a:r>
            <a:r>
              <a:rPr lang="en-US" dirty="0" err="1"/>
              <a:t>Caseinate</a:t>
            </a:r>
            <a:endParaRPr lang="en-US" dirty="0"/>
          </a:p>
          <a:p>
            <a:r>
              <a:rPr lang="en-US" dirty="0"/>
              <a:t>Yeast Food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508276" y="1500584"/>
            <a:ext cx="4185617" cy="50018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Yeast Nutrient</a:t>
            </a:r>
          </a:p>
          <a:p>
            <a:r>
              <a:rPr lang="en-US" dirty="0" smtClean="0"/>
              <a:t>Autolyzed Yeast</a:t>
            </a:r>
          </a:p>
          <a:p>
            <a:r>
              <a:rPr lang="en-US" dirty="0" smtClean="0"/>
              <a:t>Gelatin</a:t>
            </a:r>
          </a:p>
          <a:p>
            <a:r>
              <a:rPr lang="en-US" dirty="0" smtClean="0"/>
              <a:t>Textured Protein</a:t>
            </a:r>
          </a:p>
          <a:p>
            <a:r>
              <a:rPr lang="en-US" dirty="0" smtClean="0"/>
              <a:t>Soy Protein</a:t>
            </a:r>
          </a:p>
          <a:p>
            <a:r>
              <a:rPr lang="en-US" dirty="0" smtClean="0"/>
              <a:t>Soy Protein Concentrate</a:t>
            </a:r>
          </a:p>
          <a:p>
            <a:r>
              <a:rPr lang="en-US" dirty="0" smtClean="0"/>
              <a:t>Soy Protein Isolate</a:t>
            </a:r>
          </a:p>
          <a:p>
            <a:r>
              <a:rPr lang="en-US" dirty="0" smtClean="0"/>
              <a:t>Whey Protein</a:t>
            </a:r>
          </a:p>
          <a:p>
            <a:r>
              <a:rPr lang="en-US" dirty="0" smtClean="0"/>
              <a:t>Whey Protein Concentrate</a:t>
            </a:r>
          </a:p>
          <a:p>
            <a:r>
              <a:rPr lang="en-US" dirty="0" smtClean="0"/>
              <a:t>Whey Protein Isolate</a:t>
            </a:r>
          </a:p>
          <a:p>
            <a:r>
              <a:rPr lang="en-US" dirty="0" smtClean="0"/>
              <a:t>Anything: protein</a:t>
            </a:r>
          </a:p>
          <a:p>
            <a:r>
              <a:rPr lang="en-US" dirty="0" err="1" smtClean="0"/>
              <a:t>Vetsin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Ajinomoto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Often</a:t>
            </a:r>
            <a:r>
              <a:rPr lang="en-US" dirty="0" smtClean="0"/>
              <a:t> contain or produce processed free glutamic acid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Carrageenan (E407)</a:t>
            </a:r>
          </a:p>
          <a:p>
            <a:r>
              <a:rPr lang="en-US" dirty="0" smtClean="0"/>
              <a:t>Bouillon and broth</a:t>
            </a:r>
          </a:p>
          <a:p>
            <a:r>
              <a:rPr lang="en-US" dirty="0" smtClean="0"/>
              <a:t>Stock</a:t>
            </a:r>
          </a:p>
          <a:p>
            <a:r>
              <a:rPr lang="en-US" dirty="0" smtClean="0"/>
              <a:t>Any flavors or flavoring</a:t>
            </a:r>
          </a:p>
          <a:p>
            <a:r>
              <a:rPr lang="en-US" dirty="0" smtClean="0"/>
              <a:t>Maltodextrin</a:t>
            </a:r>
          </a:p>
          <a:p>
            <a:r>
              <a:rPr lang="en-US" dirty="0" smtClean="0"/>
              <a:t>Citric acid, citrate (E 330)</a:t>
            </a:r>
          </a:p>
          <a:p>
            <a:r>
              <a:rPr lang="en-US" dirty="0" smtClean="0"/>
              <a:t>Anything ultra pasteurized</a:t>
            </a:r>
          </a:p>
          <a:p>
            <a:r>
              <a:rPr lang="en-US" dirty="0" smtClean="0"/>
              <a:t>barley malt</a:t>
            </a:r>
          </a:p>
          <a:p>
            <a:r>
              <a:rPr lang="en-US" dirty="0" smtClean="0"/>
              <a:t>Pectin (E440)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Protease</a:t>
            </a:r>
          </a:p>
          <a:p>
            <a:r>
              <a:rPr lang="en-US" dirty="0" smtClean="0"/>
              <a:t>Anything </a:t>
            </a:r>
            <a:r>
              <a:rPr lang="en-US" dirty="0"/>
              <a:t>enzyme modified</a:t>
            </a:r>
          </a:p>
          <a:p>
            <a:r>
              <a:rPr lang="en-US" dirty="0"/>
              <a:t>Anything containing enzymes</a:t>
            </a:r>
          </a:p>
          <a:p>
            <a:r>
              <a:rPr lang="en-US" dirty="0"/>
              <a:t>Malt extract </a:t>
            </a:r>
          </a:p>
          <a:p>
            <a:r>
              <a:rPr lang="en-US" dirty="0"/>
              <a:t>Soy sauce</a:t>
            </a:r>
          </a:p>
          <a:p>
            <a:r>
              <a:rPr lang="en-US" dirty="0"/>
              <a:t>Soy sauce extract</a:t>
            </a:r>
          </a:p>
          <a:p>
            <a:r>
              <a:rPr lang="en-US" dirty="0"/>
              <a:t>Anything protein fortified</a:t>
            </a:r>
          </a:p>
          <a:p>
            <a:r>
              <a:rPr lang="en-US" dirty="0"/>
              <a:t>Anything fermented</a:t>
            </a:r>
          </a:p>
          <a:p>
            <a:r>
              <a:rPr lang="en-US" dirty="0"/>
              <a:t>Seasoning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6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9076266" cy="17475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Suspected</a:t>
            </a:r>
            <a:r>
              <a:rPr lang="en-US" dirty="0" smtClean="0"/>
              <a:t> of containing or creating sufficient processed free glutamic acid to serve as MSG-reaction triggers in HIGHLY SENSITIVE people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2160983"/>
            <a:ext cx="4185623" cy="3304117"/>
          </a:xfrm>
        </p:spPr>
        <p:txBody>
          <a:bodyPr/>
          <a:lstStyle/>
          <a:p>
            <a:r>
              <a:rPr lang="en-US" dirty="0" smtClean="0"/>
              <a:t>Corn starch</a:t>
            </a:r>
          </a:p>
          <a:p>
            <a:r>
              <a:rPr lang="en-US" dirty="0" smtClean="0"/>
              <a:t>Corn syrup</a:t>
            </a:r>
          </a:p>
          <a:p>
            <a:r>
              <a:rPr lang="en-US" dirty="0" smtClean="0"/>
              <a:t>Modified food starch</a:t>
            </a:r>
          </a:p>
          <a:p>
            <a:r>
              <a:rPr lang="en-US" dirty="0" err="1" smtClean="0"/>
              <a:t>Lipolyzed</a:t>
            </a:r>
            <a:r>
              <a:rPr lang="en-US" dirty="0" smtClean="0"/>
              <a:t> butter fat</a:t>
            </a:r>
          </a:p>
          <a:p>
            <a:r>
              <a:rPr lang="en-US" dirty="0" smtClean="0"/>
              <a:t>Dextrose</a:t>
            </a:r>
          </a:p>
          <a:p>
            <a:r>
              <a:rPr lang="en-US" dirty="0" smtClean="0"/>
              <a:t>Rice syrup</a:t>
            </a:r>
          </a:p>
          <a:p>
            <a:r>
              <a:rPr lang="en-US" dirty="0" smtClean="0"/>
              <a:t>Brown rice syrup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5467" y="2160983"/>
            <a:ext cx="4185617" cy="3304117"/>
          </a:xfrm>
        </p:spPr>
        <p:txBody>
          <a:bodyPr/>
          <a:lstStyle/>
          <a:p>
            <a:r>
              <a:rPr lang="en-US" dirty="0" smtClean="0"/>
              <a:t>Milk Powder</a:t>
            </a:r>
          </a:p>
          <a:p>
            <a:r>
              <a:rPr lang="en-US" dirty="0" smtClean="0"/>
              <a:t>Reduced fat milk</a:t>
            </a:r>
          </a:p>
          <a:p>
            <a:r>
              <a:rPr lang="en-US" dirty="0" smtClean="0"/>
              <a:t>Most things labeled low fat or no fat</a:t>
            </a:r>
          </a:p>
          <a:p>
            <a:r>
              <a:rPr lang="en-US" dirty="0" smtClean="0"/>
              <a:t>Anything labeled enriched</a:t>
            </a:r>
          </a:p>
          <a:p>
            <a:r>
              <a:rPr lang="en-US" dirty="0" smtClean="0"/>
              <a:t>Anything labeled vitamin enriched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1675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</TotalTime>
  <Words>300</Words>
  <Application>Microsoft Office PowerPoint</Application>
  <PresentationFormat>Widescreen</PresentationFormat>
  <Paragraphs>99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MSG</vt:lpstr>
      <vt:lpstr>Companies Hiding MSG</vt:lpstr>
      <vt:lpstr>What is MSG?</vt:lpstr>
      <vt:lpstr>Why is MSG Dangerous</vt:lpstr>
      <vt:lpstr>Effects of ingesting MSG regularly </vt:lpstr>
      <vt:lpstr>Hidden names for MSG and free glutamic acid: These ingredients ALWAYS contain MSG</vt:lpstr>
      <vt:lpstr>Often contain or produce processed free glutamic acid</vt:lpstr>
      <vt:lpstr>Suspected of containing or creating sufficient processed free glutamic acid to serve as MSG-reaction triggers in HIGHLY SENSITIVE people</vt:lpstr>
    </vt:vector>
  </TitlesOfParts>
  <Company>CBSD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MSG</dc:title>
  <dc:creator>ERICSSON, DENISE</dc:creator>
  <cp:lastModifiedBy>ERICSSON, DENISE</cp:lastModifiedBy>
  <cp:revision>9</cp:revision>
  <cp:lastPrinted>2015-10-21T12:28:56Z</cp:lastPrinted>
  <dcterms:created xsi:type="dcterms:W3CDTF">2014-10-22T12:10:15Z</dcterms:created>
  <dcterms:modified xsi:type="dcterms:W3CDTF">2015-10-21T12:28:59Z</dcterms:modified>
</cp:coreProperties>
</file>