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49" d="100"/>
          <a:sy n="49" d="100"/>
        </p:scale>
        <p:origin x="66" y="19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651ADA-A30D-43D8-9E70-470D89DDC7FF}" type="datetimeFigureOut">
              <a:rPr lang="en-US" smtClean="0"/>
              <a:t>9/3/2015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986919-33BA-4205-A923-0CC33EDF3F72}" type="slidenum">
              <a:rPr lang="en-US" smtClean="0"/>
              <a:t>‹#›</a:t>
            </a:fld>
            <a:endParaRPr lang="en-US" dirty="0"/>
          </a:p>
        </p:txBody>
      </p:sp>
    </p:spTree>
    <p:extLst>
      <p:ext uri="{BB962C8B-B14F-4D97-AF65-F5344CB8AC3E}">
        <p14:creationId xmlns:p14="http://schemas.microsoft.com/office/powerpoint/2010/main" val="2596487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986919-33BA-4205-A923-0CC33EDF3F72}" type="slidenum">
              <a:rPr lang="en-US" smtClean="0"/>
              <a:t>2</a:t>
            </a:fld>
            <a:endParaRPr lang="en-US" dirty="0"/>
          </a:p>
        </p:txBody>
      </p:sp>
    </p:spTree>
    <p:extLst>
      <p:ext uri="{BB962C8B-B14F-4D97-AF65-F5344CB8AC3E}">
        <p14:creationId xmlns:p14="http://schemas.microsoft.com/office/powerpoint/2010/main" val="2308328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Mastication</a:t>
            </a:r>
            <a:r>
              <a:rPr lang="en-US" dirty="0" smtClean="0"/>
              <a:t>, chewing, creates more food surface area for the chemical reactions that are already starting to take place. As you chew liquids are release by the mucous membranes and glands under the tongue to soften the food.</a:t>
            </a:r>
          </a:p>
          <a:p>
            <a:r>
              <a:rPr lang="en-US" b="1" dirty="0" smtClean="0"/>
              <a:t>Epiglottis</a:t>
            </a:r>
            <a:r>
              <a:rPr lang="en-US" dirty="0" smtClean="0"/>
              <a:t> is located at the back of the tongue, its job is to shield the windpipe when you swallow and prevents food and water from entering.</a:t>
            </a:r>
          </a:p>
          <a:p>
            <a:r>
              <a:rPr lang="en-US" b="1" dirty="0" smtClean="0"/>
              <a:t>Saliva </a:t>
            </a:r>
            <a:r>
              <a:rPr lang="en-US" dirty="0" smtClean="0"/>
              <a:t>is a mixture of water, mucus, salts and digestive enzyme amylase. The saliva starts the chemical processes that aids in digestion. </a:t>
            </a:r>
          </a:p>
          <a:p>
            <a:endParaRPr lang="en-US" dirty="0"/>
          </a:p>
        </p:txBody>
      </p:sp>
      <p:sp>
        <p:nvSpPr>
          <p:cNvPr id="4" name="Slide Number Placeholder 3"/>
          <p:cNvSpPr>
            <a:spLocks noGrp="1"/>
          </p:cNvSpPr>
          <p:nvPr>
            <p:ph type="sldNum" sz="quarter" idx="10"/>
          </p:nvPr>
        </p:nvSpPr>
        <p:spPr/>
        <p:txBody>
          <a:bodyPr/>
          <a:lstStyle/>
          <a:p>
            <a:fld id="{9D986919-33BA-4205-A923-0CC33EDF3F72}" type="slidenum">
              <a:rPr lang="en-US" smtClean="0"/>
              <a:t>3</a:t>
            </a:fld>
            <a:endParaRPr lang="en-US" dirty="0"/>
          </a:p>
        </p:txBody>
      </p:sp>
    </p:spTree>
    <p:extLst>
      <p:ext uri="{BB962C8B-B14F-4D97-AF65-F5344CB8AC3E}">
        <p14:creationId xmlns:p14="http://schemas.microsoft.com/office/powerpoint/2010/main" val="1455920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Hydrochloric acid – </a:t>
            </a:r>
            <a:r>
              <a:rPr lang="en-US" dirty="0" smtClean="0"/>
              <a:t>breakdown proteins </a:t>
            </a:r>
          </a:p>
          <a:p>
            <a:r>
              <a:rPr lang="en-US" b="1" dirty="0" smtClean="0"/>
              <a:t>Enzymes </a:t>
            </a:r>
            <a:r>
              <a:rPr lang="en-US" dirty="0" smtClean="0"/>
              <a:t>– breakdown protein</a:t>
            </a:r>
          </a:p>
          <a:p>
            <a:r>
              <a:rPr lang="en-US" b="1" dirty="0" smtClean="0"/>
              <a:t>Gastrin – </a:t>
            </a:r>
            <a:r>
              <a:rPr lang="en-US" dirty="0" smtClean="0"/>
              <a:t>this a protein made by the body to control acid secretion</a:t>
            </a:r>
          </a:p>
          <a:p>
            <a:r>
              <a:rPr lang="en-US" b="1" dirty="0" smtClean="0"/>
              <a:t>Mucus </a:t>
            </a:r>
            <a:r>
              <a:rPr lang="en-US" dirty="0" smtClean="0"/>
              <a:t>– a lining that protects the stomach by releasing a bicarbonate-rich mucus</a:t>
            </a:r>
          </a:p>
          <a:p>
            <a:r>
              <a:rPr lang="en-US" b="1" dirty="0" err="1" smtClean="0"/>
              <a:t>Chyme</a:t>
            </a:r>
            <a:r>
              <a:rPr lang="en-US" b="1" dirty="0" smtClean="0"/>
              <a:t> </a:t>
            </a:r>
            <a:r>
              <a:rPr lang="en-US" dirty="0" smtClean="0"/>
              <a:t>– a thick fluid that was once your meal</a:t>
            </a:r>
          </a:p>
          <a:p>
            <a:r>
              <a:rPr lang="en-US" b="1" dirty="0" smtClean="0"/>
              <a:t>Pyloric sphincter – </a:t>
            </a:r>
            <a:r>
              <a:rPr lang="en-US" dirty="0" smtClean="0"/>
              <a:t>controls the foods rate of movement from the stomach to the small intestine</a:t>
            </a:r>
          </a:p>
          <a:p>
            <a:endParaRPr lang="en-US" dirty="0"/>
          </a:p>
        </p:txBody>
      </p:sp>
      <p:sp>
        <p:nvSpPr>
          <p:cNvPr id="4" name="Slide Number Placeholder 3"/>
          <p:cNvSpPr>
            <a:spLocks noGrp="1"/>
          </p:cNvSpPr>
          <p:nvPr>
            <p:ph type="sldNum" sz="quarter" idx="10"/>
          </p:nvPr>
        </p:nvSpPr>
        <p:spPr/>
        <p:txBody>
          <a:bodyPr/>
          <a:lstStyle/>
          <a:p>
            <a:fld id="{9D986919-33BA-4205-A923-0CC33EDF3F72}" type="slidenum">
              <a:rPr lang="en-US" smtClean="0"/>
              <a:t>5</a:t>
            </a:fld>
            <a:endParaRPr lang="en-US"/>
          </a:p>
        </p:txBody>
      </p:sp>
    </p:spTree>
    <p:extLst>
      <p:ext uri="{BB962C8B-B14F-4D97-AF65-F5344CB8AC3E}">
        <p14:creationId xmlns:p14="http://schemas.microsoft.com/office/powerpoint/2010/main" val="2302623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intestine - longest section of the alimentary canal</a:t>
            </a:r>
          </a:p>
          <a:p>
            <a:r>
              <a:rPr lang="en-US" dirty="0" smtClean="0"/>
              <a:t>Assisting organs - liver, gall bladder and pancreas</a:t>
            </a:r>
          </a:p>
          <a:p>
            <a:r>
              <a:rPr lang="en-US" dirty="0" smtClean="0"/>
              <a:t>Liver produces </a:t>
            </a:r>
            <a:r>
              <a:rPr lang="en-US" b="1" dirty="0" smtClean="0"/>
              <a:t>bile, </a:t>
            </a:r>
            <a:r>
              <a:rPr lang="en-US" dirty="0" smtClean="0"/>
              <a:t>a greenish liquid that helps fat mix with the water in the intestine. By creating this water-fat emulsion, bile helps the body digest and absorb fat</a:t>
            </a:r>
            <a:r>
              <a:rPr lang="en-US" b="1" dirty="0" smtClean="0"/>
              <a:t>. Bile </a:t>
            </a:r>
            <a:r>
              <a:rPr lang="en-US" dirty="0" smtClean="0"/>
              <a:t>is stored in the gall bladder until needed. </a:t>
            </a:r>
          </a:p>
          <a:p>
            <a:r>
              <a:rPr lang="en-US" smtClean="0"/>
              <a:t>Pancreas secretes </a:t>
            </a:r>
            <a:r>
              <a:rPr lang="en-US" b="1" smtClean="0"/>
              <a:t>pancreatic juice</a:t>
            </a:r>
            <a:r>
              <a:rPr lang="en-US" smtClean="0"/>
              <a:t>, an enzyme-rich fluid that continues to reduce food to smaller molecules.</a:t>
            </a:r>
          </a:p>
          <a:p>
            <a:endParaRPr lang="en-US"/>
          </a:p>
        </p:txBody>
      </p:sp>
      <p:sp>
        <p:nvSpPr>
          <p:cNvPr id="4" name="Slide Number Placeholder 3"/>
          <p:cNvSpPr>
            <a:spLocks noGrp="1"/>
          </p:cNvSpPr>
          <p:nvPr>
            <p:ph type="sldNum" sz="quarter" idx="10"/>
          </p:nvPr>
        </p:nvSpPr>
        <p:spPr/>
        <p:txBody>
          <a:bodyPr/>
          <a:lstStyle/>
          <a:p>
            <a:fld id="{9D986919-33BA-4205-A923-0CC33EDF3F72}" type="slidenum">
              <a:rPr lang="en-US" smtClean="0"/>
              <a:t>6</a:t>
            </a:fld>
            <a:endParaRPr lang="en-US"/>
          </a:p>
        </p:txBody>
      </p:sp>
    </p:spTree>
    <p:extLst>
      <p:ext uri="{BB962C8B-B14F-4D97-AF65-F5344CB8AC3E}">
        <p14:creationId xmlns:p14="http://schemas.microsoft.com/office/powerpoint/2010/main" val="1586274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Nutrients are now tiny molecules that can pass through the thin walls of the small intestine</a:t>
            </a:r>
          </a:p>
          <a:p>
            <a:r>
              <a:rPr lang="en-US" dirty="0" smtClean="0"/>
              <a:t>Greatest possible surface area for nutrient absorption</a:t>
            </a:r>
          </a:p>
          <a:p>
            <a:r>
              <a:rPr lang="en-US" b="1" dirty="0" smtClean="0"/>
              <a:t>Villi</a:t>
            </a:r>
            <a:r>
              <a:rPr lang="en-US" dirty="0" smtClean="0"/>
              <a:t> and </a:t>
            </a:r>
            <a:r>
              <a:rPr lang="en-US" b="1" dirty="0" smtClean="0"/>
              <a:t>Microvilli</a:t>
            </a:r>
            <a:r>
              <a:rPr lang="en-US" dirty="0" smtClean="0"/>
              <a:t> are finger like projections specifically designed to aid the absorption of one particular nutrient. A microvilli designated as absorbers for a certain sugar will not absorb a protein or even another sugar. </a:t>
            </a:r>
          </a:p>
          <a:p>
            <a:r>
              <a:rPr lang="en-US" dirty="0" smtClean="0"/>
              <a:t>Foods are absorbed in a set order, the same order they are broken down. (simple sugars, proteins, fats)</a:t>
            </a:r>
          </a:p>
          <a:p>
            <a:endParaRPr lang="en-US" dirty="0"/>
          </a:p>
        </p:txBody>
      </p:sp>
      <p:sp>
        <p:nvSpPr>
          <p:cNvPr id="4" name="Slide Number Placeholder 3"/>
          <p:cNvSpPr>
            <a:spLocks noGrp="1"/>
          </p:cNvSpPr>
          <p:nvPr>
            <p:ph type="sldNum" sz="quarter" idx="10"/>
          </p:nvPr>
        </p:nvSpPr>
        <p:spPr/>
        <p:txBody>
          <a:bodyPr/>
          <a:lstStyle/>
          <a:p>
            <a:fld id="{9D986919-33BA-4205-A923-0CC33EDF3F72}" type="slidenum">
              <a:rPr lang="en-US" smtClean="0"/>
              <a:t>7</a:t>
            </a:fld>
            <a:endParaRPr lang="en-US"/>
          </a:p>
        </p:txBody>
      </p:sp>
    </p:spTree>
    <p:extLst>
      <p:ext uri="{BB962C8B-B14F-4D97-AF65-F5344CB8AC3E}">
        <p14:creationId xmlns:p14="http://schemas.microsoft.com/office/powerpoint/2010/main" val="1242003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Large Intestine </a:t>
            </a:r>
            <a:r>
              <a:rPr lang="en-US" dirty="0" smtClean="0"/>
              <a:t>includes two parts the </a:t>
            </a:r>
            <a:r>
              <a:rPr lang="en-US" b="1" dirty="0" smtClean="0"/>
              <a:t>colon</a:t>
            </a:r>
            <a:r>
              <a:rPr lang="en-US" dirty="0" smtClean="0"/>
              <a:t> and the </a:t>
            </a:r>
            <a:r>
              <a:rPr lang="en-US" b="1" dirty="0" smtClean="0"/>
              <a:t>rectum, </a:t>
            </a:r>
            <a:r>
              <a:rPr lang="en-US" dirty="0" smtClean="0"/>
              <a:t>these segments make up the final of the digestive tract. They perform the following three functions:	</a:t>
            </a:r>
          </a:p>
          <a:p>
            <a:pPr lvl="1"/>
            <a:r>
              <a:rPr lang="en-US" b="1" dirty="0" smtClean="0"/>
              <a:t>Bacterial action </a:t>
            </a:r>
            <a:r>
              <a:rPr lang="en-US" dirty="0" smtClean="0"/>
              <a:t>– breaks down any carbohydrates that were not digested earlier by enzymes. Also breaks down indigestible fiber into simpler compounds. They synthesize vitamin K and certain B vitamins, creating those nutrients from other, existing chemicals.</a:t>
            </a:r>
          </a:p>
          <a:p>
            <a:pPr lvl="1"/>
            <a:r>
              <a:rPr lang="en-US" b="1" dirty="0" smtClean="0"/>
              <a:t>Water Recovery – </a:t>
            </a:r>
            <a:r>
              <a:rPr lang="en-US" dirty="0" smtClean="0"/>
              <a:t>Water is reabsorbed by the body, along with such mineral salts as sodium and potassium</a:t>
            </a:r>
          </a:p>
          <a:p>
            <a:pPr lvl="1"/>
            <a:r>
              <a:rPr lang="en-US" b="1" dirty="0" smtClean="0"/>
              <a:t>Collection of waste </a:t>
            </a:r>
            <a:r>
              <a:rPr lang="en-US" dirty="0" smtClean="0"/>
              <a:t>– Some parts of foods the cannot be used or digested are stored until elimination from the body </a:t>
            </a:r>
          </a:p>
          <a:p>
            <a:endParaRPr lang="en-US" dirty="0"/>
          </a:p>
        </p:txBody>
      </p:sp>
      <p:sp>
        <p:nvSpPr>
          <p:cNvPr id="4" name="Slide Number Placeholder 3"/>
          <p:cNvSpPr>
            <a:spLocks noGrp="1"/>
          </p:cNvSpPr>
          <p:nvPr>
            <p:ph type="sldNum" sz="quarter" idx="10"/>
          </p:nvPr>
        </p:nvSpPr>
        <p:spPr/>
        <p:txBody>
          <a:bodyPr/>
          <a:lstStyle/>
          <a:p>
            <a:fld id="{9D986919-33BA-4205-A923-0CC33EDF3F72}" type="slidenum">
              <a:rPr lang="en-US" smtClean="0"/>
              <a:t>8</a:t>
            </a:fld>
            <a:endParaRPr lang="en-US" dirty="0"/>
          </a:p>
        </p:txBody>
      </p:sp>
    </p:spTree>
    <p:extLst>
      <p:ext uri="{BB962C8B-B14F-4D97-AF65-F5344CB8AC3E}">
        <p14:creationId xmlns:p14="http://schemas.microsoft.com/office/powerpoint/2010/main" val="23994224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useBgFill="1">
        <p:nvSpPr>
          <p:cNvPr id="12" name="Rectangle 11"/>
          <p:cNvSpPr/>
          <p:nvPr/>
        </p:nvSpPr>
        <p:spPr>
          <a:xfrm>
            <a:off x="341086" y="928914"/>
            <a:ext cx="8432800" cy="17707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ctrTitle"/>
          </p:nvPr>
        </p:nvSpPr>
        <p:spPr>
          <a:xfrm>
            <a:off x="685707" y="968189"/>
            <a:ext cx="7799387" cy="1237130"/>
          </a:xfrm>
        </p:spPr>
        <p:txBody>
          <a:bodyPr anchor="b" anchorCtr="0"/>
          <a:lstStyle>
            <a:lvl1pPr algn="r">
              <a:lnSpc>
                <a:spcPts val="5000"/>
              </a:lnSpc>
              <a:defRPr sz="4600">
                <a:solidFill>
                  <a:schemeClr val="accent1"/>
                </a:solidFill>
                <a:effectLst/>
              </a:defRPr>
            </a:lvl1pPr>
          </a:lstStyle>
          <a:p>
            <a:r>
              <a:rPr lang="en-US" smtClean="0"/>
              <a:t>Click to edit Master title style</a:t>
            </a:r>
            <a:endParaRPr/>
          </a:p>
        </p:txBody>
      </p:sp>
      <p:sp>
        <p:nvSpPr>
          <p:cNvPr id="3" name="Subtitle 2"/>
          <p:cNvSpPr>
            <a:spLocks noGrp="1"/>
          </p:cNvSpPr>
          <p:nvPr>
            <p:ph type="subTitle" idx="1"/>
          </p:nvPr>
        </p:nvSpPr>
        <p:spPr>
          <a:xfrm>
            <a:off x="685707" y="2209799"/>
            <a:ext cx="7799387" cy="466165"/>
          </a:xfrm>
        </p:spPr>
        <p:txBody>
          <a:bodyPr/>
          <a:lstStyle>
            <a:lvl1pPr marL="0" indent="0" algn="r">
              <a:lnSpc>
                <a:spcPct val="100000"/>
              </a:lnSpc>
              <a:spcBef>
                <a:spcPts val="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9BAAABA0-647E-914B-94AF-5E9B36130B06}" type="datetimeFigureOut">
              <a:rPr lang="en-US" smtClean="0"/>
              <a:t>9/3/2015</a:t>
            </a:fld>
            <a:endParaRPr lang="en-US" dirty="0"/>
          </a:p>
        </p:txBody>
      </p:sp>
      <p:sp>
        <p:nvSpPr>
          <p:cNvPr id="6" name="Slide Number Placeholder 5"/>
          <p:cNvSpPr>
            <a:spLocks noGrp="1"/>
          </p:cNvSpPr>
          <p:nvPr>
            <p:ph type="sldNum" sz="quarter" idx="12"/>
          </p:nvPr>
        </p:nvSpPr>
        <p:spPr>
          <a:xfrm>
            <a:off x="4305300" y="6492875"/>
            <a:ext cx="533400" cy="365125"/>
          </a:xfrm>
        </p:spPr>
        <p:txBody>
          <a:bodyPr vert="horz" lIns="91440" tIns="45720" rIns="91440" bIns="45720" rtlCol="0" anchor="ctr"/>
          <a:lstStyle>
            <a:lvl1pPr marL="0" algn="ctr" defTabSz="914400" rtl="0" eaLnBrk="1" latinLnBrk="0" hangingPunct="1">
              <a:defRPr sz="1100" b="1" kern="1200">
                <a:solidFill>
                  <a:schemeClr val="bg1">
                    <a:lumMod val="65000"/>
                  </a:schemeClr>
                </a:solidFill>
                <a:latin typeface="Calibri" pitchFamily="34" charset="0"/>
                <a:ea typeface="+mn-ea"/>
                <a:cs typeface="+mn-cs"/>
              </a:defRPr>
            </a:lvl1pPr>
          </a:lstStyle>
          <a:p>
            <a:fld id="{6D6B320D-F9FD-8242-BCA9-EE8FD3C2D7C2}" type="slidenum">
              <a:rPr lang="en-US" smtClean="0"/>
              <a:t>‹#›</a:t>
            </a:fld>
            <a:endParaRPr lang="en-US" dirty="0"/>
          </a:p>
        </p:txBody>
      </p:sp>
      <p:sp>
        <p:nvSpPr>
          <p:cNvPr id="7" name="Rectangle 6"/>
          <p:cNvSpPr/>
          <p:nvPr/>
        </p:nvSpPr>
        <p:spPr>
          <a:xfrm>
            <a:off x="320040" y="320040"/>
            <a:ext cx="8503920" cy="621792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8" name="Rectangle 7"/>
          <p:cNvSpPr/>
          <p:nvPr/>
        </p:nvSpPr>
        <p:spPr>
          <a:xfrm>
            <a:off x="457200" y="816802"/>
            <a:ext cx="8229600" cy="11887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pic>
        <p:nvPicPr>
          <p:cNvPr id="9" name="Picture 8" descr="TitleSlideTop.jpg"/>
          <p:cNvPicPr>
            <a:picLocks noChangeAspect="1"/>
          </p:cNvPicPr>
          <p:nvPr/>
        </p:nvPicPr>
        <p:blipFill>
          <a:blip r:embed="rId2"/>
          <a:stretch>
            <a:fillRect/>
          </a:stretch>
        </p:blipFill>
        <p:spPr>
          <a:xfrm>
            <a:off x="457200" y="457200"/>
            <a:ext cx="8229600" cy="356646"/>
          </a:xfrm>
          <a:prstGeom prst="rect">
            <a:avLst/>
          </a:prstGeom>
        </p:spPr>
      </p:pic>
      <p:pic>
        <p:nvPicPr>
          <p:cNvPr id="10" name="Picture 9" descr="TitleSlideBottom.jpg"/>
          <p:cNvPicPr>
            <a:picLocks noChangeAspect="1"/>
          </p:cNvPicPr>
          <p:nvPr/>
        </p:nvPicPr>
        <p:blipFill>
          <a:blip r:embed="rId3"/>
          <a:stretch>
            <a:fillRect/>
          </a:stretch>
        </p:blipFill>
        <p:spPr>
          <a:xfrm>
            <a:off x="457200" y="2700601"/>
            <a:ext cx="8229600" cy="3700199"/>
          </a:xfrm>
          <a:prstGeom prst="rect">
            <a:avLst/>
          </a:prstGeom>
        </p:spPr>
      </p:pic>
      <p:sp>
        <p:nvSpPr>
          <p:cNvPr id="11" name="Footer Placeholder 4"/>
          <p:cNvSpPr>
            <a:spLocks noGrp="1"/>
          </p:cNvSpPr>
          <p:nvPr>
            <p:ph type="ftr" sz="quarter" idx="3"/>
          </p:nvPr>
        </p:nvSpPr>
        <p:spPr>
          <a:xfrm>
            <a:off x="318247" y="6492875"/>
            <a:ext cx="3415554" cy="365125"/>
          </a:xfrm>
          <a:prstGeom prst="rect">
            <a:avLst/>
          </a:prstGeom>
        </p:spPr>
        <p:txBody>
          <a:bodyPr vert="horz" lIns="91440" tIns="45720" rIns="91440" bIns="45720" rtlCol="0" anchor="ctr"/>
          <a:lstStyle>
            <a:lvl1pPr marL="0" algn="l" defTabSz="914400" rtl="0" eaLnBrk="1" latinLnBrk="0" hangingPunct="1">
              <a:defRPr sz="1100" b="1" kern="1200">
                <a:solidFill>
                  <a:schemeClr val="bg1">
                    <a:lumMod val="65000"/>
                  </a:schemeClr>
                </a:solidFill>
                <a:latin typeface="Calibri" pitchFamily="34" charset="0"/>
                <a:ea typeface="+mn-ea"/>
                <a:cs typeface="+mn-cs"/>
              </a:defRPr>
            </a:lvl1p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useBgFill="1">
        <p:nvSpPr>
          <p:cNvPr id="7" name="Rectangle 6"/>
          <p:cNvSpPr/>
          <p:nvPr/>
        </p:nvSpPr>
        <p:spPr>
          <a:xfrm>
            <a:off x="355600" y="566057"/>
            <a:ext cx="8396514" cy="25980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5" name="Rectangle 4"/>
          <p:cNvSpPr/>
          <p:nvPr/>
        </p:nvSpPr>
        <p:spPr>
          <a:xfrm>
            <a:off x="320040" y="320040"/>
            <a:ext cx="8503920" cy="621792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6" name="Rectangle 5"/>
          <p:cNvSpPr/>
          <p:nvPr/>
        </p:nvSpPr>
        <p:spPr>
          <a:xfrm>
            <a:off x="457200" y="457200"/>
            <a:ext cx="8229600" cy="11887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Date Placeholder 1"/>
          <p:cNvSpPr>
            <a:spLocks noGrp="1"/>
          </p:cNvSpPr>
          <p:nvPr>
            <p:ph type="dt" sz="half" idx="10"/>
          </p:nvPr>
        </p:nvSpPr>
        <p:spPr/>
        <p:txBody>
          <a:bodyPr/>
          <a:lstStyle/>
          <a:p>
            <a:fld id="{9BAAABA0-647E-914B-94AF-5E9B36130B06}" type="datetimeFigureOut">
              <a:rPr lang="en-US" smtClean="0"/>
              <a:t>9/3/2015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6B320D-F9FD-8242-BCA9-EE8FD3C2D7C2}"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useBgFill="1">
        <p:nvSpPr>
          <p:cNvPr id="10" name="Rectangle 9"/>
          <p:cNvSpPr/>
          <p:nvPr/>
        </p:nvSpPr>
        <p:spPr>
          <a:xfrm>
            <a:off x="333828" y="566057"/>
            <a:ext cx="8454571" cy="21335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8" name="Rectangle 7"/>
          <p:cNvSpPr/>
          <p:nvPr/>
        </p:nvSpPr>
        <p:spPr>
          <a:xfrm>
            <a:off x="320040" y="320040"/>
            <a:ext cx="8503920" cy="621792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9" name="Rectangle 8"/>
          <p:cNvSpPr/>
          <p:nvPr/>
        </p:nvSpPr>
        <p:spPr>
          <a:xfrm>
            <a:off x="457200" y="457200"/>
            <a:ext cx="8229600" cy="11887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a:xfrm>
            <a:off x="658368" y="1644868"/>
            <a:ext cx="3657600" cy="1098332"/>
          </a:xfrm>
        </p:spPr>
        <p:txBody>
          <a:bodyPr anchor="b"/>
          <a:lstStyle>
            <a:lvl1pPr algn="l">
              <a:defRPr sz="3600" b="0">
                <a:solidFill>
                  <a:schemeClr val="accent1"/>
                </a:solidFill>
                <a:effectLst/>
              </a:defRPr>
            </a:lvl1pPr>
          </a:lstStyle>
          <a:p>
            <a:r>
              <a:rPr lang="en-US" smtClean="0"/>
              <a:t>Click to edit Master title style</a:t>
            </a:r>
            <a:endParaRPr/>
          </a:p>
        </p:txBody>
      </p:sp>
      <p:sp>
        <p:nvSpPr>
          <p:cNvPr id="3" name="Content Placeholder 2"/>
          <p:cNvSpPr>
            <a:spLocks noGrp="1"/>
          </p:cNvSpPr>
          <p:nvPr>
            <p:ph idx="1"/>
          </p:nvPr>
        </p:nvSpPr>
        <p:spPr>
          <a:xfrm>
            <a:off x="4828032" y="654268"/>
            <a:ext cx="3657600" cy="54864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58368" y="2774731"/>
            <a:ext cx="3657600" cy="3168869"/>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AAABA0-647E-914B-94AF-5E9B36130B06}" type="datetimeFigureOut">
              <a:rPr lang="en-US" smtClean="0"/>
              <a:t>9/3/2015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6B320D-F9FD-8242-BCA9-EE8FD3C2D7C2}"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Picture with Caption">
    <p:spTree>
      <p:nvGrpSpPr>
        <p:cNvPr id="1" name=""/>
        <p:cNvGrpSpPr/>
        <p:nvPr/>
      </p:nvGrpSpPr>
      <p:grpSpPr>
        <a:xfrm>
          <a:off x="0" y="0"/>
          <a:ext cx="0" cy="0"/>
          <a:chOff x="0" y="0"/>
          <a:chExt cx="0" cy="0"/>
        </a:xfrm>
      </p:grpSpPr>
      <p:sp useBgFill="1">
        <p:nvSpPr>
          <p:cNvPr id="10" name="Rectangle 9"/>
          <p:cNvSpPr/>
          <p:nvPr/>
        </p:nvSpPr>
        <p:spPr>
          <a:xfrm>
            <a:off x="355600" y="348343"/>
            <a:ext cx="8432800" cy="23513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8" name="Rectangle 7"/>
          <p:cNvSpPr/>
          <p:nvPr/>
        </p:nvSpPr>
        <p:spPr>
          <a:xfrm>
            <a:off x="320040" y="320040"/>
            <a:ext cx="8503920" cy="621792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9" name="Rectangle 8"/>
          <p:cNvSpPr/>
          <p:nvPr/>
        </p:nvSpPr>
        <p:spPr>
          <a:xfrm rot="5400000">
            <a:off x="5598058" y="3310469"/>
            <a:ext cx="5943600" cy="237061"/>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a:xfrm>
            <a:off x="658368" y="1644868"/>
            <a:ext cx="3657600" cy="1098332"/>
          </a:xfrm>
        </p:spPr>
        <p:txBody>
          <a:bodyPr anchor="b"/>
          <a:lstStyle>
            <a:lvl1pPr algn="l">
              <a:defRPr sz="3600" b="0">
                <a:solidFill>
                  <a:schemeClr val="accent1"/>
                </a:solidFill>
                <a:effectLst/>
              </a:defRPr>
            </a:lvl1pPr>
          </a:lstStyle>
          <a:p>
            <a:r>
              <a:rPr lang="en-US" smtClean="0"/>
              <a:t>Click to edit Master title style</a:t>
            </a:r>
            <a:endParaRPr/>
          </a:p>
        </p:txBody>
      </p:sp>
      <p:sp>
        <p:nvSpPr>
          <p:cNvPr id="4" name="Text Placeholder 3"/>
          <p:cNvSpPr>
            <a:spLocks noGrp="1"/>
          </p:cNvSpPr>
          <p:nvPr>
            <p:ph type="body" sz="half" idx="2"/>
          </p:nvPr>
        </p:nvSpPr>
        <p:spPr>
          <a:xfrm>
            <a:off x="658368" y="2774731"/>
            <a:ext cx="3657600" cy="3168869"/>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AAABA0-647E-914B-94AF-5E9B36130B06}" type="datetimeFigureOut">
              <a:rPr lang="en-US" smtClean="0"/>
              <a:t>9/3/2015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6B320D-F9FD-8242-BCA9-EE8FD3C2D7C2}" type="slidenum">
              <a:rPr lang="en-US" smtClean="0"/>
              <a:t>‹#›</a:t>
            </a:fld>
            <a:endParaRPr lang="en-US" dirty="0"/>
          </a:p>
        </p:txBody>
      </p:sp>
      <p:sp>
        <p:nvSpPr>
          <p:cNvPr id="11" name="Picture Placeholder 10"/>
          <p:cNvSpPr>
            <a:spLocks noGrp="1"/>
          </p:cNvSpPr>
          <p:nvPr>
            <p:ph type="pic" sz="quarter" idx="13"/>
          </p:nvPr>
        </p:nvSpPr>
        <p:spPr>
          <a:xfrm>
            <a:off x="4828032" y="457200"/>
            <a:ext cx="3621024" cy="5943600"/>
          </a:xfrm>
        </p:spPr>
        <p:txBody>
          <a:bodyPr/>
          <a:lstStyle>
            <a:lvl1pPr>
              <a:buNone/>
              <a:defRPr/>
            </a:lvl1pPr>
          </a:lstStyle>
          <a:p>
            <a:r>
              <a:rPr lang="en-US" dirty="0" smtClean="0"/>
              <a:t>Click icon to add picture</a:t>
            </a:r>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609600" y="2286000"/>
            <a:ext cx="7874000" cy="3840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BAAABA0-647E-914B-94AF-5E9B36130B06}" type="datetimeFigureOut">
              <a:rPr lang="en-US" smtClean="0"/>
              <a:t>9/3/2015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6B320D-F9FD-8242-BCA9-EE8FD3C2D7C2}" type="slidenum">
              <a:rPr lang="en-US" smtClean="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useBgFill="1">
        <p:nvSpPr>
          <p:cNvPr id="11" name="Rectangle 10"/>
          <p:cNvSpPr/>
          <p:nvPr/>
        </p:nvSpPr>
        <p:spPr>
          <a:xfrm>
            <a:off x="348342" y="362857"/>
            <a:ext cx="8440057" cy="233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pic>
        <p:nvPicPr>
          <p:cNvPr id="9" name="Picture 8" descr="VerticalRight.jpg"/>
          <p:cNvPicPr>
            <a:picLocks noChangeAspect="1"/>
          </p:cNvPicPr>
          <p:nvPr/>
        </p:nvPicPr>
        <p:blipFill>
          <a:blip r:embed="rId2"/>
          <a:stretch>
            <a:fillRect/>
          </a:stretch>
        </p:blipFill>
        <p:spPr>
          <a:xfrm>
            <a:off x="7111668" y="457200"/>
            <a:ext cx="1546230" cy="5943600"/>
          </a:xfrm>
          <a:prstGeom prst="rect">
            <a:avLst/>
          </a:prstGeom>
        </p:spPr>
      </p:pic>
      <p:sp>
        <p:nvSpPr>
          <p:cNvPr id="10" name="Rectangle 9"/>
          <p:cNvSpPr/>
          <p:nvPr/>
        </p:nvSpPr>
        <p:spPr>
          <a:xfrm rot="5400000">
            <a:off x="4074414" y="3369564"/>
            <a:ext cx="5943600" cy="11887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Vertical Title 1"/>
          <p:cNvSpPr>
            <a:spLocks noGrp="1"/>
          </p:cNvSpPr>
          <p:nvPr>
            <p:ph type="title" orient="vert"/>
          </p:nvPr>
        </p:nvSpPr>
        <p:spPr>
          <a:xfrm>
            <a:off x="7119582" y="693738"/>
            <a:ext cx="1491018" cy="5432425"/>
          </a:xfrm>
        </p:spPr>
        <p:txBody>
          <a:bodyPr vert="eaVert" tIns="45720" bIns="45720"/>
          <a:lstStyle>
            <a:lvl1pPr algn="l">
              <a:defRPr/>
            </a:lvl1pPr>
          </a:lstStyle>
          <a:p>
            <a:r>
              <a:rPr lang="en-US" smtClean="0"/>
              <a:t>Click to edit Master title style</a:t>
            </a:r>
            <a:endParaRPr/>
          </a:p>
        </p:txBody>
      </p:sp>
      <p:sp>
        <p:nvSpPr>
          <p:cNvPr id="3" name="Vertical Text Placeholder 2"/>
          <p:cNvSpPr>
            <a:spLocks noGrp="1"/>
          </p:cNvSpPr>
          <p:nvPr>
            <p:ph type="body" orient="vert" idx="1"/>
          </p:nvPr>
        </p:nvSpPr>
        <p:spPr>
          <a:xfrm>
            <a:off x="457200" y="693738"/>
            <a:ext cx="6019800" cy="54324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BAAABA0-647E-914B-94AF-5E9B36130B06}" type="datetimeFigureOut">
              <a:rPr lang="en-US" smtClean="0"/>
              <a:t>9/3/2015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6B320D-F9FD-8242-BCA9-EE8FD3C2D7C2}" type="slidenum">
              <a:rPr lang="en-US" smtClean="0"/>
              <a:t>‹#›</a:t>
            </a:fld>
            <a:endParaRPr lang="en-US" dirty="0"/>
          </a:p>
        </p:txBody>
      </p:sp>
      <p:sp>
        <p:nvSpPr>
          <p:cNvPr id="7" name="Rectangle 6"/>
          <p:cNvSpPr/>
          <p:nvPr/>
        </p:nvSpPr>
        <p:spPr>
          <a:xfrm>
            <a:off x="320040" y="320040"/>
            <a:ext cx="8503920" cy="621792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BAAABA0-647E-914B-94AF-5E9B36130B06}" type="datetimeFigureOut">
              <a:rPr lang="en-US" smtClean="0"/>
              <a:t>9/3/2015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6B320D-F9FD-8242-BCA9-EE8FD3C2D7C2}"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useBgFill="1">
        <p:nvSpPr>
          <p:cNvPr id="10" name="Rectangle 9"/>
          <p:cNvSpPr/>
          <p:nvPr/>
        </p:nvSpPr>
        <p:spPr>
          <a:xfrm>
            <a:off x="326571" y="362857"/>
            <a:ext cx="8440058" cy="2518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a:xfrm>
            <a:off x="3098041" y="3575712"/>
            <a:ext cx="5396671" cy="1340467"/>
          </a:xfrm>
        </p:spPr>
        <p:txBody>
          <a:bodyPr tIns="0" bIns="0" anchor="b" anchorCtr="0"/>
          <a:lstStyle>
            <a:lvl1pPr algn="r">
              <a:defRPr sz="4600" b="0" cap="none" baseline="0">
                <a:solidFill>
                  <a:schemeClr val="accent1"/>
                </a:solidFill>
                <a:effectLst/>
              </a:defRPr>
            </a:lvl1pPr>
          </a:lstStyle>
          <a:p>
            <a:r>
              <a:rPr lang="en-US" smtClean="0"/>
              <a:t>Click to edit Master title style</a:t>
            </a:r>
            <a:endParaRPr/>
          </a:p>
        </p:txBody>
      </p:sp>
      <p:sp>
        <p:nvSpPr>
          <p:cNvPr id="3" name="Text Placeholder 2"/>
          <p:cNvSpPr>
            <a:spLocks noGrp="1"/>
          </p:cNvSpPr>
          <p:nvPr>
            <p:ph type="body" idx="1"/>
          </p:nvPr>
        </p:nvSpPr>
        <p:spPr>
          <a:xfrm>
            <a:off x="3098041" y="4980297"/>
            <a:ext cx="5396671" cy="810904"/>
          </a:xfrm>
        </p:spPr>
        <p:txBody>
          <a:bodyPr tIns="0" bIns="0" anchor="t" anchorCtr="0">
            <a:normAutofit/>
          </a:bodyPr>
          <a:lstStyle>
            <a:lvl1pPr marL="0" indent="0" algn="r">
              <a:spcBef>
                <a:spcPts val="300"/>
              </a:spcBef>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AAABA0-647E-914B-94AF-5E9B36130B06}" type="datetimeFigureOut">
              <a:rPr lang="en-US" smtClean="0"/>
              <a:t>9/3/2015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306824" y="6492240"/>
            <a:ext cx="533400" cy="365125"/>
          </a:xfrm>
        </p:spPr>
        <p:txBody>
          <a:bodyPr vert="horz" lIns="91440" tIns="45720" rIns="91440" bIns="45720" rtlCol="0" anchor="ctr"/>
          <a:lstStyle>
            <a:lvl1pPr marL="0" algn="ctr" defTabSz="914400" rtl="0" eaLnBrk="1" latinLnBrk="0" hangingPunct="1">
              <a:defRPr sz="1100" b="1" kern="1200">
                <a:solidFill>
                  <a:schemeClr val="bg1">
                    <a:lumMod val="65000"/>
                  </a:schemeClr>
                </a:solidFill>
                <a:latin typeface="Calibri" pitchFamily="34" charset="0"/>
                <a:ea typeface="+mn-ea"/>
                <a:cs typeface="+mn-cs"/>
              </a:defRPr>
            </a:lvl1pPr>
          </a:lstStyle>
          <a:p>
            <a:fld id="{6D6B320D-F9FD-8242-BCA9-EE8FD3C2D7C2}" type="slidenum">
              <a:rPr lang="en-US" smtClean="0"/>
              <a:t>‹#›</a:t>
            </a:fld>
            <a:endParaRPr lang="en-US" dirty="0"/>
          </a:p>
        </p:txBody>
      </p:sp>
      <p:pic>
        <p:nvPicPr>
          <p:cNvPr id="7" name="Picture 6" descr="SectionHeaderLeft.jpg"/>
          <p:cNvPicPr>
            <a:picLocks noChangeAspect="1"/>
          </p:cNvPicPr>
          <p:nvPr/>
        </p:nvPicPr>
        <p:blipFill>
          <a:blip r:embed="rId2"/>
          <a:stretch>
            <a:fillRect/>
          </a:stretch>
        </p:blipFill>
        <p:spPr>
          <a:xfrm>
            <a:off x="470647" y="457200"/>
            <a:ext cx="2216561" cy="5943600"/>
          </a:xfrm>
          <a:prstGeom prst="rect">
            <a:avLst/>
          </a:prstGeom>
        </p:spPr>
      </p:pic>
      <p:sp>
        <p:nvSpPr>
          <p:cNvPr id="8" name="Rectangle 7"/>
          <p:cNvSpPr/>
          <p:nvPr/>
        </p:nvSpPr>
        <p:spPr>
          <a:xfrm>
            <a:off x="320040" y="320040"/>
            <a:ext cx="8503920" cy="621792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9" name="Rectangle 8"/>
          <p:cNvSpPr/>
          <p:nvPr/>
        </p:nvSpPr>
        <p:spPr>
          <a:xfrm rot="5400000">
            <a:off x="-222366" y="3369564"/>
            <a:ext cx="5943600" cy="11887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58904" y="2286000"/>
            <a:ext cx="3657600" cy="38401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831308" y="2286000"/>
            <a:ext cx="3657600" cy="3840163"/>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9BAAABA0-647E-914B-94AF-5E9B36130B06}" type="datetimeFigureOut">
              <a:rPr lang="en-US" smtClean="0"/>
              <a:t>9/3/2015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6B320D-F9FD-8242-BCA9-EE8FD3C2D7C2}"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63388" y="2040081"/>
            <a:ext cx="3657600" cy="730415"/>
          </a:xfrm>
        </p:spPr>
        <p:txBody>
          <a:bodyPr tIns="0" bIns="0" anchor="ctr" anchorCtr="0">
            <a:noAutofit/>
          </a:bodyPr>
          <a:lstStyle>
            <a:lvl1pPr marL="0" indent="0" algn="ctr">
              <a:lnSpc>
                <a:spcPts val="3000"/>
              </a:lnSpc>
              <a:spcBef>
                <a:spcPts val="300"/>
              </a:spcBef>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3388" y="2797175"/>
            <a:ext cx="3657600" cy="33289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828032" y="2040081"/>
            <a:ext cx="3657600" cy="730415"/>
          </a:xfrm>
        </p:spPr>
        <p:txBody>
          <a:bodyPr tIns="0" bIns="0" anchor="ctr" anchorCtr="0">
            <a:noAutofit/>
          </a:bodyPr>
          <a:lstStyle>
            <a:lvl1pPr marL="0" indent="0" algn="ctr">
              <a:lnSpc>
                <a:spcPts val="3000"/>
              </a:lnSpc>
              <a:spcBef>
                <a:spcPts val="300"/>
              </a:spcBef>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28032" y="2797175"/>
            <a:ext cx="3657600" cy="33289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BAAABA0-647E-914B-94AF-5E9B36130B06}" type="datetimeFigureOut">
              <a:rPr lang="en-US" smtClean="0"/>
              <a:t>9/3/2015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6B320D-F9FD-8242-BCA9-EE8FD3C2D7C2}" type="slidenum">
              <a:rPr lang="en-US" smtClean="0"/>
              <a:t>‹#›</a:t>
            </a:fld>
            <a:endParaRPr lang="en-US" dirty="0"/>
          </a:p>
        </p:txBody>
      </p:sp>
      <p:cxnSp>
        <p:nvCxnSpPr>
          <p:cNvPr id="11" name="Straight Connector 10"/>
          <p:cNvCxnSpPr/>
          <p:nvPr/>
        </p:nvCxnSpPr>
        <p:spPr>
          <a:xfrm rot="5400000">
            <a:off x="2884488" y="4484687"/>
            <a:ext cx="3375025" cy="1588"/>
          </a:xfrm>
          <a:prstGeom prst="line">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54050" y="2286001"/>
            <a:ext cx="7848600" cy="18288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9BAAABA0-647E-914B-94AF-5E9B36130B06}" type="datetimeFigureOut">
              <a:rPr lang="en-US" smtClean="0"/>
              <a:t>9/3/2015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6B320D-F9FD-8242-BCA9-EE8FD3C2D7C2}" type="slidenum">
              <a:rPr lang="en-US" smtClean="0"/>
              <a:t>‹#›</a:t>
            </a:fld>
            <a:endParaRPr lang="en-US" dirty="0"/>
          </a:p>
        </p:txBody>
      </p:sp>
      <p:sp>
        <p:nvSpPr>
          <p:cNvPr id="9" name="Content Placeholder 2"/>
          <p:cNvSpPr>
            <a:spLocks noGrp="1"/>
          </p:cNvSpPr>
          <p:nvPr>
            <p:ph sz="half" idx="13"/>
          </p:nvPr>
        </p:nvSpPr>
        <p:spPr>
          <a:xfrm>
            <a:off x="654050" y="4302966"/>
            <a:ext cx="7848600" cy="18288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828032" y="2286001"/>
            <a:ext cx="3657600" cy="18288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9BAAABA0-647E-914B-94AF-5E9B36130B06}" type="datetimeFigureOut">
              <a:rPr lang="en-US" smtClean="0"/>
              <a:t>9/3/2015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6B320D-F9FD-8242-BCA9-EE8FD3C2D7C2}" type="slidenum">
              <a:rPr lang="en-US" smtClean="0"/>
              <a:t>‹#›</a:t>
            </a:fld>
            <a:endParaRPr lang="en-US" dirty="0"/>
          </a:p>
        </p:txBody>
      </p:sp>
      <p:sp>
        <p:nvSpPr>
          <p:cNvPr id="9" name="Content Placeholder 2"/>
          <p:cNvSpPr>
            <a:spLocks noGrp="1"/>
          </p:cNvSpPr>
          <p:nvPr>
            <p:ph sz="half" idx="13"/>
          </p:nvPr>
        </p:nvSpPr>
        <p:spPr>
          <a:xfrm>
            <a:off x="4828032" y="4302966"/>
            <a:ext cx="3657600" cy="18288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Content Placeholder 2"/>
          <p:cNvSpPr>
            <a:spLocks noGrp="1"/>
          </p:cNvSpPr>
          <p:nvPr>
            <p:ph sz="half" idx="14"/>
          </p:nvPr>
        </p:nvSpPr>
        <p:spPr>
          <a:xfrm>
            <a:off x="654085" y="2286000"/>
            <a:ext cx="3657600" cy="38401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828032" y="2286001"/>
            <a:ext cx="3657600" cy="18288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9BAAABA0-647E-914B-94AF-5E9B36130B06}" type="datetimeFigureOut">
              <a:rPr lang="en-US" smtClean="0"/>
              <a:t>9/3/2015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6B320D-F9FD-8242-BCA9-EE8FD3C2D7C2}" type="slidenum">
              <a:rPr lang="en-US" smtClean="0"/>
              <a:t>‹#›</a:t>
            </a:fld>
            <a:endParaRPr lang="en-US" dirty="0"/>
          </a:p>
        </p:txBody>
      </p:sp>
      <p:sp>
        <p:nvSpPr>
          <p:cNvPr id="9" name="Content Placeholder 2"/>
          <p:cNvSpPr>
            <a:spLocks noGrp="1"/>
          </p:cNvSpPr>
          <p:nvPr>
            <p:ph sz="half" idx="13"/>
          </p:nvPr>
        </p:nvSpPr>
        <p:spPr>
          <a:xfrm>
            <a:off x="4828032" y="4302966"/>
            <a:ext cx="3657600" cy="18288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0" name="Content Placeholder 2"/>
          <p:cNvSpPr>
            <a:spLocks noGrp="1"/>
          </p:cNvSpPr>
          <p:nvPr>
            <p:ph sz="half" idx="14"/>
          </p:nvPr>
        </p:nvSpPr>
        <p:spPr>
          <a:xfrm>
            <a:off x="658906" y="2286001"/>
            <a:ext cx="3657600" cy="18288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Content Placeholder 2"/>
          <p:cNvSpPr>
            <a:spLocks noGrp="1"/>
          </p:cNvSpPr>
          <p:nvPr>
            <p:ph sz="half" idx="15"/>
          </p:nvPr>
        </p:nvSpPr>
        <p:spPr>
          <a:xfrm>
            <a:off x="658906" y="4302966"/>
            <a:ext cx="3657600" cy="18288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BAAABA0-647E-914B-94AF-5E9B36130B06}" type="datetimeFigureOut">
              <a:rPr lang="en-US" smtClean="0"/>
              <a:t>9/3/2015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6B320D-F9FD-8242-BCA9-EE8FD3C2D7C2}"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RunningTop-R.jpg"/>
          <p:cNvPicPr>
            <a:picLocks noChangeAspect="1"/>
          </p:cNvPicPr>
          <p:nvPr/>
        </p:nvPicPr>
        <p:blipFill>
          <a:blip r:embed="rId16"/>
          <a:stretch>
            <a:fillRect/>
          </a:stretch>
        </p:blipFill>
        <p:spPr>
          <a:xfrm>
            <a:off x="457200" y="457200"/>
            <a:ext cx="8229600" cy="1382002"/>
          </a:xfrm>
          <a:prstGeom prst="rect">
            <a:avLst/>
          </a:prstGeom>
        </p:spPr>
      </p:pic>
      <p:sp>
        <p:nvSpPr>
          <p:cNvPr id="2" name="Title Placeholder 1"/>
          <p:cNvSpPr>
            <a:spLocks noGrp="1"/>
          </p:cNvSpPr>
          <p:nvPr>
            <p:ph type="title"/>
          </p:nvPr>
        </p:nvSpPr>
        <p:spPr>
          <a:xfrm>
            <a:off x="658813" y="456252"/>
            <a:ext cx="7824788" cy="1323041"/>
          </a:xfrm>
          <a:prstGeom prst="rect">
            <a:avLst/>
          </a:prstGeom>
          <a:effectLst/>
        </p:spPr>
        <p:txBody>
          <a:bodyPr vert="horz" lIns="91440" tIns="0" rIns="91440" bIns="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2286000" y="2286000"/>
            <a:ext cx="6197600" cy="38401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690360" y="6492875"/>
            <a:ext cx="2133600" cy="365125"/>
          </a:xfrm>
          <a:prstGeom prst="rect">
            <a:avLst/>
          </a:prstGeom>
        </p:spPr>
        <p:txBody>
          <a:bodyPr vert="horz" lIns="91440" tIns="45720" rIns="91440" bIns="45720" rtlCol="0" anchor="ctr"/>
          <a:lstStyle>
            <a:lvl1pPr algn="r">
              <a:defRPr sz="1100" b="1">
                <a:solidFill>
                  <a:schemeClr val="bg1">
                    <a:lumMod val="65000"/>
                  </a:schemeClr>
                </a:solidFill>
                <a:latin typeface="Calibri" pitchFamily="34" charset="0"/>
              </a:defRPr>
            </a:lvl1pPr>
          </a:lstStyle>
          <a:p>
            <a:fld id="{9BAAABA0-647E-914B-94AF-5E9B36130B06}" type="datetimeFigureOut">
              <a:rPr lang="en-US" smtClean="0"/>
              <a:t>9/3/2015</a:t>
            </a:fld>
            <a:endParaRPr lang="en-US" dirty="0"/>
          </a:p>
        </p:txBody>
      </p:sp>
      <p:sp>
        <p:nvSpPr>
          <p:cNvPr id="5" name="Footer Placeholder 4"/>
          <p:cNvSpPr>
            <a:spLocks noGrp="1"/>
          </p:cNvSpPr>
          <p:nvPr>
            <p:ph type="ftr" sz="quarter" idx="3"/>
          </p:nvPr>
        </p:nvSpPr>
        <p:spPr>
          <a:xfrm>
            <a:off x="318247" y="6492875"/>
            <a:ext cx="3415554" cy="365125"/>
          </a:xfrm>
          <a:prstGeom prst="rect">
            <a:avLst/>
          </a:prstGeom>
        </p:spPr>
        <p:txBody>
          <a:bodyPr vert="horz" lIns="91440" tIns="45720" rIns="91440" bIns="45720" rtlCol="0" anchor="ctr"/>
          <a:lstStyle>
            <a:lvl1pPr marL="0" algn="l" defTabSz="914400" rtl="0" eaLnBrk="1" latinLnBrk="0" hangingPunct="1">
              <a:defRPr sz="1100" b="1" kern="1200">
                <a:solidFill>
                  <a:schemeClr val="bg1">
                    <a:lumMod val="65000"/>
                  </a:schemeClr>
                </a:solidFill>
                <a:latin typeface="Calibri" pitchFamily="34" charset="0"/>
                <a:ea typeface="+mn-ea"/>
                <a:cs typeface="+mn-cs"/>
              </a:defRPr>
            </a:lvl1pPr>
          </a:lstStyle>
          <a:p>
            <a:endParaRPr lang="en-US" dirty="0"/>
          </a:p>
        </p:txBody>
      </p:sp>
      <p:sp>
        <p:nvSpPr>
          <p:cNvPr id="6" name="Slide Number Placeholder 5"/>
          <p:cNvSpPr>
            <a:spLocks noGrp="1"/>
          </p:cNvSpPr>
          <p:nvPr>
            <p:ph type="sldNum" sz="quarter" idx="4"/>
          </p:nvPr>
        </p:nvSpPr>
        <p:spPr>
          <a:xfrm>
            <a:off x="378666" y="6149788"/>
            <a:ext cx="533400" cy="365125"/>
          </a:xfrm>
          <a:prstGeom prst="rect">
            <a:avLst/>
          </a:prstGeom>
        </p:spPr>
        <p:txBody>
          <a:bodyPr vert="horz" lIns="91440" tIns="91440" rIns="91440" bIns="91440" rtlCol="0" anchor="ctr"/>
          <a:lstStyle>
            <a:lvl1pPr algn="l">
              <a:defRPr sz="1800" b="0">
                <a:solidFill>
                  <a:schemeClr val="accent1"/>
                </a:solidFill>
                <a:latin typeface="Calibri" pitchFamily="34" charset="0"/>
              </a:defRPr>
            </a:lvl1pPr>
          </a:lstStyle>
          <a:p>
            <a:fld id="{6D6B320D-F9FD-8242-BCA9-EE8FD3C2D7C2}" type="slidenum">
              <a:rPr lang="en-US" smtClean="0"/>
              <a:t>‹#›</a:t>
            </a:fld>
            <a:endParaRPr lang="en-US" dirty="0"/>
          </a:p>
        </p:txBody>
      </p:sp>
      <p:sp>
        <p:nvSpPr>
          <p:cNvPr id="7" name="Rectangle 6"/>
          <p:cNvSpPr/>
          <p:nvPr/>
        </p:nvSpPr>
        <p:spPr>
          <a:xfrm>
            <a:off x="320040" y="320040"/>
            <a:ext cx="8503920" cy="621792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0" name="Rectangle 9"/>
          <p:cNvSpPr/>
          <p:nvPr/>
        </p:nvSpPr>
        <p:spPr>
          <a:xfrm>
            <a:off x="457200" y="1840960"/>
            <a:ext cx="8229600" cy="11887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r" defTabSz="914400" rtl="0" eaLnBrk="1" latinLnBrk="0" hangingPunct="1">
        <a:lnSpc>
          <a:spcPts val="5400"/>
        </a:lnSpc>
        <a:spcBef>
          <a:spcPct val="0"/>
        </a:spcBef>
        <a:buNone/>
        <a:defRPr sz="5200" kern="1200">
          <a:solidFill>
            <a:schemeClr val="bg1"/>
          </a:solidFill>
          <a:effectLst>
            <a:outerShdw blurRad="50800" dist="38100" dir="2700000" algn="tl" rotWithShape="0">
              <a:prstClr val="black">
                <a:alpha val="40000"/>
              </a:prstClr>
            </a:outerShdw>
          </a:effectLst>
          <a:latin typeface="+mj-lt"/>
          <a:ea typeface="+mj-ea"/>
          <a:cs typeface="+mj-cs"/>
        </a:defRPr>
      </a:lvl1pPr>
    </p:titleStyle>
    <p:bodyStyle>
      <a:lvl1pPr marL="282575" indent="-282575" algn="l" defTabSz="914400" rtl="0" eaLnBrk="1" latinLnBrk="0" hangingPunct="1">
        <a:spcBef>
          <a:spcPts val="1800"/>
        </a:spcBef>
        <a:buClr>
          <a:schemeClr val="accent1"/>
        </a:buClr>
        <a:buSzPct val="75000"/>
        <a:buFont typeface="Wingdings" pitchFamily="2" charset="2"/>
        <a:buChar char="n"/>
        <a:defRPr sz="2000" kern="1200">
          <a:solidFill>
            <a:schemeClr val="tx1">
              <a:lumMod val="85000"/>
              <a:lumOff val="15000"/>
            </a:schemeClr>
          </a:solidFill>
          <a:latin typeface="+mn-lt"/>
          <a:ea typeface="+mn-ea"/>
          <a:cs typeface="+mn-cs"/>
        </a:defRPr>
      </a:lvl1pPr>
      <a:lvl2pPr marL="577850" indent="-295275" algn="l" defTabSz="914400" rtl="0" eaLnBrk="1" latinLnBrk="0" hangingPunct="1">
        <a:spcBef>
          <a:spcPts val="600"/>
        </a:spcBef>
        <a:buClr>
          <a:schemeClr val="accent1"/>
        </a:buClr>
        <a:buSzPct val="75000"/>
        <a:buFont typeface="Wingdings" pitchFamily="2" charset="2"/>
        <a:buChar char="n"/>
        <a:defRPr sz="1800" kern="1200">
          <a:solidFill>
            <a:schemeClr val="tx1">
              <a:lumMod val="85000"/>
              <a:lumOff val="15000"/>
            </a:schemeClr>
          </a:solidFill>
          <a:latin typeface="+mn-lt"/>
          <a:ea typeface="+mn-ea"/>
          <a:cs typeface="+mn-cs"/>
        </a:defRPr>
      </a:lvl2pPr>
      <a:lvl3pPr marL="860425" indent="-282575" algn="l" defTabSz="914400" rtl="0" eaLnBrk="1" latinLnBrk="0" hangingPunct="1">
        <a:spcBef>
          <a:spcPts val="600"/>
        </a:spcBef>
        <a:buClr>
          <a:schemeClr val="accent1"/>
        </a:buClr>
        <a:buSzPct val="75000"/>
        <a:buFont typeface="Wingdings" pitchFamily="2" charset="2"/>
        <a:buChar char="n"/>
        <a:defRPr sz="1800" kern="1200">
          <a:solidFill>
            <a:schemeClr val="tx1">
              <a:lumMod val="85000"/>
              <a:lumOff val="15000"/>
            </a:schemeClr>
          </a:solidFill>
          <a:latin typeface="+mn-lt"/>
          <a:ea typeface="+mn-ea"/>
          <a:cs typeface="+mn-cs"/>
        </a:defRPr>
      </a:lvl3pPr>
      <a:lvl4pPr marL="1143000" indent="-282575" algn="l" defTabSz="914400" rtl="0" eaLnBrk="1" latinLnBrk="0" hangingPunct="1">
        <a:spcBef>
          <a:spcPts val="600"/>
        </a:spcBef>
        <a:buClr>
          <a:schemeClr val="accent1"/>
        </a:buClr>
        <a:buSzPct val="75000"/>
        <a:buFont typeface="Wingdings" pitchFamily="2" charset="2"/>
        <a:buChar char="n"/>
        <a:defRPr sz="1800" kern="1200">
          <a:solidFill>
            <a:schemeClr val="tx1">
              <a:lumMod val="85000"/>
              <a:lumOff val="15000"/>
            </a:schemeClr>
          </a:solidFill>
          <a:latin typeface="+mn-lt"/>
          <a:ea typeface="+mn-ea"/>
          <a:cs typeface="+mn-cs"/>
        </a:defRPr>
      </a:lvl4pPr>
      <a:lvl5pPr marL="1425575" indent="-282575" algn="l" defTabSz="914400" rtl="0" eaLnBrk="1" latinLnBrk="0" hangingPunct="1">
        <a:spcBef>
          <a:spcPts val="600"/>
        </a:spcBef>
        <a:buClr>
          <a:schemeClr val="accent1"/>
        </a:buClr>
        <a:buSzPct val="75000"/>
        <a:buFont typeface="Wingdings" pitchFamily="2" charset="2"/>
        <a:buChar char="n"/>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hyperlink" Target="http://www.youtube.com/watch?v=P5lyQUtq1KQ"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dxek0D9mH6o" TargetMode="External"/><Relationship Id="rId2" Type="http://schemas.openxmlformats.org/officeDocument/2006/relationships/hyperlink" Target="https://www.youtube.com/watch?v=LUHa13nx-uc"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07" y="174171"/>
            <a:ext cx="7799387" cy="1741716"/>
          </a:xfrm>
        </p:spPr>
        <p:txBody>
          <a:bodyPr/>
          <a:lstStyle/>
          <a:p>
            <a:pPr algn="ctr">
              <a:lnSpc>
                <a:spcPct val="100000"/>
              </a:lnSpc>
            </a:pPr>
            <a:r>
              <a:rPr lang="en-US" dirty="0" smtClean="0"/>
              <a:t/>
            </a:r>
            <a:br>
              <a:rPr lang="en-US" dirty="0" smtClean="0"/>
            </a:br>
            <a:r>
              <a:rPr lang="en-US" dirty="0"/>
              <a:t/>
            </a:r>
            <a:br>
              <a:rPr lang="en-US" dirty="0"/>
            </a:br>
            <a:r>
              <a:rPr lang="en-US" dirty="0" smtClean="0"/>
              <a:t/>
            </a:r>
            <a:br>
              <a:rPr lang="en-US" dirty="0" smtClean="0"/>
            </a:br>
            <a:r>
              <a:rPr lang="en-US" dirty="0" smtClean="0"/>
              <a:t>Digestion</a:t>
            </a:r>
            <a:r>
              <a:rPr lang="en-US" dirty="0"/>
              <a:t> </a:t>
            </a:r>
            <a:r>
              <a:rPr lang="en-US" dirty="0" smtClean="0"/>
              <a:t/>
            </a:r>
            <a:br>
              <a:rPr lang="en-US" dirty="0" smtClean="0"/>
            </a:br>
            <a:r>
              <a:rPr lang="en-US" sz="2000" dirty="0" smtClean="0"/>
              <a:t>Chapter 13</a:t>
            </a:r>
            <a:endParaRPr lang="en-US" sz="2000" dirty="0"/>
          </a:p>
        </p:txBody>
      </p:sp>
      <p:sp>
        <p:nvSpPr>
          <p:cNvPr id="3" name="Subtitle 2"/>
          <p:cNvSpPr>
            <a:spLocks noGrp="1"/>
          </p:cNvSpPr>
          <p:nvPr>
            <p:ph type="subTitle" idx="1"/>
          </p:nvPr>
        </p:nvSpPr>
        <p:spPr>
          <a:xfrm>
            <a:off x="325259" y="1915887"/>
            <a:ext cx="8159836" cy="1306285"/>
          </a:xfrm>
        </p:spPr>
        <p:txBody>
          <a:bodyPr>
            <a:normAutofit/>
          </a:bodyPr>
          <a:lstStyle/>
          <a:p>
            <a:pPr algn="l"/>
            <a:r>
              <a:rPr lang="en-US" sz="2000" dirty="0" smtClean="0"/>
              <a:t>The chemical and mechanical process of breaking down food to release nutrients in a form your body can absorb for use.</a:t>
            </a:r>
            <a:endParaRPr lang="en-US" sz="2000" dirty="0"/>
          </a:p>
        </p:txBody>
      </p:sp>
      <p:sp>
        <p:nvSpPr>
          <p:cNvPr id="4" name="Rectangle 3"/>
          <p:cNvSpPr/>
          <p:nvPr/>
        </p:nvSpPr>
        <p:spPr>
          <a:xfrm>
            <a:off x="2286000" y="2967335"/>
            <a:ext cx="4572000" cy="923330"/>
          </a:xfrm>
          <a:prstGeom prst="rect">
            <a:avLst/>
          </a:prstGeom>
        </p:spPr>
        <p:txBody>
          <a:bodyPr>
            <a:spAutoFit/>
          </a:bodyPr>
          <a:lstStyle/>
          <a:p>
            <a:r>
              <a:rPr lang="en-US" dirty="0"/>
              <a:t>The Digestive System (3:38)</a:t>
            </a:r>
          </a:p>
          <a:p>
            <a:r>
              <a:rPr lang="en-US" u="sng" dirty="0">
                <a:hlinkClick r:id="rId4"/>
              </a:rPr>
              <a:t>http://www.youtube.com/watch?v=P5lyQUtq1KQ</a:t>
            </a:r>
            <a:endParaRPr lang="en-US" dirty="0"/>
          </a:p>
        </p:txBody>
      </p:sp>
      <p:pic>
        <p:nvPicPr>
          <p:cNvPr id="5" name="The digestive system - an anim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37400" y="2785017"/>
            <a:ext cx="6096000" cy="3429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1"/>
                </a:solidFill>
              </a:rPr>
              <a:t>Absorption</a:t>
            </a:r>
            <a:endParaRPr lang="en-US" dirty="0">
              <a:solidFill>
                <a:schemeClr val="accent1"/>
              </a:solidFill>
            </a:endParaRPr>
          </a:p>
        </p:txBody>
      </p:sp>
      <p:sp>
        <p:nvSpPr>
          <p:cNvPr id="6" name="Content Placeholder 5"/>
          <p:cNvSpPr>
            <a:spLocks noGrp="1"/>
          </p:cNvSpPr>
          <p:nvPr>
            <p:ph idx="1"/>
          </p:nvPr>
        </p:nvSpPr>
        <p:spPr>
          <a:xfrm>
            <a:off x="658812" y="2286000"/>
            <a:ext cx="4793125" cy="3840163"/>
          </a:xfrm>
        </p:spPr>
        <p:txBody>
          <a:bodyPr/>
          <a:lstStyle/>
          <a:p>
            <a:r>
              <a:rPr lang="en-US" dirty="0" smtClean="0"/>
              <a:t>Food is broken down in the digestive tract or </a:t>
            </a:r>
            <a:r>
              <a:rPr lang="en-US" b="1" dirty="0" smtClean="0"/>
              <a:t>ALIMENTARY CANAL.</a:t>
            </a:r>
          </a:p>
          <a:p>
            <a:r>
              <a:rPr lang="en-US" dirty="0" smtClean="0"/>
              <a:t>Nutrients get from the digestive </a:t>
            </a:r>
            <a:r>
              <a:rPr lang="en-US" dirty="0"/>
              <a:t>tract into the transportation system that carries them to cells throughout the body</a:t>
            </a:r>
          </a:p>
          <a:p>
            <a:endParaRPr lang="en-US" b="1" dirty="0"/>
          </a:p>
        </p:txBody>
      </p:sp>
      <p:pic>
        <p:nvPicPr>
          <p:cNvPr id="8" name="Picture 7" descr="imgres-8.jpeg"/>
          <p:cNvPicPr>
            <a:picLocks noChangeAspect="1"/>
          </p:cNvPicPr>
          <p:nvPr/>
        </p:nvPicPr>
        <p:blipFill>
          <a:blip r:embed="rId3"/>
          <a:stretch>
            <a:fillRect/>
          </a:stretch>
        </p:blipFill>
        <p:spPr>
          <a:xfrm>
            <a:off x="5839150" y="2286000"/>
            <a:ext cx="2644451" cy="388805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Digestion in the Mouth</a:t>
            </a:r>
            <a:endParaRPr lang="en-US" dirty="0">
              <a:solidFill>
                <a:srgbClr val="FF0000"/>
              </a:solidFill>
            </a:endParaRPr>
          </a:p>
        </p:txBody>
      </p:sp>
      <p:sp>
        <p:nvSpPr>
          <p:cNvPr id="3" name="Content Placeholder 2"/>
          <p:cNvSpPr>
            <a:spLocks noGrp="1"/>
          </p:cNvSpPr>
          <p:nvPr>
            <p:ph idx="1"/>
          </p:nvPr>
        </p:nvSpPr>
        <p:spPr>
          <a:xfrm>
            <a:off x="658813" y="2286000"/>
            <a:ext cx="5753409" cy="3840163"/>
          </a:xfrm>
        </p:spPr>
        <p:txBody>
          <a:bodyPr>
            <a:normAutofit/>
          </a:bodyPr>
          <a:lstStyle/>
          <a:p>
            <a:r>
              <a:rPr lang="en-US" b="1" dirty="0" smtClean="0"/>
              <a:t>Mastication</a:t>
            </a:r>
            <a:r>
              <a:rPr lang="en-US" dirty="0"/>
              <a:t> </a:t>
            </a:r>
            <a:r>
              <a:rPr lang="en-US" dirty="0" smtClean="0"/>
              <a:t>– the process of chewing the food</a:t>
            </a:r>
          </a:p>
          <a:p>
            <a:pPr marL="282575" lvl="1" indent="-282575">
              <a:spcBef>
                <a:spcPts val="1800"/>
              </a:spcBef>
            </a:pPr>
            <a:r>
              <a:rPr lang="en-US" b="1" dirty="0"/>
              <a:t>Saliva </a:t>
            </a:r>
            <a:r>
              <a:rPr lang="en-US" dirty="0" smtClean="0"/>
              <a:t>- mixture </a:t>
            </a:r>
            <a:r>
              <a:rPr lang="en-US" dirty="0"/>
              <a:t>of water, mucus, salts and digestive enzyme </a:t>
            </a:r>
            <a:r>
              <a:rPr lang="en-US" dirty="0" smtClean="0"/>
              <a:t>amylase </a:t>
            </a:r>
          </a:p>
          <a:p>
            <a:r>
              <a:rPr lang="en-US" b="1" dirty="0" smtClean="0"/>
              <a:t>Epiglottis</a:t>
            </a:r>
            <a:r>
              <a:rPr lang="en-US" dirty="0" smtClean="0"/>
              <a:t> - located at the back of the tongue</a:t>
            </a:r>
          </a:p>
          <a:p>
            <a:pPr lvl="1"/>
            <a:r>
              <a:rPr lang="en-US" dirty="0" smtClean="0"/>
              <a:t>-	prevents food from entering the windpipe </a:t>
            </a:r>
          </a:p>
        </p:txBody>
      </p:sp>
      <p:pic>
        <p:nvPicPr>
          <p:cNvPr id="5" name="Picture 4" descr="imgres-10.jpeg"/>
          <p:cNvPicPr>
            <a:picLocks noChangeAspect="1"/>
          </p:cNvPicPr>
          <p:nvPr/>
        </p:nvPicPr>
        <p:blipFill>
          <a:blip r:embed="rId3"/>
          <a:stretch>
            <a:fillRect/>
          </a:stretch>
        </p:blipFill>
        <p:spPr>
          <a:xfrm>
            <a:off x="6412222" y="2496934"/>
            <a:ext cx="2478146" cy="263010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Food in the Esophagus</a:t>
            </a:r>
            <a:endParaRPr lang="en-US" dirty="0">
              <a:solidFill>
                <a:srgbClr val="FF0000"/>
              </a:solidFill>
            </a:endParaRPr>
          </a:p>
        </p:txBody>
      </p:sp>
      <p:sp>
        <p:nvSpPr>
          <p:cNvPr id="3" name="Content Placeholder 2"/>
          <p:cNvSpPr>
            <a:spLocks noGrp="1"/>
          </p:cNvSpPr>
          <p:nvPr>
            <p:ph idx="1"/>
          </p:nvPr>
        </p:nvSpPr>
        <p:spPr>
          <a:xfrm>
            <a:off x="867354" y="2286000"/>
            <a:ext cx="3965046" cy="3840163"/>
          </a:xfrm>
        </p:spPr>
        <p:txBody>
          <a:bodyPr>
            <a:normAutofit/>
          </a:bodyPr>
          <a:lstStyle/>
          <a:p>
            <a:r>
              <a:rPr lang="en-US" b="1" dirty="0" smtClean="0"/>
              <a:t>Esophagus</a:t>
            </a:r>
            <a:r>
              <a:rPr lang="en-US" dirty="0" smtClean="0"/>
              <a:t> - tube-like object connecting the mouth to the stomach.</a:t>
            </a:r>
          </a:p>
          <a:p>
            <a:r>
              <a:rPr lang="en-US" b="1" dirty="0" smtClean="0"/>
              <a:t>Peristalsis </a:t>
            </a:r>
            <a:r>
              <a:rPr lang="en-US" dirty="0" smtClean="0"/>
              <a:t>– muscular contractions that breaks food down into finer </a:t>
            </a:r>
          </a:p>
          <a:p>
            <a:r>
              <a:rPr lang="en-US" b="1" dirty="0" smtClean="0"/>
              <a:t>Cardiac sphincter -</a:t>
            </a:r>
            <a:r>
              <a:rPr lang="en-US" dirty="0" smtClean="0"/>
              <a:t>ring like muscular valve that is at the end of the esophagus. </a:t>
            </a:r>
            <a:endParaRPr lang="en-US" dirty="0"/>
          </a:p>
        </p:txBody>
      </p:sp>
      <p:pic>
        <p:nvPicPr>
          <p:cNvPr id="4" name="Picture 3" descr="images-7.jpeg"/>
          <p:cNvPicPr>
            <a:picLocks noChangeAspect="1"/>
          </p:cNvPicPr>
          <p:nvPr/>
        </p:nvPicPr>
        <p:blipFill>
          <a:blip r:embed="rId2"/>
          <a:stretch>
            <a:fillRect/>
          </a:stretch>
        </p:blipFill>
        <p:spPr>
          <a:xfrm>
            <a:off x="5339260" y="3586341"/>
            <a:ext cx="1563957" cy="1165859"/>
          </a:xfrm>
          <a:prstGeom prst="rect">
            <a:avLst/>
          </a:prstGeom>
        </p:spPr>
      </p:pic>
      <p:pic>
        <p:nvPicPr>
          <p:cNvPr id="5" name="Picture 4" descr="imgres-11.jpeg"/>
          <p:cNvPicPr>
            <a:picLocks noChangeAspect="1"/>
          </p:cNvPicPr>
          <p:nvPr/>
        </p:nvPicPr>
        <p:blipFill>
          <a:blip r:embed="rId3"/>
          <a:stretch>
            <a:fillRect/>
          </a:stretch>
        </p:blipFill>
        <p:spPr>
          <a:xfrm>
            <a:off x="5776875" y="5019798"/>
            <a:ext cx="1481266" cy="1307729"/>
          </a:xfrm>
          <a:prstGeom prst="rect">
            <a:avLst/>
          </a:prstGeom>
        </p:spPr>
      </p:pic>
      <p:pic>
        <p:nvPicPr>
          <p:cNvPr id="6" name="Picture 5" descr="images-8.jpeg"/>
          <p:cNvPicPr>
            <a:picLocks noChangeAspect="1"/>
          </p:cNvPicPr>
          <p:nvPr/>
        </p:nvPicPr>
        <p:blipFill>
          <a:blip r:embed="rId4"/>
          <a:stretch>
            <a:fillRect/>
          </a:stretch>
        </p:blipFill>
        <p:spPr>
          <a:xfrm>
            <a:off x="5339260" y="2038167"/>
            <a:ext cx="1918881" cy="1300341"/>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Digestion in the Stomach</a:t>
            </a:r>
            <a:endParaRPr lang="en-US" dirty="0">
              <a:solidFill>
                <a:srgbClr val="FF0000"/>
              </a:solidFill>
            </a:endParaRPr>
          </a:p>
        </p:txBody>
      </p:sp>
      <p:sp>
        <p:nvSpPr>
          <p:cNvPr id="3" name="Content Placeholder 2"/>
          <p:cNvSpPr>
            <a:spLocks noGrp="1"/>
          </p:cNvSpPr>
          <p:nvPr>
            <p:ph idx="1"/>
          </p:nvPr>
        </p:nvSpPr>
        <p:spPr>
          <a:xfrm>
            <a:off x="387212" y="2286000"/>
            <a:ext cx="5359007" cy="3840163"/>
          </a:xfrm>
        </p:spPr>
        <p:txBody>
          <a:bodyPr>
            <a:normAutofit fontScale="92500" lnSpcReduction="10000"/>
          </a:bodyPr>
          <a:lstStyle/>
          <a:p>
            <a:r>
              <a:rPr lang="en-US" b="1" dirty="0" smtClean="0"/>
              <a:t>Hydrochloric acid – </a:t>
            </a:r>
            <a:r>
              <a:rPr lang="en-US" dirty="0" smtClean="0"/>
              <a:t>breakdown proteins </a:t>
            </a:r>
          </a:p>
          <a:p>
            <a:r>
              <a:rPr lang="en-US" b="1" dirty="0" smtClean="0"/>
              <a:t>Enzymes </a:t>
            </a:r>
            <a:r>
              <a:rPr lang="en-US" dirty="0" smtClean="0"/>
              <a:t>– breakdown protein</a:t>
            </a:r>
          </a:p>
          <a:p>
            <a:r>
              <a:rPr lang="en-US" b="1" dirty="0" smtClean="0"/>
              <a:t>Gastrin </a:t>
            </a:r>
            <a:r>
              <a:rPr lang="en-US" b="1" dirty="0" smtClean="0"/>
              <a:t>– a </a:t>
            </a:r>
            <a:r>
              <a:rPr lang="en-US" dirty="0" smtClean="0"/>
              <a:t>protein that controls </a:t>
            </a:r>
            <a:r>
              <a:rPr lang="en-US" dirty="0" smtClean="0"/>
              <a:t>acid secretion</a:t>
            </a:r>
          </a:p>
          <a:p>
            <a:r>
              <a:rPr lang="en-US" b="1" dirty="0" smtClean="0"/>
              <a:t>Mucus </a:t>
            </a:r>
            <a:r>
              <a:rPr lang="en-US" dirty="0"/>
              <a:t>–bicarbonate-rich </a:t>
            </a:r>
            <a:r>
              <a:rPr lang="en-US" dirty="0" smtClean="0"/>
              <a:t>mucus </a:t>
            </a:r>
            <a:r>
              <a:rPr lang="en-US" dirty="0" smtClean="0"/>
              <a:t>protects </a:t>
            </a:r>
            <a:r>
              <a:rPr lang="en-US" dirty="0" smtClean="0"/>
              <a:t>the stomach </a:t>
            </a:r>
            <a:endParaRPr lang="en-US" dirty="0" smtClean="0"/>
          </a:p>
          <a:p>
            <a:r>
              <a:rPr lang="en-US" b="1" dirty="0" err="1" smtClean="0"/>
              <a:t>Chyme</a:t>
            </a:r>
            <a:r>
              <a:rPr lang="en-US" b="1" dirty="0" smtClean="0"/>
              <a:t> </a:t>
            </a:r>
            <a:r>
              <a:rPr lang="en-US" dirty="0" smtClean="0"/>
              <a:t>– a thick fluid that was once your meal</a:t>
            </a:r>
          </a:p>
          <a:p>
            <a:r>
              <a:rPr lang="en-US" b="1" dirty="0" smtClean="0"/>
              <a:t>Pyloric sphincter – </a:t>
            </a:r>
            <a:r>
              <a:rPr lang="en-US" dirty="0" smtClean="0"/>
              <a:t>controls the foods rate of movement from the stomach to the small intestine</a:t>
            </a:r>
          </a:p>
        </p:txBody>
      </p:sp>
      <p:pic>
        <p:nvPicPr>
          <p:cNvPr id="4" name="Picture 3" descr="imgres-11.jpeg"/>
          <p:cNvPicPr>
            <a:picLocks noChangeAspect="1"/>
          </p:cNvPicPr>
          <p:nvPr/>
        </p:nvPicPr>
        <p:blipFill>
          <a:blip r:embed="rId3"/>
          <a:stretch>
            <a:fillRect/>
          </a:stretch>
        </p:blipFill>
        <p:spPr>
          <a:xfrm>
            <a:off x="5746219" y="2780310"/>
            <a:ext cx="3035300" cy="271846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Digestion in the Small Intestine</a:t>
            </a:r>
            <a:endParaRPr lang="en-US" dirty="0">
              <a:solidFill>
                <a:srgbClr val="FF0000"/>
              </a:solidFill>
            </a:endParaRPr>
          </a:p>
        </p:txBody>
      </p:sp>
      <p:sp>
        <p:nvSpPr>
          <p:cNvPr id="3" name="Content Placeholder 2"/>
          <p:cNvSpPr>
            <a:spLocks noGrp="1"/>
          </p:cNvSpPr>
          <p:nvPr>
            <p:ph idx="1"/>
          </p:nvPr>
        </p:nvSpPr>
        <p:spPr>
          <a:xfrm>
            <a:off x="658813" y="2286000"/>
            <a:ext cx="5056429" cy="3840163"/>
          </a:xfrm>
        </p:spPr>
        <p:txBody>
          <a:bodyPr>
            <a:normAutofit/>
          </a:bodyPr>
          <a:lstStyle/>
          <a:p>
            <a:r>
              <a:rPr lang="en-US" dirty="0" smtClean="0"/>
              <a:t>Small intestine - longest section of the alimentary canal</a:t>
            </a:r>
          </a:p>
          <a:p>
            <a:r>
              <a:rPr lang="en-US" dirty="0" smtClean="0"/>
              <a:t>Assisting organs - liver, gall bladder and pancreas</a:t>
            </a:r>
          </a:p>
          <a:p>
            <a:r>
              <a:rPr lang="en-US" b="1" dirty="0" smtClean="0"/>
              <a:t>Liver</a:t>
            </a:r>
            <a:r>
              <a:rPr lang="en-US" dirty="0" smtClean="0"/>
              <a:t> - produces </a:t>
            </a:r>
            <a:r>
              <a:rPr lang="en-US" b="1" dirty="0" smtClean="0"/>
              <a:t>bile</a:t>
            </a:r>
          </a:p>
          <a:p>
            <a:r>
              <a:rPr lang="en-US" b="1" dirty="0" smtClean="0"/>
              <a:t>Gall bladder – </a:t>
            </a:r>
            <a:r>
              <a:rPr lang="en-US" dirty="0" smtClean="0"/>
              <a:t>stores the bile  </a:t>
            </a:r>
          </a:p>
          <a:p>
            <a:r>
              <a:rPr lang="en-US" b="1" dirty="0" smtClean="0"/>
              <a:t>Pancreas</a:t>
            </a:r>
            <a:r>
              <a:rPr lang="en-US" dirty="0" smtClean="0"/>
              <a:t> - secretes </a:t>
            </a:r>
            <a:r>
              <a:rPr lang="en-US" b="1" dirty="0" smtClean="0"/>
              <a:t>pancreatic juice</a:t>
            </a:r>
            <a:r>
              <a:rPr lang="en-US" dirty="0" smtClean="0"/>
              <a:t>, an enzyme-rich fluid that continues to reduce food to smaller molecules.</a:t>
            </a:r>
          </a:p>
        </p:txBody>
      </p:sp>
      <p:pic>
        <p:nvPicPr>
          <p:cNvPr id="4" name="Picture 3" descr="imgres-12.jpeg"/>
          <p:cNvPicPr>
            <a:picLocks noChangeAspect="1"/>
          </p:cNvPicPr>
          <p:nvPr/>
        </p:nvPicPr>
        <p:blipFill>
          <a:blip r:embed="rId3"/>
          <a:stretch>
            <a:fillRect/>
          </a:stretch>
        </p:blipFill>
        <p:spPr>
          <a:xfrm>
            <a:off x="5690579" y="2753268"/>
            <a:ext cx="3530600" cy="22987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Small Intestine Absorption</a:t>
            </a:r>
            <a:endParaRPr lang="en-US" dirty="0">
              <a:solidFill>
                <a:srgbClr val="FF0000"/>
              </a:solidFill>
            </a:endParaRPr>
          </a:p>
        </p:txBody>
      </p:sp>
      <p:sp>
        <p:nvSpPr>
          <p:cNvPr id="3" name="Content Placeholder 2"/>
          <p:cNvSpPr>
            <a:spLocks noGrp="1"/>
          </p:cNvSpPr>
          <p:nvPr>
            <p:ph idx="1"/>
          </p:nvPr>
        </p:nvSpPr>
        <p:spPr>
          <a:xfrm>
            <a:off x="387212" y="2286000"/>
            <a:ext cx="8096388" cy="3840163"/>
          </a:xfrm>
        </p:spPr>
        <p:txBody>
          <a:bodyPr/>
          <a:lstStyle/>
          <a:p>
            <a:r>
              <a:rPr lang="en-US" dirty="0" smtClean="0"/>
              <a:t>Nutrients are now tiny molecules that can pass through the thin walls of the small intestine</a:t>
            </a:r>
          </a:p>
          <a:p>
            <a:r>
              <a:rPr lang="en-US" dirty="0" smtClean="0"/>
              <a:t>Greatest </a:t>
            </a:r>
            <a:r>
              <a:rPr lang="en-US" dirty="0" smtClean="0"/>
              <a:t>possible surface area for nutrient absorption</a:t>
            </a:r>
          </a:p>
          <a:p>
            <a:r>
              <a:rPr lang="en-US" b="1" dirty="0" smtClean="0"/>
              <a:t>Villi</a:t>
            </a:r>
            <a:r>
              <a:rPr lang="en-US" dirty="0" smtClean="0"/>
              <a:t> and </a:t>
            </a:r>
            <a:r>
              <a:rPr lang="en-US" b="1" dirty="0" smtClean="0"/>
              <a:t>Microvilli</a:t>
            </a:r>
            <a:r>
              <a:rPr lang="en-US" dirty="0" smtClean="0"/>
              <a:t> </a:t>
            </a:r>
            <a:r>
              <a:rPr lang="en-US" dirty="0" smtClean="0"/>
              <a:t>aid </a:t>
            </a:r>
            <a:r>
              <a:rPr lang="en-US" dirty="0" smtClean="0"/>
              <a:t>the absorption of one particular </a:t>
            </a:r>
            <a:r>
              <a:rPr lang="en-US" dirty="0" smtClean="0"/>
              <a:t>nutrient</a:t>
            </a:r>
          </a:p>
          <a:p>
            <a:r>
              <a:rPr lang="en-US" dirty="0" smtClean="0"/>
              <a:t>Foods </a:t>
            </a:r>
            <a:r>
              <a:rPr lang="en-US" dirty="0" smtClean="0"/>
              <a:t>are absorbed in a set order, the same order they are broken down. (simple sugars, proteins, fats)</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Absorption in the Large Intestines</a:t>
            </a:r>
            <a:endParaRPr lang="en-US" dirty="0">
              <a:solidFill>
                <a:srgbClr val="FF0000"/>
              </a:solidFill>
            </a:endParaRPr>
          </a:p>
        </p:txBody>
      </p:sp>
      <p:sp>
        <p:nvSpPr>
          <p:cNvPr id="3" name="Content Placeholder 2"/>
          <p:cNvSpPr>
            <a:spLocks noGrp="1"/>
          </p:cNvSpPr>
          <p:nvPr>
            <p:ph idx="1"/>
          </p:nvPr>
        </p:nvSpPr>
        <p:spPr>
          <a:xfrm>
            <a:off x="464654" y="2013642"/>
            <a:ext cx="5491646" cy="4844358"/>
          </a:xfrm>
        </p:spPr>
        <p:txBody>
          <a:bodyPr>
            <a:normAutofit/>
          </a:bodyPr>
          <a:lstStyle/>
          <a:p>
            <a:r>
              <a:rPr lang="en-US" b="1" dirty="0" smtClean="0"/>
              <a:t>Large Intestine </a:t>
            </a:r>
            <a:r>
              <a:rPr lang="en-US" dirty="0" smtClean="0"/>
              <a:t>- </a:t>
            </a:r>
            <a:r>
              <a:rPr lang="en-US" b="1" dirty="0" smtClean="0"/>
              <a:t>colon</a:t>
            </a:r>
            <a:r>
              <a:rPr lang="en-US" dirty="0" smtClean="0"/>
              <a:t> </a:t>
            </a:r>
            <a:r>
              <a:rPr lang="en-US" dirty="0" smtClean="0"/>
              <a:t>and </a:t>
            </a:r>
            <a:r>
              <a:rPr lang="en-US" b="1" dirty="0" smtClean="0"/>
              <a:t>rectum</a:t>
            </a:r>
          </a:p>
          <a:p>
            <a:r>
              <a:rPr lang="en-US" b="1" dirty="0" smtClean="0"/>
              <a:t>Bacterial </a:t>
            </a:r>
            <a:r>
              <a:rPr lang="en-US" b="1" dirty="0" smtClean="0"/>
              <a:t>action </a:t>
            </a:r>
            <a:r>
              <a:rPr lang="en-US" dirty="0" smtClean="0"/>
              <a:t>– </a:t>
            </a:r>
            <a:endParaRPr lang="en-US" dirty="0" smtClean="0"/>
          </a:p>
          <a:p>
            <a:pPr lvl="1"/>
            <a:r>
              <a:rPr lang="en-US" dirty="0" smtClean="0"/>
              <a:t>breaks </a:t>
            </a:r>
            <a:r>
              <a:rPr lang="en-US" dirty="0" smtClean="0"/>
              <a:t>down any </a:t>
            </a:r>
            <a:r>
              <a:rPr lang="en-US" dirty="0" smtClean="0"/>
              <a:t>remaining carbohydrates</a:t>
            </a:r>
          </a:p>
          <a:p>
            <a:pPr lvl="1"/>
            <a:r>
              <a:rPr lang="en-US" dirty="0" smtClean="0"/>
              <a:t> breaks </a:t>
            </a:r>
            <a:r>
              <a:rPr lang="en-US" dirty="0" smtClean="0"/>
              <a:t>down indigestible fiber into simpler compounds. </a:t>
            </a:r>
            <a:endParaRPr lang="en-US" dirty="0" smtClean="0"/>
          </a:p>
          <a:p>
            <a:pPr lvl="1"/>
            <a:r>
              <a:rPr lang="en-US" dirty="0" smtClean="0"/>
              <a:t>Vitamin </a:t>
            </a:r>
            <a:r>
              <a:rPr lang="en-US" dirty="0" smtClean="0"/>
              <a:t>K and certain B </a:t>
            </a:r>
            <a:r>
              <a:rPr lang="en-US" dirty="0" smtClean="0"/>
              <a:t>vitamins are created from other </a:t>
            </a:r>
            <a:r>
              <a:rPr lang="en-US" dirty="0" smtClean="0"/>
              <a:t>existing chemicals.</a:t>
            </a:r>
          </a:p>
          <a:p>
            <a:pPr lvl="1"/>
            <a:r>
              <a:rPr lang="en-US" b="1" dirty="0" smtClean="0"/>
              <a:t>Water Recovery – </a:t>
            </a:r>
            <a:endParaRPr lang="en-US" b="1" dirty="0" smtClean="0"/>
          </a:p>
          <a:p>
            <a:pPr lvl="2"/>
            <a:r>
              <a:rPr lang="en-US" dirty="0" smtClean="0"/>
              <a:t>water </a:t>
            </a:r>
            <a:r>
              <a:rPr lang="en-US" dirty="0" smtClean="0"/>
              <a:t>is reabsorbed by the </a:t>
            </a:r>
            <a:r>
              <a:rPr lang="en-US" dirty="0" smtClean="0"/>
              <a:t>body</a:t>
            </a:r>
          </a:p>
          <a:p>
            <a:pPr lvl="2"/>
            <a:r>
              <a:rPr lang="en-US" dirty="0" smtClean="0"/>
              <a:t> sodium </a:t>
            </a:r>
            <a:r>
              <a:rPr lang="en-US" dirty="0" smtClean="0"/>
              <a:t>and </a:t>
            </a:r>
            <a:r>
              <a:rPr lang="en-US" dirty="0" smtClean="0"/>
              <a:t>potassium are also reabsorbed</a:t>
            </a:r>
            <a:endParaRPr lang="en-US" dirty="0" smtClean="0"/>
          </a:p>
          <a:p>
            <a:pPr lvl="1"/>
            <a:r>
              <a:rPr lang="en-US" b="1" dirty="0" smtClean="0"/>
              <a:t>Collection of waste </a:t>
            </a:r>
            <a:r>
              <a:rPr lang="en-US" dirty="0" smtClean="0"/>
              <a:t>– foods </a:t>
            </a:r>
            <a:r>
              <a:rPr lang="en-US" dirty="0" smtClean="0"/>
              <a:t>the cannot be used or digested are stored until elimination from the body </a:t>
            </a:r>
          </a:p>
          <a:p>
            <a:endParaRPr lang="en-US" b="1" dirty="0"/>
          </a:p>
        </p:txBody>
      </p:sp>
      <p:pic>
        <p:nvPicPr>
          <p:cNvPr id="4" name="Picture 3" descr="images-9.jpeg"/>
          <p:cNvPicPr>
            <a:picLocks noChangeAspect="1"/>
          </p:cNvPicPr>
          <p:nvPr/>
        </p:nvPicPr>
        <p:blipFill>
          <a:blip r:embed="rId3"/>
          <a:stretch>
            <a:fillRect/>
          </a:stretch>
        </p:blipFill>
        <p:spPr>
          <a:xfrm>
            <a:off x="5956300" y="2611183"/>
            <a:ext cx="3187700" cy="25527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All about poop</a:t>
            </a:r>
            <a:r>
              <a:rPr lang="en-US" dirty="0">
                <a:solidFill>
                  <a:srgbClr val="FF0000"/>
                </a:solidFill>
              </a:rPr>
              <a:t>!</a:t>
            </a:r>
          </a:p>
        </p:txBody>
      </p:sp>
      <p:sp>
        <p:nvSpPr>
          <p:cNvPr id="3" name="Content Placeholder 2"/>
          <p:cNvSpPr>
            <a:spLocks noGrp="1"/>
          </p:cNvSpPr>
          <p:nvPr>
            <p:ph idx="1"/>
          </p:nvPr>
        </p:nvSpPr>
        <p:spPr>
          <a:xfrm>
            <a:off x="550843" y="2286000"/>
            <a:ext cx="7932757" cy="3840163"/>
          </a:xfrm>
        </p:spPr>
        <p:txBody>
          <a:bodyPr/>
          <a:lstStyle/>
          <a:p>
            <a:endParaRPr lang="en-US" u="sng" dirty="0" smtClean="0">
              <a:hlinkClick r:id="rId2"/>
            </a:endParaRPr>
          </a:p>
          <a:p>
            <a:r>
              <a:rPr lang="en-US" dirty="0"/>
              <a:t>What Your Poop Is Telling </a:t>
            </a:r>
            <a:r>
              <a:rPr lang="en-US" dirty="0" smtClean="0"/>
              <a:t>You (stop at 10:00)</a:t>
            </a:r>
            <a:endParaRPr lang="en-US" u="sng" dirty="0">
              <a:hlinkClick r:id="rId2"/>
            </a:endParaRPr>
          </a:p>
          <a:p>
            <a:r>
              <a:rPr lang="en-US" u="sng" dirty="0" smtClean="0">
                <a:hlinkClick r:id="rId2"/>
              </a:rPr>
              <a:t>https</a:t>
            </a:r>
            <a:r>
              <a:rPr lang="en-US" u="sng" dirty="0">
                <a:hlinkClick r:id="rId2"/>
              </a:rPr>
              <a:t>://www.youtube.com/watch?v=LUHa13nx-uc</a:t>
            </a:r>
            <a:endParaRPr lang="en-US" dirty="0"/>
          </a:p>
          <a:p>
            <a:r>
              <a:rPr lang="en-US" dirty="0"/>
              <a:t> </a:t>
            </a:r>
            <a:r>
              <a:rPr lang="en-US" dirty="0" smtClean="0"/>
              <a:t>Bowel Health (stop at 11:00)</a:t>
            </a:r>
            <a:endParaRPr lang="en-US" dirty="0"/>
          </a:p>
          <a:p>
            <a:r>
              <a:rPr lang="en-US" u="sng" dirty="0">
                <a:hlinkClick r:id="rId3"/>
              </a:rPr>
              <a:t>https://www.youtube.com/watch?v=dxek0D9mH6o</a:t>
            </a:r>
            <a:endParaRPr lang="en-US" dirty="0"/>
          </a:p>
          <a:p>
            <a:endParaRPr lang="en-US" dirty="0"/>
          </a:p>
        </p:txBody>
      </p:sp>
    </p:spTree>
    <p:extLst>
      <p:ext uri="{BB962C8B-B14F-4D97-AF65-F5344CB8AC3E}">
        <p14:creationId xmlns:p14="http://schemas.microsoft.com/office/powerpoint/2010/main" val="3643030877"/>
      </p:ext>
    </p:extLst>
  </p:cSld>
  <p:clrMapOvr>
    <a:masterClrMapping/>
  </p:clrMapOvr>
</p:sld>
</file>

<file path=ppt/theme/theme1.xml><?xml version="1.0" encoding="utf-8"?>
<a:theme xmlns:a="http://schemas.openxmlformats.org/drawingml/2006/main" name="Codex">
  <a:themeElements>
    <a:clrScheme name="Codex">
      <a:dk1>
        <a:sysClr val="windowText" lastClr="000000"/>
      </a:dk1>
      <a:lt1>
        <a:sysClr val="window" lastClr="FFFFFF"/>
      </a:lt1>
      <a:dk2>
        <a:srgbClr val="59564B"/>
      </a:dk2>
      <a:lt2>
        <a:srgbClr val="DFDAC7"/>
      </a:lt2>
      <a:accent1>
        <a:srgbClr val="990000"/>
      </a:accent1>
      <a:accent2>
        <a:srgbClr val="EFAB16"/>
      </a:accent2>
      <a:accent3>
        <a:srgbClr val="78AC35"/>
      </a:accent3>
      <a:accent4>
        <a:srgbClr val="35ACA2"/>
      </a:accent4>
      <a:accent5>
        <a:srgbClr val="4083CF"/>
      </a:accent5>
      <a:accent6>
        <a:srgbClr val="0D335E"/>
      </a:accent6>
      <a:hlink>
        <a:srgbClr val="EF8E1C"/>
      </a:hlink>
      <a:folHlink>
        <a:srgbClr val="FEC60B"/>
      </a:folHlink>
    </a:clrScheme>
    <a:fontScheme name="Codex">
      <a:majorFont>
        <a:latin typeface="Calisto MT"/>
        <a:ea typeface=""/>
        <a:cs typeface=""/>
        <a:font script="Jpan" typeface="ＭＳ 明朝"/>
      </a:majorFont>
      <a:minorFont>
        <a:latin typeface="Calisto MT"/>
        <a:ea typeface=""/>
        <a:cs typeface=""/>
        <a:font script="Jpan" typeface="ＭＳ 明朝"/>
      </a:minorFont>
    </a:fontScheme>
    <a:fmtScheme name="Codex">
      <a:fillStyleLst>
        <a:solidFill>
          <a:schemeClr val="phClr"/>
        </a:solidFill>
        <a:gradFill rotWithShape="1">
          <a:gsLst>
            <a:gs pos="0">
              <a:schemeClr val="phClr">
                <a:tint val="100000"/>
                <a:shade val="60000"/>
                <a:satMod val="135000"/>
              </a:schemeClr>
            </a:gs>
            <a:gs pos="100000">
              <a:schemeClr val="phClr">
                <a:tint val="100000"/>
                <a:shade val="94000"/>
                <a:satMod val="135000"/>
              </a:schemeClr>
            </a:gs>
          </a:gsLst>
          <a:lin ang="16200000" scaled="1"/>
        </a:gradFill>
        <a:gradFill rotWithShape="1">
          <a:gsLst>
            <a:gs pos="0">
              <a:schemeClr val="phClr">
                <a:shade val="51000"/>
                <a:alpha val="90000"/>
                <a:satMod val="115000"/>
              </a:schemeClr>
            </a:gs>
            <a:gs pos="100000">
              <a:schemeClr val="phClr">
                <a:shade val="94000"/>
                <a:alpha val="90000"/>
                <a:satMod val="135000"/>
              </a:schemeClr>
            </a:gs>
          </a:gsLst>
          <a:lin ang="5400000" scaled="1"/>
        </a:gradFill>
      </a:fillStyleLst>
      <a:lnStyleLst>
        <a:ln w="15875" cap="flat" cmpd="sng" algn="ctr">
          <a:solidFill>
            <a:schemeClr val="phClr">
              <a:shade val="95000"/>
              <a:satMod val="105000"/>
            </a:schemeClr>
          </a:solidFill>
          <a:prstDash val="solid"/>
        </a:ln>
        <a:ln w="34925"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effectStyle>
        <a:effectStyle>
          <a:effectLst>
            <a:outerShdw blurRad="50800" dist="12700" dir="5400000" rotWithShape="0">
              <a:srgbClr val="525252">
                <a:alpha val="85000"/>
              </a:srgbClr>
            </a:outerShdw>
          </a:effectLst>
          <a:scene3d>
            <a:camera prst="orthographicFront">
              <a:rot lat="0" lon="0" rev="0"/>
            </a:camera>
            <a:lightRig rig="sunrise" dir="t">
              <a:rot lat="0" lon="0" rev="6000000"/>
            </a:lightRig>
          </a:scene3d>
          <a:sp3d prstMaterial="matte">
            <a:bevelT w="50800" h="4445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Codex.thmx</Template>
  <TotalTime>247</TotalTime>
  <Words>749</Words>
  <Application>Microsoft Office PowerPoint</Application>
  <PresentationFormat>On-screen Show (4:3)</PresentationFormat>
  <Paragraphs>77</Paragraphs>
  <Slides>9</Slides>
  <Notes>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Calisto MT</vt:lpstr>
      <vt:lpstr>Wingdings</vt:lpstr>
      <vt:lpstr>Codex</vt:lpstr>
      <vt:lpstr>   Digestion  Chapter 13</vt:lpstr>
      <vt:lpstr>Absorption</vt:lpstr>
      <vt:lpstr>Digestion in the Mouth</vt:lpstr>
      <vt:lpstr>Food in the Esophagus</vt:lpstr>
      <vt:lpstr>Digestion in the Stomach</vt:lpstr>
      <vt:lpstr>Digestion in the Small Intestine</vt:lpstr>
      <vt:lpstr>Small Intestine Absorption</vt:lpstr>
      <vt:lpstr>Absorption in the Large Intestines</vt:lpstr>
      <vt:lpstr>All about poop!</vt:lpstr>
    </vt:vector>
  </TitlesOfParts>
  <Company>Central Bucks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Digestion</dc:title>
  <dc:creator>Denise Ericsson</dc:creator>
  <cp:lastModifiedBy>ERICSSON, DENISE</cp:lastModifiedBy>
  <cp:revision>18</cp:revision>
  <dcterms:created xsi:type="dcterms:W3CDTF">2013-07-06T18:50:03Z</dcterms:created>
  <dcterms:modified xsi:type="dcterms:W3CDTF">2015-09-03T13:42:20Z</dcterms:modified>
</cp:coreProperties>
</file>