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78" r:id="rId2"/>
    <p:sldId id="271" r:id="rId3"/>
    <p:sldId id="256" r:id="rId4"/>
    <p:sldId id="257" r:id="rId5"/>
    <p:sldId id="258" r:id="rId6"/>
    <p:sldId id="259" r:id="rId7"/>
    <p:sldId id="260" r:id="rId8"/>
    <p:sldId id="261" r:id="rId9"/>
    <p:sldId id="274" r:id="rId10"/>
    <p:sldId id="275" r:id="rId11"/>
    <p:sldId id="262" r:id="rId12"/>
    <p:sldId id="263" r:id="rId13"/>
    <p:sldId id="264" r:id="rId14"/>
    <p:sldId id="276" r:id="rId15"/>
    <p:sldId id="265" r:id="rId16"/>
    <p:sldId id="268" r:id="rId17"/>
    <p:sldId id="269" r:id="rId18"/>
    <p:sldId id="266" r:id="rId19"/>
    <p:sldId id="270" r:id="rId20"/>
    <p:sldId id="267" r:id="rId21"/>
    <p:sldId id="272" r:id="rId22"/>
    <p:sldId id="273"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6738B1-2C4F-4F3B-A6DF-8CD49412CB69}" type="datetimeFigureOut">
              <a:rPr lang="en-US" smtClean="0"/>
              <a:pPr/>
              <a:t>9/20/2011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3E6453-80B8-4C0F-92E5-FF1FDE4C491F}" type="slidenum">
              <a:rPr lang="en-US" smtClean="0"/>
              <a:pPr/>
              <a:t>‹#›</a:t>
            </a:fld>
            <a:endParaRPr lang="en-US"/>
          </a:p>
        </p:txBody>
      </p:sp>
    </p:spTree>
    <p:extLst>
      <p:ext uri="{BB962C8B-B14F-4D97-AF65-F5344CB8AC3E}">
        <p14:creationId xmlns:p14="http://schemas.microsoft.com/office/powerpoint/2010/main" val="3455661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Ovulation takes place about two weeks after the first day of the last menstrual period</a:t>
            </a:r>
          </a:p>
          <a:p>
            <a:endParaRPr lang="en-US" dirty="0"/>
          </a:p>
        </p:txBody>
      </p:sp>
      <p:sp>
        <p:nvSpPr>
          <p:cNvPr id="4" name="Slide Number Placeholder 3"/>
          <p:cNvSpPr>
            <a:spLocks noGrp="1"/>
          </p:cNvSpPr>
          <p:nvPr>
            <p:ph type="sldNum" sz="quarter" idx="10"/>
          </p:nvPr>
        </p:nvSpPr>
        <p:spPr/>
        <p:txBody>
          <a:bodyPr/>
          <a:lstStyle/>
          <a:p>
            <a:fld id="{B73E6453-80B8-4C0F-92E5-FF1FDE4C491F}"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rare picture shown here is the clearest ever taken of human ovulation</a:t>
            </a:r>
          </a:p>
          <a:p>
            <a:r>
              <a:rPr lang="en-US" dirty="0" smtClean="0"/>
              <a:t>Observing ovulation in humans is extremely rare, and previous images have been fuzzy</a:t>
            </a:r>
          </a:p>
        </p:txBody>
      </p:sp>
      <p:sp>
        <p:nvSpPr>
          <p:cNvPr id="4" name="Slide Number Placeholder 3"/>
          <p:cNvSpPr>
            <a:spLocks noGrp="1"/>
          </p:cNvSpPr>
          <p:nvPr>
            <p:ph type="sldNum" sz="quarter" idx="10"/>
          </p:nvPr>
        </p:nvSpPr>
        <p:spPr/>
        <p:txBody>
          <a:bodyPr/>
          <a:lstStyle/>
          <a:p>
            <a:fld id="{B73E6453-80B8-4C0F-92E5-FF1FDE4C491F}"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average ejaculate discharges 40-150 million sperm which eagerly swim upstream toward the fallopian tubes on their mission to fertilize an egg</a:t>
            </a:r>
          </a:p>
          <a:p>
            <a:r>
              <a:rPr lang="en-US" dirty="0" smtClean="0"/>
              <a:t>Fast-swimming sperm can reach the egg in a half an hour, while other may take days</a:t>
            </a:r>
          </a:p>
          <a:p>
            <a:r>
              <a:rPr lang="en-US" dirty="0" smtClean="0"/>
              <a:t>The sperm can live up to 48-72 hours</a:t>
            </a:r>
          </a:p>
          <a:p>
            <a:r>
              <a:rPr lang="en-US" dirty="0" smtClean="0"/>
              <a:t>Only a few hundred will even come close to the egg, due to the many natural barriers and hurdles that exist in the female reproductive tract</a:t>
            </a:r>
          </a:p>
          <a:p>
            <a:endParaRPr lang="en-US" dirty="0"/>
          </a:p>
        </p:txBody>
      </p:sp>
      <p:sp>
        <p:nvSpPr>
          <p:cNvPr id="4" name="Slide Number Placeholder 3"/>
          <p:cNvSpPr>
            <a:spLocks noGrp="1"/>
          </p:cNvSpPr>
          <p:nvPr>
            <p:ph type="sldNum" sz="quarter" idx="10"/>
          </p:nvPr>
        </p:nvSpPr>
        <p:spPr/>
        <p:txBody>
          <a:bodyPr/>
          <a:lstStyle/>
          <a:p>
            <a:fld id="{B73E6453-80B8-4C0F-92E5-FF1FDE4C491F}"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 a sperm cell meets and penetrates an egg, it will fertilize the egg. The fertilization process takes about 24 hours. When fertilization happens, changes occur on the surface of the egg to prevent other sperm from penetrating it. At the moment of fertilization, the genetic makeup is complete, including the sex of the infant. </a:t>
            </a:r>
          </a:p>
          <a:p>
            <a:endParaRPr lang="en-US" dirty="0"/>
          </a:p>
        </p:txBody>
      </p:sp>
      <p:sp>
        <p:nvSpPr>
          <p:cNvPr id="4" name="Slide Number Placeholder 3"/>
          <p:cNvSpPr>
            <a:spLocks noGrp="1"/>
          </p:cNvSpPr>
          <p:nvPr>
            <p:ph type="sldNum" sz="quarter" idx="10"/>
          </p:nvPr>
        </p:nvSpPr>
        <p:spPr/>
        <p:txBody>
          <a:bodyPr/>
          <a:lstStyle/>
          <a:p>
            <a:fld id="{B73E6453-80B8-4C0F-92E5-FF1FDE4C491F}"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3E6453-80B8-4C0F-92E5-FF1FDE4C491F}"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Rarely, the fertilized egg does not leave the fallopian tube; this is called a tubal pregnancy or ectopic pregnancy and is a danger to the mother.</a:t>
            </a:r>
          </a:p>
          <a:p>
            <a:endParaRPr lang="en-US" dirty="0"/>
          </a:p>
        </p:txBody>
      </p:sp>
      <p:sp>
        <p:nvSpPr>
          <p:cNvPr id="4" name="Slide Number Placeholder 3"/>
          <p:cNvSpPr>
            <a:spLocks noGrp="1"/>
          </p:cNvSpPr>
          <p:nvPr>
            <p:ph type="sldNum" sz="quarter" idx="10"/>
          </p:nvPr>
        </p:nvSpPr>
        <p:spPr/>
        <p:txBody>
          <a:bodyPr/>
          <a:lstStyle/>
          <a:p>
            <a:fld id="{B73E6453-80B8-4C0F-92E5-FF1FDE4C491F}"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Stiff and firm</a:t>
            </a:r>
            <a:r>
              <a:rPr lang="en-US" baseline="0" dirty="0" smtClean="0"/>
              <a:t> </a:t>
            </a:r>
            <a:r>
              <a:rPr lang="en-US" dirty="0" smtClean="0"/>
              <a:t>like a garden</a:t>
            </a:r>
            <a:r>
              <a:rPr lang="en-US" baseline="0" dirty="0" smtClean="0"/>
              <a:t> hose filled with water</a:t>
            </a:r>
          </a:p>
          <a:p>
            <a:endParaRPr lang="en-US" dirty="0"/>
          </a:p>
        </p:txBody>
      </p:sp>
      <p:sp>
        <p:nvSpPr>
          <p:cNvPr id="4" name="Slide Number Placeholder 3"/>
          <p:cNvSpPr>
            <a:spLocks noGrp="1"/>
          </p:cNvSpPr>
          <p:nvPr>
            <p:ph type="sldNum" sz="quarter" idx="10"/>
          </p:nvPr>
        </p:nvSpPr>
        <p:spPr/>
        <p:txBody>
          <a:bodyPr/>
          <a:lstStyle/>
          <a:p>
            <a:fld id="{B73E6453-80B8-4C0F-92E5-FF1FDE4C491F}" type="slidenum">
              <a:rPr lang="en-US" smtClean="0"/>
              <a:pPr/>
              <a:t>18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placenta and umbilical cord provide everything a baby needs until</a:t>
            </a:r>
            <a:r>
              <a:rPr lang="en-US" baseline="0" dirty="0" smtClean="0"/>
              <a:t> birth</a:t>
            </a:r>
            <a:endParaRPr lang="en-US" dirty="0"/>
          </a:p>
        </p:txBody>
      </p:sp>
      <p:sp>
        <p:nvSpPr>
          <p:cNvPr id="4" name="Slide Number Placeholder 3"/>
          <p:cNvSpPr>
            <a:spLocks noGrp="1"/>
          </p:cNvSpPr>
          <p:nvPr>
            <p:ph type="sldNum" sz="quarter" idx="10"/>
          </p:nvPr>
        </p:nvSpPr>
        <p:spPr/>
        <p:txBody>
          <a:bodyPr/>
          <a:lstStyle/>
          <a:p>
            <a:fld id="{B73E6453-80B8-4C0F-92E5-FF1FDE4C491F}" type="slidenum">
              <a:rPr lang="en-US" smtClean="0"/>
              <a:pPr/>
              <a:t>19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By the 7</a:t>
            </a:r>
            <a:r>
              <a:rPr lang="en-US" baseline="30000" dirty="0" smtClean="0"/>
              <a:t>th</a:t>
            </a:r>
            <a:r>
              <a:rPr lang="en-US" dirty="0" smtClean="0"/>
              <a:t> month, the baby is capable of living outside of the uterus, but not</a:t>
            </a:r>
            <a:r>
              <a:rPr lang="en-US" baseline="0" dirty="0" smtClean="0"/>
              <a:t> without a great deal of medical help</a:t>
            </a:r>
            <a:endParaRPr lang="en-US" dirty="0"/>
          </a:p>
        </p:txBody>
      </p:sp>
      <p:sp>
        <p:nvSpPr>
          <p:cNvPr id="4" name="Slide Number Placeholder 3"/>
          <p:cNvSpPr>
            <a:spLocks noGrp="1"/>
          </p:cNvSpPr>
          <p:nvPr>
            <p:ph type="sldNum" sz="quarter" idx="10"/>
          </p:nvPr>
        </p:nvSpPr>
        <p:spPr/>
        <p:txBody>
          <a:bodyPr/>
          <a:lstStyle/>
          <a:p>
            <a:fld id="{B73E6453-80B8-4C0F-92E5-FF1FDE4C491F}"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519EB7DB-14AB-4990-88F0-A3CF7C127E7A}" type="datetimeFigureOut">
              <a:rPr lang="en-US" smtClean="0"/>
              <a:pPr/>
              <a:t>9/20/2011</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19045CE-A36A-43FF-A119-89A999FDC36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9EB7DB-14AB-4990-88F0-A3CF7C127E7A}" type="datetimeFigureOut">
              <a:rPr lang="en-US" smtClean="0"/>
              <a:pPr/>
              <a:t>9/20/2011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19045CE-A36A-43FF-A119-89A999FDC36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9EB7DB-14AB-4990-88F0-A3CF7C127E7A}" type="datetimeFigureOut">
              <a:rPr lang="en-US" smtClean="0"/>
              <a:pPr/>
              <a:t>9/20/2011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19045CE-A36A-43FF-A119-89A999FDC36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19EB7DB-14AB-4990-88F0-A3CF7C127E7A}" type="datetimeFigureOut">
              <a:rPr lang="en-US" smtClean="0"/>
              <a:pPr/>
              <a:t>9/20/2011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19045CE-A36A-43FF-A119-89A999FDC36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519EB7DB-14AB-4990-88F0-A3CF7C127E7A}" type="datetimeFigureOut">
              <a:rPr lang="en-US" smtClean="0"/>
              <a:pPr/>
              <a:t>9/20/2011</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19045CE-A36A-43FF-A119-89A999FDC36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19EB7DB-14AB-4990-88F0-A3CF7C127E7A}" type="datetimeFigureOut">
              <a:rPr lang="en-US" smtClean="0"/>
              <a:pPr/>
              <a:t>9/20/2011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D19045CE-A36A-43FF-A119-89A999FDC36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19EB7DB-14AB-4990-88F0-A3CF7C127E7A}" type="datetimeFigureOut">
              <a:rPr lang="en-US" smtClean="0"/>
              <a:pPr/>
              <a:t>9/20/2011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D19045CE-A36A-43FF-A119-89A999FDC36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19EB7DB-14AB-4990-88F0-A3CF7C127E7A}" type="datetimeFigureOut">
              <a:rPr lang="en-US" smtClean="0"/>
              <a:pPr/>
              <a:t>9/20/2011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19045CE-A36A-43FF-A119-89A999FDC36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19EB7DB-14AB-4990-88F0-A3CF7C127E7A}" type="datetimeFigureOut">
              <a:rPr lang="en-US" smtClean="0"/>
              <a:pPr/>
              <a:t>9/20/2011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19045CE-A36A-43FF-A119-89A999FDC36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519EB7DB-14AB-4990-88F0-A3CF7C127E7A}" type="datetimeFigureOut">
              <a:rPr lang="en-US" smtClean="0"/>
              <a:pPr/>
              <a:t>9/20/2011</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19045CE-A36A-43FF-A119-89A999FDC36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519EB7DB-14AB-4990-88F0-A3CF7C127E7A}" type="datetimeFigureOut">
              <a:rPr lang="en-US" smtClean="0"/>
              <a:pPr/>
              <a:t>9/20/2011</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19045CE-A36A-43FF-A119-89A999FDC36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19EB7DB-14AB-4990-88F0-A3CF7C127E7A}" type="datetimeFigureOut">
              <a:rPr lang="en-US" smtClean="0"/>
              <a:pPr/>
              <a:t>9/20/2011</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19045CE-A36A-43FF-A119-89A999FDC36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afari.cbsd.org/SAFARI/montage/play.php?keyindex=68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Pregnancy</a:t>
            </a:r>
            <a:endParaRPr lang="en-US" dirty="0"/>
          </a:p>
        </p:txBody>
      </p:sp>
      <p:sp>
        <p:nvSpPr>
          <p:cNvPr id="3" name="Subtitle 2"/>
          <p:cNvSpPr>
            <a:spLocks noGrp="1"/>
          </p:cNvSpPr>
          <p:nvPr>
            <p:ph type="subTitle" idx="1"/>
          </p:nvPr>
        </p:nvSpPr>
        <p:spPr>
          <a:xfrm>
            <a:off x="381000" y="2743200"/>
            <a:ext cx="8617634" cy="1752600"/>
          </a:xfrm>
        </p:spPr>
        <p:txBody>
          <a:bodyPr/>
          <a:lstStyle/>
          <a:p>
            <a:r>
              <a:rPr lang="en-US" dirty="0" smtClean="0"/>
              <a:t>The period from conception to childbirth</a:t>
            </a:r>
            <a:endParaRPr lang="en-US" dirty="0"/>
          </a:p>
        </p:txBody>
      </p:sp>
    </p:spTree>
    <p:extLst>
      <p:ext uri="{BB962C8B-B14F-4D97-AF65-F5344CB8AC3E}">
        <p14:creationId xmlns:p14="http://schemas.microsoft.com/office/powerpoint/2010/main" val="4092262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Germinal Stage</a:t>
            </a:r>
            <a:endParaRPr lang="en-US" dirty="0"/>
          </a:p>
        </p:txBody>
      </p:sp>
      <p:sp>
        <p:nvSpPr>
          <p:cNvPr id="3" name="Content Placeholder 2"/>
          <p:cNvSpPr>
            <a:spLocks noGrp="1"/>
          </p:cNvSpPr>
          <p:nvPr>
            <p:ph idx="1"/>
          </p:nvPr>
        </p:nvSpPr>
        <p:spPr/>
        <p:txBody>
          <a:bodyPr/>
          <a:lstStyle/>
          <a:p>
            <a:r>
              <a:rPr lang="en-US" dirty="0" smtClean="0"/>
              <a:t>Formation of </a:t>
            </a:r>
            <a:r>
              <a:rPr lang="en-US" b="1" u="sng" dirty="0" smtClean="0"/>
              <a:t>ZYGOTE</a:t>
            </a:r>
            <a:r>
              <a:rPr lang="en-US" dirty="0" smtClean="0"/>
              <a:t> (fertilized egg)</a:t>
            </a:r>
          </a:p>
          <a:p>
            <a:r>
              <a:rPr lang="en-US" dirty="0" smtClean="0"/>
              <a:t>1</a:t>
            </a:r>
            <a:r>
              <a:rPr lang="en-US" baseline="30000" dirty="0" smtClean="0"/>
              <a:t>st</a:t>
            </a:r>
            <a:r>
              <a:rPr lang="en-US" dirty="0" smtClean="0"/>
              <a:t> 2 weeks of pregnancy</a:t>
            </a:r>
          </a:p>
          <a:p>
            <a:r>
              <a:rPr lang="en-US" dirty="0" smtClean="0"/>
              <a:t>Major Steps:</a:t>
            </a:r>
          </a:p>
          <a:p>
            <a:pPr lvl="1"/>
            <a:r>
              <a:rPr lang="en-US" dirty="0" smtClean="0"/>
              <a:t>Cell division</a:t>
            </a:r>
          </a:p>
          <a:p>
            <a:pPr lvl="1"/>
            <a:r>
              <a:rPr lang="en-US" dirty="0" smtClean="0"/>
              <a:t>Implantation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Zygote and Cell Division</a:t>
            </a:r>
            <a:endParaRPr lang="en-US" dirty="0"/>
          </a:p>
        </p:txBody>
      </p:sp>
      <p:sp>
        <p:nvSpPr>
          <p:cNvPr id="3" name="Content Placeholder 2"/>
          <p:cNvSpPr>
            <a:spLocks noGrp="1"/>
          </p:cNvSpPr>
          <p:nvPr>
            <p:ph idx="1"/>
          </p:nvPr>
        </p:nvSpPr>
        <p:spPr/>
        <p:txBody>
          <a:bodyPr/>
          <a:lstStyle/>
          <a:p>
            <a:r>
              <a:rPr lang="en-US" dirty="0" smtClean="0"/>
              <a:t>The fertilized egg begins dividing rapidly, growing into many cells</a:t>
            </a:r>
          </a:p>
          <a:p>
            <a:r>
              <a:rPr lang="en-US" dirty="0" smtClean="0"/>
              <a:t>It leaves the fallopian tube and enters the uterus three to four days after fertilization</a:t>
            </a:r>
          </a:p>
          <a:p>
            <a:endParaRPr lang="en-US" dirty="0"/>
          </a:p>
        </p:txBody>
      </p:sp>
      <p:pic>
        <p:nvPicPr>
          <p:cNvPr id="35842" name="Picture 2" descr="embryo undergoing cell division">
            <a:hlinkClick r:id=""/>
          </p:cNvPr>
          <p:cNvPicPr>
            <a:picLocks noChangeAspect="1" noChangeArrowheads="1"/>
          </p:cNvPicPr>
          <p:nvPr/>
        </p:nvPicPr>
        <p:blipFill>
          <a:blip r:embed="rId3" cstate="print"/>
          <a:srcRect/>
          <a:stretch>
            <a:fillRect/>
          </a:stretch>
        </p:blipFill>
        <p:spPr bwMode="auto">
          <a:xfrm>
            <a:off x="2514600" y="3733800"/>
            <a:ext cx="4162425" cy="2828424"/>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Implantation</a:t>
            </a:r>
            <a:endParaRPr lang="en-US" dirty="0"/>
          </a:p>
        </p:txBody>
      </p:sp>
      <p:sp>
        <p:nvSpPr>
          <p:cNvPr id="3" name="Content Placeholder 2"/>
          <p:cNvSpPr>
            <a:spLocks noGrp="1"/>
          </p:cNvSpPr>
          <p:nvPr>
            <p:ph idx="1"/>
          </p:nvPr>
        </p:nvSpPr>
        <p:spPr/>
        <p:txBody>
          <a:bodyPr/>
          <a:lstStyle/>
          <a:p>
            <a:r>
              <a:rPr lang="en-US" dirty="0" smtClean="0"/>
              <a:t>After entering the uterus, the fertilized egg attaches to the uterine lining</a:t>
            </a:r>
          </a:p>
          <a:p>
            <a:r>
              <a:rPr lang="en-US" dirty="0" smtClean="0"/>
              <a:t>This process is called implantation</a:t>
            </a:r>
          </a:p>
          <a:p>
            <a:r>
              <a:rPr lang="en-US" dirty="0" smtClean="0"/>
              <a:t>The cells continue to divide. </a:t>
            </a:r>
          </a:p>
          <a:p>
            <a:endParaRPr lang="en-US" dirty="0"/>
          </a:p>
        </p:txBody>
      </p:sp>
      <p:pic>
        <p:nvPicPr>
          <p:cNvPr id="38914" name="Picture 2" descr="an egg implanting into the endometrium">
            <a:hlinkClick r:id=""/>
          </p:cNvPr>
          <p:cNvPicPr>
            <a:picLocks noChangeAspect="1" noChangeArrowheads="1"/>
          </p:cNvPicPr>
          <p:nvPr/>
        </p:nvPicPr>
        <p:blipFill>
          <a:blip r:embed="rId2" cstate="print"/>
          <a:srcRect/>
          <a:stretch>
            <a:fillRect/>
          </a:stretch>
        </p:blipFill>
        <p:spPr bwMode="auto">
          <a:xfrm>
            <a:off x="2438400" y="3657600"/>
            <a:ext cx="4373424" cy="29718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Cell Division</a:t>
            </a:r>
            <a:endParaRPr lang="en-US" dirty="0"/>
          </a:p>
        </p:txBody>
      </p:sp>
      <p:sp>
        <p:nvSpPr>
          <p:cNvPr id="3" name="Content Placeholder 2"/>
          <p:cNvSpPr>
            <a:spLocks noGrp="1"/>
          </p:cNvSpPr>
          <p:nvPr>
            <p:ph idx="1"/>
          </p:nvPr>
        </p:nvSpPr>
        <p:spPr/>
        <p:txBody>
          <a:bodyPr>
            <a:normAutofit/>
          </a:bodyPr>
          <a:lstStyle/>
          <a:p>
            <a:r>
              <a:rPr lang="en-US" dirty="0" smtClean="0"/>
              <a:t>After implantation, some cells become the placenta while others become the embryo</a:t>
            </a:r>
          </a:p>
          <a:p>
            <a:r>
              <a:rPr lang="en-US" b="1" u="sng" dirty="0" smtClean="0"/>
              <a:t>EMBRYO</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Embryonic Stage</a:t>
            </a:r>
            <a:endParaRPr lang="en-US" dirty="0"/>
          </a:p>
        </p:txBody>
      </p:sp>
      <p:sp>
        <p:nvSpPr>
          <p:cNvPr id="3" name="Content Placeholder 2"/>
          <p:cNvSpPr>
            <a:spLocks noGrp="1"/>
          </p:cNvSpPr>
          <p:nvPr>
            <p:ph idx="1"/>
          </p:nvPr>
        </p:nvSpPr>
        <p:spPr/>
        <p:txBody>
          <a:bodyPr/>
          <a:lstStyle/>
          <a:p>
            <a:r>
              <a:rPr lang="en-US" dirty="0" smtClean="0"/>
              <a:t>3</a:t>
            </a:r>
            <a:r>
              <a:rPr lang="en-US" baseline="30000" dirty="0" smtClean="0"/>
              <a:t>rd</a:t>
            </a:r>
            <a:r>
              <a:rPr lang="en-US" dirty="0" smtClean="0"/>
              <a:t>-8</a:t>
            </a:r>
            <a:r>
              <a:rPr lang="en-US" baseline="30000" dirty="0" smtClean="0"/>
              <a:t>th</a:t>
            </a:r>
            <a:r>
              <a:rPr lang="en-US" dirty="0" smtClean="0"/>
              <a:t> week of pregnancy</a:t>
            </a:r>
          </a:p>
          <a:p>
            <a:r>
              <a:rPr lang="en-US" dirty="0" smtClean="0"/>
              <a:t>Importance changes occur:</a:t>
            </a:r>
          </a:p>
          <a:p>
            <a:pPr lvl="1"/>
            <a:r>
              <a:rPr lang="en-US" dirty="0" smtClean="0"/>
              <a:t>Organs and Body Systems</a:t>
            </a:r>
          </a:p>
          <a:p>
            <a:pPr lvl="1"/>
            <a:r>
              <a:rPr lang="en-US" dirty="0" smtClean="0"/>
              <a:t>Amniotic Sac</a:t>
            </a:r>
          </a:p>
          <a:p>
            <a:pPr lvl="1"/>
            <a:r>
              <a:rPr lang="en-US" dirty="0" smtClean="0"/>
              <a:t>Placenta and Umbilical Cord</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Embryo</a:t>
            </a:r>
            <a:endParaRPr lang="en-US" dirty="0"/>
          </a:p>
        </p:txBody>
      </p:sp>
      <p:sp>
        <p:nvSpPr>
          <p:cNvPr id="3" name="Content Placeholder 2"/>
          <p:cNvSpPr>
            <a:spLocks noGrp="1"/>
          </p:cNvSpPr>
          <p:nvPr>
            <p:ph idx="1"/>
          </p:nvPr>
        </p:nvSpPr>
        <p:spPr/>
        <p:txBody>
          <a:bodyPr>
            <a:normAutofit/>
          </a:bodyPr>
          <a:lstStyle/>
          <a:p>
            <a:r>
              <a:rPr lang="en-US" dirty="0" smtClean="0"/>
              <a:t>The baby's brain, spinal cord, heart, lungs, and muscles</a:t>
            </a:r>
          </a:p>
          <a:p>
            <a:r>
              <a:rPr lang="en-US" dirty="0" smtClean="0"/>
              <a:t>The heart begins beating during week five</a:t>
            </a:r>
          </a:p>
          <a:p>
            <a:r>
              <a:rPr lang="en-US" dirty="0" smtClean="0"/>
              <a:t>They are not ready to function yet</a:t>
            </a:r>
          </a:p>
          <a:p>
            <a:pPr lvl="1"/>
            <a:r>
              <a:rPr lang="en-US" dirty="0" smtClean="0"/>
              <a:t>Continue to develop throughout pregnancy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http://coolaggregator.files.wordpress.com/2008/07/embryo7.jpg"/>
          <p:cNvPicPr>
            <a:picLocks noChangeAspect="1" noChangeArrowheads="1"/>
          </p:cNvPicPr>
          <p:nvPr/>
        </p:nvPicPr>
        <p:blipFill>
          <a:blip r:embed="rId2" cstate="print"/>
          <a:srcRect/>
          <a:stretch>
            <a:fillRect/>
          </a:stretch>
        </p:blipFill>
        <p:spPr bwMode="auto">
          <a:xfrm>
            <a:off x="4572000" y="2209800"/>
            <a:ext cx="4286250" cy="3505200"/>
          </a:xfrm>
          <a:prstGeom prst="rect">
            <a:avLst/>
          </a:prstGeom>
          <a:noFill/>
        </p:spPr>
      </p:pic>
      <p:sp>
        <p:nvSpPr>
          <p:cNvPr id="2" name="Title 1"/>
          <p:cNvSpPr>
            <a:spLocks noGrp="1"/>
          </p:cNvSpPr>
          <p:nvPr>
            <p:ph type="title"/>
          </p:nvPr>
        </p:nvSpPr>
        <p:spPr/>
        <p:txBody>
          <a:bodyPr/>
          <a:lstStyle/>
          <a:p>
            <a:r>
              <a:rPr lang="en-US" dirty="0" smtClean="0"/>
              <a:t>Amniotic Sac</a:t>
            </a:r>
            <a:endParaRPr lang="en-US" dirty="0"/>
          </a:p>
        </p:txBody>
      </p:sp>
      <p:sp>
        <p:nvSpPr>
          <p:cNvPr id="3" name="Content Placeholder 2"/>
          <p:cNvSpPr>
            <a:spLocks noGrp="1"/>
          </p:cNvSpPr>
          <p:nvPr>
            <p:ph idx="1"/>
          </p:nvPr>
        </p:nvSpPr>
        <p:spPr/>
        <p:txBody>
          <a:bodyPr/>
          <a:lstStyle/>
          <a:p>
            <a:r>
              <a:rPr lang="en-US" dirty="0" smtClean="0"/>
              <a:t>A sac filled with fluid forms around the embryo</a:t>
            </a:r>
          </a:p>
          <a:p>
            <a:r>
              <a:rPr lang="en-US" b="1" u="sng" dirty="0" smtClean="0"/>
              <a:t>AMNIOTIC FLUID</a:t>
            </a:r>
            <a:r>
              <a:rPr lang="en-US" dirty="0" smtClean="0"/>
              <a:t> </a:t>
            </a:r>
          </a:p>
          <a:p>
            <a:pPr lvl="1"/>
            <a:r>
              <a:rPr lang="en-US" dirty="0" smtClean="0"/>
              <a:t>Protects the developing baby</a:t>
            </a:r>
          </a:p>
          <a:p>
            <a:pPr lvl="1"/>
            <a:r>
              <a:rPr lang="en-US" dirty="0" smtClean="0"/>
              <a:t>Cushions the embryo</a:t>
            </a:r>
          </a:p>
          <a:p>
            <a:pPr lvl="1"/>
            <a:r>
              <a:rPr lang="en-US" dirty="0" smtClean="0"/>
              <a:t>Maintains body temperature</a:t>
            </a:r>
          </a:p>
          <a:p>
            <a:pPr lvl="1"/>
            <a:r>
              <a:rPr lang="en-US" dirty="0" smtClean="0"/>
              <a:t>Collects waste</a:t>
            </a:r>
          </a:p>
          <a:p>
            <a:pPr lvl="1"/>
            <a:r>
              <a:rPr lang="en-US" dirty="0" smtClean="0"/>
              <a:t>Helps the developing muscles and bones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Placenta</a:t>
            </a:r>
            <a:endParaRPr lang="en-US" dirty="0"/>
          </a:p>
        </p:txBody>
      </p:sp>
      <p:sp>
        <p:nvSpPr>
          <p:cNvPr id="3" name="Content Placeholder 2"/>
          <p:cNvSpPr>
            <a:spLocks noGrp="1"/>
          </p:cNvSpPr>
          <p:nvPr>
            <p:ph idx="1"/>
          </p:nvPr>
        </p:nvSpPr>
        <p:spPr/>
        <p:txBody>
          <a:bodyPr/>
          <a:lstStyle/>
          <a:p>
            <a:r>
              <a:rPr lang="en-US" dirty="0" smtClean="0"/>
              <a:t>A tissue called the </a:t>
            </a:r>
            <a:r>
              <a:rPr lang="en-US" b="1" u="sng" dirty="0" smtClean="0"/>
              <a:t>PLACENTA</a:t>
            </a:r>
            <a:r>
              <a:rPr lang="en-US" dirty="0" smtClean="0"/>
              <a:t> develops</a:t>
            </a:r>
          </a:p>
          <a:p>
            <a:r>
              <a:rPr lang="en-US" dirty="0" smtClean="0"/>
              <a:t>Rich in blood vessels and attached to the wall of the uterus</a:t>
            </a:r>
          </a:p>
          <a:p>
            <a:r>
              <a:rPr lang="en-US" dirty="0" smtClean="0"/>
              <a:t>Mother’s bloodstream carries food and oxygen to the placenta</a:t>
            </a:r>
          </a:p>
          <a:p>
            <a:r>
              <a:rPr lang="en-US" dirty="0" smtClean="0"/>
              <a:t>Placenta absorbs oxygen and nourishment from the mother’s blood to be transmitted to the baby</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Umbilical Cord</a:t>
            </a:r>
            <a:endParaRPr lang="en-US" dirty="0"/>
          </a:p>
        </p:txBody>
      </p:sp>
      <p:sp>
        <p:nvSpPr>
          <p:cNvPr id="3" name="Content Placeholder 2"/>
          <p:cNvSpPr>
            <a:spLocks noGrp="1"/>
          </p:cNvSpPr>
          <p:nvPr>
            <p:ph idx="1"/>
          </p:nvPr>
        </p:nvSpPr>
        <p:spPr/>
        <p:txBody>
          <a:bodyPr/>
          <a:lstStyle/>
          <a:p>
            <a:r>
              <a:rPr lang="en-US" dirty="0" smtClean="0"/>
              <a:t>During week seven, the </a:t>
            </a:r>
            <a:r>
              <a:rPr lang="en-US" b="1" u="sng" dirty="0" smtClean="0"/>
              <a:t>umbilical cord </a:t>
            </a:r>
            <a:r>
              <a:rPr lang="en-US" dirty="0" smtClean="0"/>
              <a:t>appears</a:t>
            </a:r>
          </a:p>
          <a:p>
            <a:r>
              <a:rPr lang="en-US" dirty="0" smtClean="0"/>
              <a:t>Connects the baby to the placenta</a:t>
            </a:r>
          </a:p>
          <a:p>
            <a:r>
              <a:rPr lang="en-US" dirty="0" smtClean="0"/>
              <a:t>Brings oxygen and nourishment to the baby</a:t>
            </a:r>
          </a:p>
          <a:p>
            <a:r>
              <a:rPr lang="en-US" dirty="0" smtClean="0"/>
              <a:t>Takes carbon dioxide and other waste products away from the baby to the placenta</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8800" y="1371600"/>
            <a:ext cx="3276600" cy="3505200"/>
          </a:xfrm>
        </p:spPr>
        <p:txBody>
          <a:bodyPr/>
          <a:lstStyle/>
          <a:p>
            <a:pPr algn="ctr"/>
            <a:r>
              <a:rPr lang="en-US" dirty="0" smtClean="0"/>
              <a:t>Placenta and Umbilical Cord</a:t>
            </a:r>
            <a:endParaRPr lang="en-US" dirty="0"/>
          </a:p>
        </p:txBody>
      </p:sp>
      <p:pic>
        <p:nvPicPr>
          <p:cNvPr id="46082" name="Picture 2" descr="http://www.earlymotherhood.com/wp-content/uploads/2006/05/diagram2.gif"/>
          <p:cNvPicPr>
            <a:picLocks noChangeAspect="1" noChangeArrowheads="1"/>
          </p:cNvPicPr>
          <p:nvPr/>
        </p:nvPicPr>
        <p:blipFill>
          <a:blip r:embed="rId3" cstate="print"/>
          <a:srcRect/>
          <a:stretch>
            <a:fillRect/>
          </a:stretch>
        </p:blipFill>
        <p:spPr bwMode="auto">
          <a:xfrm>
            <a:off x="533400" y="609600"/>
            <a:ext cx="4933950" cy="538505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Pregnancy</a:t>
            </a:r>
            <a:endParaRPr lang="en-US" dirty="0"/>
          </a:p>
        </p:txBody>
      </p:sp>
      <p:sp>
        <p:nvSpPr>
          <p:cNvPr id="3" name="Content Placeholder 2"/>
          <p:cNvSpPr>
            <a:spLocks noGrp="1"/>
          </p:cNvSpPr>
          <p:nvPr>
            <p:ph idx="1"/>
          </p:nvPr>
        </p:nvSpPr>
        <p:spPr/>
        <p:txBody>
          <a:bodyPr/>
          <a:lstStyle/>
          <a:p>
            <a:r>
              <a:rPr lang="en-US" dirty="0" smtClean="0"/>
              <a:t>The common length of pregnancy is about 40 weeks, or 240 days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Fetal Stage</a:t>
            </a:r>
            <a:endParaRPr lang="en-US" dirty="0"/>
          </a:p>
        </p:txBody>
      </p:sp>
      <p:sp>
        <p:nvSpPr>
          <p:cNvPr id="3" name="Content Placeholder 2"/>
          <p:cNvSpPr>
            <a:spLocks noGrp="1"/>
          </p:cNvSpPr>
          <p:nvPr>
            <p:ph idx="1"/>
          </p:nvPr>
        </p:nvSpPr>
        <p:spPr/>
        <p:txBody>
          <a:bodyPr/>
          <a:lstStyle/>
          <a:p>
            <a:r>
              <a:rPr lang="en-US" dirty="0" smtClean="0"/>
              <a:t>At the eighth week the developing baby, now called a </a:t>
            </a:r>
            <a:r>
              <a:rPr lang="en-US" b="1" u="sng" dirty="0" smtClean="0"/>
              <a:t>FETUS</a:t>
            </a:r>
            <a:r>
              <a:rPr lang="en-US" dirty="0" smtClean="0"/>
              <a:t>, is well over 1/2 of an inch long -- and growing</a:t>
            </a:r>
          </a:p>
          <a:p>
            <a:r>
              <a:rPr lang="en-US" dirty="0" smtClean="0"/>
              <a:t>This stage lasts until birth</a:t>
            </a:r>
            <a:endParaRPr lang="en-US" b="1" u="sng" dirty="0" smtClean="0"/>
          </a:p>
          <a:p>
            <a:pPr>
              <a:buNone/>
            </a:pPr>
            <a:endParaRPr lang="en-US" b="1" u="sng" dirty="0" smtClean="0"/>
          </a:p>
          <a:p>
            <a:pPr>
              <a:buNone/>
            </a:pPr>
            <a:r>
              <a:rPr lang="en-US" i="1" dirty="0" smtClean="0"/>
              <a:t>Fetus at 8 weeks</a:t>
            </a:r>
          </a:p>
        </p:txBody>
      </p:sp>
      <p:pic>
        <p:nvPicPr>
          <p:cNvPr id="39938" name="Picture 2" descr="Human fetus in utero at eight weeks">
            <a:hlinkClick r:id=""/>
          </p:cNvPr>
          <p:cNvPicPr>
            <a:picLocks noChangeAspect="1" noChangeArrowheads="1"/>
          </p:cNvPicPr>
          <p:nvPr/>
        </p:nvPicPr>
        <p:blipFill>
          <a:blip r:embed="rId2" cstate="print"/>
          <a:srcRect/>
          <a:stretch>
            <a:fillRect/>
          </a:stretch>
        </p:blipFill>
        <p:spPr bwMode="auto">
          <a:xfrm>
            <a:off x="3657600" y="3657600"/>
            <a:ext cx="4695825" cy="2809876"/>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Fetus</a:t>
            </a:r>
            <a:endParaRPr lang="en-US" dirty="0"/>
          </a:p>
        </p:txBody>
      </p:sp>
      <p:sp>
        <p:nvSpPr>
          <p:cNvPr id="3" name="Content Placeholder 2"/>
          <p:cNvSpPr>
            <a:spLocks noGrp="1"/>
          </p:cNvSpPr>
          <p:nvPr>
            <p:ph idx="1"/>
          </p:nvPr>
        </p:nvSpPr>
        <p:spPr/>
        <p:txBody>
          <a:bodyPr/>
          <a:lstStyle/>
          <a:p>
            <a:r>
              <a:rPr lang="en-US" dirty="0" smtClean="0"/>
              <a:t>Making movements</a:t>
            </a:r>
          </a:p>
          <a:p>
            <a:pPr lvl="1"/>
            <a:r>
              <a:rPr lang="en-US" dirty="0" smtClean="0"/>
              <a:t>Around the fourth and fifth month, the kicks and other movements of the fetus touch the wall of the uterus</a:t>
            </a:r>
          </a:p>
          <a:p>
            <a:pPr lvl="1"/>
            <a:r>
              <a:rPr lang="en-US" dirty="0" smtClean="0"/>
              <a:t>Gradually, these sensations become stronger and more frequent</a:t>
            </a:r>
          </a:p>
          <a:p>
            <a:r>
              <a:rPr lang="en-US" dirty="0" smtClean="0"/>
              <a:t>Staying active</a:t>
            </a:r>
          </a:p>
          <a:p>
            <a:pPr lvl="1"/>
            <a:r>
              <a:rPr lang="en-US" dirty="0" smtClean="0"/>
              <a:t>Suck its thumb, cough, sneeze, yawn, kick, cry, and hiccup</a:t>
            </a:r>
          </a:p>
          <a:p>
            <a:pPr lvl="1"/>
            <a:r>
              <a:rPr lang="en-US" dirty="0" smtClean="0"/>
              <a:t>Can change positions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Fetus</a:t>
            </a:r>
            <a:endParaRPr lang="en-US" dirty="0"/>
          </a:p>
        </p:txBody>
      </p:sp>
      <p:sp>
        <p:nvSpPr>
          <p:cNvPr id="3" name="Content Placeholder 2"/>
          <p:cNvSpPr>
            <a:spLocks noGrp="1"/>
          </p:cNvSpPr>
          <p:nvPr>
            <p:ph idx="1"/>
          </p:nvPr>
        </p:nvSpPr>
        <p:spPr>
          <a:xfrm>
            <a:off x="457200" y="914400"/>
            <a:ext cx="8229600" cy="4526280"/>
          </a:xfrm>
        </p:spPr>
        <p:txBody>
          <a:bodyPr/>
          <a:lstStyle/>
          <a:p>
            <a:r>
              <a:rPr lang="en-US" dirty="0" smtClean="0"/>
              <a:t>Completing development</a:t>
            </a:r>
          </a:p>
          <a:p>
            <a:pPr lvl="1"/>
            <a:r>
              <a:rPr lang="en-US" dirty="0" smtClean="0"/>
              <a:t>Preparing the fetus to live outside the womb</a:t>
            </a:r>
          </a:p>
          <a:p>
            <a:pPr lvl="1"/>
            <a:r>
              <a:rPr lang="en-US" dirty="0" smtClean="0"/>
              <a:t>Major organs become ready to function</a:t>
            </a:r>
          </a:p>
          <a:p>
            <a:pPr lvl="1"/>
            <a:r>
              <a:rPr lang="en-US" dirty="0" smtClean="0"/>
              <a:t>Gains weight rapidly</a:t>
            </a:r>
          </a:p>
          <a:p>
            <a:pPr lvl="2"/>
            <a:r>
              <a:rPr lang="en-US" dirty="0" smtClean="0"/>
              <a:t>Fat deposits are formed under skin</a:t>
            </a:r>
          </a:p>
          <a:p>
            <a:pPr lvl="1"/>
            <a:r>
              <a:rPr lang="en-US" dirty="0" smtClean="0"/>
              <a:t>Skin becomes smoother and rounder</a:t>
            </a:r>
          </a:p>
          <a:p>
            <a:pPr lvl="1"/>
            <a:r>
              <a:rPr lang="en-US" dirty="0" smtClean="0"/>
              <a:t>Stores nutrients and builds immunity to diseases and infections</a:t>
            </a:r>
            <a:endParaRPr lang="en-US" dirty="0"/>
          </a:p>
        </p:txBody>
      </p:sp>
      <p:pic>
        <p:nvPicPr>
          <p:cNvPr id="49154" name="Picture 2" descr="http://www.pamf.org/pregnancy/development/wc_fd_f-7.jpg"/>
          <p:cNvPicPr>
            <a:picLocks noChangeAspect="1" noChangeArrowheads="1"/>
          </p:cNvPicPr>
          <p:nvPr/>
        </p:nvPicPr>
        <p:blipFill>
          <a:blip r:embed="rId3" cstate="print"/>
          <a:srcRect l="-3478" t="13334"/>
          <a:stretch>
            <a:fillRect/>
          </a:stretch>
        </p:blipFill>
        <p:spPr bwMode="auto">
          <a:xfrm>
            <a:off x="3733800" y="4114800"/>
            <a:ext cx="4533900" cy="24765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Life’s Greatest Miracle</a:t>
            </a:r>
            <a:endParaRPr lang="en-US" dirty="0"/>
          </a:p>
        </p:txBody>
      </p:sp>
      <p:sp>
        <p:nvSpPr>
          <p:cNvPr id="3" name="Content Placeholder 2"/>
          <p:cNvSpPr>
            <a:spLocks noGrp="1"/>
          </p:cNvSpPr>
          <p:nvPr>
            <p:ph idx="1"/>
          </p:nvPr>
        </p:nvSpPr>
        <p:spPr/>
        <p:txBody>
          <a:bodyPr/>
          <a:lstStyle/>
          <a:p>
            <a:r>
              <a:rPr lang="en-US" smtClean="0">
                <a:hlinkClick r:id="rId2"/>
              </a:rPr>
              <a:t>http://safari.cbsd.org/SAFARI/montage/play.php?keyindex=688</a:t>
            </a:r>
            <a:endParaRPr lang="en-US"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234" y="381001"/>
            <a:ext cx="3650566" cy="2209800"/>
          </a:xfrm>
        </p:spPr>
        <p:txBody>
          <a:bodyPr/>
          <a:lstStyle/>
          <a:p>
            <a:r>
              <a:rPr lang="en-US" dirty="0" smtClean="0"/>
              <a:t>Conception</a:t>
            </a:r>
            <a:endParaRPr lang="en-US" dirty="0"/>
          </a:p>
        </p:txBody>
      </p:sp>
      <p:sp>
        <p:nvSpPr>
          <p:cNvPr id="3" name="Subtitle 2"/>
          <p:cNvSpPr>
            <a:spLocks noGrp="1"/>
          </p:cNvSpPr>
          <p:nvPr>
            <p:ph type="subTitle" idx="1"/>
          </p:nvPr>
        </p:nvSpPr>
        <p:spPr/>
        <p:txBody>
          <a:bodyPr/>
          <a:lstStyle/>
          <a:p>
            <a:r>
              <a:rPr lang="en-US" dirty="0" smtClean="0"/>
              <a:t>From Egg to Embryo</a:t>
            </a:r>
            <a:endParaRPr lang="en-US" dirty="0"/>
          </a:p>
        </p:txBody>
      </p:sp>
      <p:pic>
        <p:nvPicPr>
          <p:cNvPr id="23554" name="Picture 2" descr="sperm cell penetration egg">
            <a:hlinkClick r:id=""/>
          </p:cNvPr>
          <p:cNvPicPr>
            <a:picLocks noChangeAspect="1" noChangeArrowheads="1"/>
          </p:cNvPicPr>
          <p:nvPr/>
        </p:nvPicPr>
        <p:blipFill>
          <a:blip r:embed="rId2" cstate="print"/>
          <a:srcRect/>
          <a:stretch>
            <a:fillRect/>
          </a:stretch>
        </p:blipFill>
        <p:spPr bwMode="auto">
          <a:xfrm>
            <a:off x="1371600" y="3429000"/>
            <a:ext cx="4695825" cy="3190876"/>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Ovulation</a:t>
            </a:r>
            <a:endParaRPr lang="en-US" dirty="0"/>
          </a:p>
        </p:txBody>
      </p:sp>
      <p:sp>
        <p:nvSpPr>
          <p:cNvPr id="3" name="Content Placeholder 2"/>
          <p:cNvSpPr>
            <a:spLocks noGrp="1"/>
          </p:cNvSpPr>
          <p:nvPr>
            <p:ph idx="1"/>
          </p:nvPr>
        </p:nvSpPr>
        <p:spPr>
          <a:xfrm>
            <a:off x="457200" y="1295400"/>
            <a:ext cx="8229600" cy="4526280"/>
          </a:xfrm>
        </p:spPr>
        <p:txBody>
          <a:bodyPr>
            <a:normAutofit/>
          </a:bodyPr>
          <a:lstStyle/>
          <a:p>
            <a:r>
              <a:rPr lang="en-US" b="1" u="sng" dirty="0" smtClean="0"/>
              <a:t>OVUM</a:t>
            </a:r>
            <a:r>
              <a:rPr lang="en-US" dirty="0" smtClean="0"/>
              <a:t> female reproductive cell, or egg</a:t>
            </a:r>
            <a:endParaRPr lang="en-US" b="1" u="sng" dirty="0" smtClean="0"/>
          </a:p>
          <a:p>
            <a:r>
              <a:rPr lang="en-US" dirty="0" smtClean="0"/>
              <a:t>Each month, a mature egg (</a:t>
            </a:r>
            <a:r>
              <a:rPr lang="en-US" b="1" u="sng" dirty="0" smtClean="0"/>
              <a:t>OVUM</a:t>
            </a:r>
            <a:r>
              <a:rPr lang="en-US" dirty="0" smtClean="0"/>
              <a:t>) is released from one of the women's two ovaries -- this is called </a:t>
            </a:r>
            <a:r>
              <a:rPr lang="en-US" b="1" u="sng" dirty="0" smtClean="0"/>
              <a:t>OVULATION</a:t>
            </a:r>
          </a:p>
          <a:p>
            <a:endParaRPr lang="en-US" dirty="0"/>
          </a:p>
        </p:txBody>
      </p:sp>
      <p:pic>
        <p:nvPicPr>
          <p:cNvPr id="4" name="Picture 5"/>
          <p:cNvPicPr>
            <a:picLocks noChangeAspect="1" noChangeArrowheads="1"/>
          </p:cNvPicPr>
          <p:nvPr/>
        </p:nvPicPr>
        <p:blipFill>
          <a:blip r:embed="rId3" cstate="print"/>
          <a:srcRect/>
          <a:stretch>
            <a:fillRect/>
          </a:stretch>
        </p:blipFill>
        <p:spPr bwMode="auto">
          <a:xfrm>
            <a:off x="2286000" y="3352800"/>
            <a:ext cx="4589463" cy="3352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Ovulation</a:t>
            </a:r>
            <a:endParaRPr lang="en-US" dirty="0"/>
          </a:p>
        </p:txBody>
      </p:sp>
      <p:pic>
        <p:nvPicPr>
          <p:cNvPr id="26626" name="Picture 2" descr="photo of the release of the oocyte from the ovary">
            <a:hlinkClick r:id=""/>
          </p:cNvPr>
          <p:cNvPicPr>
            <a:picLocks noChangeAspect="1" noChangeArrowheads="1"/>
          </p:cNvPicPr>
          <p:nvPr/>
        </p:nvPicPr>
        <p:blipFill>
          <a:blip r:embed="rId3" cstate="print"/>
          <a:srcRect/>
          <a:stretch>
            <a:fillRect/>
          </a:stretch>
        </p:blipFill>
        <p:spPr bwMode="auto">
          <a:xfrm>
            <a:off x="1219200" y="1600200"/>
            <a:ext cx="6905625" cy="469246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Ovum</a:t>
            </a:r>
            <a:endParaRPr lang="en-US" dirty="0"/>
          </a:p>
        </p:txBody>
      </p:sp>
      <p:sp>
        <p:nvSpPr>
          <p:cNvPr id="3" name="Content Placeholder 2"/>
          <p:cNvSpPr>
            <a:spLocks noGrp="1"/>
          </p:cNvSpPr>
          <p:nvPr>
            <p:ph idx="1"/>
          </p:nvPr>
        </p:nvSpPr>
        <p:spPr/>
        <p:txBody>
          <a:bodyPr/>
          <a:lstStyle/>
          <a:p>
            <a:r>
              <a:rPr lang="en-US" dirty="0" smtClean="0"/>
              <a:t>Once the egg is released from the ovary, it travels into the fallopian tube where it remains until a single sperm penetrates it during fertilization</a:t>
            </a:r>
          </a:p>
          <a:p>
            <a:endParaRPr lang="en-US" dirty="0"/>
          </a:p>
        </p:txBody>
      </p:sp>
      <p:pic>
        <p:nvPicPr>
          <p:cNvPr id="4" name="Picture 5"/>
          <p:cNvPicPr>
            <a:picLocks noChangeAspect="1" noChangeArrowheads="1"/>
          </p:cNvPicPr>
          <p:nvPr/>
        </p:nvPicPr>
        <p:blipFill>
          <a:blip r:embed="rId2" cstate="print"/>
          <a:srcRect/>
          <a:stretch>
            <a:fillRect/>
          </a:stretch>
        </p:blipFill>
        <p:spPr bwMode="auto">
          <a:xfrm>
            <a:off x="2667000" y="3657600"/>
            <a:ext cx="3827463" cy="299710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Sperm</a:t>
            </a:r>
            <a:endParaRPr lang="en-US" dirty="0"/>
          </a:p>
        </p:txBody>
      </p:sp>
      <p:sp>
        <p:nvSpPr>
          <p:cNvPr id="3" name="Content Placeholder 2"/>
          <p:cNvSpPr>
            <a:spLocks noGrp="1"/>
          </p:cNvSpPr>
          <p:nvPr>
            <p:ph idx="1"/>
          </p:nvPr>
        </p:nvSpPr>
        <p:spPr/>
        <p:txBody>
          <a:bodyPr>
            <a:normAutofit fontScale="92500" lnSpcReduction="20000"/>
          </a:bodyPr>
          <a:lstStyle/>
          <a:p>
            <a:r>
              <a:rPr lang="en-US" b="1" u="sng" dirty="0" smtClean="0"/>
              <a:t>SPERM</a:t>
            </a:r>
            <a:r>
              <a:rPr lang="en-US" dirty="0" smtClean="0"/>
              <a:t> male reproductive cell</a:t>
            </a:r>
            <a:endParaRPr lang="en-US" b="1" u="sng" dirty="0" smtClean="0"/>
          </a:p>
          <a:p>
            <a:r>
              <a:rPr lang="en-US" dirty="0" smtClean="0"/>
              <a:t>An average ejaculate discharges 40-150 million sperm</a:t>
            </a:r>
          </a:p>
          <a:p>
            <a:pPr lvl="1"/>
            <a:r>
              <a:rPr lang="en-US" dirty="0" smtClean="0"/>
              <a:t>Swim upstream toward the fallopian tubes on their mission to fertilize an egg</a:t>
            </a:r>
          </a:p>
          <a:p>
            <a:r>
              <a:rPr lang="en-US" dirty="0" smtClean="0"/>
              <a:t>Fast-swimming sperm can reach the egg in a half an hour, while other may take days</a:t>
            </a:r>
          </a:p>
          <a:p>
            <a:r>
              <a:rPr lang="en-US" dirty="0" smtClean="0"/>
              <a:t>The sperm can live up to 48-72 hours</a:t>
            </a:r>
          </a:p>
          <a:p>
            <a:r>
              <a:rPr lang="en-US" dirty="0" smtClean="0"/>
              <a:t>Only a few hundred will even come close to the egg, due to the many natural barriers and hurdles that exist in the female reproductive tract</a:t>
            </a:r>
          </a:p>
          <a:p>
            <a:endParaRPr lang="en-US" dirty="0"/>
          </a:p>
        </p:txBody>
      </p:sp>
      <p:pic>
        <p:nvPicPr>
          <p:cNvPr id="28674" name="Picture 2" descr="microscopic view of human sperm swimming">
            <a:hlinkClick r:id=""/>
          </p:cNvPr>
          <p:cNvPicPr>
            <a:picLocks noChangeAspect="1" noChangeArrowheads="1"/>
          </p:cNvPicPr>
          <p:nvPr/>
        </p:nvPicPr>
        <p:blipFill>
          <a:blip r:embed="rId3" cstate="print"/>
          <a:srcRect/>
          <a:stretch>
            <a:fillRect/>
          </a:stretch>
        </p:blipFill>
        <p:spPr bwMode="auto">
          <a:xfrm>
            <a:off x="1143000" y="381000"/>
            <a:ext cx="3212754" cy="1143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Conception</a:t>
            </a:r>
            <a:endParaRPr lang="en-US" dirty="0"/>
          </a:p>
        </p:txBody>
      </p:sp>
      <p:sp>
        <p:nvSpPr>
          <p:cNvPr id="3" name="Content Placeholder 2"/>
          <p:cNvSpPr>
            <a:spLocks noGrp="1"/>
          </p:cNvSpPr>
          <p:nvPr>
            <p:ph idx="1"/>
          </p:nvPr>
        </p:nvSpPr>
        <p:spPr/>
        <p:txBody>
          <a:bodyPr/>
          <a:lstStyle/>
          <a:p>
            <a:r>
              <a:rPr lang="en-US" dirty="0" smtClean="0"/>
              <a:t>If a sperm cell meets and penetrates an egg, it will fertilize the egg</a:t>
            </a:r>
          </a:p>
          <a:p>
            <a:r>
              <a:rPr lang="en-US" dirty="0" smtClean="0"/>
              <a:t>The fertilization process takes about 24 hours</a:t>
            </a:r>
          </a:p>
          <a:p>
            <a:endParaRPr lang="en-US" dirty="0"/>
          </a:p>
        </p:txBody>
      </p:sp>
      <p:pic>
        <p:nvPicPr>
          <p:cNvPr id="33794" name="Picture 2" descr="photo of sperm cells surrounding human egg in fallopian tube">
            <a:hlinkClick r:id=""/>
          </p:cNvPr>
          <p:cNvPicPr>
            <a:picLocks noChangeAspect="1" noChangeArrowheads="1"/>
          </p:cNvPicPr>
          <p:nvPr/>
        </p:nvPicPr>
        <p:blipFill>
          <a:blip r:embed="rId3" cstate="print"/>
          <a:srcRect/>
          <a:stretch>
            <a:fillRect/>
          </a:stretch>
        </p:blipFill>
        <p:spPr bwMode="auto">
          <a:xfrm>
            <a:off x="1009251" y="3733800"/>
            <a:ext cx="3686574" cy="2505076"/>
          </a:xfrm>
          <a:prstGeom prst="rect">
            <a:avLst/>
          </a:prstGeom>
          <a:noFill/>
        </p:spPr>
      </p:pic>
      <p:pic>
        <p:nvPicPr>
          <p:cNvPr id="33796" name="Picture 4" descr="sperm fertilizing an egg">
            <a:hlinkClick r:id=""/>
          </p:cNvPr>
          <p:cNvPicPr>
            <a:picLocks noChangeAspect="1" noChangeArrowheads="1"/>
          </p:cNvPicPr>
          <p:nvPr/>
        </p:nvPicPr>
        <p:blipFill>
          <a:blip r:embed="rId4" cstate="print"/>
          <a:srcRect/>
          <a:stretch>
            <a:fillRect/>
          </a:stretch>
        </p:blipFill>
        <p:spPr bwMode="auto">
          <a:xfrm>
            <a:off x="4931391" y="3733800"/>
            <a:ext cx="3574434" cy="242887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Stages of Prenatal Development</a:t>
            </a:r>
            <a:endParaRPr lang="en-US" dirty="0"/>
          </a:p>
        </p:txBody>
      </p:sp>
      <p:sp>
        <p:nvSpPr>
          <p:cNvPr id="3" name="Content Placeholder 2"/>
          <p:cNvSpPr>
            <a:spLocks noGrp="1"/>
          </p:cNvSpPr>
          <p:nvPr>
            <p:ph idx="1"/>
          </p:nvPr>
        </p:nvSpPr>
        <p:spPr/>
        <p:txBody>
          <a:bodyPr/>
          <a:lstStyle/>
          <a:p>
            <a:r>
              <a:rPr lang="en-US" dirty="0" smtClean="0"/>
              <a:t>The baby’s development during pregnancy is called </a:t>
            </a:r>
            <a:r>
              <a:rPr lang="en-US" b="1" u="sng" dirty="0" smtClean="0"/>
              <a:t>prenatal development</a:t>
            </a:r>
          </a:p>
          <a:p>
            <a:r>
              <a:rPr lang="en-US" dirty="0" smtClean="0"/>
              <a:t>Grouped into three stages:</a:t>
            </a:r>
          </a:p>
          <a:p>
            <a:pPr lvl="1"/>
            <a:r>
              <a:rPr lang="en-US" dirty="0" smtClean="0"/>
              <a:t>The Germinal Stage</a:t>
            </a:r>
          </a:p>
          <a:p>
            <a:pPr lvl="1"/>
            <a:r>
              <a:rPr lang="en-US" dirty="0" smtClean="0"/>
              <a:t>The Embryonic Stage</a:t>
            </a:r>
          </a:p>
          <a:p>
            <a:pPr lvl="1"/>
            <a:r>
              <a:rPr lang="en-US" dirty="0" smtClean="0"/>
              <a:t>The Fetal Stage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120</TotalTime>
  <Words>875</Words>
  <Application>Microsoft Office PowerPoint</Application>
  <PresentationFormat>On-screen Show (4:3)</PresentationFormat>
  <Paragraphs>117</Paragraphs>
  <Slides>23</Slides>
  <Notes>9</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Foundry</vt:lpstr>
      <vt:lpstr>Pregnancy</vt:lpstr>
      <vt:lpstr>Pregnancy</vt:lpstr>
      <vt:lpstr>Conception</vt:lpstr>
      <vt:lpstr>Ovulation</vt:lpstr>
      <vt:lpstr>Ovulation</vt:lpstr>
      <vt:lpstr>Ovum</vt:lpstr>
      <vt:lpstr>Sperm</vt:lpstr>
      <vt:lpstr>Conception</vt:lpstr>
      <vt:lpstr>Three Stages of Prenatal Development</vt:lpstr>
      <vt:lpstr>The Germinal Stage</vt:lpstr>
      <vt:lpstr>Zygote and Cell Division</vt:lpstr>
      <vt:lpstr>Implantation</vt:lpstr>
      <vt:lpstr>Cell Division</vt:lpstr>
      <vt:lpstr>The Embryonic Stage</vt:lpstr>
      <vt:lpstr>Developing Embryo</vt:lpstr>
      <vt:lpstr>Amniotic Sac</vt:lpstr>
      <vt:lpstr>Placenta</vt:lpstr>
      <vt:lpstr>Umbilical Cord</vt:lpstr>
      <vt:lpstr>Placenta and Umbilical Cord</vt:lpstr>
      <vt:lpstr>The Fetal Stage</vt:lpstr>
      <vt:lpstr>Fetus</vt:lpstr>
      <vt:lpstr>Fetus</vt:lpstr>
      <vt:lpstr>Life’s Greatest Miracle</vt:lpstr>
    </vt:vector>
  </TitlesOfParts>
  <Company>CBSD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Conception</dc:title>
  <dc:creator>jpotena</dc:creator>
  <cp:lastModifiedBy>POTENA, JULIE</cp:lastModifiedBy>
  <cp:revision>25</cp:revision>
  <dcterms:created xsi:type="dcterms:W3CDTF">2010-03-08T15:30:27Z</dcterms:created>
  <dcterms:modified xsi:type="dcterms:W3CDTF">2011-09-20T12:31:18Z</dcterms:modified>
</cp:coreProperties>
</file>