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2DDC7-5DCF-480D-B9FB-EEFA5F63D89E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4D14E-A92F-4351-B804-06168C9C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1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Press F5 or enter presentation mode to view the poll
In an emergency during your presentation, if the poll isn't showing, navigate to this link in your web browser:
http://www.polleverywhere.com/multiple_choice_polls/gTurCUnMLBZpP9h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If you like, you can use this slide as a template for your own voting slides. You might use a slide like this if you feel your audience would</a:t>
            </a:r>
            <a:r>
              <a:rPr lang="en-US" baseline="0" dirty="0" smtClean="0"/>
              <a:t> benefit from </a:t>
            </a:r>
            <a:r>
              <a:rPr lang="en-US" dirty="0" smtClean="0"/>
              <a:t>the</a:t>
            </a:r>
            <a:r>
              <a:rPr lang="en-US" baseline="0" dirty="0" smtClean="0"/>
              <a:t> picture showing a text message on a phone.</a:t>
            </a: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1FF443-286A-4B56-B134-A42590598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9BB8774-1960-4593-8D6C-9C879972DF6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DDFB20F-53AF-48F2-947E-B95F58B8BA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videojug.com/film/how-to-talk-to-people-better-communication-skil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27214" y="1474732"/>
            <a:ext cx="6572075" cy="1204306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 smtClean="0">
                <a:latin typeface="Baskerville Old Face" pitchFamily="18" charset="0"/>
              </a:rPr>
              <a:t>Communication</a:t>
            </a:r>
            <a:endParaRPr lang="en-US" sz="4800" u="sng" dirty="0">
              <a:latin typeface="Baskerville Old Face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rot="19140000">
            <a:off x="1233103" y="2326683"/>
            <a:ext cx="6876097" cy="529205"/>
          </a:xfrm>
        </p:spPr>
        <p:txBody>
          <a:bodyPr>
            <a:normAutofit/>
          </a:bodyPr>
          <a:lstStyle/>
          <a:p>
            <a:r>
              <a:rPr lang="en-US" sz="1200" b="1" dirty="0" smtClean="0">
                <a:latin typeface="Baskerville Old Face" pitchFamily="18" charset="0"/>
              </a:rPr>
              <a:t>The art of getting what you want out of life</a:t>
            </a:r>
            <a:endParaRPr lang="en-US" sz="1200" b="1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Baskerville Old Face" pitchFamily="18" charset="0"/>
              </a:rPr>
              <a:t>Your turn to finish…</a:t>
            </a:r>
            <a:endParaRPr lang="en-US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357984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AutoNum type="arabicPeriod"/>
            </a:pPr>
            <a:r>
              <a:rPr lang="en-US" sz="3200" dirty="0" smtClean="0">
                <a:latin typeface="Baskerville Old Face" pitchFamily="18" charset="0"/>
              </a:rPr>
              <a:t>Read pages 118-125 in the </a:t>
            </a:r>
            <a:r>
              <a:rPr lang="en-US" sz="3200" i="1" dirty="0" smtClean="0">
                <a:latin typeface="Baskerville Old Face" pitchFamily="18" charset="0"/>
              </a:rPr>
              <a:t>Families Today </a:t>
            </a:r>
            <a:r>
              <a:rPr lang="en-US" sz="3200" dirty="0" smtClean="0">
                <a:latin typeface="Baskerville Old Face" pitchFamily="18" charset="0"/>
              </a:rPr>
              <a:t>book Take your own notes  -  use your own words</a:t>
            </a:r>
          </a:p>
          <a:p>
            <a:pPr>
              <a:lnSpc>
                <a:spcPct val="200000"/>
              </a:lnSpc>
              <a:buAutoNum type="arabicPeriod"/>
            </a:pPr>
            <a:r>
              <a:rPr lang="en-US" sz="3200" dirty="0" smtClean="0">
                <a:latin typeface="Baskerville Old Face" pitchFamily="18" charset="0"/>
              </a:rPr>
              <a:t>Be prepared to discuss information later</a:t>
            </a:r>
            <a:endParaRPr lang="en-US" sz="3200" dirty="0">
              <a:latin typeface="Baskerville Old Face" pitchFamily="18" charset="0"/>
            </a:endParaRPr>
          </a:p>
          <a:p>
            <a:pPr marL="0" indent="0" algn="ctr">
              <a:lnSpc>
                <a:spcPct val="20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Baskerville Old Face" pitchFamily="18" charset="0"/>
              </a:rPr>
              <a:t>Stop PPT here until time to review</a:t>
            </a:r>
          </a:p>
        </p:txBody>
      </p:sp>
    </p:spTree>
    <p:extLst>
      <p:ext uri="{BB962C8B-B14F-4D97-AF65-F5344CB8AC3E}">
        <p14:creationId xmlns:p14="http://schemas.microsoft.com/office/powerpoint/2010/main" val="1019547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64272" y="1400411"/>
            <a:ext cx="5648623" cy="1204306"/>
          </a:xfrm>
        </p:spPr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Review of Chapter 5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Baskerville Old Face" pitchFamily="18" charset="0"/>
              </a:rPr>
              <a:t>Answer the following questions…</a:t>
            </a:r>
            <a:endParaRPr lang="en-US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2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966299"/>
            <a:ext cx="8763000" cy="38465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Why is communication so important to relationships?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How is it different in different relationships?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Why is timing so critical when you talk to someone?  Give an example.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What is an appropriate distance from someone when talking with them?  How does that distance change with the topic you are discussing?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When and why might verbal/face-to-face communication be better than nonverbal communication such as texting/email?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2192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Answer the following questions in your notes –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be prepared to share your answers</a:t>
            </a:r>
            <a:endParaRPr lang="en-US" sz="2800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6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966299"/>
            <a:ext cx="8763000" cy="38465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Why is listening SUCH an important part of communication?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How are I-messages and You-messages different?  Which is more effective?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How does quality feedback enhance a conversation?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askerville Old Face" pitchFamily="18" charset="0"/>
              </a:rPr>
              <a:t>What is the difference between Active and Passive listening?  Give an example of each.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2192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Answer the following questions in your notes –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askerville Old Face" pitchFamily="18" charset="0"/>
              </a:rPr>
              <a:t>be prepared to share your answers</a:t>
            </a:r>
            <a:endParaRPr lang="en-US" sz="2800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7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" name="Rounded Rectangle 7"/>
          <p:cNvSpPr/>
          <p:nvPr/>
        </p:nvSpPr>
        <p:spPr>
          <a:xfrm>
            <a:off x="-1722120" y="3722688"/>
            <a:ext cx="1630680" cy="2057400"/>
          </a:xfrm>
          <a:prstGeom prst="roundRect">
            <a:avLst>
              <a:gd name="adj" fmla="val 11341"/>
            </a:avLst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Don’t forget: You can copy-paste this slide into other presentations, and move or resize the poll.</a:t>
            </a:r>
            <a:endParaRPr lang="en-US" sz="1600" dirty="0"/>
          </a:p>
        </p:txBody>
      </p:sp>
      <p:sp>
        <p:nvSpPr>
          <p:cNvPr id="10" name="Right Arrow 9"/>
          <p:cNvSpPr/>
          <p:nvPr/>
        </p:nvSpPr>
        <p:spPr>
          <a:xfrm>
            <a:off x="-1722120" y="2971800"/>
            <a:ext cx="1630680" cy="548640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611779"/>
            <a:ext cx="335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ShockwaveFlash1" r:id="rId2" imgW="8229600" imgH="6212426"/>
        </mc:Choice>
        <mc:Fallback>
          <p:control name="ShockwaveFlash1" r:id="rId2" imgW="8229600" imgH="6212426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274638"/>
                  <a:ext cx="8229600" cy="62118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8185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75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latin typeface="Baskerville Old Face" pitchFamily="18" charset="0"/>
              </a:rPr>
              <a:t>Defend your texted answer</a:t>
            </a:r>
            <a:endParaRPr lang="en-US" sz="88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64447">
            <a:off x="88483" y="1229913"/>
            <a:ext cx="83058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latin typeface="Baskerville Old Face" pitchFamily="18" charset="0"/>
              </a:rPr>
              <a:t>Food for thought…</a:t>
            </a:r>
            <a:endParaRPr lang="en-US" sz="4800" b="1" u="sng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276600"/>
            <a:ext cx="5486400" cy="3429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  <a:latin typeface="Baskerville Old Face" pitchFamily="18" charset="0"/>
              </a:rPr>
              <a:t>Why do babies cry?</a:t>
            </a:r>
          </a:p>
          <a:p>
            <a:pPr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 They’re hungry or tired</a:t>
            </a:r>
          </a:p>
          <a:p>
            <a:pPr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 They need a diaper change</a:t>
            </a:r>
          </a:p>
          <a:p>
            <a:pPr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 It’s their way of communicating</a:t>
            </a:r>
          </a:p>
          <a:p>
            <a:pPr lvl="2"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~</a:t>
            </a:r>
            <a:r>
              <a:rPr lang="en-US" sz="2000" dirty="0" smtClean="0">
                <a:solidFill>
                  <a:schemeClr val="tx1"/>
                </a:solidFill>
                <a:latin typeface="Baskerville Old Face" pitchFamily="18" charset="0"/>
              </a:rPr>
              <a:t>Communications develops with age</a:t>
            </a:r>
          </a:p>
          <a:p>
            <a:pPr algn="l"/>
            <a:endParaRPr lang="en-US" sz="2400" u="sng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 smtClean="0">
                <a:latin typeface="Baskerville Old Face" pitchFamily="18" charset="0"/>
              </a:rPr>
              <a:t>What is Communication?</a:t>
            </a:r>
            <a:endParaRPr lang="en-US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askerville Old Face" pitchFamily="18" charset="0"/>
              </a:rPr>
              <a:t> It’s the process of creating or sending messages and evaluating or receiving messages from others	</a:t>
            </a:r>
          </a:p>
          <a:p>
            <a:pPr lvl="2">
              <a:lnSpc>
                <a:spcPct val="150000"/>
              </a:lnSpc>
            </a:pPr>
            <a:r>
              <a:rPr lang="en-US" sz="2800" dirty="0" smtClean="0">
                <a:latin typeface="Baskerville Old Face" pitchFamily="18" charset="0"/>
              </a:rPr>
              <a:t>Good communication = good corner stone to every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2" t="29704" r="37101" b="21740"/>
          <a:stretch/>
        </p:blipFill>
        <p:spPr bwMode="auto">
          <a:xfrm>
            <a:off x="381000" y="381000"/>
            <a:ext cx="8525823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7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200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 smtClean="0">
                <a:latin typeface="Baskerville Old Face" pitchFamily="18" charset="0"/>
              </a:rPr>
              <a:t>4 Basic Elements of  Communication</a:t>
            </a:r>
            <a:endParaRPr lang="en-US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5410200" cy="365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Baskerville Old Face" pitchFamily="18" charset="0"/>
              </a:rPr>
              <a:t> They are: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>
                <a:latin typeface="Baskerville Old Face" pitchFamily="18" charset="0"/>
              </a:rPr>
              <a:t>Communication Channels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>
                <a:latin typeface="Baskerville Old Face" pitchFamily="18" charset="0"/>
              </a:rPr>
              <a:t>Participants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>
                <a:latin typeface="Baskerville Old Face" pitchFamily="18" charset="0"/>
              </a:rPr>
              <a:t>Timing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600" dirty="0" smtClean="0">
                <a:latin typeface="Baskerville Old Face" pitchFamily="18" charset="0"/>
              </a:rPr>
              <a:t>Use of Space</a:t>
            </a:r>
            <a:endParaRPr lang="en-US" sz="26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latin typeface="Baskerville Old Face" pitchFamily="18" charset="0"/>
              </a:rPr>
              <a:t>Communication Channels</a:t>
            </a:r>
            <a:endParaRPr lang="en-US" sz="40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Baskerville Old Face" pitchFamily="18" charset="0"/>
              </a:rPr>
              <a:t> It is the way in which a message is passed or received</a:t>
            </a:r>
            <a:endParaRPr lang="en-US" sz="2400" dirty="0">
              <a:latin typeface="Baskerville Old Face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latin typeface="Baskerville Old Face" pitchFamily="18" charset="0"/>
              </a:rPr>
              <a:t>Example: Verbal Communication</a:t>
            </a:r>
          </a:p>
          <a:p>
            <a:pPr lvl="3">
              <a:lnSpc>
                <a:spcPct val="150000"/>
              </a:lnSpc>
            </a:pPr>
            <a:r>
              <a:rPr lang="en-US" sz="2400" b="1" u="sng" dirty="0" smtClean="0">
                <a:latin typeface="Baskerville Old Face" pitchFamily="18" charset="0"/>
              </a:rPr>
              <a:t>Verbal Communication</a:t>
            </a:r>
            <a:r>
              <a:rPr lang="en-US" sz="2400" dirty="0" smtClean="0">
                <a:latin typeface="Baskerville Old Face" pitchFamily="18" charset="0"/>
              </a:rPr>
              <a:t>: spoken words</a:t>
            </a:r>
          </a:p>
          <a:p>
            <a:pPr lvl="3">
              <a:lnSpc>
                <a:spcPct val="150000"/>
              </a:lnSpc>
            </a:pPr>
            <a:r>
              <a:rPr lang="en-US" sz="2400" b="1" u="sng" dirty="0">
                <a:latin typeface="Baskerville Old Face" pitchFamily="18" charset="0"/>
              </a:rPr>
              <a:t>Nonverbal Communication</a:t>
            </a:r>
            <a:r>
              <a:rPr lang="en-US" sz="2400" dirty="0" smtClean="0">
                <a:latin typeface="Baskerville Old Face" pitchFamily="18" charset="0"/>
              </a:rPr>
              <a:t>: communication without words but includes facial expressions and body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u="sng" dirty="0" smtClean="0">
                <a:latin typeface="Baskerville Old Face" pitchFamily="18" charset="0"/>
              </a:rPr>
              <a:t>Participants</a:t>
            </a:r>
            <a:endParaRPr lang="en-US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Baskerville Old Face" pitchFamily="18" charset="0"/>
              </a:rPr>
              <a:t> It affects the quality of communication</a:t>
            </a:r>
          </a:p>
          <a:p>
            <a:pPr lvl="2">
              <a:lnSpc>
                <a:spcPct val="150000"/>
              </a:lnSpc>
            </a:pPr>
            <a:r>
              <a:rPr lang="en-US" sz="2800" dirty="0" smtClean="0">
                <a:latin typeface="Baskerville Old Face" pitchFamily="18" charset="0"/>
              </a:rPr>
              <a:t>It provides balance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Baskerville Old Face" pitchFamily="18" charset="0"/>
              </a:rPr>
              <a:t>“Give-and-take” : one participant must “give” or contribute, and the other must “take” or act on the opportunity to communicate</a:t>
            </a:r>
            <a:endParaRPr lang="en-US" sz="28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u="sng" dirty="0" smtClean="0">
                <a:latin typeface="Baskerville Old Face" pitchFamily="18" charset="0"/>
              </a:rPr>
              <a:t>Timing</a:t>
            </a:r>
            <a:endParaRPr lang="en-US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2333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Baskerville Old Face" pitchFamily="18" charset="0"/>
              </a:rPr>
              <a:t> It is when the sender or receiver focus on the exchange 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latin typeface="Baskerville Old Face" pitchFamily="18" charset="0"/>
              </a:rPr>
              <a:t> The right time to send affects how it is received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latin typeface="Baskerville Old Face" pitchFamily="18" charset="0"/>
              </a:rPr>
              <a:t>Example:</a:t>
            </a:r>
          </a:p>
          <a:p>
            <a:pPr lvl="3">
              <a:lnSpc>
                <a:spcPct val="150000"/>
              </a:lnSpc>
            </a:pPr>
            <a:r>
              <a:rPr lang="en-US" sz="2000" dirty="0" smtClean="0">
                <a:latin typeface="Baskerville Old Face" pitchFamily="18" charset="0"/>
              </a:rPr>
              <a:t>If Jen is trying to talk to her mother about going to a party Saturday night, and she desperately wants a “yes,” she has to make sure she asks at the exact right moment.  </a:t>
            </a:r>
          </a:p>
          <a:p>
            <a:pPr lvl="3">
              <a:lnSpc>
                <a:spcPct val="150000"/>
              </a:lnSpc>
              <a:buNone/>
            </a:pPr>
            <a:r>
              <a:rPr lang="en-US" sz="2000" dirty="0">
                <a:latin typeface="Baskerville Old Face" pitchFamily="18" charset="0"/>
              </a:rPr>
              <a:t>	</a:t>
            </a:r>
            <a:r>
              <a:rPr lang="en-US" sz="2000" dirty="0" smtClean="0">
                <a:latin typeface="Baskerville Old Face" pitchFamily="18" charset="0"/>
              </a:rPr>
              <a:t>When her mom just came home from work/half asleep = BAD!</a:t>
            </a:r>
          </a:p>
          <a:p>
            <a:pPr lvl="3">
              <a:lnSpc>
                <a:spcPct val="150000"/>
              </a:lnSpc>
              <a:buNone/>
            </a:pPr>
            <a:r>
              <a:rPr lang="en-US" sz="2000" dirty="0">
                <a:latin typeface="Baskerville Old Face" pitchFamily="18" charset="0"/>
              </a:rPr>
              <a:t>	</a:t>
            </a:r>
            <a:r>
              <a:rPr lang="en-US" sz="2000" dirty="0" smtClean="0">
                <a:latin typeface="Baskerville Old Face" pitchFamily="18" charset="0"/>
              </a:rPr>
              <a:t>When her mom is relaxing and watching TV = GOOD!</a:t>
            </a:r>
            <a:endParaRPr lang="en-US" sz="20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u="sng" dirty="0" smtClean="0">
                <a:latin typeface="Baskerville Old Face" pitchFamily="18" charset="0"/>
              </a:rPr>
              <a:t>Use of Space</a:t>
            </a:r>
            <a:endParaRPr lang="en-US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800" dirty="0" smtClean="0">
                <a:latin typeface="Baskerville Old Face" pitchFamily="18" charset="0"/>
              </a:rPr>
              <a:t>It is how the use of personal space can affect communication</a:t>
            </a:r>
          </a:p>
          <a:p>
            <a:pPr lvl="2"/>
            <a:r>
              <a:rPr lang="en-US" sz="2800" dirty="0" smtClean="0">
                <a:latin typeface="Baskerville Old Face" pitchFamily="18" charset="0"/>
              </a:rPr>
              <a:t>By maintaining your distance, you establish a comfort level</a:t>
            </a:r>
          </a:p>
          <a:p>
            <a:pPr lvl="2"/>
            <a:r>
              <a:rPr lang="en-US" sz="2800" dirty="0" smtClean="0">
                <a:latin typeface="Baskerville Old Face" pitchFamily="18" charset="0"/>
              </a:rPr>
              <a:t>If you invade someone’s personal space, they will be less inclined to communicate</a:t>
            </a:r>
          </a:p>
          <a:p>
            <a:pPr lvl="3"/>
            <a:r>
              <a:rPr lang="en-US" sz="2800" dirty="0" smtClean="0">
                <a:latin typeface="Baskerville Old Face" pitchFamily="18" charset="0"/>
              </a:rPr>
              <a:t>Makes them feel awkward or sometimes angry</a:t>
            </a:r>
          </a:p>
          <a:p>
            <a:pPr lvl="3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</TotalTime>
  <Words>486</Words>
  <Application>Microsoft Office PowerPoint</Application>
  <PresentationFormat>On-screen Show (4:3)</PresentationFormat>
  <Paragraphs>63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Communication</vt:lpstr>
      <vt:lpstr>Food for thought…</vt:lpstr>
      <vt:lpstr>What is Communication?</vt:lpstr>
      <vt:lpstr>PowerPoint Presentation</vt:lpstr>
      <vt:lpstr>4 Basic Elements of  Communication</vt:lpstr>
      <vt:lpstr>Communication Channels</vt:lpstr>
      <vt:lpstr>Participants</vt:lpstr>
      <vt:lpstr>Timing</vt:lpstr>
      <vt:lpstr>Use of Space</vt:lpstr>
      <vt:lpstr>Your turn to finish…</vt:lpstr>
      <vt:lpstr>Review of Chapter 5</vt:lpstr>
      <vt:lpstr>PowerPoint Presentation</vt:lpstr>
      <vt:lpstr>PowerPoint Presentation</vt:lpstr>
      <vt:lpstr>PowerPoint Presentation</vt:lpstr>
      <vt:lpstr>PowerPoint Presentation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bhoward</dc:creator>
  <cp:lastModifiedBy>ERICSSON, DENISE</cp:lastModifiedBy>
  <cp:revision>15</cp:revision>
  <dcterms:created xsi:type="dcterms:W3CDTF">2009-11-06T18:19:50Z</dcterms:created>
  <dcterms:modified xsi:type="dcterms:W3CDTF">2014-02-07T17:28:45Z</dcterms:modified>
</cp:coreProperties>
</file>