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A3222-DE4C-473E-88A5-C4A98C59F797}" type="datetimeFigureOut">
              <a:rPr lang="en-US" smtClean="0"/>
              <a:pPr/>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31EC6-FBD7-423F-AFA5-E0A5498D8C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A3222-DE4C-473E-88A5-C4A98C59F797}" type="datetimeFigureOut">
              <a:rPr lang="en-US" smtClean="0"/>
              <a:pPr/>
              <a:t>11/20/2014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31EC6-FBD7-423F-AFA5-E0A5498D8C6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history.com/this-day-in-history/music-producer-phil-spector-indicted-for-murder-of-actress" TargetMode="External"/><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en-US" dirty="0" smtClean="0"/>
              <a:t>Homicide</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bodyoutline.jpg"/>
          <p:cNvPicPr>
            <a:picLocks noChangeAspect="1"/>
          </p:cNvPicPr>
          <p:nvPr/>
        </p:nvPicPr>
        <p:blipFill>
          <a:blip r:embed="rId2" cstate="print"/>
          <a:stretch>
            <a:fillRect/>
          </a:stretch>
        </p:blipFill>
        <p:spPr>
          <a:xfrm>
            <a:off x="2590800" y="2971800"/>
            <a:ext cx="4064000" cy="304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Considered a “Crime Against the Person”</a:t>
            </a:r>
            <a:endParaRPr lang="en-US" dirty="0"/>
          </a:p>
        </p:txBody>
      </p:sp>
      <p:sp>
        <p:nvSpPr>
          <p:cNvPr id="4" name="Content Placeholder 3"/>
          <p:cNvSpPr>
            <a:spLocks noGrp="1"/>
          </p:cNvSpPr>
          <p:nvPr>
            <p:ph sz="half" idx="1"/>
          </p:nvPr>
        </p:nvSpPr>
        <p:spPr/>
        <p:txBody>
          <a:bodyPr>
            <a:normAutofit lnSpcReduction="10000"/>
          </a:bodyPr>
          <a:lstStyle/>
          <a:p>
            <a:r>
              <a:rPr lang="en-US" dirty="0" smtClean="0"/>
              <a:t>CAP include the following:</a:t>
            </a:r>
          </a:p>
          <a:p>
            <a:r>
              <a:rPr lang="en-US" dirty="0" smtClean="0"/>
              <a:t>1.  </a:t>
            </a:r>
            <a:r>
              <a:rPr lang="en-US" b="1" u="sng" dirty="0" smtClean="0">
                <a:solidFill>
                  <a:srgbClr val="FFFF00"/>
                </a:solidFill>
              </a:rPr>
              <a:t>homicide</a:t>
            </a:r>
            <a:endParaRPr lang="en-US" dirty="0" smtClean="0">
              <a:solidFill>
                <a:srgbClr val="FFFF00"/>
              </a:solidFill>
            </a:endParaRPr>
          </a:p>
          <a:p>
            <a:r>
              <a:rPr lang="en-US" dirty="0" smtClean="0"/>
              <a:t>2.  </a:t>
            </a:r>
            <a:r>
              <a:rPr lang="en-US" b="1" u="sng" dirty="0" smtClean="0">
                <a:solidFill>
                  <a:srgbClr val="FFFF00"/>
                </a:solidFill>
              </a:rPr>
              <a:t>rape</a:t>
            </a:r>
            <a:endParaRPr lang="en-US" dirty="0" smtClean="0">
              <a:solidFill>
                <a:srgbClr val="FFFF00"/>
              </a:solidFill>
            </a:endParaRPr>
          </a:p>
          <a:p>
            <a:r>
              <a:rPr lang="en-US" dirty="0" smtClean="0"/>
              <a:t>3.  </a:t>
            </a:r>
            <a:r>
              <a:rPr lang="en-US" b="1" u="sng" dirty="0" smtClean="0">
                <a:solidFill>
                  <a:srgbClr val="FFFF00"/>
                </a:solidFill>
              </a:rPr>
              <a:t>assault/battery</a:t>
            </a:r>
            <a:endParaRPr lang="en-US" dirty="0" smtClean="0">
              <a:solidFill>
                <a:srgbClr val="FFFF00"/>
              </a:solidFill>
            </a:endParaRPr>
          </a:p>
          <a:p>
            <a:endParaRPr lang="en-US" dirty="0"/>
          </a:p>
          <a:p>
            <a:r>
              <a:rPr lang="en-US" dirty="0" smtClean="0"/>
              <a:t>CAPs have </a:t>
            </a:r>
            <a:r>
              <a:rPr lang="en-US" b="1" u="sng" dirty="0" smtClean="0">
                <a:solidFill>
                  <a:srgbClr val="FFFF00"/>
                </a:solidFill>
              </a:rPr>
              <a:t>degrees</a:t>
            </a:r>
            <a:r>
              <a:rPr lang="en-US" dirty="0" smtClean="0"/>
              <a:t> of severity (depending on the circumstances of the action)</a:t>
            </a:r>
            <a:endParaRPr lang="en-US" dirty="0"/>
          </a:p>
        </p:txBody>
      </p:sp>
      <p:pic>
        <p:nvPicPr>
          <p:cNvPr id="6" name="Content Placeholder 5" descr="murder scene.jpg"/>
          <p:cNvPicPr>
            <a:picLocks noGrp="1" noChangeAspect="1"/>
          </p:cNvPicPr>
          <p:nvPr>
            <p:ph sz="half" idx="2"/>
          </p:nvPr>
        </p:nvPicPr>
        <p:blipFill>
          <a:blip r:embed="rId2" cstate="print"/>
          <a:stretch>
            <a:fillRect/>
          </a:stretch>
        </p:blipFill>
        <p:spPr>
          <a:xfrm>
            <a:off x="4495800" y="1905000"/>
            <a:ext cx="2259724" cy="1752600"/>
          </a:xfrm>
        </p:spPr>
      </p:pic>
      <p:pic>
        <p:nvPicPr>
          <p:cNvPr id="7" name="Picture 6" descr="rape symbol.jpg"/>
          <p:cNvPicPr>
            <a:picLocks noChangeAspect="1"/>
          </p:cNvPicPr>
          <p:nvPr/>
        </p:nvPicPr>
        <p:blipFill>
          <a:blip r:embed="rId3" cstate="print"/>
          <a:stretch>
            <a:fillRect/>
          </a:stretch>
        </p:blipFill>
        <p:spPr>
          <a:xfrm>
            <a:off x="7010400" y="3048000"/>
            <a:ext cx="1828800" cy="1828800"/>
          </a:xfrm>
          <a:prstGeom prst="rect">
            <a:avLst/>
          </a:prstGeom>
        </p:spPr>
      </p:pic>
      <p:pic>
        <p:nvPicPr>
          <p:cNvPr id="8" name="Picture 7" descr="_1813634_leeds150ap.jpg"/>
          <p:cNvPicPr>
            <a:picLocks noChangeAspect="1"/>
          </p:cNvPicPr>
          <p:nvPr/>
        </p:nvPicPr>
        <p:blipFill>
          <a:blip r:embed="rId4" cstate="print"/>
          <a:stretch>
            <a:fillRect/>
          </a:stretch>
        </p:blipFill>
        <p:spPr>
          <a:xfrm>
            <a:off x="4800600" y="4038600"/>
            <a:ext cx="1962150" cy="248539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Homicide</a:t>
            </a:r>
            <a:endParaRPr lang="en-US" dirty="0"/>
          </a:p>
        </p:txBody>
      </p:sp>
      <p:sp>
        <p:nvSpPr>
          <p:cNvPr id="3" name="Content Placeholder 2"/>
          <p:cNvSpPr>
            <a:spLocks noGrp="1"/>
          </p:cNvSpPr>
          <p:nvPr>
            <p:ph sz="half" idx="1"/>
          </p:nvPr>
        </p:nvSpPr>
        <p:spPr/>
        <p:txBody>
          <a:bodyPr/>
          <a:lstStyle/>
          <a:p>
            <a:r>
              <a:rPr lang="en-US" b="1" u="sng" dirty="0" smtClean="0">
                <a:solidFill>
                  <a:srgbClr val="FFFF00"/>
                </a:solidFill>
              </a:rPr>
              <a:t>First</a:t>
            </a:r>
            <a:r>
              <a:rPr lang="en-US" dirty="0" smtClean="0"/>
              <a:t> Degree Murder must be:</a:t>
            </a:r>
          </a:p>
          <a:p>
            <a:r>
              <a:rPr lang="en-US" dirty="0" smtClean="0"/>
              <a:t>1.  </a:t>
            </a:r>
            <a:r>
              <a:rPr lang="en-US" b="1" u="sng" dirty="0" smtClean="0">
                <a:solidFill>
                  <a:srgbClr val="FFFF00"/>
                </a:solidFill>
              </a:rPr>
              <a:t>premeditated</a:t>
            </a:r>
            <a:r>
              <a:rPr lang="en-US" dirty="0" smtClean="0"/>
              <a:t> (planned out ahead of time)</a:t>
            </a:r>
          </a:p>
          <a:p>
            <a:r>
              <a:rPr lang="en-US" dirty="0" smtClean="0"/>
              <a:t>2.  done with </a:t>
            </a:r>
            <a:r>
              <a:rPr lang="en-US" b="1" u="sng" dirty="0" smtClean="0">
                <a:solidFill>
                  <a:srgbClr val="FFFF00"/>
                </a:solidFill>
              </a:rPr>
              <a:t>malice</a:t>
            </a:r>
            <a:r>
              <a:rPr lang="en-US" dirty="0" smtClean="0"/>
              <a:t> (have </a:t>
            </a:r>
            <a:r>
              <a:rPr lang="en-US" b="1" u="sng" dirty="0" smtClean="0">
                <a:solidFill>
                  <a:srgbClr val="FFFF00"/>
                </a:solidFill>
              </a:rPr>
              <a:t>intent</a:t>
            </a:r>
            <a:r>
              <a:rPr lang="en-US" dirty="0" smtClean="0"/>
              <a:t> to kill)</a:t>
            </a:r>
            <a:endParaRPr lang="en-US" dirty="0"/>
          </a:p>
        </p:txBody>
      </p:sp>
      <p:pic>
        <p:nvPicPr>
          <p:cNvPr id="5" name="Content Placeholder 4" descr="scottpeterson1.jpg"/>
          <p:cNvPicPr>
            <a:picLocks noGrp="1" noChangeAspect="1"/>
          </p:cNvPicPr>
          <p:nvPr>
            <p:ph sz="half" idx="2"/>
          </p:nvPr>
        </p:nvPicPr>
        <p:blipFill>
          <a:blip r:embed="rId2" cstate="print"/>
          <a:stretch>
            <a:fillRect/>
          </a:stretch>
        </p:blipFill>
        <p:spPr>
          <a:xfrm>
            <a:off x="5410200" y="1828800"/>
            <a:ext cx="2770909" cy="3048000"/>
          </a:xfrm>
        </p:spPr>
      </p:pic>
      <p:sp>
        <p:nvSpPr>
          <p:cNvPr id="6" name="TextBox 5"/>
          <p:cNvSpPr txBox="1"/>
          <p:nvPr/>
        </p:nvSpPr>
        <p:spPr>
          <a:xfrm>
            <a:off x="5257800" y="5029200"/>
            <a:ext cx="3276600" cy="1477328"/>
          </a:xfrm>
          <a:prstGeom prst="rect">
            <a:avLst/>
          </a:prstGeom>
          <a:noFill/>
        </p:spPr>
        <p:txBody>
          <a:bodyPr wrap="square" rtlCol="0">
            <a:spAutoFit/>
          </a:bodyPr>
          <a:lstStyle/>
          <a:p>
            <a:r>
              <a:rPr lang="en-US" dirty="0" smtClean="0"/>
              <a:t>On November 12, 2004, Scott Petersen (above) was found guilty of first-degree murder of his wife </a:t>
            </a:r>
            <a:r>
              <a:rPr lang="en-US" dirty="0" err="1" smtClean="0"/>
              <a:t>Laci</a:t>
            </a:r>
            <a:r>
              <a:rPr lang="en-US" dirty="0" smtClean="0"/>
              <a:t>.  He was sentenced to death  a month later.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Homicide (cont’d)</a:t>
            </a:r>
            <a:endParaRPr lang="en-US" dirty="0"/>
          </a:p>
        </p:txBody>
      </p:sp>
      <p:sp>
        <p:nvSpPr>
          <p:cNvPr id="3" name="Content Placeholder 2"/>
          <p:cNvSpPr>
            <a:spLocks noGrp="1"/>
          </p:cNvSpPr>
          <p:nvPr>
            <p:ph sz="half" idx="1"/>
          </p:nvPr>
        </p:nvSpPr>
        <p:spPr/>
        <p:txBody>
          <a:bodyPr>
            <a:normAutofit/>
          </a:bodyPr>
          <a:lstStyle/>
          <a:p>
            <a:r>
              <a:rPr lang="en-US" b="1" u="sng" dirty="0" smtClean="0">
                <a:solidFill>
                  <a:srgbClr val="FFFF00"/>
                </a:solidFill>
              </a:rPr>
              <a:t>Second</a:t>
            </a:r>
            <a:r>
              <a:rPr lang="en-US" dirty="0"/>
              <a:t> </a:t>
            </a:r>
            <a:r>
              <a:rPr lang="en-US" dirty="0" smtClean="0"/>
              <a:t>Degree Murder is:</a:t>
            </a:r>
          </a:p>
          <a:p>
            <a:r>
              <a:rPr lang="en-US" dirty="0" smtClean="0"/>
              <a:t>1.  done with </a:t>
            </a:r>
            <a:r>
              <a:rPr lang="en-US" b="1" u="sng" dirty="0" smtClean="0">
                <a:solidFill>
                  <a:srgbClr val="FFFF00"/>
                </a:solidFill>
              </a:rPr>
              <a:t>malice</a:t>
            </a:r>
            <a:r>
              <a:rPr lang="en-US" dirty="0" smtClean="0">
                <a:solidFill>
                  <a:srgbClr val="FFFF00"/>
                </a:solidFill>
              </a:rPr>
              <a:t> </a:t>
            </a:r>
            <a:r>
              <a:rPr lang="en-US" dirty="0" smtClean="0"/>
              <a:t>(intent is to kill)</a:t>
            </a:r>
            <a:endParaRPr lang="en-US" dirty="0" smtClean="0">
              <a:solidFill>
                <a:srgbClr val="FFFF00"/>
              </a:solidFill>
            </a:endParaRPr>
          </a:p>
          <a:p>
            <a:r>
              <a:rPr lang="en-US" dirty="0" smtClean="0"/>
              <a:t>2.  no </a:t>
            </a:r>
            <a:r>
              <a:rPr lang="en-US" b="1" u="sng" dirty="0" smtClean="0">
                <a:solidFill>
                  <a:srgbClr val="FFFF00"/>
                </a:solidFill>
              </a:rPr>
              <a:t>premeditation</a:t>
            </a:r>
            <a:r>
              <a:rPr lang="en-US" dirty="0" smtClean="0"/>
              <a:t> (intent to kill did not exist until the </a:t>
            </a:r>
            <a:r>
              <a:rPr lang="en-US" b="1" u="sng" dirty="0" smtClean="0">
                <a:solidFill>
                  <a:srgbClr val="FFFF00"/>
                </a:solidFill>
              </a:rPr>
              <a:t>moment</a:t>
            </a:r>
            <a:r>
              <a:rPr lang="en-US" dirty="0" smtClean="0"/>
              <a:t> of murder)</a:t>
            </a:r>
          </a:p>
        </p:txBody>
      </p:sp>
      <p:pic>
        <p:nvPicPr>
          <p:cNvPr id="5" name="Content Placeholder 4" descr="phil spector.jpg"/>
          <p:cNvPicPr>
            <a:picLocks noGrp="1" noChangeAspect="1"/>
          </p:cNvPicPr>
          <p:nvPr>
            <p:ph sz="half" idx="2"/>
          </p:nvPr>
        </p:nvPicPr>
        <p:blipFill>
          <a:blip r:embed="rId2" cstate="print"/>
          <a:stretch>
            <a:fillRect/>
          </a:stretch>
        </p:blipFill>
        <p:spPr>
          <a:xfrm>
            <a:off x="5257800" y="1676400"/>
            <a:ext cx="2857500" cy="3476625"/>
          </a:xfrm>
        </p:spPr>
      </p:pic>
      <p:sp>
        <p:nvSpPr>
          <p:cNvPr id="6" name="TextBox 5"/>
          <p:cNvSpPr txBox="1"/>
          <p:nvPr/>
        </p:nvSpPr>
        <p:spPr>
          <a:xfrm>
            <a:off x="5029200" y="5181600"/>
            <a:ext cx="3429000" cy="1200329"/>
          </a:xfrm>
          <a:prstGeom prst="rect">
            <a:avLst/>
          </a:prstGeom>
          <a:noFill/>
        </p:spPr>
        <p:txBody>
          <a:bodyPr wrap="square" rtlCol="0">
            <a:spAutoFit/>
          </a:bodyPr>
          <a:lstStyle/>
          <a:p>
            <a:r>
              <a:rPr lang="en-US" dirty="0" smtClean="0"/>
              <a:t>Legendary music producer Phil </a:t>
            </a:r>
            <a:r>
              <a:rPr lang="en-US" dirty="0" err="1" smtClean="0"/>
              <a:t>Spector</a:t>
            </a:r>
            <a:r>
              <a:rPr lang="en-US" dirty="0" smtClean="0"/>
              <a:t> was found guilty of second-degree murder on April 13, 2009</a:t>
            </a:r>
            <a:endParaRPr lang="en-US" dirty="0"/>
          </a:p>
        </p:txBody>
      </p:sp>
      <p:sp>
        <p:nvSpPr>
          <p:cNvPr id="4" name="Rectangle 3"/>
          <p:cNvSpPr/>
          <p:nvPr/>
        </p:nvSpPr>
        <p:spPr>
          <a:xfrm>
            <a:off x="152400" y="5781764"/>
            <a:ext cx="4572000" cy="923330"/>
          </a:xfrm>
          <a:prstGeom prst="rect">
            <a:avLst/>
          </a:prstGeom>
        </p:spPr>
        <p:txBody>
          <a:bodyPr>
            <a:spAutoFit/>
          </a:bodyPr>
          <a:lstStyle/>
          <a:p>
            <a:r>
              <a:rPr lang="en-US" dirty="0">
                <a:hlinkClick r:id="rId3"/>
              </a:rPr>
              <a:t>http://www.history.com/this-day-in-history/music-producer-phil-spector-indicted-for-murder-of-actress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Homicide (cont’d)</a:t>
            </a:r>
            <a:endParaRPr lang="en-US" dirty="0"/>
          </a:p>
        </p:txBody>
      </p:sp>
      <p:sp>
        <p:nvSpPr>
          <p:cNvPr id="3" name="Content Placeholder 2"/>
          <p:cNvSpPr>
            <a:spLocks noGrp="1"/>
          </p:cNvSpPr>
          <p:nvPr>
            <p:ph sz="half" idx="1"/>
          </p:nvPr>
        </p:nvSpPr>
        <p:spPr/>
        <p:txBody>
          <a:bodyPr>
            <a:normAutofit lnSpcReduction="10000"/>
          </a:bodyPr>
          <a:lstStyle/>
          <a:p>
            <a:r>
              <a:rPr lang="en-US" b="1" u="sng" dirty="0" smtClean="0">
                <a:solidFill>
                  <a:srgbClr val="FFFF00"/>
                </a:solidFill>
              </a:rPr>
              <a:t>Manslaughter</a:t>
            </a:r>
            <a:endParaRPr lang="en-US" dirty="0" smtClean="0">
              <a:solidFill>
                <a:srgbClr val="FFFF00"/>
              </a:solidFill>
            </a:endParaRPr>
          </a:p>
          <a:p>
            <a:r>
              <a:rPr lang="en-US" dirty="0"/>
              <a:t> </a:t>
            </a:r>
            <a:r>
              <a:rPr lang="en-US" dirty="0" smtClean="0"/>
              <a:t>1. voluntary - no </a:t>
            </a:r>
            <a:r>
              <a:rPr lang="en-US" b="1" u="sng" dirty="0" smtClean="0">
                <a:solidFill>
                  <a:srgbClr val="FFFF00"/>
                </a:solidFill>
              </a:rPr>
              <a:t>prior intent </a:t>
            </a:r>
            <a:r>
              <a:rPr lang="en-US" dirty="0" smtClean="0"/>
              <a:t>to kill or seriously harm exists BEFORE the murder</a:t>
            </a:r>
          </a:p>
          <a:p>
            <a:r>
              <a:rPr lang="en-US" dirty="0" smtClean="0"/>
              <a:t> 2. something happens that makes the killer lose </a:t>
            </a:r>
            <a:r>
              <a:rPr lang="en-US" b="1" u="sng" dirty="0" smtClean="0">
                <a:solidFill>
                  <a:srgbClr val="FFFF00"/>
                </a:solidFill>
              </a:rPr>
              <a:t>reasonable control</a:t>
            </a:r>
            <a:r>
              <a:rPr lang="en-US" dirty="0" smtClean="0">
                <a:solidFill>
                  <a:srgbClr val="FFFF00"/>
                </a:solidFill>
              </a:rPr>
              <a:t> </a:t>
            </a:r>
            <a:r>
              <a:rPr lang="en-US" dirty="0" smtClean="0"/>
              <a:t>of self; killing must occur soon after </a:t>
            </a:r>
            <a:r>
              <a:rPr lang="en-US" b="1" u="sng" dirty="0" smtClean="0">
                <a:solidFill>
                  <a:srgbClr val="FFFF00"/>
                </a:solidFill>
              </a:rPr>
              <a:t>provocation</a:t>
            </a:r>
            <a:endParaRPr lang="en-US" dirty="0">
              <a:solidFill>
                <a:srgbClr val="FFFF00"/>
              </a:solidFill>
            </a:endParaRPr>
          </a:p>
        </p:txBody>
      </p:sp>
      <p:pic>
        <p:nvPicPr>
          <p:cNvPr id="8" name="Content Placeholder 7" descr="Esteban Nunez.jpg"/>
          <p:cNvPicPr>
            <a:picLocks noGrp="1" noChangeAspect="1"/>
          </p:cNvPicPr>
          <p:nvPr>
            <p:ph sz="half" idx="2"/>
          </p:nvPr>
        </p:nvPicPr>
        <p:blipFill>
          <a:blip r:embed="rId2" cstate="print"/>
          <a:srcRect l="3774" r="22642"/>
          <a:stretch>
            <a:fillRect/>
          </a:stretch>
        </p:blipFill>
        <p:spPr>
          <a:xfrm>
            <a:off x="4724401" y="1905000"/>
            <a:ext cx="1981200" cy="1905000"/>
          </a:xfrm>
        </p:spPr>
      </p:pic>
      <p:pic>
        <p:nvPicPr>
          <p:cNvPr id="9" name="Picture 8" descr="luis santos.jpg"/>
          <p:cNvPicPr>
            <a:picLocks noChangeAspect="1"/>
          </p:cNvPicPr>
          <p:nvPr/>
        </p:nvPicPr>
        <p:blipFill>
          <a:blip r:embed="rId3" cstate="print"/>
          <a:stretch>
            <a:fillRect/>
          </a:stretch>
        </p:blipFill>
        <p:spPr>
          <a:xfrm>
            <a:off x="7162800" y="1905000"/>
            <a:ext cx="1600200" cy="1907438"/>
          </a:xfrm>
          <a:prstGeom prst="rect">
            <a:avLst/>
          </a:prstGeom>
        </p:spPr>
      </p:pic>
      <p:sp>
        <p:nvSpPr>
          <p:cNvPr id="11" name="TextBox 10"/>
          <p:cNvSpPr txBox="1"/>
          <p:nvPr/>
        </p:nvSpPr>
        <p:spPr>
          <a:xfrm>
            <a:off x="4800600" y="3810000"/>
            <a:ext cx="3962400" cy="3139321"/>
          </a:xfrm>
          <a:prstGeom prst="rect">
            <a:avLst/>
          </a:prstGeom>
          <a:noFill/>
        </p:spPr>
        <p:txBody>
          <a:bodyPr wrap="square" rtlCol="0">
            <a:spAutoFit/>
          </a:bodyPr>
          <a:lstStyle/>
          <a:p>
            <a:r>
              <a:rPr lang="en-US" dirty="0" smtClean="0"/>
              <a:t>In June 2010, Esteban Nunez (L) pled guilty to the voluntary manslaughter charge of stabbing fellow San Diego State student Luis Santos (R) in 2008.  Nunez and his friends were denied entrance to a fraternity party and in a fit of anger stabbed Santos while walking back to campus.  Nunez’s 16-year maximum sentence was commuted to 5 years by Gov. Schwarzenegger in Jan. 2011.</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Homicide (cont’d)</a:t>
            </a:r>
            <a:endParaRPr lang="en-US" dirty="0"/>
          </a:p>
        </p:txBody>
      </p:sp>
      <p:sp>
        <p:nvSpPr>
          <p:cNvPr id="3" name="Content Placeholder 2"/>
          <p:cNvSpPr>
            <a:spLocks noGrp="1"/>
          </p:cNvSpPr>
          <p:nvPr>
            <p:ph sz="half" idx="1"/>
          </p:nvPr>
        </p:nvSpPr>
        <p:spPr/>
        <p:txBody>
          <a:bodyPr/>
          <a:lstStyle/>
          <a:p>
            <a:r>
              <a:rPr lang="en-US" dirty="0" smtClean="0"/>
              <a:t>3)  </a:t>
            </a:r>
            <a:r>
              <a:rPr lang="en-US" dirty="0" smtClean="0">
                <a:solidFill>
                  <a:srgbClr val="FFFF00"/>
                </a:solidFill>
              </a:rPr>
              <a:t>Involuntary Manslaughter </a:t>
            </a:r>
            <a:r>
              <a:rPr lang="en-US" dirty="0" smtClean="0"/>
              <a:t>– no intent to </a:t>
            </a:r>
            <a:r>
              <a:rPr lang="en-US" b="1" u="sng" dirty="0" smtClean="0">
                <a:solidFill>
                  <a:srgbClr val="FFFF00"/>
                </a:solidFill>
              </a:rPr>
              <a:t>kill</a:t>
            </a:r>
            <a:r>
              <a:rPr lang="en-US" dirty="0" smtClean="0"/>
              <a:t>; no intent to </a:t>
            </a:r>
            <a:r>
              <a:rPr lang="en-US" b="1" u="sng" dirty="0" smtClean="0">
                <a:solidFill>
                  <a:srgbClr val="FFFF00"/>
                </a:solidFill>
              </a:rPr>
              <a:t>injure</a:t>
            </a:r>
            <a:r>
              <a:rPr lang="en-US" dirty="0" smtClean="0"/>
              <a:t>; death results from extremely </a:t>
            </a:r>
            <a:r>
              <a:rPr lang="en-US" b="1" u="sng" dirty="0" smtClean="0">
                <a:solidFill>
                  <a:srgbClr val="FFFF00"/>
                </a:solidFill>
              </a:rPr>
              <a:t>reckless</a:t>
            </a:r>
            <a:r>
              <a:rPr lang="en-US" dirty="0" smtClean="0"/>
              <a:t> conduct on behalf to the defendant.</a:t>
            </a:r>
          </a:p>
          <a:p>
            <a:r>
              <a:rPr lang="en-US" dirty="0" smtClean="0"/>
              <a:t>Many times </a:t>
            </a:r>
            <a:r>
              <a:rPr lang="en-US" u="sng" dirty="0" smtClean="0">
                <a:solidFill>
                  <a:srgbClr val="FFFF00"/>
                </a:solidFill>
              </a:rPr>
              <a:t>vehicular manslaughter </a:t>
            </a:r>
            <a:r>
              <a:rPr lang="en-US" dirty="0" smtClean="0"/>
              <a:t>is tied to this.</a:t>
            </a:r>
            <a:endParaRPr lang="en-US" dirty="0"/>
          </a:p>
        </p:txBody>
      </p:sp>
      <p:sp>
        <p:nvSpPr>
          <p:cNvPr id="6" name="TextBox 5"/>
          <p:cNvSpPr txBox="1"/>
          <p:nvPr/>
        </p:nvSpPr>
        <p:spPr>
          <a:xfrm>
            <a:off x="5029200" y="4495800"/>
            <a:ext cx="3505200" cy="2062103"/>
          </a:xfrm>
          <a:prstGeom prst="rect">
            <a:avLst/>
          </a:prstGeom>
          <a:noFill/>
        </p:spPr>
        <p:txBody>
          <a:bodyPr wrap="square" rtlCol="0">
            <a:spAutoFit/>
          </a:bodyPr>
          <a:lstStyle/>
          <a:p>
            <a:r>
              <a:rPr lang="en-US" sz="1600" dirty="0" smtClean="0"/>
              <a:t>Baltimore Ravens WR </a:t>
            </a:r>
            <a:r>
              <a:rPr lang="en-US" sz="1600" dirty="0" err="1" smtClean="0"/>
              <a:t>Donte</a:t>
            </a:r>
            <a:r>
              <a:rPr lang="en-US" sz="1600" dirty="0" smtClean="0"/>
              <a:t> </a:t>
            </a:r>
            <a:r>
              <a:rPr lang="en-US" sz="1600" dirty="0" err="1" smtClean="0"/>
              <a:t>Stallworth</a:t>
            </a:r>
            <a:r>
              <a:rPr lang="en-US" sz="1600" dirty="0" smtClean="0"/>
              <a:t> was charged with 2</a:t>
            </a:r>
            <a:r>
              <a:rPr lang="en-US" sz="1600" baseline="30000" dirty="0" smtClean="0"/>
              <a:t>nd</a:t>
            </a:r>
            <a:r>
              <a:rPr lang="en-US" sz="1600" dirty="0" smtClean="0"/>
              <a:t> Degree Inv. Manslaughter and DUI for hitting and killing a pedestrian with his car on March 14, 2009.  He pled guilty and received a 30-day jail sentence, 1,000 hours of community service</a:t>
            </a:r>
            <a:r>
              <a:rPr lang="en-US" sz="1600" smtClean="0"/>
              <a:t>, and </a:t>
            </a:r>
            <a:r>
              <a:rPr lang="en-US" sz="1600" dirty="0" smtClean="0"/>
              <a:t>8 years probation</a:t>
            </a:r>
            <a:endParaRPr lang="en-US" sz="1600" dirty="0"/>
          </a:p>
        </p:txBody>
      </p:sp>
      <p:pic>
        <p:nvPicPr>
          <p:cNvPr id="8" name="Content Placeholder 7" descr="donte_stallworth.jpg"/>
          <p:cNvPicPr>
            <a:picLocks noGrp="1" noChangeAspect="1"/>
          </p:cNvPicPr>
          <p:nvPr>
            <p:ph sz="half" idx="2"/>
          </p:nvPr>
        </p:nvPicPr>
        <p:blipFill>
          <a:blip r:embed="rId2" cstate="print"/>
          <a:stretch>
            <a:fillRect/>
          </a:stretch>
        </p:blipFill>
        <p:spPr>
          <a:xfrm>
            <a:off x="5181600" y="1143000"/>
            <a:ext cx="2707779" cy="343204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Criminal Homicide (cont’d)</a:t>
            </a:r>
            <a:endParaRPr lang="en-US" dirty="0"/>
          </a:p>
        </p:txBody>
      </p:sp>
      <p:sp>
        <p:nvSpPr>
          <p:cNvPr id="3" name="Content Placeholder 2"/>
          <p:cNvSpPr>
            <a:spLocks noGrp="1"/>
          </p:cNvSpPr>
          <p:nvPr>
            <p:ph sz="half" idx="1"/>
          </p:nvPr>
        </p:nvSpPr>
        <p:spPr>
          <a:xfrm>
            <a:off x="228600" y="1646237"/>
            <a:ext cx="4038600" cy="4525963"/>
          </a:xfrm>
        </p:spPr>
        <p:txBody>
          <a:bodyPr/>
          <a:lstStyle/>
          <a:p>
            <a:r>
              <a:rPr lang="en-US" b="1" u="sng" dirty="0" smtClean="0">
                <a:solidFill>
                  <a:srgbClr val="FFFF00"/>
                </a:solidFill>
              </a:rPr>
              <a:t>Negligent</a:t>
            </a:r>
            <a:r>
              <a:rPr lang="en-US" dirty="0" smtClean="0"/>
              <a:t> Homicide</a:t>
            </a:r>
          </a:p>
          <a:p>
            <a:r>
              <a:rPr lang="en-US" dirty="0" smtClean="0"/>
              <a:t>1)  cause of death is through failing to be </a:t>
            </a:r>
            <a:r>
              <a:rPr lang="en-US" b="1" u="sng" dirty="0" smtClean="0">
                <a:solidFill>
                  <a:srgbClr val="FFFF00"/>
                </a:solidFill>
              </a:rPr>
              <a:t>careful</a:t>
            </a:r>
            <a:r>
              <a:rPr lang="en-US" dirty="0" smtClean="0"/>
              <a:t> where extreme care should have been taken</a:t>
            </a:r>
          </a:p>
          <a:p>
            <a:r>
              <a:rPr lang="en-US" dirty="0" smtClean="0"/>
              <a:t>2)  most often applied to </a:t>
            </a:r>
            <a:r>
              <a:rPr lang="en-US" b="1" u="sng" dirty="0" smtClean="0">
                <a:solidFill>
                  <a:srgbClr val="FFFF00"/>
                </a:solidFill>
              </a:rPr>
              <a:t>work-related</a:t>
            </a:r>
            <a:r>
              <a:rPr lang="en-US" dirty="0" smtClean="0"/>
              <a:t> death</a:t>
            </a:r>
            <a:endParaRPr lang="en-US" dirty="0"/>
          </a:p>
        </p:txBody>
      </p:sp>
      <p:pic>
        <p:nvPicPr>
          <p:cNvPr id="5" name="Content Placeholder 4" descr="sago mine.jpg"/>
          <p:cNvPicPr>
            <a:picLocks noGrp="1" noChangeAspect="1"/>
          </p:cNvPicPr>
          <p:nvPr>
            <p:ph sz="half" idx="2"/>
          </p:nvPr>
        </p:nvPicPr>
        <p:blipFill>
          <a:blip r:embed="rId2" cstate="print"/>
          <a:stretch>
            <a:fillRect/>
          </a:stretch>
        </p:blipFill>
        <p:spPr>
          <a:xfrm>
            <a:off x="5486400" y="4368800"/>
            <a:ext cx="2310705" cy="1540470"/>
          </a:xfrm>
        </p:spPr>
      </p:pic>
      <p:sp>
        <p:nvSpPr>
          <p:cNvPr id="6" name="TextBox 5"/>
          <p:cNvSpPr txBox="1"/>
          <p:nvPr/>
        </p:nvSpPr>
        <p:spPr>
          <a:xfrm>
            <a:off x="4953000" y="5909270"/>
            <a:ext cx="4038600" cy="923330"/>
          </a:xfrm>
          <a:prstGeom prst="rect">
            <a:avLst/>
          </a:prstGeom>
          <a:noFill/>
        </p:spPr>
        <p:txBody>
          <a:bodyPr wrap="square" rtlCol="0">
            <a:spAutoFit/>
          </a:bodyPr>
          <a:lstStyle/>
          <a:p>
            <a:r>
              <a:rPr lang="en-US" dirty="0" smtClean="0"/>
              <a:t>In January 2006, the deaths of 13 miners at the Sago Coal Mine in West Virginia was ruled as negligent homicide</a:t>
            </a:r>
            <a:endParaRPr lang="en-US" dirty="0"/>
          </a:p>
        </p:txBody>
      </p:sp>
      <p:pic>
        <p:nvPicPr>
          <p:cNvPr id="1026" name="Picture 2" descr="http://asapblogs.typepad.com/photos/uncategorized/2007/04/17/virginia_tech_shoot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5500" y="838200"/>
            <a:ext cx="2897339" cy="1905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191000" y="2743200"/>
            <a:ext cx="4800600" cy="1323439"/>
          </a:xfrm>
          <a:prstGeom prst="rect">
            <a:avLst/>
          </a:prstGeom>
          <a:noFill/>
        </p:spPr>
        <p:txBody>
          <a:bodyPr wrap="square" rtlCol="0">
            <a:spAutoFit/>
          </a:bodyPr>
          <a:lstStyle/>
          <a:p>
            <a:r>
              <a:rPr lang="en-US" sz="1600" dirty="0" smtClean="0"/>
              <a:t>In March of 2012, two of victim’s families from the 2007 shooting were awarded $4 million each in wrongful death case.  The school was found guilty of negligence as it was determined they did not do enough to warn faculty and students after the first shooting.</a:t>
            </a: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Non-Criminal Homicide</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Killing that is deemed </a:t>
            </a:r>
            <a:r>
              <a:rPr lang="en-US" b="1" u="sng" dirty="0" smtClean="0">
                <a:solidFill>
                  <a:srgbClr val="FFFF00"/>
                </a:solidFill>
              </a:rPr>
              <a:t>justifiable</a:t>
            </a:r>
            <a:r>
              <a:rPr lang="en-US" dirty="0" smtClean="0"/>
              <a:t> and is not considered to be a </a:t>
            </a:r>
            <a:r>
              <a:rPr lang="en-US" b="1" u="sng" dirty="0" smtClean="0">
                <a:solidFill>
                  <a:srgbClr val="FFFF00"/>
                </a:solidFill>
              </a:rPr>
              <a:t>crime</a:t>
            </a:r>
            <a:endParaRPr lang="en-US" dirty="0" smtClean="0">
              <a:solidFill>
                <a:srgbClr val="FFFF00"/>
              </a:solidFill>
            </a:endParaRPr>
          </a:p>
          <a:p>
            <a:r>
              <a:rPr lang="en-US" dirty="0" smtClean="0"/>
              <a:t>Examples include:</a:t>
            </a:r>
          </a:p>
          <a:p>
            <a:r>
              <a:rPr lang="en-US" dirty="0" smtClean="0"/>
              <a:t>1.  </a:t>
            </a:r>
            <a:r>
              <a:rPr lang="en-US" b="1" u="sng" dirty="0" smtClean="0">
                <a:solidFill>
                  <a:srgbClr val="FFFF00"/>
                </a:solidFill>
              </a:rPr>
              <a:t>self-defense</a:t>
            </a:r>
            <a:endParaRPr lang="en-US" dirty="0" smtClean="0">
              <a:solidFill>
                <a:srgbClr val="FFFF00"/>
              </a:solidFill>
            </a:endParaRPr>
          </a:p>
          <a:p>
            <a:r>
              <a:rPr lang="en-US" dirty="0" smtClean="0"/>
              <a:t>2.  </a:t>
            </a:r>
            <a:r>
              <a:rPr lang="en-US" b="1" u="sng" dirty="0" smtClean="0">
                <a:solidFill>
                  <a:srgbClr val="FFFF00"/>
                </a:solidFill>
              </a:rPr>
              <a:t>combat</a:t>
            </a:r>
            <a:r>
              <a:rPr lang="en-US" dirty="0" smtClean="0"/>
              <a:t> associated    with war</a:t>
            </a:r>
          </a:p>
          <a:p>
            <a:r>
              <a:rPr lang="en-US" dirty="0" smtClean="0"/>
              <a:t>3.  protecting the </a:t>
            </a:r>
            <a:r>
              <a:rPr lang="en-US" b="1" u="sng" dirty="0" smtClean="0">
                <a:solidFill>
                  <a:srgbClr val="FFFF00"/>
                </a:solidFill>
              </a:rPr>
              <a:t>safety</a:t>
            </a:r>
            <a:r>
              <a:rPr lang="en-US" dirty="0" smtClean="0"/>
              <a:t> of the public</a:t>
            </a:r>
            <a:endParaRPr lang="en-US" dirty="0"/>
          </a:p>
        </p:txBody>
      </p:sp>
      <p:pic>
        <p:nvPicPr>
          <p:cNvPr id="5" name="Content Placeholder 4" descr="benson gun.png"/>
          <p:cNvPicPr>
            <a:picLocks noGrp="1" noChangeAspect="1"/>
          </p:cNvPicPr>
          <p:nvPr>
            <p:ph sz="half" idx="2"/>
          </p:nvPr>
        </p:nvPicPr>
        <p:blipFill>
          <a:blip r:embed="rId2" cstate="print"/>
          <a:stretch>
            <a:fillRect/>
          </a:stretch>
        </p:blipFill>
        <p:spPr>
          <a:xfrm>
            <a:off x="5257800" y="1752600"/>
            <a:ext cx="2743200" cy="3657600"/>
          </a:xfrm>
        </p:spPr>
      </p:pic>
      <p:sp>
        <p:nvSpPr>
          <p:cNvPr id="6" name="TextBox 5"/>
          <p:cNvSpPr txBox="1"/>
          <p:nvPr/>
        </p:nvSpPr>
        <p:spPr>
          <a:xfrm>
            <a:off x="5181600" y="5486400"/>
            <a:ext cx="3276600" cy="1323439"/>
          </a:xfrm>
          <a:prstGeom prst="rect">
            <a:avLst/>
          </a:prstGeom>
          <a:noFill/>
        </p:spPr>
        <p:txBody>
          <a:bodyPr wrap="square" rtlCol="0">
            <a:spAutoFit/>
          </a:bodyPr>
          <a:lstStyle/>
          <a:p>
            <a:r>
              <a:rPr lang="en-US" sz="1600" dirty="0" smtClean="0"/>
              <a:t>If Det. Benson was to kill a suspect in self-defense or because he/she was posing a credible threat to public safety, she would not be charged with criminal homicide</a:t>
            </a:r>
            <a:endParaRPr 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TotalTime>
  <Words>534</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Homicide</vt:lpstr>
      <vt:lpstr>Considered a “Crime Against the Person”</vt:lpstr>
      <vt:lpstr>Criminal Homicide</vt:lpstr>
      <vt:lpstr>Criminal Homicide (cont’d)</vt:lpstr>
      <vt:lpstr>Criminal Homicide (cont’d)</vt:lpstr>
      <vt:lpstr>Criminal Homicide (cont’d)</vt:lpstr>
      <vt:lpstr>Criminal Homicide (cont’d)</vt:lpstr>
      <vt:lpstr>Non-Criminal Homicide</vt:lpstr>
    </vt:vector>
  </TitlesOfParts>
  <Company>CBSD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Homicide</dc:title>
  <dc:creator>Matthew R. Riley</dc:creator>
  <cp:lastModifiedBy>DONNELLY, JOHN</cp:lastModifiedBy>
  <cp:revision>19</cp:revision>
  <dcterms:created xsi:type="dcterms:W3CDTF">2009-05-06T17:37:52Z</dcterms:created>
  <dcterms:modified xsi:type="dcterms:W3CDTF">2014-11-20T11:50:15Z</dcterms:modified>
</cp:coreProperties>
</file>