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0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EC398-EC51-4DDE-8281-6F42B34A098B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A553-700D-4BB4-B3B6-5CCA7F0F7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1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EC398-EC51-4DDE-8281-6F42B34A098B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A553-700D-4BB4-B3B6-5CCA7F0F7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65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EC398-EC51-4DDE-8281-6F42B34A098B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A553-700D-4BB4-B3B6-5CCA7F0F7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87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EC398-EC51-4DDE-8281-6F42B34A098B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A553-700D-4BB4-B3B6-5CCA7F0F7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4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EC398-EC51-4DDE-8281-6F42B34A098B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A553-700D-4BB4-B3B6-5CCA7F0F7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1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EC398-EC51-4DDE-8281-6F42B34A098B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A553-700D-4BB4-B3B6-5CCA7F0F7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7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EC398-EC51-4DDE-8281-6F42B34A098B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A553-700D-4BB4-B3B6-5CCA7F0F7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3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EC398-EC51-4DDE-8281-6F42B34A098B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A553-700D-4BB4-B3B6-5CCA7F0F7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1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EC398-EC51-4DDE-8281-6F42B34A098B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A553-700D-4BB4-B3B6-5CCA7F0F7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8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EC398-EC51-4DDE-8281-6F42B34A098B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A553-700D-4BB4-B3B6-5CCA7F0F7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EC398-EC51-4DDE-8281-6F42B34A098B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A553-700D-4BB4-B3B6-5CCA7F0F7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6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EC398-EC51-4DDE-8281-6F42B34A098B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9A553-700D-4BB4-B3B6-5CCA7F0F7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6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hyperlink" Target="//upload.wikimedia.org/wikipedia/commons/9/93/Bloods_-_Gang_Sig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/>
          <a:lstStyle/>
          <a:p>
            <a:r>
              <a:rPr lang="en-US" u="sng" dirty="0" smtClean="0">
                <a:solidFill>
                  <a:schemeClr val="bg1"/>
                </a:solidFill>
              </a:rPr>
              <a:t>GANGS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19200"/>
            <a:ext cx="6400800" cy="533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Look at the following 3 trailers and fill out the quick chart below</a:t>
            </a: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307141"/>
              </p:ext>
            </p:extLst>
          </p:nvPr>
        </p:nvGraphicFramePr>
        <p:xfrm>
          <a:off x="609600" y="1752600"/>
          <a:ext cx="8153400" cy="4953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8350"/>
                <a:gridCol w="2038350"/>
                <a:gridCol w="2038350"/>
                <a:gridCol w="2038350"/>
              </a:tblGrid>
              <a:tr h="1238250">
                <a:tc>
                  <a:txBody>
                    <a:bodyPr/>
                    <a:lstStyle/>
                    <a:p>
                      <a:r>
                        <a:rPr lang="en-US" dirty="0" smtClean="0"/>
                        <a:t>Trailer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What did</a:t>
                      </a:r>
                      <a:r>
                        <a:rPr lang="en-US" baseline="0" dirty="0" smtClean="0"/>
                        <a:t> they want?</a:t>
                      </a:r>
                      <a:endParaRPr lang="en-US" dirty="0"/>
                    </a:p>
                  </a:txBody>
                  <a:tcPr/>
                </a:tc>
              </a:tr>
              <a:tr h="12382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382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382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957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2667000" cy="5032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Untouchables</a:t>
            </a:r>
            <a:endParaRPr lang="en-US" sz="2000" dirty="0"/>
          </a:p>
        </p:txBody>
      </p:sp>
      <p:pic>
        <p:nvPicPr>
          <p:cNvPr id="4" name="The Untouchables Trailer [SaveYouTube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4" y="457200"/>
            <a:ext cx="4664076" cy="321230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05200" y="3611562"/>
            <a:ext cx="2667000" cy="503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Gangs of New York</a:t>
            </a:r>
            <a:endParaRPr lang="en-US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67400" y="0"/>
            <a:ext cx="2667000" cy="503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/>
              <a:t>Boyz</a:t>
            </a:r>
            <a:r>
              <a:rPr lang="en-US" sz="2000" dirty="0" smtClean="0"/>
              <a:t> n the Hood</a:t>
            </a:r>
            <a:endParaRPr lang="en-US" sz="2000" dirty="0"/>
          </a:p>
        </p:txBody>
      </p:sp>
      <p:pic>
        <p:nvPicPr>
          <p:cNvPr id="7" name="Boyz n the hood Trailer [SaveYouTube.com]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00600" y="457200"/>
            <a:ext cx="4286250" cy="3214688"/>
          </a:xfrm>
          <a:prstGeom prst="rect">
            <a:avLst/>
          </a:prstGeom>
        </p:spPr>
      </p:pic>
      <p:pic>
        <p:nvPicPr>
          <p:cNvPr id="8" name="Gangs of New York Trailer HD (2002) [SaveYouTube.com]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3600" y="3995738"/>
            <a:ext cx="5359399" cy="301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10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2552700" cy="3809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600" dirty="0" smtClean="0"/>
              <a:t>Latin Kings – NYC and beyond</a:t>
            </a:r>
            <a:endParaRPr lang="en-US" sz="1600" dirty="0"/>
          </a:p>
        </p:txBody>
      </p:sp>
      <p:pic>
        <p:nvPicPr>
          <p:cNvPr id="1026" name="Picture 2" descr="File:Bloods - Gang Sig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67000"/>
            <a:ext cx="23368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angs7_09_1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362200" y="2667001"/>
            <a:ext cx="2552700" cy="380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dirty="0" smtClean="0"/>
              <a:t>Bloods (Red) –  LA and beyond</a:t>
            </a:r>
            <a:endParaRPr lang="en-US" sz="1600" dirty="0"/>
          </a:p>
        </p:txBody>
      </p:sp>
      <p:pic>
        <p:nvPicPr>
          <p:cNvPr id="1030" name="Picture 6" descr="http://www.vtwinbiker.com/Biker_Links/Clubs_/db_TribesPhant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920" y="342899"/>
            <a:ext cx="3012555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210300" y="1"/>
            <a:ext cx="2552700" cy="380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dirty="0" smtClean="0"/>
              <a:t>Warlocks (Philly and beyond)</a:t>
            </a:r>
            <a:endParaRPr lang="en-US" sz="1600" dirty="0"/>
          </a:p>
        </p:txBody>
      </p:sp>
      <p:pic>
        <p:nvPicPr>
          <p:cNvPr id="1034" name="Picture 10" descr="http://iocni.com/wp-content/uploads/2010/12/Gambino_Crime_Famil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572000"/>
            <a:ext cx="304323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27000" y="4171951"/>
            <a:ext cx="2552700" cy="380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600" dirty="0" smtClean="0"/>
              <a:t>Italian Mafia (Gambino crime family….one of the 5 majors in NYC)</a:t>
            </a:r>
            <a:endParaRPr lang="en-US" sz="1600" dirty="0"/>
          </a:p>
        </p:txBody>
      </p:sp>
      <p:pic>
        <p:nvPicPr>
          <p:cNvPr id="1036" name="Picture 12" descr="http://laist.com/attachments/lindsayrebecca/hellsangels0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52950"/>
            <a:ext cx="25654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591300" y="4267201"/>
            <a:ext cx="2552700" cy="38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600" dirty="0" smtClean="0"/>
              <a:t>Hells Angels (CA)</a:t>
            </a:r>
            <a:endParaRPr lang="en-US" sz="1600" dirty="0"/>
          </a:p>
        </p:txBody>
      </p:sp>
      <p:pic>
        <p:nvPicPr>
          <p:cNvPr id="1038" name="Picture 14" descr="http://t0.gstatic.com/images?q=tbn:ANd9GcSekvm4EX-mfGSV3CDsE8BZaQIbE1Wt3XIsEGjHRvH5_mv9S42LqfdVbpW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20" y="2643187"/>
            <a:ext cx="25908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838700" y="2667000"/>
            <a:ext cx="2552700" cy="380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dirty="0" smtClean="0"/>
              <a:t>Crips (Blue) –  LA and beyond</a:t>
            </a:r>
            <a:endParaRPr lang="en-US" sz="16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733800" y="1828800"/>
            <a:ext cx="1600200" cy="380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dirty="0" smtClean="0"/>
              <a:t>Even the Poconos</a:t>
            </a:r>
            <a:endParaRPr lang="en-US" sz="1600" dirty="0"/>
          </a:p>
        </p:txBody>
      </p:sp>
      <p:cxnSp>
        <p:nvCxnSpPr>
          <p:cNvPr id="5" name="Straight Arrow Connector 4"/>
          <p:cNvCxnSpPr>
            <a:stCxn id="16" idx="2"/>
          </p:cNvCxnSpPr>
          <p:nvPr/>
        </p:nvCxnSpPr>
        <p:spPr>
          <a:xfrm flipH="1">
            <a:off x="3962400" y="2209799"/>
            <a:ext cx="571500" cy="3048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6" idx="2"/>
          </p:cNvCxnSpPr>
          <p:nvPr/>
        </p:nvCxnSpPr>
        <p:spPr>
          <a:xfrm>
            <a:off x="4533900" y="2209799"/>
            <a:ext cx="647700" cy="3048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286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GANGS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People who form groups closed to the general public to participate, typically, in criminal activity</a:t>
            </a:r>
          </a:p>
          <a:p>
            <a:r>
              <a:rPr lang="en-US" sz="1800" u="sng" dirty="0" smtClean="0"/>
              <a:t>Examples of such activity</a:t>
            </a:r>
            <a:r>
              <a:rPr lang="en-US" sz="1800" dirty="0" smtClean="0"/>
              <a:t>: drug trafficking, gun dealing, burglary, extortion (more refined version of robbery), auto theft, prostitution, and other organized crime </a:t>
            </a:r>
          </a:p>
          <a:p>
            <a:r>
              <a:rPr lang="en-US" sz="1800" u="sng" dirty="0" smtClean="0"/>
              <a:t>How are they identified</a:t>
            </a:r>
            <a:r>
              <a:rPr lang="en-US" sz="1800" dirty="0" smtClean="0"/>
              <a:t>? Symbols, emblems, tags/graffiti, colors, </a:t>
            </a:r>
            <a:r>
              <a:rPr lang="en-US" sz="1800" dirty="0" err="1" smtClean="0"/>
              <a:t>tatoos</a:t>
            </a:r>
            <a:endParaRPr lang="en-US" sz="1800" dirty="0" smtClean="0"/>
          </a:p>
          <a:p>
            <a:r>
              <a:rPr lang="en-US" sz="1800" u="sng" dirty="0" smtClean="0"/>
              <a:t>Concerns</a:t>
            </a:r>
            <a:r>
              <a:rPr lang="en-US" sz="1800" dirty="0" smtClean="0"/>
              <a:t>? Status, territory, $</a:t>
            </a:r>
          </a:p>
          <a:p>
            <a:r>
              <a:rPr lang="en-US" sz="1800" u="sng" dirty="0" smtClean="0"/>
              <a:t>How do you get in to a gang</a:t>
            </a:r>
            <a:r>
              <a:rPr lang="en-US" sz="1800" dirty="0" smtClean="0"/>
              <a:t>? Typically you have to go through a ritual which could include a fight, committing a crime, </a:t>
            </a:r>
            <a:r>
              <a:rPr lang="en-US" sz="1800" dirty="0" smtClean="0"/>
              <a:t>drive-by, or be assaulted by current members to prove </a:t>
            </a:r>
            <a:r>
              <a:rPr lang="en-US" sz="1800" smtClean="0"/>
              <a:t>their toughness</a:t>
            </a:r>
            <a:endParaRPr lang="en-US" sz="1800" dirty="0" smtClean="0"/>
          </a:p>
          <a:p>
            <a:r>
              <a:rPr lang="en-US" sz="1800" u="sng" dirty="0" smtClean="0"/>
              <a:t>Misconception: </a:t>
            </a:r>
            <a:r>
              <a:rPr lang="en-US" sz="1800" dirty="0" smtClean="0"/>
              <a:t>that it is a given you will prosper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financially from it membership in it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GO TO p. 84 and answer how the gang problem 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can be solved</a:t>
            </a:r>
            <a:endParaRPr lang="en-US" sz="1800" dirty="0"/>
          </a:p>
        </p:txBody>
      </p:sp>
      <p:pic>
        <p:nvPicPr>
          <p:cNvPr id="2050" name="Picture 2" descr="http://tomdiaz.files.wordpress.com/2009/04/drug_money_and_weapons_seized_by_the_mexican_police_and_the_dea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23240"/>
            <a:ext cx="3124200" cy="206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201</Words>
  <Application>Microsoft Office PowerPoint</Application>
  <PresentationFormat>On-screen Show (4:3)</PresentationFormat>
  <Paragraphs>27</Paragraphs>
  <Slides>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GANGS</vt:lpstr>
      <vt:lpstr>The Untouchables</vt:lpstr>
      <vt:lpstr>PowerPoint Presentation</vt:lpstr>
      <vt:lpstr>GANGS</vt:lpstr>
    </vt:vector>
  </TitlesOfParts>
  <Company>Central Bucks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GANGS</dc:title>
  <dc:creator>JODONNELLY</dc:creator>
  <cp:lastModifiedBy>JODONNELLY</cp:lastModifiedBy>
  <cp:revision>8</cp:revision>
  <dcterms:created xsi:type="dcterms:W3CDTF">2012-02-13T15:18:20Z</dcterms:created>
  <dcterms:modified xsi:type="dcterms:W3CDTF">2012-05-01T15:43:27Z</dcterms:modified>
</cp:coreProperties>
</file>