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6" r:id="rId3"/>
    <p:sldId id="257" r:id="rId4"/>
    <p:sldId id="266" r:id="rId5"/>
    <p:sldId id="259" r:id="rId6"/>
    <p:sldId id="260" r:id="rId7"/>
    <p:sldId id="261" r:id="rId8"/>
    <p:sldId id="263" r:id="rId9"/>
    <p:sldId id="262" r:id="rId10"/>
    <p:sldId id="264" r:id="rId11"/>
    <p:sldId id="265" r:id="rId12"/>
    <p:sldId id="268" r:id="rId13"/>
    <p:sldId id="277"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FD3EF-2F58-49B9-BF30-16280246E31C}" type="datetimeFigureOut">
              <a:rPr lang="en-US" smtClean="0"/>
              <a:pPr/>
              <a:t>9/4/2015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EA0D6-4780-4C71-89A3-4A741991EC80}" type="slidenum">
              <a:rPr lang="en-US" smtClean="0"/>
              <a:pPr/>
              <a:t>‹#›</a:t>
            </a:fld>
            <a:endParaRPr lang="en-US"/>
          </a:p>
        </p:txBody>
      </p:sp>
    </p:spTree>
    <p:extLst>
      <p:ext uri="{BB962C8B-B14F-4D97-AF65-F5344CB8AC3E}">
        <p14:creationId xmlns:p14="http://schemas.microsoft.com/office/powerpoint/2010/main" val="179642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52296C-027B-4D99-BD2F-08AC959477C3}"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52296C-027B-4D99-BD2F-08AC959477C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52296C-027B-4D99-BD2F-08AC959477C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52296C-027B-4D99-BD2F-08AC959477C3}"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52296C-027B-4D99-BD2F-08AC959477C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344651-4E70-4CDA-B296-94050627448D}" type="datetimeFigureOut">
              <a:rPr lang="en-US" smtClean="0"/>
              <a:pPr/>
              <a:t>9/4/2015</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DDADFCF-C0E0-454A-868B-0CD66562F7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344651-4E70-4CDA-B296-94050627448D}" type="datetimeFigureOut">
              <a:rPr lang="en-US" smtClean="0"/>
              <a:pPr/>
              <a:t>9/4/2015</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DDADFCF-C0E0-454A-868B-0CD66562F7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344651-4E70-4CDA-B296-94050627448D}" type="datetimeFigureOut">
              <a:rPr lang="en-US" smtClean="0"/>
              <a:pPr/>
              <a:t>9/4/2015</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DDADFCF-C0E0-454A-868B-0CD66562F7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6344651-4E70-4CDA-B296-94050627448D}" type="datetimeFigureOut">
              <a:rPr lang="en-US" smtClean="0"/>
              <a:pPr/>
              <a:t>9/4/2015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DADFCF-C0E0-454A-868B-0CD66562F7E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6344651-4E70-4CDA-B296-94050627448D}" type="datetimeFigureOut">
              <a:rPr lang="en-US" smtClean="0"/>
              <a:pPr/>
              <a:t>9/4/2015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DADFCF-C0E0-454A-868B-0CD66562F7ED}"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344651-4E70-4CDA-B296-94050627448D}" type="datetimeFigureOut">
              <a:rPr lang="en-US" smtClean="0"/>
              <a:pPr/>
              <a:t>9/4/2015</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DDADFCF-C0E0-454A-868B-0CD66562F7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n3ru_S_5k2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5105400" cy="734568"/>
          </a:xfrm>
        </p:spPr>
        <p:txBody>
          <a:bodyPr/>
          <a:lstStyle/>
          <a:p>
            <a:r>
              <a:rPr lang="en-US" dirty="0" smtClean="0"/>
              <a:t>absolutism</a:t>
            </a:r>
            <a:endParaRPr lang="en-US" dirty="0"/>
          </a:p>
        </p:txBody>
      </p:sp>
      <p:sp>
        <p:nvSpPr>
          <p:cNvPr id="3" name="Subtitle 2"/>
          <p:cNvSpPr>
            <a:spLocks noGrp="1"/>
          </p:cNvSpPr>
          <p:nvPr>
            <p:ph type="subTitle" idx="1"/>
          </p:nvPr>
        </p:nvSpPr>
        <p:spPr>
          <a:xfrm>
            <a:off x="1524000" y="838200"/>
            <a:ext cx="5114778" cy="1101248"/>
          </a:xfrm>
        </p:spPr>
        <p:txBody>
          <a:bodyPr/>
          <a:lstStyle/>
          <a:p>
            <a:r>
              <a:rPr lang="en-US" dirty="0" smtClean="0"/>
              <a:t>1600-1700’s</a:t>
            </a:r>
            <a:endParaRPr lang="en-US" dirty="0"/>
          </a:p>
        </p:txBody>
      </p:sp>
      <p:sp>
        <p:nvSpPr>
          <p:cNvPr id="4" name="TextBox 3"/>
          <p:cNvSpPr txBox="1"/>
          <p:nvPr/>
        </p:nvSpPr>
        <p:spPr>
          <a:xfrm>
            <a:off x="2971800" y="2057400"/>
            <a:ext cx="5867400" cy="1815882"/>
          </a:xfrm>
          <a:prstGeom prst="rect">
            <a:avLst/>
          </a:prstGeom>
          <a:noFill/>
        </p:spPr>
        <p:txBody>
          <a:bodyPr wrap="square" rtlCol="0">
            <a:spAutoFit/>
          </a:bodyPr>
          <a:lstStyle/>
          <a:p>
            <a:r>
              <a:rPr lang="en-US" sz="2800" dirty="0" smtClean="0"/>
              <a:t>“When the power of love overcomes the love of power, the world will know peace.”</a:t>
            </a:r>
          </a:p>
          <a:p>
            <a:r>
              <a:rPr lang="en-US" sz="2800" dirty="0"/>
              <a:t> </a:t>
            </a:r>
            <a:r>
              <a:rPr lang="en-US" sz="2800" dirty="0" smtClean="0"/>
              <a:t>   </a:t>
            </a:r>
            <a:r>
              <a:rPr lang="en-US" sz="2800" dirty="0" smtClean="0"/>
              <a:t>– </a:t>
            </a:r>
            <a:r>
              <a:rPr lang="en-US" sz="2800" dirty="0" smtClean="0"/>
              <a:t>Jimi </a:t>
            </a:r>
            <a:r>
              <a:rPr lang="en-US" sz="2800" dirty="0"/>
              <a:t>H</a:t>
            </a:r>
            <a:r>
              <a:rPr lang="en-US" sz="2800" dirty="0" smtClean="0"/>
              <a:t>endrix</a:t>
            </a:r>
            <a:endParaRPr lang="en-US" sz="2800" dirty="0"/>
          </a:p>
        </p:txBody>
      </p:sp>
      <p:sp>
        <p:nvSpPr>
          <p:cNvPr id="5" name="TextBox 4"/>
          <p:cNvSpPr txBox="1"/>
          <p:nvPr/>
        </p:nvSpPr>
        <p:spPr>
          <a:xfrm>
            <a:off x="3124200" y="5334000"/>
            <a:ext cx="5029200" cy="830997"/>
          </a:xfrm>
          <a:prstGeom prst="rect">
            <a:avLst/>
          </a:prstGeom>
          <a:noFill/>
        </p:spPr>
        <p:txBody>
          <a:bodyPr wrap="square" rtlCol="0">
            <a:spAutoFit/>
          </a:bodyPr>
          <a:lstStyle/>
          <a:p>
            <a:pPr algn="ctr"/>
            <a:r>
              <a:rPr lang="en-US" sz="2400" dirty="0" smtClean="0"/>
              <a:t>Power can corrupt, but absolute power can corrupt absolutely!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The Great of Russia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ROMANOV family in power for over 300 years</a:t>
            </a:r>
          </a:p>
          <a:p>
            <a:r>
              <a:rPr lang="en-US" dirty="0" smtClean="0"/>
              <a:t>Peter’s goal was to “WESTERNIZE” Russia	</a:t>
            </a:r>
          </a:p>
          <a:p>
            <a:r>
              <a:rPr lang="en-US" dirty="0" smtClean="0"/>
              <a:t>Merciless</a:t>
            </a:r>
          </a:p>
          <a:p>
            <a:r>
              <a:rPr lang="en-US" dirty="0" smtClean="0"/>
              <a:t>Willing to do anything to promote advancements of Russia</a:t>
            </a:r>
          </a:p>
          <a:p>
            <a:r>
              <a:rPr lang="en-US" dirty="0" smtClean="0"/>
              <a:t>Successfully accomplishes his goals</a:t>
            </a:r>
          </a:p>
          <a:p>
            <a:pPr lvl="1"/>
            <a:endParaRPr lang="en-US" dirty="0" smtClean="0"/>
          </a:p>
          <a:p>
            <a:pPr lvl="1"/>
            <a:endParaRPr lang="en-US" dirty="0"/>
          </a:p>
        </p:txBody>
      </p:sp>
      <p:pic>
        <p:nvPicPr>
          <p:cNvPr id="5" name="Content Placeholder 4" descr="Peter_the_Great.jpg"/>
          <p:cNvPicPr>
            <a:picLocks noGrp="1" noChangeAspect="1"/>
          </p:cNvPicPr>
          <p:nvPr>
            <p:ph sz="half" idx="2"/>
          </p:nvPr>
        </p:nvPicPr>
        <p:blipFill>
          <a:blip r:embed="rId2" cstate="print"/>
          <a:stretch>
            <a:fillRect/>
          </a:stretch>
        </p:blipFill>
        <p:spPr>
          <a:xfrm>
            <a:off x="4252912" y="1720056"/>
            <a:ext cx="3371850" cy="42862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“westernization”</a:t>
            </a:r>
            <a:endParaRPr lang="en-US" dirty="0"/>
          </a:p>
        </p:txBody>
      </p:sp>
      <p:sp>
        <p:nvSpPr>
          <p:cNvPr id="3" name="Content Placeholder 2"/>
          <p:cNvSpPr>
            <a:spLocks noGrp="1"/>
          </p:cNvSpPr>
          <p:nvPr>
            <p:ph idx="1"/>
          </p:nvPr>
        </p:nvSpPr>
        <p:spPr/>
        <p:txBody>
          <a:bodyPr/>
          <a:lstStyle/>
          <a:p>
            <a:pPr lvl="1"/>
            <a:r>
              <a:rPr lang="en-US" dirty="0" smtClean="0"/>
              <a:t>Modernize it; bring it up to speed with Western Europe</a:t>
            </a:r>
          </a:p>
          <a:p>
            <a:pPr lvl="1"/>
            <a:r>
              <a:rPr lang="en-US" dirty="0" smtClean="0"/>
              <a:t>Take a peasant nation and educate and modernize it BUT </a:t>
            </a:r>
            <a:r>
              <a:rPr lang="en-US" b="1" i="1" u="sng" dirty="0" smtClean="0"/>
              <a:t>not free it</a:t>
            </a:r>
          </a:p>
          <a:p>
            <a:pPr lvl="1"/>
            <a:r>
              <a:rPr lang="en-US" dirty="0" smtClean="0"/>
              <a:t>Creates a Navy</a:t>
            </a:r>
          </a:p>
          <a:p>
            <a:pPr lvl="1"/>
            <a:r>
              <a:rPr lang="en-US" dirty="0" smtClean="0"/>
              <a:t>Built new capital of St. Petersburg</a:t>
            </a:r>
          </a:p>
          <a:p>
            <a:pPr lvl="2"/>
            <a:r>
              <a:rPr lang="en-US" dirty="0" smtClean="0"/>
              <a:t>“Window to the Sea” (all granite to be sent here to build statues and fountains)</a:t>
            </a:r>
          </a:p>
          <a:p>
            <a:pPr lvl="1"/>
            <a:r>
              <a:rPr lang="en-US" dirty="0" smtClean="0"/>
              <a:t>Implements technical schools</a:t>
            </a:r>
          </a:p>
          <a:p>
            <a:pPr lvl="1"/>
            <a:r>
              <a:rPr lang="en-US" dirty="0" smtClean="0"/>
              <a:t>Newspapers</a:t>
            </a:r>
          </a:p>
          <a:p>
            <a:pPr lvl="1"/>
            <a:r>
              <a:rPr lang="en-US" dirty="0" smtClean="0"/>
              <a:t>Promotes women’s presence in society</a:t>
            </a:r>
          </a:p>
          <a:p>
            <a:pPr lvl="1"/>
            <a:r>
              <a:rPr lang="en-US" dirty="0" smtClean="0"/>
              <a:t>Become PATRIARCH of Russian Orthodox Church</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ucc.edu/egh-damerow/Louis_XIV.jpg"/>
          <p:cNvPicPr>
            <a:picLocks noChangeAspect="1" noChangeArrowheads="1"/>
          </p:cNvPicPr>
          <p:nvPr/>
        </p:nvPicPr>
        <p:blipFill>
          <a:blip r:embed="rId3" cstate="print"/>
          <a:srcRect/>
          <a:stretch>
            <a:fillRect/>
          </a:stretch>
        </p:blipFill>
        <p:spPr bwMode="auto">
          <a:xfrm>
            <a:off x="228600" y="171451"/>
            <a:ext cx="1371599" cy="1657349"/>
          </a:xfrm>
          <a:prstGeom prst="rect">
            <a:avLst/>
          </a:prstGeom>
          <a:noFill/>
        </p:spPr>
      </p:pic>
      <p:sp>
        <p:nvSpPr>
          <p:cNvPr id="3" name="TextBox 2"/>
          <p:cNvSpPr txBox="1"/>
          <p:nvPr/>
        </p:nvSpPr>
        <p:spPr>
          <a:xfrm>
            <a:off x="76200" y="1992868"/>
            <a:ext cx="1808252" cy="369332"/>
          </a:xfrm>
          <a:prstGeom prst="rect">
            <a:avLst/>
          </a:prstGeom>
          <a:noFill/>
        </p:spPr>
        <p:txBody>
          <a:bodyPr wrap="none" rtlCol="0">
            <a:spAutoFit/>
          </a:bodyPr>
          <a:lstStyle/>
          <a:p>
            <a:r>
              <a:rPr lang="en-US" b="1" dirty="0" smtClean="0"/>
              <a:t>Louis XIV- France</a:t>
            </a:r>
            <a:endParaRPr lang="en-US" b="1" dirty="0"/>
          </a:p>
        </p:txBody>
      </p:sp>
      <p:pic>
        <p:nvPicPr>
          <p:cNvPr id="1028" name="Picture 4" descr="http://1.bp.blogspot.com/_NJd0pYUa1U0/So2oL1wu7wI/AAAAAAAAEag/N5tQWpvMJtI/s400/Maria_Theresia250.jpg"/>
          <p:cNvPicPr>
            <a:picLocks noChangeAspect="1" noChangeArrowheads="1"/>
          </p:cNvPicPr>
          <p:nvPr/>
        </p:nvPicPr>
        <p:blipFill>
          <a:blip r:embed="rId4" cstate="print"/>
          <a:srcRect/>
          <a:stretch>
            <a:fillRect/>
          </a:stretch>
        </p:blipFill>
        <p:spPr bwMode="auto">
          <a:xfrm>
            <a:off x="2286000" y="76200"/>
            <a:ext cx="1676400" cy="2206143"/>
          </a:xfrm>
          <a:prstGeom prst="rect">
            <a:avLst/>
          </a:prstGeom>
          <a:noFill/>
        </p:spPr>
      </p:pic>
      <p:sp>
        <p:nvSpPr>
          <p:cNvPr id="5" name="TextBox 4"/>
          <p:cNvSpPr txBox="1"/>
          <p:nvPr/>
        </p:nvSpPr>
        <p:spPr>
          <a:xfrm>
            <a:off x="1905000" y="2286000"/>
            <a:ext cx="2462213" cy="369332"/>
          </a:xfrm>
          <a:prstGeom prst="rect">
            <a:avLst/>
          </a:prstGeom>
          <a:noFill/>
        </p:spPr>
        <p:txBody>
          <a:bodyPr wrap="none" rtlCol="0">
            <a:spAutoFit/>
          </a:bodyPr>
          <a:lstStyle/>
          <a:p>
            <a:r>
              <a:rPr lang="en-US" b="1" dirty="0" smtClean="0"/>
              <a:t>Maria Theresa – Austria</a:t>
            </a:r>
            <a:endParaRPr lang="en-US" b="1" dirty="0"/>
          </a:p>
        </p:txBody>
      </p:sp>
      <p:pic>
        <p:nvPicPr>
          <p:cNvPr id="1030" name="Picture 6" descr="http://www.shafe.co.uk/crystal/images/lshafe/Mytens_James_I_of_England_1621.jpg"/>
          <p:cNvPicPr>
            <a:picLocks noChangeAspect="1" noChangeArrowheads="1"/>
          </p:cNvPicPr>
          <p:nvPr/>
        </p:nvPicPr>
        <p:blipFill>
          <a:blip r:embed="rId5" cstate="print"/>
          <a:srcRect/>
          <a:stretch>
            <a:fillRect/>
          </a:stretch>
        </p:blipFill>
        <p:spPr bwMode="auto">
          <a:xfrm>
            <a:off x="4495800" y="76200"/>
            <a:ext cx="1745093" cy="2552866"/>
          </a:xfrm>
          <a:prstGeom prst="rect">
            <a:avLst/>
          </a:prstGeom>
          <a:noFill/>
        </p:spPr>
      </p:pic>
      <p:sp>
        <p:nvSpPr>
          <p:cNvPr id="7" name="TextBox 6"/>
          <p:cNvSpPr txBox="1"/>
          <p:nvPr/>
        </p:nvSpPr>
        <p:spPr>
          <a:xfrm>
            <a:off x="4495800" y="2667000"/>
            <a:ext cx="1768433" cy="369332"/>
          </a:xfrm>
          <a:prstGeom prst="rect">
            <a:avLst/>
          </a:prstGeom>
          <a:noFill/>
        </p:spPr>
        <p:txBody>
          <a:bodyPr wrap="none" rtlCol="0">
            <a:spAutoFit/>
          </a:bodyPr>
          <a:lstStyle/>
          <a:p>
            <a:r>
              <a:rPr lang="en-US" b="1" dirty="0" smtClean="0"/>
              <a:t>James I- England</a:t>
            </a:r>
            <a:endParaRPr lang="en-US" b="1" dirty="0"/>
          </a:p>
        </p:txBody>
      </p:sp>
      <p:pic>
        <p:nvPicPr>
          <p:cNvPr id="1032" name="Picture 8" descr="http://www.laughtergenealogy.com/bin/histprof/kings/img/charles_i_1625.jpg"/>
          <p:cNvPicPr>
            <a:picLocks noChangeAspect="1" noChangeArrowheads="1"/>
          </p:cNvPicPr>
          <p:nvPr/>
        </p:nvPicPr>
        <p:blipFill>
          <a:blip r:embed="rId6" cstate="print"/>
          <a:srcRect/>
          <a:stretch>
            <a:fillRect/>
          </a:stretch>
        </p:blipFill>
        <p:spPr bwMode="auto">
          <a:xfrm>
            <a:off x="76200" y="2895600"/>
            <a:ext cx="1905000" cy="2057401"/>
          </a:xfrm>
          <a:prstGeom prst="rect">
            <a:avLst/>
          </a:prstGeom>
          <a:noFill/>
        </p:spPr>
      </p:pic>
      <p:sp>
        <p:nvSpPr>
          <p:cNvPr id="9" name="TextBox 8"/>
          <p:cNvSpPr txBox="1"/>
          <p:nvPr/>
        </p:nvSpPr>
        <p:spPr>
          <a:xfrm>
            <a:off x="0" y="4953000"/>
            <a:ext cx="2057400" cy="369332"/>
          </a:xfrm>
          <a:prstGeom prst="rect">
            <a:avLst/>
          </a:prstGeom>
          <a:noFill/>
        </p:spPr>
        <p:txBody>
          <a:bodyPr wrap="square" rtlCol="0">
            <a:spAutoFit/>
          </a:bodyPr>
          <a:lstStyle/>
          <a:p>
            <a:r>
              <a:rPr lang="en-US" b="1" dirty="0" smtClean="0"/>
              <a:t>Charles I - England</a:t>
            </a:r>
            <a:endParaRPr lang="en-US" b="1" dirty="0"/>
          </a:p>
        </p:txBody>
      </p:sp>
      <p:pic>
        <p:nvPicPr>
          <p:cNvPr id="1034" name="Picture 10" descr="http://www.nationalgalleries.org/media/5/phillip_ii_king_of_spain.jpg"/>
          <p:cNvPicPr>
            <a:picLocks noChangeAspect="1" noChangeArrowheads="1"/>
          </p:cNvPicPr>
          <p:nvPr/>
        </p:nvPicPr>
        <p:blipFill>
          <a:blip r:embed="rId7" cstate="print"/>
          <a:srcRect/>
          <a:stretch>
            <a:fillRect/>
          </a:stretch>
        </p:blipFill>
        <p:spPr bwMode="auto">
          <a:xfrm>
            <a:off x="2290957" y="2836323"/>
            <a:ext cx="1499044" cy="2116677"/>
          </a:xfrm>
          <a:prstGeom prst="rect">
            <a:avLst/>
          </a:prstGeom>
          <a:noFill/>
        </p:spPr>
      </p:pic>
      <p:sp>
        <p:nvSpPr>
          <p:cNvPr id="11" name="TextBox 10"/>
          <p:cNvSpPr txBox="1"/>
          <p:nvPr/>
        </p:nvSpPr>
        <p:spPr>
          <a:xfrm>
            <a:off x="2209800" y="5029200"/>
            <a:ext cx="2057400" cy="369332"/>
          </a:xfrm>
          <a:prstGeom prst="rect">
            <a:avLst/>
          </a:prstGeom>
          <a:noFill/>
        </p:spPr>
        <p:txBody>
          <a:bodyPr wrap="square" rtlCol="0">
            <a:spAutoFit/>
          </a:bodyPr>
          <a:lstStyle/>
          <a:p>
            <a:r>
              <a:rPr lang="en-US" b="1" dirty="0" smtClean="0"/>
              <a:t>Phillip II- Spain </a:t>
            </a:r>
            <a:endParaRPr lang="en-US" b="1" dirty="0"/>
          </a:p>
        </p:txBody>
      </p:sp>
      <p:pic>
        <p:nvPicPr>
          <p:cNvPr id="1036" name="Picture 12" descr="http://www.hoasm.org/XIB/FlG1.jpg"/>
          <p:cNvPicPr>
            <a:picLocks noChangeAspect="1" noChangeArrowheads="1"/>
          </p:cNvPicPr>
          <p:nvPr/>
        </p:nvPicPr>
        <p:blipFill>
          <a:blip r:embed="rId8" cstate="print"/>
          <a:srcRect/>
          <a:stretch>
            <a:fillRect/>
          </a:stretch>
        </p:blipFill>
        <p:spPr bwMode="auto">
          <a:xfrm>
            <a:off x="6400800" y="152400"/>
            <a:ext cx="1629459" cy="2038350"/>
          </a:xfrm>
          <a:prstGeom prst="rect">
            <a:avLst/>
          </a:prstGeom>
          <a:noFill/>
        </p:spPr>
      </p:pic>
      <p:sp>
        <p:nvSpPr>
          <p:cNvPr id="13" name="TextBox 12"/>
          <p:cNvSpPr txBox="1"/>
          <p:nvPr/>
        </p:nvSpPr>
        <p:spPr>
          <a:xfrm>
            <a:off x="6232567" y="2209800"/>
            <a:ext cx="2073233" cy="646331"/>
          </a:xfrm>
          <a:prstGeom prst="rect">
            <a:avLst/>
          </a:prstGeom>
          <a:noFill/>
        </p:spPr>
        <p:txBody>
          <a:bodyPr wrap="square" rtlCol="0">
            <a:spAutoFit/>
          </a:bodyPr>
          <a:lstStyle/>
          <a:p>
            <a:pPr algn="ctr"/>
            <a:r>
              <a:rPr lang="en-US" b="1" dirty="0" smtClean="0"/>
              <a:t>Fredrick the Great- Prussia </a:t>
            </a:r>
            <a:endParaRPr lang="en-US" b="1" dirty="0"/>
          </a:p>
        </p:txBody>
      </p:sp>
      <p:pic>
        <p:nvPicPr>
          <p:cNvPr id="1038" name="Picture 14" descr="http://www.nndb.com/people/933/000092657/ivan-the-terrible-2-sized.jpg"/>
          <p:cNvPicPr>
            <a:picLocks noChangeAspect="1" noChangeArrowheads="1"/>
          </p:cNvPicPr>
          <p:nvPr/>
        </p:nvPicPr>
        <p:blipFill>
          <a:blip r:embed="rId9" cstate="print"/>
          <a:srcRect/>
          <a:stretch>
            <a:fillRect/>
          </a:stretch>
        </p:blipFill>
        <p:spPr bwMode="auto">
          <a:xfrm>
            <a:off x="4648200" y="3352800"/>
            <a:ext cx="1108982" cy="1552576"/>
          </a:xfrm>
          <a:prstGeom prst="rect">
            <a:avLst/>
          </a:prstGeom>
          <a:noFill/>
        </p:spPr>
      </p:pic>
      <p:sp>
        <p:nvSpPr>
          <p:cNvPr id="16" name="TextBox 15"/>
          <p:cNvSpPr txBox="1"/>
          <p:nvPr/>
        </p:nvSpPr>
        <p:spPr>
          <a:xfrm>
            <a:off x="4648200" y="5029200"/>
            <a:ext cx="1828800" cy="923330"/>
          </a:xfrm>
          <a:prstGeom prst="rect">
            <a:avLst/>
          </a:prstGeom>
          <a:noFill/>
        </p:spPr>
        <p:txBody>
          <a:bodyPr wrap="square" rtlCol="0">
            <a:spAutoFit/>
          </a:bodyPr>
          <a:lstStyle/>
          <a:p>
            <a:r>
              <a:rPr lang="en-US" b="1" dirty="0" smtClean="0"/>
              <a:t>Ivan the Terrible- Russia</a:t>
            </a:r>
            <a:endParaRPr lang="en-US" b="1" dirty="0"/>
          </a:p>
        </p:txBody>
      </p:sp>
      <p:pic>
        <p:nvPicPr>
          <p:cNvPr id="1040" name="Picture 16" descr="http://www.smartmoscow.com/history/peter.jpg"/>
          <p:cNvPicPr>
            <a:picLocks noChangeAspect="1" noChangeArrowheads="1"/>
          </p:cNvPicPr>
          <p:nvPr/>
        </p:nvPicPr>
        <p:blipFill>
          <a:blip r:embed="rId10" cstate="print"/>
          <a:srcRect/>
          <a:stretch>
            <a:fillRect/>
          </a:stretch>
        </p:blipFill>
        <p:spPr bwMode="auto">
          <a:xfrm>
            <a:off x="6172200" y="3276600"/>
            <a:ext cx="1728693" cy="1657351"/>
          </a:xfrm>
          <a:prstGeom prst="rect">
            <a:avLst/>
          </a:prstGeom>
          <a:noFill/>
        </p:spPr>
      </p:pic>
      <p:sp>
        <p:nvSpPr>
          <p:cNvPr id="18" name="TextBox 17"/>
          <p:cNvSpPr txBox="1"/>
          <p:nvPr/>
        </p:nvSpPr>
        <p:spPr>
          <a:xfrm>
            <a:off x="6400800" y="5029200"/>
            <a:ext cx="1828800" cy="646331"/>
          </a:xfrm>
          <a:prstGeom prst="rect">
            <a:avLst/>
          </a:prstGeom>
          <a:noFill/>
        </p:spPr>
        <p:txBody>
          <a:bodyPr wrap="square" rtlCol="0">
            <a:spAutoFit/>
          </a:bodyPr>
          <a:lstStyle/>
          <a:p>
            <a:r>
              <a:rPr lang="en-US" b="1" dirty="0" smtClean="0"/>
              <a:t>Peter the Great- Russia</a:t>
            </a:r>
            <a:endParaRPr lang="en-US" b="1" dirty="0"/>
          </a:p>
        </p:txBody>
      </p:sp>
      <p:pic>
        <p:nvPicPr>
          <p:cNvPr id="1042" name="Picture 18" descr="http://petersburg.blogs.wm.edu/files/2009/04/catherine_the_great.jpg"/>
          <p:cNvPicPr>
            <a:picLocks noChangeAspect="1" noChangeArrowheads="1"/>
          </p:cNvPicPr>
          <p:nvPr/>
        </p:nvPicPr>
        <p:blipFill>
          <a:blip r:embed="rId11" cstate="print"/>
          <a:srcRect/>
          <a:stretch>
            <a:fillRect/>
          </a:stretch>
        </p:blipFill>
        <p:spPr bwMode="auto">
          <a:xfrm>
            <a:off x="1274007" y="5413145"/>
            <a:ext cx="1088193" cy="1368655"/>
          </a:xfrm>
          <a:prstGeom prst="rect">
            <a:avLst/>
          </a:prstGeom>
          <a:noFill/>
        </p:spPr>
      </p:pic>
      <p:sp>
        <p:nvSpPr>
          <p:cNvPr id="20" name="TextBox 19"/>
          <p:cNvSpPr txBox="1"/>
          <p:nvPr/>
        </p:nvSpPr>
        <p:spPr>
          <a:xfrm>
            <a:off x="2362200" y="5754469"/>
            <a:ext cx="1828800" cy="646331"/>
          </a:xfrm>
          <a:prstGeom prst="rect">
            <a:avLst/>
          </a:prstGeom>
          <a:noFill/>
        </p:spPr>
        <p:txBody>
          <a:bodyPr wrap="square" rtlCol="0">
            <a:spAutoFit/>
          </a:bodyPr>
          <a:lstStyle/>
          <a:p>
            <a:r>
              <a:rPr lang="en-US" b="1" dirty="0" smtClean="0"/>
              <a:t>Catherine  the Great- Russia</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7772400" cy="5632311"/>
          </a:xfrm>
          <a:prstGeom prst="rect">
            <a:avLst/>
          </a:prstGeom>
        </p:spPr>
        <p:txBody>
          <a:bodyPr wrap="square">
            <a:spAutoFit/>
          </a:bodyPr>
          <a:lstStyle/>
          <a:p>
            <a:r>
              <a:rPr lang="en-US" dirty="0" smtClean="0"/>
              <a:t>                   </a:t>
            </a:r>
            <a:r>
              <a:rPr lang="en-US" u="sng" dirty="0" smtClean="0"/>
              <a:t> Absolute </a:t>
            </a:r>
            <a:r>
              <a:rPr lang="en-US" u="sng" dirty="0"/>
              <a:t>Monarchs – Baseball Card Activity</a:t>
            </a:r>
            <a:endParaRPr lang="en-US" dirty="0"/>
          </a:p>
          <a:p>
            <a:r>
              <a:rPr lang="en-US" dirty="0"/>
              <a:t>With a partner of your choice, you will create a baseball card that depicts one of the Absolute Monarchs that ruled after the Black Death.  You will use your text and the internet to gather info for the baseball card.  You will create your card on 2 slides in Power Point.</a:t>
            </a:r>
          </a:p>
          <a:p>
            <a:endParaRPr lang="en-US" u="sng" dirty="0"/>
          </a:p>
          <a:p>
            <a:r>
              <a:rPr lang="en-US" u="sng" dirty="0" smtClean="0"/>
              <a:t>Front </a:t>
            </a:r>
            <a:r>
              <a:rPr lang="en-US" u="sng" dirty="0"/>
              <a:t>of the Card</a:t>
            </a:r>
            <a:endParaRPr lang="en-US" dirty="0"/>
          </a:p>
          <a:p>
            <a:pPr marL="285750" lvl="0" indent="-285750">
              <a:buFont typeface="Arial" pitchFamily="34" charset="0"/>
              <a:buChar char="•"/>
            </a:pPr>
            <a:r>
              <a:rPr lang="en-US" dirty="0"/>
              <a:t>Picture of the leader</a:t>
            </a:r>
          </a:p>
          <a:p>
            <a:pPr marL="285750" lvl="0" indent="-285750">
              <a:buFont typeface="Arial" pitchFamily="34" charset="0"/>
              <a:buChar char="•"/>
            </a:pPr>
            <a:r>
              <a:rPr lang="en-US" dirty="0"/>
              <a:t>Name of the leader</a:t>
            </a:r>
          </a:p>
          <a:p>
            <a:pPr marL="285750" lvl="0" indent="-285750">
              <a:buFont typeface="Arial" pitchFamily="34" charset="0"/>
              <a:buChar char="•"/>
            </a:pPr>
            <a:r>
              <a:rPr lang="en-US" dirty="0"/>
              <a:t>Name of the country </a:t>
            </a:r>
          </a:p>
          <a:p>
            <a:pPr marL="285750" lvl="0" indent="-285750">
              <a:buFont typeface="Arial" pitchFamily="34" charset="0"/>
              <a:buChar char="•"/>
            </a:pPr>
            <a:r>
              <a:rPr lang="en-US" dirty="0"/>
              <a:t>Flag of the country</a:t>
            </a:r>
          </a:p>
          <a:p>
            <a:endParaRPr lang="en-US" u="sng" dirty="0" smtClean="0"/>
          </a:p>
          <a:p>
            <a:r>
              <a:rPr lang="en-US" u="sng" dirty="0" smtClean="0"/>
              <a:t>Back </a:t>
            </a:r>
            <a:r>
              <a:rPr lang="en-US" u="sng" dirty="0"/>
              <a:t>of the Card</a:t>
            </a:r>
            <a:endParaRPr lang="en-US" dirty="0"/>
          </a:p>
          <a:p>
            <a:pPr marL="285750" lvl="0" indent="-285750">
              <a:buFont typeface="Arial" pitchFamily="34" charset="0"/>
              <a:buChar char="•"/>
            </a:pPr>
            <a:r>
              <a:rPr lang="en-US" dirty="0"/>
              <a:t>List date of </a:t>
            </a:r>
            <a:r>
              <a:rPr lang="en-US" u="sng" dirty="0"/>
              <a:t>birth/death</a:t>
            </a:r>
            <a:r>
              <a:rPr lang="en-US" dirty="0"/>
              <a:t> and years of rule</a:t>
            </a:r>
          </a:p>
          <a:p>
            <a:pPr marL="285750" lvl="0" indent="-285750">
              <a:buFont typeface="Wingdings" pitchFamily="2" charset="2"/>
              <a:buChar char="ü"/>
            </a:pPr>
            <a:r>
              <a:rPr lang="en-US" dirty="0"/>
              <a:t>Organize the bullets below into 3 clean categories</a:t>
            </a:r>
          </a:p>
          <a:p>
            <a:pPr marL="285750" lvl="0" indent="-285750">
              <a:buFont typeface="Wingdings" pitchFamily="2" charset="2"/>
              <a:buChar char="ü"/>
            </a:pPr>
            <a:r>
              <a:rPr lang="en-US" dirty="0"/>
              <a:t>Have at least three (3) bullets in each category</a:t>
            </a:r>
          </a:p>
          <a:p>
            <a:pPr marL="285750" indent="-285750">
              <a:buFont typeface="Arial" pitchFamily="34" charset="0"/>
              <a:buChar char="•"/>
            </a:pPr>
            <a:r>
              <a:rPr lang="en-US" dirty="0"/>
              <a:t>List some </a:t>
            </a:r>
            <a:r>
              <a:rPr lang="en-US" u="sng" dirty="0"/>
              <a:t>bio info</a:t>
            </a:r>
            <a:r>
              <a:rPr lang="en-US" dirty="0"/>
              <a:t> (interesting facts, family life, growing up, etc…)</a:t>
            </a:r>
          </a:p>
          <a:p>
            <a:pPr marL="285750" lvl="0" indent="-285750">
              <a:buFont typeface="Arial" pitchFamily="34" charset="0"/>
              <a:buChar char="•"/>
            </a:pPr>
            <a:r>
              <a:rPr lang="en-US" dirty="0" smtClean="0"/>
              <a:t>List </a:t>
            </a:r>
            <a:r>
              <a:rPr lang="en-US" dirty="0"/>
              <a:t>examples of </a:t>
            </a:r>
            <a:r>
              <a:rPr lang="en-US" u="sng" dirty="0"/>
              <a:t>Absolutism and Divine Right </a:t>
            </a:r>
            <a:r>
              <a:rPr lang="en-US" dirty="0"/>
              <a:t> (How did it impact the people?)</a:t>
            </a:r>
          </a:p>
          <a:p>
            <a:pPr marL="285750" lvl="0" indent="-285750">
              <a:buFont typeface="Arial" pitchFamily="34" charset="0"/>
              <a:buChar char="•"/>
            </a:pPr>
            <a:r>
              <a:rPr lang="en-US" dirty="0"/>
              <a:t>List other positive </a:t>
            </a:r>
            <a:r>
              <a:rPr lang="en-US" u="sng" dirty="0" smtClean="0"/>
              <a:t>Accomplishments</a:t>
            </a:r>
            <a:endParaRPr lang="en-US" dirty="0"/>
          </a:p>
        </p:txBody>
      </p:sp>
    </p:spTree>
    <p:extLst>
      <p:ext uri="{BB962C8B-B14F-4D97-AF65-F5344CB8AC3E}">
        <p14:creationId xmlns:p14="http://schemas.microsoft.com/office/powerpoint/2010/main" val="2366024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eewebs.com/aerograd/1965_Topps_Mickey_Mantle_2.jpg"/>
          <p:cNvPicPr>
            <a:picLocks noChangeAspect="1" noChangeArrowheads="1"/>
          </p:cNvPicPr>
          <p:nvPr/>
        </p:nvPicPr>
        <p:blipFill>
          <a:blip r:embed="rId3" cstate="print"/>
          <a:srcRect/>
          <a:stretch>
            <a:fillRect/>
          </a:stretch>
        </p:blipFill>
        <p:spPr bwMode="auto">
          <a:xfrm>
            <a:off x="1219200" y="-1"/>
            <a:ext cx="6629400" cy="67847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957toppsset.com/1957%20Topps%20Back/1957%20Topps%20Mickey%20Mantle%20Back.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219200" y="381000"/>
            <a:ext cx="5943600" cy="6096000"/>
            <a:chOff x="1219200" y="228600"/>
            <a:chExt cx="6629400" cy="6934201"/>
          </a:xfrm>
        </p:grpSpPr>
        <p:pic>
          <p:nvPicPr>
            <p:cNvPr id="4" name="Picture 12" descr="http://www.hoasm.org/XIB/FlG1.jpg"/>
            <p:cNvPicPr>
              <a:picLocks noChangeAspect="1" noChangeArrowheads="1"/>
            </p:cNvPicPr>
            <p:nvPr/>
          </p:nvPicPr>
          <p:blipFill>
            <a:blip r:embed="rId3" cstate="print"/>
            <a:srcRect/>
            <a:stretch>
              <a:fillRect/>
            </a:stretch>
          </p:blipFill>
          <p:spPr bwMode="auto">
            <a:xfrm>
              <a:off x="1219200" y="304800"/>
              <a:ext cx="6629400" cy="6858001"/>
            </a:xfrm>
            <a:prstGeom prst="rect">
              <a:avLst/>
            </a:prstGeom>
            <a:noFill/>
          </p:spPr>
        </p:pic>
        <p:sp>
          <p:nvSpPr>
            <p:cNvPr id="5" name="Rectangle 4"/>
            <p:cNvSpPr/>
            <p:nvPr/>
          </p:nvSpPr>
          <p:spPr>
            <a:xfrm>
              <a:off x="1524000" y="228600"/>
              <a:ext cx="6324600" cy="6629400"/>
            </a:xfrm>
            <a:prstGeom prst="rect">
              <a:avLst/>
            </a:prstGeom>
            <a:noFill/>
            <a:ln w="692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8"/>
          <p:cNvGrpSpPr/>
          <p:nvPr/>
        </p:nvGrpSpPr>
        <p:grpSpPr>
          <a:xfrm>
            <a:off x="1371600" y="5029200"/>
            <a:ext cx="3810000" cy="1219200"/>
            <a:chOff x="1676400" y="5181600"/>
            <a:chExt cx="3810000" cy="1219200"/>
          </a:xfrm>
        </p:grpSpPr>
        <p:sp>
          <p:nvSpPr>
            <p:cNvPr id="7" name="Flowchart: Punched Tape 6"/>
            <p:cNvSpPr/>
            <p:nvPr/>
          </p:nvSpPr>
          <p:spPr>
            <a:xfrm>
              <a:off x="1676400" y="5181600"/>
              <a:ext cx="3810000" cy="1219200"/>
            </a:xfrm>
            <a:prstGeom prst="flowChartPunchedTa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5385137"/>
              <a:ext cx="3810000" cy="1015663"/>
            </a:xfrm>
            <a:prstGeom prst="rect">
              <a:avLst/>
            </a:prstGeom>
            <a:noFill/>
          </p:spPr>
          <p:txBody>
            <a:bodyPr wrap="square" rtlCol="0">
              <a:spAutoFit/>
            </a:bodyPr>
            <a:lstStyle/>
            <a:p>
              <a:pPr algn="ctr"/>
              <a:r>
                <a:rPr lang="en-US" sz="6000" b="1" dirty="0" smtClean="0">
                  <a:solidFill>
                    <a:schemeClr val="bg1"/>
                  </a:solidFill>
                  <a:latin typeface="Blackadder ITC" pitchFamily="82" charset="0"/>
                </a:rPr>
                <a:t>Prussia</a:t>
              </a:r>
              <a:endParaRPr lang="en-US" sz="6000" b="1" dirty="0">
                <a:solidFill>
                  <a:schemeClr val="bg1"/>
                </a:solidFill>
                <a:latin typeface="Blackadder ITC" pitchFamily="82" charset="0"/>
              </a:endParaRPr>
            </a:p>
          </p:txBody>
        </p:sp>
      </p:grpSp>
      <p:sp>
        <p:nvSpPr>
          <p:cNvPr id="11" name="TextBox 10"/>
          <p:cNvSpPr txBox="1"/>
          <p:nvPr/>
        </p:nvSpPr>
        <p:spPr>
          <a:xfrm>
            <a:off x="4343400" y="6135469"/>
            <a:ext cx="2971800" cy="461665"/>
          </a:xfrm>
          <a:prstGeom prst="rect">
            <a:avLst/>
          </a:prstGeom>
          <a:noFill/>
        </p:spPr>
        <p:txBody>
          <a:bodyPr wrap="square" rtlCol="0">
            <a:spAutoFit/>
          </a:bodyPr>
          <a:lstStyle/>
          <a:p>
            <a:pPr algn="ctr"/>
            <a:r>
              <a:rPr lang="en-US" sz="2400" b="1" dirty="0" smtClean="0">
                <a:ln>
                  <a:solidFill>
                    <a:schemeClr val="tx1"/>
                  </a:solidFill>
                </a:ln>
              </a:rPr>
              <a:t>Fredrick the Great</a:t>
            </a:r>
            <a:endParaRPr lang="en-US" sz="2400" b="1" dirty="0">
              <a:ln>
                <a:solidFill>
                  <a:schemeClr val="tx1"/>
                </a:solidFill>
              </a:ln>
            </a:endParaRPr>
          </a:p>
        </p:txBody>
      </p:sp>
      <p:sp>
        <p:nvSpPr>
          <p:cNvPr id="12" name="TextBox 11"/>
          <p:cNvSpPr txBox="1"/>
          <p:nvPr/>
        </p:nvSpPr>
        <p:spPr>
          <a:xfrm>
            <a:off x="4572000" y="5791200"/>
            <a:ext cx="2971800" cy="461665"/>
          </a:xfrm>
          <a:prstGeom prst="rect">
            <a:avLst/>
          </a:prstGeom>
          <a:noFill/>
        </p:spPr>
        <p:txBody>
          <a:bodyPr wrap="square" rtlCol="0">
            <a:spAutoFit/>
          </a:bodyPr>
          <a:lstStyle/>
          <a:p>
            <a:pPr algn="ctr"/>
            <a:r>
              <a:rPr lang="en-US" sz="2400" b="1" dirty="0" smtClean="0">
                <a:ln>
                  <a:solidFill>
                    <a:schemeClr val="tx1"/>
                  </a:solidFill>
                </a:ln>
              </a:rPr>
              <a:t>Monarch</a:t>
            </a:r>
            <a:endParaRPr lang="en-US" sz="2400" b="1" dirty="0">
              <a:ln>
                <a:solidFill>
                  <a:schemeClr val="tx1"/>
                </a:solidFill>
              </a:l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489813" y="651613"/>
            <a:ext cx="5670331" cy="5828043"/>
          </a:xfrm>
          <a:prstGeom prst="rect">
            <a:avLst/>
          </a:prstGeom>
          <a:noFill/>
          <a:ln w="692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28800" y="1143000"/>
            <a:ext cx="4724400" cy="4524315"/>
          </a:xfrm>
          <a:prstGeom prst="rect">
            <a:avLst/>
          </a:prstGeom>
          <a:noFill/>
        </p:spPr>
        <p:txBody>
          <a:bodyPr wrap="square" rtlCol="0">
            <a:spAutoFit/>
          </a:bodyPr>
          <a:lstStyle/>
          <a:p>
            <a:r>
              <a:rPr lang="en-US" b="1" dirty="0" smtClean="0"/>
              <a:t>Name of Monarch       Nation       years ruled</a:t>
            </a:r>
          </a:p>
          <a:p>
            <a:endParaRPr lang="en-US" b="1" dirty="0" smtClean="0"/>
          </a:p>
          <a:p>
            <a:r>
              <a:rPr lang="en-US" b="1" dirty="0" smtClean="0"/>
              <a:t>Birth date                      Death date  </a:t>
            </a:r>
          </a:p>
          <a:p>
            <a:endParaRPr lang="en-US" b="1" dirty="0" smtClean="0"/>
          </a:p>
          <a:p>
            <a:endParaRPr lang="en-US" b="1" dirty="0" smtClean="0"/>
          </a:p>
          <a:p>
            <a:r>
              <a:rPr lang="en-US" b="1" dirty="0" smtClean="0"/>
              <a:t>Short Bio:</a:t>
            </a:r>
          </a:p>
          <a:p>
            <a:endParaRPr lang="en-US" b="1" dirty="0" smtClean="0"/>
          </a:p>
          <a:p>
            <a:endParaRPr lang="en-US" b="1" dirty="0" smtClean="0"/>
          </a:p>
          <a:p>
            <a:endParaRPr lang="en-US" b="1" dirty="0" smtClean="0"/>
          </a:p>
          <a:p>
            <a:r>
              <a:rPr lang="en-US" b="1" dirty="0" smtClean="0"/>
              <a:t>List of Accomplishments:</a:t>
            </a:r>
          </a:p>
          <a:p>
            <a:endParaRPr lang="en-US" b="1" dirty="0" smtClean="0"/>
          </a:p>
          <a:p>
            <a:endParaRPr lang="en-US" b="1" dirty="0" smtClean="0"/>
          </a:p>
          <a:p>
            <a:endParaRPr lang="en-US" b="1" dirty="0" smtClean="0"/>
          </a:p>
          <a:p>
            <a:r>
              <a:rPr lang="en-US" b="1" dirty="0" smtClean="0"/>
              <a:t> Absolutism examples:</a:t>
            </a:r>
          </a:p>
          <a:p>
            <a:endParaRPr lang="en-US" b="1" dirty="0" smtClean="0"/>
          </a:p>
          <a:p>
            <a:r>
              <a:rPr lang="en-US" b="1" dirty="0" smtClean="0"/>
              <a:t>Divine right Examples: </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3105835"/>
            <a:ext cx="5410200" cy="369332"/>
          </a:xfrm>
          <a:prstGeom prst="rect">
            <a:avLst/>
          </a:prstGeom>
        </p:spPr>
        <p:txBody>
          <a:bodyPr wrap="square">
            <a:spAutoFit/>
          </a:bodyPr>
          <a:lstStyle/>
          <a:p>
            <a:r>
              <a:rPr lang="en-US" dirty="0" smtClean="0">
                <a:hlinkClick r:id="rId2"/>
              </a:rPr>
              <a:t>http://www.youtube.com/watch?v=n3ru_S_5k2c</a:t>
            </a:r>
            <a:endParaRPr lang="en-US" dirty="0"/>
          </a:p>
        </p:txBody>
      </p:sp>
      <p:sp>
        <p:nvSpPr>
          <p:cNvPr id="7" name="TextBox 6"/>
          <p:cNvSpPr txBox="1"/>
          <p:nvPr/>
        </p:nvSpPr>
        <p:spPr>
          <a:xfrm>
            <a:off x="1447800" y="1752600"/>
            <a:ext cx="5638800" cy="523220"/>
          </a:xfrm>
          <a:prstGeom prst="rect">
            <a:avLst/>
          </a:prstGeom>
          <a:noFill/>
        </p:spPr>
        <p:txBody>
          <a:bodyPr wrap="square" rtlCol="0">
            <a:spAutoFit/>
          </a:bodyPr>
          <a:lstStyle/>
          <a:p>
            <a:r>
              <a:rPr lang="en-US" sz="2800" dirty="0" smtClean="0"/>
              <a:t>ABSOLUTISM VIDEO CLIP! (3:22)</a:t>
            </a:r>
            <a:endParaRPr lang="en-US" sz="2800" dirty="0"/>
          </a:p>
        </p:txBody>
      </p:sp>
    </p:spTree>
    <p:extLst>
      <p:ext uri="{BB962C8B-B14F-4D97-AF65-F5344CB8AC3E}">
        <p14:creationId xmlns:p14="http://schemas.microsoft.com/office/powerpoint/2010/main" val="341302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Absolutism</a:t>
            </a:r>
            <a:endParaRPr lang="en-US" dirty="0"/>
          </a:p>
        </p:txBody>
      </p:sp>
      <p:sp>
        <p:nvSpPr>
          <p:cNvPr id="3" name="Content Placeholder 2"/>
          <p:cNvSpPr>
            <a:spLocks noGrp="1"/>
          </p:cNvSpPr>
          <p:nvPr>
            <p:ph idx="1"/>
          </p:nvPr>
        </p:nvSpPr>
        <p:spPr/>
        <p:txBody>
          <a:bodyPr>
            <a:normAutofit/>
          </a:bodyPr>
          <a:lstStyle/>
          <a:p>
            <a:r>
              <a:rPr lang="en-US" dirty="0" smtClean="0"/>
              <a:t>Basic Principle:</a:t>
            </a:r>
          </a:p>
          <a:p>
            <a:pPr lvl="1"/>
            <a:r>
              <a:rPr lang="en-US" dirty="0" smtClean="0">
                <a:solidFill>
                  <a:schemeClr val="tx2">
                    <a:lumMod val="60000"/>
                    <a:lumOff val="40000"/>
                  </a:schemeClr>
                </a:solidFill>
              </a:rPr>
              <a:t>Ruler has absolute power/control over all aspects of an individual citizen’s life</a:t>
            </a:r>
          </a:p>
          <a:p>
            <a:pPr lvl="1"/>
            <a:r>
              <a:rPr lang="en-US" dirty="0" smtClean="0">
                <a:solidFill>
                  <a:schemeClr val="tx2">
                    <a:lumMod val="60000"/>
                    <a:lumOff val="40000"/>
                  </a:schemeClr>
                </a:solidFill>
              </a:rPr>
              <a:t>Receives power from the belief in</a:t>
            </a:r>
          </a:p>
          <a:p>
            <a:pPr lvl="1">
              <a:buNone/>
            </a:pPr>
            <a:r>
              <a:rPr lang="en-US" dirty="0" smtClean="0">
                <a:solidFill>
                  <a:schemeClr val="tx2">
                    <a:lumMod val="60000"/>
                    <a:lumOff val="40000"/>
                  </a:schemeClr>
                </a:solidFill>
              </a:rPr>
              <a:t>		 </a:t>
            </a:r>
            <a:r>
              <a:rPr lang="en-US" b="1" dirty="0" smtClean="0">
                <a:solidFill>
                  <a:schemeClr val="tx2">
                    <a:lumMod val="60000"/>
                    <a:lumOff val="40000"/>
                  </a:schemeClr>
                </a:solidFill>
              </a:rPr>
              <a:t>“DIVINE RIGHT”</a:t>
            </a:r>
          </a:p>
          <a:p>
            <a:pPr lvl="5"/>
            <a:r>
              <a:rPr lang="en-US" b="1" dirty="0" smtClean="0">
                <a:solidFill>
                  <a:schemeClr val="tx2">
                    <a:lumMod val="60000"/>
                    <a:lumOff val="40000"/>
                  </a:schemeClr>
                </a:solidFill>
              </a:rPr>
              <a:t>Ruler’s power is granted by the grace of God</a:t>
            </a:r>
          </a:p>
          <a:p>
            <a:pPr marL="274320" lvl="1" indent="-274320">
              <a:spcBef>
                <a:spcPts val="600"/>
              </a:spcBef>
              <a:buClr>
                <a:schemeClr val="tx2"/>
              </a:buClr>
              <a:buSzPct val="73000"/>
              <a:buFont typeface="Wingdings 2"/>
              <a:buChar char=""/>
            </a:pPr>
            <a:r>
              <a:rPr lang="en-US" sz="2400" dirty="0">
                <a:solidFill>
                  <a:schemeClr val="tx1"/>
                </a:solidFill>
              </a:rPr>
              <a:t>Reasons why it emerged: </a:t>
            </a:r>
            <a:endParaRPr lang="en-US" dirty="0">
              <a:solidFill>
                <a:schemeClr val="tx1"/>
              </a:solidFill>
            </a:endParaRPr>
          </a:p>
          <a:p>
            <a:pPr lvl="1"/>
            <a:r>
              <a:rPr lang="en-US" dirty="0">
                <a:solidFill>
                  <a:schemeClr val="tx2">
                    <a:lumMod val="60000"/>
                    <a:lumOff val="40000"/>
                  </a:schemeClr>
                </a:solidFill>
              </a:rPr>
              <a:t>R</a:t>
            </a:r>
            <a:r>
              <a:rPr lang="en-US" dirty="0" smtClean="0">
                <a:solidFill>
                  <a:schemeClr val="tx2">
                    <a:lumMod val="60000"/>
                    <a:lumOff val="40000"/>
                  </a:schemeClr>
                </a:solidFill>
              </a:rPr>
              <a:t>ise </a:t>
            </a:r>
            <a:r>
              <a:rPr lang="en-US" dirty="0">
                <a:solidFill>
                  <a:schemeClr val="tx2">
                    <a:lumMod val="60000"/>
                    <a:lumOff val="40000"/>
                  </a:schemeClr>
                </a:solidFill>
              </a:rPr>
              <a:t>of cities, strengthening of kingdoms, weakening of </a:t>
            </a:r>
            <a:r>
              <a:rPr lang="en-US" dirty="0" smtClean="0">
                <a:solidFill>
                  <a:schemeClr val="tx2">
                    <a:lumMod val="60000"/>
                    <a:lumOff val="40000"/>
                  </a:schemeClr>
                </a:solidFill>
              </a:rPr>
              <a:t>church are among some of the primary reasons why it emerged.</a:t>
            </a:r>
            <a:endParaRPr lang="en-US" dirty="0">
              <a:solidFill>
                <a:schemeClr val="tx2">
                  <a:lumMod val="60000"/>
                  <a:lumOff val="40000"/>
                </a:schemeClr>
              </a:solidFill>
            </a:endParaRPr>
          </a:p>
          <a:p>
            <a:pPr lvl="5"/>
            <a:endParaRPr lang="en-US" b="1" dirty="0" smtClean="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Absolutism’s challenges</a:t>
            </a:r>
            <a:endParaRPr lang="en-US" dirty="0"/>
          </a:p>
        </p:txBody>
      </p:sp>
      <p:sp>
        <p:nvSpPr>
          <p:cNvPr id="3" name="Content Placeholder 2"/>
          <p:cNvSpPr>
            <a:spLocks noGrp="1"/>
          </p:cNvSpPr>
          <p:nvPr>
            <p:ph idx="1"/>
          </p:nvPr>
        </p:nvSpPr>
        <p:spPr/>
        <p:txBody>
          <a:bodyPr/>
          <a:lstStyle/>
          <a:p>
            <a:r>
              <a:rPr lang="en-US" smtClean="0">
                <a:solidFill>
                  <a:srgbClr val="FF0000"/>
                </a:solidFill>
              </a:rPr>
              <a:t>People </a:t>
            </a:r>
            <a:r>
              <a:rPr lang="en-US" dirty="0" smtClean="0">
                <a:solidFill>
                  <a:srgbClr val="FF0000"/>
                </a:solidFill>
              </a:rPr>
              <a:t>began to resent total control and question DIVINE RIGHT</a:t>
            </a:r>
          </a:p>
          <a:p>
            <a:r>
              <a:rPr lang="en-US" dirty="0" smtClean="0">
                <a:solidFill>
                  <a:srgbClr val="FF0000"/>
                </a:solidFill>
              </a:rPr>
              <a:t>Renaissance ideals bred discussions of DEMOCRACY</a:t>
            </a:r>
          </a:p>
          <a:p>
            <a:r>
              <a:rPr lang="en-US" dirty="0" smtClean="0"/>
              <a:t>Success of England’s Parliament intrigued many in surrounding nations</a:t>
            </a:r>
          </a:p>
          <a:p>
            <a:r>
              <a:rPr lang="en-US" dirty="0" smtClean="0"/>
              <a:t>Emerging studies in Social Sciences such as </a:t>
            </a:r>
            <a:r>
              <a:rPr lang="en-US" dirty="0" smtClean="0">
                <a:solidFill>
                  <a:srgbClr val="FF0000"/>
                </a:solidFill>
              </a:rPr>
              <a:t>psychology and political science </a:t>
            </a:r>
            <a:r>
              <a:rPr lang="en-US" dirty="0" smtClean="0"/>
              <a:t>generated discussion of how to better rule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Louis XIV of France</a:t>
            </a:r>
            <a:endParaRPr lang="en-US" dirty="0"/>
          </a:p>
        </p:txBody>
      </p:sp>
      <p:sp>
        <p:nvSpPr>
          <p:cNvPr id="4" name="Content Placeholder 3"/>
          <p:cNvSpPr>
            <a:spLocks noGrp="1"/>
          </p:cNvSpPr>
          <p:nvPr>
            <p:ph sz="half" idx="1"/>
          </p:nvPr>
        </p:nvSpPr>
        <p:spPr>
          <a:xfrm>
            <a:off x="457200" y="1600200"/>
            <a:ext cx="4648200" cy="4525963"/>
          </a:xfrm>
        </p:spPr>
        <p:txBody>
          <a:bodyPr>
            <a:normAutofit fontScale="70000" lnSpcReduction="20000"/>
          </a:bodyPr>
          <a:lstStyle/>
          <a:p>
            <a:r>
              <a:rPr lang="en-US" dirty="0" smtClean="0"/>
              <a:t>“The Sun King”</a:t>
            </a:r>
          </a:p>
          <a:p>
            <a:r>
              <a:rPr lang="en-US" dirty="0" smtClean="0"/>
              <a:t>“L’etat c’est moi”</a:t>
            </a:r>
          </a:p>
          <a:p>
            <a:pPr lvl="1"/>
            <a:r>
              <a:rPr lang="en-US" dirty="0" smtClean="0"/>
              <a:t>“I am the State”</a:t>
            </a:r>
          </a:p>
          <a:p>
            <a:r>
              <a:rPr lang="en-US" dirty="0" smtClean="0"/>
              <a:t>Almost single-handedly decided all fates of France during his reign</a:t>
            </a:r>
          </a:p>
          <a:p>
            <a:r>
              <a:rPr lang="en-US" dirty="0" smtClean="0"/>
              <a:t>Heavily taxed his people to build his Palace of Versailles and instigate costly wars</a:t>
            </a:r>
          </a:p>
          <a:p>
            <a:r>
              <a:rPr lang="en-US" dirty="0" smtClean="0"/>
              <a:t>France became center of culture in Europe</a:t>
            </a:r>
          </a:p>
          <a:p>
            <a:r>
              <a:rPr lang="en-US" dirty="0" smtClean="0"/>
              <a:t>Drastically declining economy due to high expenses</a:t>
            </a:r>
          </a:p>
          <a:p>
            <a:r>
              <a:rPr lang="en-US" u="sng" dirty="0" smtClean="0"/>
              <a:t>Limited power of nobility </a:t>
            </a:r>
            <a:r>
              <a:rPr lang="en-US" dirty="0" smtClean="0"/>
              <a:t>by promoting positions of Upper Middle Class</a:t>
            </a:r>
          </a:p>
          <a:p>
            <a:endParaRPr lang="en-US" dirty="0"/>
          </a:p>
        </p:txBody>
      </p:sp>
      <p:pic>
        <p:nvPicPr>
          <p:cNvPr id="6" name="Content Placeholder 5" descr="422px-Louis_XIV_of_France.jpg"/>
          <p:cNvPicPr>
            <a:picLocks noGrp="1" noChangeAspect="1"/>
          </p:cNvPicPr>
          <p:nvPr>
            <p:ph sz="half" idx="2"/>
          </p:nvPr>
        </p:nvPicPr>
        <p:blipFill>
          <a:blip r:embed="rId2" cstate="print"/>
          <a:stretch>
            <a:fillRect/>
          </a:stretch>
        </p:blipFill>
        <p:spPr>
          <a:xfrm>
            <a:off x="5334000" y="1752600"/>
            <a:ext cx="2646746" cy="387527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624840"/>
          </a:xfrm>
        </p:spPr>
        <p:txBody>
          <a:bodyPr/>
          <a:lstStyle/>
          <a:p>
            <a:pPr algn="ctr"/>
            <a:r>
              <a:rPr lang="en-US" dirty="0" smtClean="0"/>
              <a:t>Palace of Versailles</a:t>
            </a:r>
            <a:endParaRPr lang="en-US" dirty="0"/>
          </a:p>
        </p:txBody>
      </p:sp>
      <p:pic>
        <p:nvPicPr>
          <p:cNvPr id="5" name="Content Placeholder 4" descr="791px-Palace_of_Versailles.jpg"/>
          <p:cNvPicPr>
            <a:picLocks noGrp="1" noChangeAspect="1"/>
          </p:cNvPicPr>
          <p:nvPr>
            <p:ph idx="1"/>
          </p:nvPr>
        </p:nvPicPr>
        <p:blipFill>
          <a:blip r:embed="rId2" cstate="print"/>
          <a:stretch>
            <a:fillRect/>
          </a:stretch>
        </p:blipFill>
        <p:spPr>
          <a:xfrm>
            <a:off x="193294" y="914400"/>
            <a:ext cx="5826506" cy="4419600"/>
          </a:xfrm>
        </p:spPr>
      </p:pic>
      <p:sp>
        <p:nvSpPr>
          <p:cNvPr id="4" name="Text Box 29"/>
          <p:cNvSpPr txBox="1">
            <a:spLocks noChangeArrowheads="1"/>
          </p:cNvSpPr>
          <p:nvPr/>
        </p:nvSpPr>
        <p:spPr bwMode="auto">
          <a:xfrm>
            <a:off x="6096000" y="2286000"/>
            <a:ext cx="2133600" cy="3025775"/>
          </a:xfrm>
          <a:prstGeom prst="rect">
            <a:avLst/>
          </a:prstGeom>
          <a:noFill/>
          <a:ln w="9525">
            <a:noFill/>
            <a:miter lim="800000"/>
            <a:headEnd/>
            <a:tailEnd/>
          </a:ln>
          <a:effectLst/>
        </p:spPr>
        <p:txBody>
          <a:bodyPr>
            <a:spAutoFit/>
          </a:bodyPr>
          <a:lstStyle/>
          <a:p>
            <a:pPr>
              <a:spcBef>
                <a:spcPct val="50000"/>
              </a:spcBef>
            </a:pPr>
            <a:r>
              <a:rPr lang="en-US" sz="1600" dirty="0"/>
              <a:t>37,000 acres were cleared.  1,400 fountains were placed on the grounds.  36,000 workers.  Could hold 5,000 people, including servants.  It now sits on 2,000 acres with 12 miles of roads.</a:t>
            </a:r>
          </a:p>
          <a:p>
            <a:pPr>
              <a:spcBef>
                <a:spcPct val="50000"/>
              </a:spcBef>
            </a:pPr>
            <a:endParaRPr lang="en-US" sz="1600" dirty="0"/>
          </a:p>
          <a:p>
            <a:pPr>
              <a:spcBef>
                <a:spcPct val="50000"/>
              </a:spcBef>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Palace of Versailles</a:t>
            </a:r>
            <a:endParaRPr lang="en-US" dirty="0"/>
          </a:p>
        </p:txBody>
      </p:sp>
      <p:pic>
        <p:nvPicPr>
          <p:cNvPr id="5" name="Picture 4" descr="palace-of-versailles-7.jpg"/>
          <p:cNvPicPr>
            <a:picLocks noChangeAspect="1"/>
          </p:cNvPicPr>
          <p:nvPr/>
        </p:nvPicPr>
        <p:blipFill>
          <a:blip r:embed="rId2" cstate="print"/>
          <a:stretch>
            <a:fillRect/>
          </a:stretch>
        </p:blipFill>
        <p:spPr>
          <a:xfrm>
            <a:off x="3276600" y="3048000"/>
            <a:ext cx="4521200" cy="3390900"/>
          </a:xfrm>
          <a:prstGeom prst="rect">
            <a:avLst/>
          </a:prstGeom>
        </p:spPr>
      </p:pic>
      <p:pic>
        <p:nvPicPr>
          <p:cNvPr id="4" name="Content Placeholder 3" descr="palace-versailles-4_683790c.jpg"/>
          <p:cNvPicPr>
            <a:picLocks noGrp="1" noChangeAspect="1"/>
          </p:cNvPicPr>
          <p:nvPr>
            <p:ph idx="1"/>
          </p:nvPr>
        </p:nvPicPr>
        <p:blipFill>
          <a:blip r:embed="rId3" cstate="print"/>
          <a:stretch>
            <a:fillRect/>
          </a:stretch>
        </p:blipFill>
        <p:spPr>
          <a:xfrm>
            <a:off x="228599" y="1524000"/>
            <a:ext cx="4433011" cy="2743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Palace of Versailles</a:t>
            </a:r>
            <a:endParaRPr lang="en-US" dirty="0"/>
          </a:p>
        </p:txBody>
      </p:sp>
      <p:pic>
        <p:nvPicPr>
          <p:cNvPr id="4" name="Content Placeholder 3" descr="versailles2.jpg"/>
          <p:cNvPicPr>
            <a:picLocks noGrp="1" noChangeAspect="1"/>
          </p:cNvPicPr>
          <p:nvPr>
            <p:ph idx="1"/>
          </p:nvPr>
        </p:nvPicPr>
        <p:blipFill>
          <a:blip r:embed="rId2" cstate="print"/>
          <a:stretch>
            <a:fillRect/>
          </a:stretch>
        </p:blipFill>
        <p:spPr>
          <a:xfrm>
            <a:off x="1371600" y="1524000"/>
            <a:ext cx="5530850" cy="475431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Palace of Versailles</a:t>
            </a:r>
            <a:endParaRPr lang="en-US" dirty="0"/>
          </a:p>
        </p:txBody>
      </p:sp>
      <p:pic>
        <p:nvPicPr>
          <p:cNvPr id="5" name="Picture 4" descr="versaillesbed.jpg"/>
          <p:cNvPicPr>
            <a:picLocks noChangeAspect="1"/>
          </p:cNvPicPr>
          <p:nvPr/>
        </p:nvPicPr>
        <p:blipFill>
          <a:blip r:embed="rId2" cstate="print"/>
          <a:stretch>
            <a:fillRect/>
          </a:stretch>
        </p:blipFill>
        <p:spPr>
          <a:xfrm>
            <a:off x="3886200" y="3657600"/>
            <a:ext cx="4114800" cy="2988129"/>
          </a:xfrm>
          <a:prstGeom prst="rect">
            <a:avLst/>
          </a:prstGeom>
        </p:spPr>
      </p:pic>
      <p:pic>
        <p:nvPicPr>
          <p:cNvPr id="4" name="Content Placeholder 3" descr="hall of mirrors.jpg"/>
          <p:cNvPicPr>
            <a:picLocks noGrp="1" noChangeAspect="1"/>
          </p:cNvPicPr>
          <p:nvPr>
            <p:ph idx="1"/>
          </p:nvPr>
        </p:nvPicPr>
        <p:blipFill>
          <a:blip r:embed="rId3" cstate="print"/>
          <a:stretch>
            <a:fillRect/>
          </a:stretch>
        </p:blipFill>
        <p:spPr>
          <a:xfrm>
            <a:off x="304800" y="1600200"/>
            <a:ext cx="4587240" cy="3276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1580</TotalTime>
  <Words>538</Words>
  <Application>Microsoft Office PowerPoint</Application>
  <PresentationFormat>On-screen Show (4:3)</PresentationFormat>
  <Paragraphs>99</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absolutism</vt:lpstr>
      <vt:lpstr>PowerPoint Presentation</vt:lpstr>
      <vt:lpstr>Absolutism</vt:lpstr>
      <vt:lpstr>Absolutism’s challenges</vt:lpstr>
      <vt:lpstr>Louis XIV of France</vt:lpstr>
      <vt:lpstr>Palace of Versailles</vt:lpstr>
      <vt:lpstr>Palace of Versailles</vt:lpstr>
      <vt:lpstr>Palace of Versailles</vt:lpstr>
      <vt:lpstr>Palace of Versailles</vt:lpstr>
      <vt:lpstr>Peter The Great of Russia</vt:lpstr>
      <vt:lpstr>“westernization”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absolutism</dc:title>
  <dc:creator>VPOWER</dc:creator>
  <cp:lastModifiedBy>DONNELLY, JOHN</cp:lastModifiedBy>
  <cp:revision>32</cp:revision>
  <dcterms:created xsi:type="dcterms:W3CDTF">2009-09-16T23:00:16Z</dcterms:created>
  <dcterms:modified xsi:type="dcterms:W3CDTF">2015-09-04T11:57:17Z</dcterms:modified>
</cp:coreProperties>
</file>