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4"/>
  </p:sldMasterIdLst>
  <p:notesMasterIdLst>
    <p:notesMasterId r:id="rId30"/>
  </p:notesMasterIdLst>
  <p:handoutMasterIdLst>
    <p:handoutMasterId r:id="rId31"/>
  </p:handoutMasterIdLst>
  <p:sldIdLst>
    <p:sldId id="256" r:id="rId5"/>
    <p:sldId id="275" r:id="rId6"/>
    <p:sldId id="279" r:id="rId7"/>
    <p:sldId id="280" r:id="rId8"/>
    <p:sldId id="281" r:id="rId9"/>
    <p:sldId id="266" r:id="rId10"/>
    <p:sldId id="257" r:id="rId11"/>
    <p:sldId id="261" r:id="rId12"/>
    <p:sldId id="269" r:id="rId13"/>
    <p:sldId id="270" r:id="rId14"/>
    <p:sldId id="272" r:id="rId15"/>
    <p:sldId id="274" r:id="rId16"/>
    <p:sldId id="265" r:id="rId17"/>
    <p:sldId id="277" r:id="rId18"/>
    <p:sldId id="278" r:id="rId19"/>
    <p:sldId id="282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7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pos="56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3943" autoAdjust="0"/>
  </p:normalViewPr>
  <p:slideViewPr>
    <p:cSldViewPr>
      <p:cViewPr varScale="1">
        <p:scale>
          <a:sx n="47" d="100"/>
          <a:sy n="47" d="100"/>
        </p:scale>
        <p:origin x="2046" y="60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3E6FD-A4F0-4DE7-963D-16AAA734BF62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F9492-B96D-47A4-86E1-37B2863B1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86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16381-509D-4594-969E-1AEFC5CE81CC}" type="datetimeFigureOut">
              <a:rPr lang="en-US" smtClean="0"/>
              <a:t>2/3/2016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21DC9-490E-4D6F-A346-4975D902A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994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21DC9-490E-4D6F-A346-4975D902A7A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145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newscast on any </a:t>
            </a:r>
            <a:r>
              <a:rPr lang="en-US" dirty="0" err="1"/>
              <a:t>chanel</a:t>
            </a:r>
            <a:r>
              <a:rPr lang="en-US" dirty="0"/>
              <a:t> uses google earth to show the audience where Sochi</a:t>
            </a:r>
            <a:r>
              <a:rPr lang="en-US" baseline="0" dirty="0"/>
              <a:t> is. </a:t>
            </a:r>
          </a:p>
          <a:p>
            <a:r>
              <a:rPr lang="en-US" baseline="0" dirty="0"/>
              <a:t>Just like your teaching, you can show the students what you are talking about. </a:t>
            </a:r>
          </a:p>
          <a:p>
            <a:r>
              <a:rPr lang="en-US" baseline="0" dirty="0"/>
              <a:t>You would be the guy in the field like the news.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21DC9-490E-4D6F-A346-4975D902A7A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81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Walking tours of cities.</a:t>
            </a:r>
            <a:r>
              <a:rPr lang="en-US" baseline="0" dirty="0"/>
              <a:t> This is Paris and the blue line models the </a:t>
            </a:r>
          </a:p>
          <a:p>
            <a:r>
              <a:rPr lang="en-US" baseline="0" dirty="0"/>
              <a:t>You are showing students how much tourism there is with all of </a:t>
            </a:r>
            <a:r>
              <a:rPr lang="en-US" baseline="0" dirty="0" err="1"/>
              <a:t>thesse</a:t>
            </a:r>
            <a:r>
              <a:rPr lang="en-US" baseline="0" dirty="0"/>
              <a:t> buses and you can visualize being there. The height. </a:t>
            </a:r>
          </a:p>
          <a:p>
            <a:r>
              <a:rPr lang="en-US" baseline="0" dirty="0"/>
              <a:t>When you exit street view, you can give the students a 3d image when they enter.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21DC9-490E-4D6F-A346-4975D902A7A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571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example of how</a:t>
            </a:r>
            <a:r>
              <a:rPr lang="en-US" baseline="0" dirty="0"/>
              <a:t> students used it in AP EURO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21DC9-490E-4D6F-A346-4975D902A7A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78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21DC9-490E-4D6F-A346-4975D902A7A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64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21DC9-490E-4D6F-A346-4975D902A7A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116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21DC9-490E-4D6F-A346-4975D902A7A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67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 just showed you a couple of examples. </a:t>
            </a:r>
          </a:p>
          <a:p>
            <a:r>
              <a:rPr lang="en-US" dirty="0"/>
              <a:t>I</a:t>
            </a:r>
            <a:r>
              <a:rPr lang="en-US" baseline="0" dirty="0"/>
              <a:t> have Tina sitting with me to answer questions, I will do my best to answer anything.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21DC9-490E-4D6F-A346-4975D902A7A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417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21DC9-490E-4D6F-A346-4975D902A7A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68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21DC9-490E-4D6F-A346-4975D902A7A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018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21DC9-490E-4D6F-A346-4975D902A7A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78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</a:t>
            </a:r>
            <a:r>
              <a:rPr lang="en-US" baseline="0" dirty="0"/>
              <a:t> what GE is … GE can be used throughout disciplines. Some examples of how students are seen on the next slide.</a:t>
            </a:r>
          </a:p>
          <a:p>
            <a:endParaRPr lang="en-US" baseline="0" dirty="0"/>
          </a:p>
          <a:p>
            <a:r>
              <a:rPr lang="en-US" baseline="0" dirty="0"/>
              <a:t>Since this is such a short webinar, this is just to give you ideas of how you can use GE in your class. You can download your handout to help you navigate with more specifics . If you are interested in learning the specific how to you could take an online course with Jason.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21DC9-490E-4D6F-A346-4975D902A7A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901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 earth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3d, updated, street view,,,etc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Scenerio Lewis and Clark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PowerPoint giving ideas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examples teaching from class.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street view of Pearl Harbor with an image Model urbanitstiib with time line.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21DC9-490E-4D6F-A346-4975D902A7A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737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Highschool</a:t>
            </a:r>
            <a:r>
              <a:rPr lang="en-US" baseline="0" dirty="0"/>
              <a:t> Biology example where DNA structure discovered.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21DC9-490E-4D6F-A346-4975D902A7A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536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example is a middle school</a:t>
            </a:r>
            <a:r>
              <a:rPr lang="en-US" baseline="0" dirty="0"/>
              <a:t> </a:t>
            </a:r>
            <a:r>
              <a:rPr lang="en-US" baseline="0" dirty="0" err="1"/>
              <a:t>english</a:t>
            </a:r>
            <a:r>
              <a:rPr lang="en-US" baseline="0" dirty="0"/>
              <a:t> class. </a:t>
            </a:r>
          </a:p>
          <a:p>
            <a:r>
              <a:rPr lang="en-US" baseline="0" dirty="0"/>
              <a:t>(wake up kid and look up their address to show where we are starting from)</a:t>
            </a:r>
          </a:p>
          <a:p>
            <a:r>
              <a:rPr lang="en-US" baseline="0" dirty="0"/>
              <a:t>Lenape – to Amsterdam</a:t>
            </a:r>
          </a:p>
          <a:p>
            <a:r>
              <a:rPr lang="en-US" baseline="0" dirty="0"/>
              <a:t>Overlay an image</a:t>
            </a:r>
          </a:p>
          <a:p>
            <a:r>
              <a:rPr lang="en-US" baseline="0" dirty="0"/>
              <a:t>(street view)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21DC9-490E-4D6F-A346-4975D902A7A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697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example is focusing on current issues. </a:t>
            </a:r>
          </a:p>
          <a:p>
            <a:r>
              <a:rPr lang="en-US" dirty="0"/>
              <a:t>The focus on this is the</a:t>
            </a:r>
            <a:r>
              <a:rPr lang="en-US" baseline="0" dirty="0"/>
              <a:t> historical imagery tool. </a:t>
            </a:r>
          </a:p>
          <a:p>
            <a:r>
              <a:rPr lang="en-US" baseline="0" dirty="0"/>
              <a:t>So looking at the Sochi Olympics, you can the urbanization and transformation of the town by using the historical imagery tool. (circle w/ clock) </a:t>
            </a:r>
          </a:p>
          <a:p>
            <a:r>
              <a:rPr lang="en-US" baseline="0" dirty="0"/>
              <a:t>Roads, villages, all in an 8 year span when you are building this village.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21DC9-490E-4D6F-A346-4975D902A7A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439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nimated glossy Earth,loop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00555"/>
            <a:ext cx="6858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7827"/>
            <a:ext cx="8229601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1859622"/>
            <a:ext cx="49530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6A22-1817-47A2-BE7E-A3C3CA36A58B}" type="datetimeFigureOut">
              <a:rPr lang="en-US" smtClean="0"/>
              <a:t>2/3/2016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337F-C307-4F9B-8E00-0E2205FDB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5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6A22-1817-47A2-BE7E-A3C3CA36A58B}" type="datetimeFigureOut">
              <a:rPr lang="en-US" smtClean="0"/>
              <a:t>2/3/2016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337F-C307-4F9B-8E00-0E2205FDB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984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1319923"/>
            <a:ext cx="1965064" cy="4983163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19923"/>
            <a:ext cx="6607884" cy="4983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6A22-1817-47A2-BE7E-A3C3CA36A58B}" type="datetimeFigureOut">
              <a:rPr lang="en-US" smtClean="0"/>
              <a:t>2/3/2016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337F-C307-4F9B-8E00-0E2205FDB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86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95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6A22-1817-47A2-BE7E-A3C3CA36A58B}" type="datetimeFigureOut">
              <a:rPr lang="en-US" smtClean="0"/>
              <a:t>2/3/2016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337F-C307-4F9B-8E00-0E2205FDB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623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67127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6694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6A22-1817-47A2-BE7E-A3C3CA36A58B}" type="datetimeFigureOut">
              <a:rPr lang="en-US" smtClean="0"/>
              <a:t>2/3/2016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337F-C307-4F9B-8E00-0E2205FDB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245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67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267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6A22-1817-47A2-BE7E-A3C3CA36A58B}" type="datetimeFigureOut">
              <a:rPr lang="en-US" smtClean="0"/>
              <a:t>2/3/2016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337F-C307-4F9B-8E00-0E2205FDB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91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011362"/>
            <a:ext cx="4268788" cy="42370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7160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011362"/>
            <a:ext cx="4270375" cy="42370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6A22-1817-47A2-BE7E-A3C3CA36A58B}" type="datetimeFigureOut">
              <a:rPr lang="en-US" smtClean="0"/>
              <a:t>2/3/2016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337F-C307-4F9B-8E00-0E2205FDB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302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6A22-1817-47A2-BE7E-A3C3CA36A58B}" type="datetimeFigureOut">
              <a:rPr lang="en-US" smtClean="0"/>
              <a:t>2/3/2016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337F-C307-4F9B-8E00-0E2205FDB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966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6A22-1817-47A2-BE7E-A3C3CA36A58B}" type="datetimeFigureOut">
              <a:rPr lang="en-US" smtClean="0"/>
              <a:t>2/3/2016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337F-C307-4F9B-8E00-0E2205FDB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7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09687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09689"/>
            <a:ext cx="5340350" cy="50149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2471739"/>
            <a:ext cx="3236913" cy="3852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6A22-1817-47A2-BE7E-A3C3CA36A58B}" type="datetimeFigureOut">
              <a:rPr lang="en-US" smtClean="0"/>
              <a:t>2/3/2016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337F-C307-4F9B-8E00-0E2205FDB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22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6A22-1817-47A2-BE7E-A3C3CA36A58B}" type="datetimeFigureOut">
              <a:rPr lang="en-US" smtClean="0"/>
              <a:t>2/3/2016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337F-C307-4F9B-8E00-0E2205FDB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2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nimated glossy Earth,looping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/>
          <a:srcRect t="10601"/>
          <a:stretch/>
        </p:blipFill>
        <p:spPr>
          <a:xfrm>
            <a:off x="101031" y="92466"/>
            <a:ext cx="2230348" cy="13292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82358"/>
            <a:ext cx="8686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16A22-1817-47A2-BE7E-A3C3CA36A58B}" type="datetimeFigureOut">
              <a:rPr lang="en-US" smtClean="0"/>
              <a:t>2/3/2016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6937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7337F-C307-4F9B-8E00-0E2205FDB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7800" y="130802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39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microsoft.com/office/2007/relationships/media" Target="../media/media7.wmv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show.mappingworlds.com/world/" TargetMode="External"/><Relationship Id="rId3" Type="http://schemas.openxmlformats.org/officeDocument/2006/relationships/hyperlink" Target="https://www.census.gov/geo/" TargetMode="External"/><Relationship Id="rId7" Type="http://schemas.openxmlformats.org/officeDocument/2006/relationships/hyperlink" Target="http://tellmaps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-t.nationalgeographic.com/xpeditions/atlas/" TargetMode="External"/><Relationship Id="rId11" Type="http://schemas.openxmlformats.org/officeDocument/2006/relationships/hyperlink" Target="http://mapmaker.education.nationalgeographic.com/?ar_a=1&amp;b=1&amp;ls=000000000000" TargetMode="External"/><Relationship Id="rId5" Type="http://schemas.openxmlformats.org/officeDocument/2006/relationships/hyperlink" Target="http://www.gapminder.org/" TargetMode="External"/><Relationship Id="rId10" Type="http://schemas.openxmlformats.org/officeDocument/2006/relationships/hyperlink" Target="http://historicalmaps.arcgis.com/usgs/" TargetMode="External"/><Relationship Id="rId4" Type="http://schemas.openxmlformats.org/officeDocument/2006/relationships/hyperlink" Target="https://www.cia.gov/library/publications/the-world-factbook/" TargetMode="External"/><Relationship Id="rId9" Type="http://schemas.openxmlformats.org/officeDocument/2006/relationships/hyperlink" Target="http://viewer.nationalmap.gov/viewer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guessr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VHddQSIUm4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Geography in the Classroom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1905000"/>
            <a:ext cx="5486400" cy="1752600"/>
          </a:xfrm>
        </p:spPr>
        <p:txBody>
          <a:bodyPr>
            <a:normAutofit fontScale="92500"/>
          </a:bodyPr>
          <a:lstStyle/>
          <a:p>
            <a:fld id="{6F05A2A5-9533-4615-878E-168F7321AEF2}" type="datetime2">
              <a:rPr lang="en-US" i="1" smtClean="0">
                <a:solidFill>
                  <a:schemeClr val="tx1"/>
                </a:solidFill>
              </a:rPr>
              <a:t>Wednesday, February 03, 2016</a:t>
            </a:fld>
            <a:endParaRPr lang="en-US" i="1" dirty="0" smtClean="0">
              <a:solidFill>
                <a:schemeClr val="tx1"/>
              </a:solidFill>
            </a:endParaRPr>
          </a:p>
          <a:p>
            <a:r>
              <a:rPr lang="en-US" i="1" dirty="0" smtClean="0">
                <a:solidFill>
                  <a:schemeClr val="tx1"/>
                </a:solidFill>
              </a:rPr>
              <a:t>Amanda Dicks and Chris Johnson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C.B. East 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Events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4800" y="1571864"/>
            <a:ext cx="3021568" cy="996209"/>
            <a:chOff x="556292" y="1540485"/>
            <a:chExt cx="3021568" cy="996209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92" y="1540485"/>
              <a:ext cx="623888" cy="99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ular Callout 4"/>
            <p:cNvSpPr/>
            <p:nvPr/>
          </p:nvSpPr>
          <p:spPr>
            <a:xfrm>
              <a:off x="1414405" y="1791779"/>
              <a:ext cx="2163455" cy="683007"/>
            </a:xfrm>
            <a:prstGeom prst="wedgeRectCallout">
              <a:avLst>
                <a:gd name="adj1" fmla="val -69729"/>
                <a:gd name="adj2" fmla="val 44125"/>
              </a:avLst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2"/>
                  </a:solidFill>
                </a:rPr>
                <a:t>Urbanization</a:t>
              </a:r>
            </a:p>
          </p:txBody>
        </p:sp>
      </p:grpSp>
      <p:pic>
        <p:nvPicPr>
          <p:cNvPr id="7" name="Soc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990055">
            <a:off x="3096157" y="2512661"/>
            <a:ext cx="5327518" cy="325783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888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Application</a:t>
            </a:r>
          </a:p>
        </p:txBody>
      </p:sp>
      <p:pic>
        <p:nvPicPr>
          <p:cNvPr id="3" name="Soch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04" r="2326" b="6205"/>
          <a:stretch>
            <a:fillRect/>
          </a:stretch>
        </p:blipFill>
        <p:spPr>
          <a:xfrm>
            <a:off x="1223160" y="1981202"/>
            <a:ext cx="7101445" cy="373083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1896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Walking Tours of Famous Cities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6172202" y="1703948"/>
            <a:ext cx="2163455" cy="683007"/>
          </a:xfrm>
          <a:prstGeom prst="wedgeRectCallout">
            <a:avLst>
              <a:gd name="adj1" fmla="val -69729"/>
              <a:gd name="adj2" fmla="val 44125"/>
            </a:avLst>
          </a:prstGeom>
          <a:solidFill>
            <a:schemeClr val="bg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Virtual Trip</a:t>
            </a:r>
          </a:p>
        </p:txBody>
      </p:sp>
      <p:pic>
        <p:nvPicPr>
          <p:cNvPr id="7" name="pari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2743202"/>
            <a:ext cx="5295900" cy="311467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47346"/>
            <a:ext cx="623888" cy="99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01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Projects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94502" y="1524002"/>
            <a:ext cx="3129003" cy="996209"/>
            <a:chOff x="5606444" y="3045742"/>
            <a:chExt cx="3129003" cy="996209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1559" y="3045742"/>
              <a:ext cx="623888" cy="99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ular Callout 9"/>
            <p:cNvSpPr/>
            <p:nvPr/>
          </p:nvSpPr>
          <p:spPr>
            <a:xfrm>
              <a:off x="5606444" y="3306285"/>
              <a:ext cx="2163455" cy="683007"/>
            </a:xfrm>
            <a:prstGeom prst="wedgeRectCallout">
              <a:avLst>
                <a:gd name="adj1" fmla="val 71985"/>
                <a:gd name="adj2" fmla="val 33625"/>
              </a:avLst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2"/>
                  </a:solidFill>
                </a:rPr>
                <a:t>Student Projects</a:t>
              </a:r>
              <a:endParaRPr lang="en-US" dirty="0"/>
            </a:p>
          </p:txBody>
        </p:sp>
      </p:grpSp>
      <p:pic>
        <p:nvPicPr>
          <p:cNvPr id="11" name="CB East Ar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6389.3168"/>
                  <p14:fade out="1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" y="2819401"/>
            <a:ext cx="4227700" cy="317077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187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to Check out Google Earth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the worksheet and follow step by step to create your own tour!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7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0"/>
            <a:ext cx="8686800" cy="2514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Microsoft Mix is an add-on to </a:t>
            </a:r>
            <a:r>
              <a:rPr lang="en-US" dirty="0" err="1" smtClean="0"/>
              <a:t>Powerpoint</a:t>
            </a:r>
            <a:r>
              <a:rPr lang="en-US" dirty="0" smtClean="0"/>
              <a:t> that enhances the multimedia nature of that program</a:t>
            </a:r>
          </a:p>
          <a:p>
            <a:pPr lvl="1"/>
            <a:r>
              <a:rPr lang="en-US" dirty="0" err="1" smtClean="0"/>
              <a:t>Screencasting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Screenshots</a:t>
            </a:r>
          </a:p>
          <a:p>
            <a:pPr lvl="1"/>
            <a:r>
              <a:rPr lang="en-US" dirty="0" smtClean="0"/>
              <a:t>Video use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4088"/>
          <a:stretch/>
        </p:blipFill>
        <p:spPr>
          <a:xfrm>
            <a:off x="419100" y="1580193"/>
            <a:ext cx="8305800" cy="14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7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Mix Screen Recording: </a:t>
            </a:r>
            <a:br>
              <a:rPr lang="en-US" dirty="0" smtClean="0"/>
            </a:br>
            <a:r>
              <a:rPr lang="en-US" dirty="0" smtClean="0"/>
              <a:t>Freedom Riders’ Journey</a:t>
            </a:r>
            <a:endParaRPr lang="en-US" dirty="0"/>
          </a:p>
        </p:txBody>
      </p:sp>
      <p:pic>
        <p:nvPicPr>
          <p:cNvPr id="4" name="6A85F7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10.2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981200"/>
            <a:ext cx="7086600" cy="389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1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Geography Resources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3800" y="1859622"/>
            <a:ext cx="5410200" cy="4388778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endParaRPr lang="en-US" dirty="0" smtClean="0"/>
          </a:p>
          <a:p>
            <a:r>
              <a:rPr lang="en-US" sz="3800" dirty="0" smtClean="0">
                <a:hlinkClick r:id="rId3"/>
              </a:rPr>
              <a:t>Bureau of the Census</a:t>
            </a:r>
            <a:r>
              <a:rPr lang="en-US" sz="3800" dirty="0" smtClean="0"/>
              <a:t> </a:t>
            </a:r>
            <a:endParaRPr lang="en-US" sz="3800" dirty="0"/>
          </a:p>
          <a:p>
            <a:endParaRPr lang="en-US" sz="3800" dirty="0" smtClean="0"/>
          </a:p>
          <a:p>
            <a:r>
              <a:rPr lang="en-US" sz="3800" dirty="0" smtClean="0">
                <a:hlinkClick r:id="rId4"/>
              </a:rPr>
              <a:t>CIA World </a:t>
            </a:r>
            <a:r>
              <a:rPr lang="en-US" sz="3800" dirty="0" err="1" smtClean="0">
                <a:hlinkClick r:id="rId4"/>
              </a:rPr>
              <a:t>Factbook</a:t>
            </a:r>
            <a:endParaRPr lang="en-US" sz="3800" dirty="0"/>
          </a:p>
          <a:p>
            <a:endParaRPr lang="en-US" sz="3800" dirty="0" smtClean="0"/>
          </a:p>
          <a:p>
            <a:r>
              <a:rPr lang="en-US" sz="3800" dirty="0" err="1" smtClean="0">
                <a:hlinkClick r:id="rId5"/>
              </a:rPr>
              <a:t>Gapminder</a:t>
            </a:r>
            <a:endParaRPr lang="en-US" sz="3800" dirty="0"/>
          </a:p>
          <a:p>
            <a:endParaRPr lang="en-US" sz="3800" dirty="0"/>
          </a:p>
          <a:p>
            <a:r>
              <a:rPr lang="en-US" sz="3800" dirty="0">
                <a:hlinkClick r:id="rId6"/>
              </a:rPr>
              <a:t>National </a:t>
            </a:r>
            <a:r>
              <a:rPr lang="en-US" sz="3800" dirty="0" smtClean="0">
                <a:hlinkClick r:id="rId6"/>
              </a:rPr>
              <a:t>Geographic </a:t>
            </a:r>
            <a:r>
              <a:rPr lang="en-US" sz="3800" dirty="0" err="1" smtClean="0">
                <a:hlinkClick r:id="rId6"/>
              </a:rPr>
              <a:t>Xpeditions</a:t>
            </a:r>
            <a:r>
              <a:rPr lang="en-US" sz="3800" dirty="0" smtClean="0"/>
              <a:t> </a:t>
            </a:r>
            <a:endParaRPr lang="en-US" sz="3800" dirty="0" smtClean="0"/>
          </a:p>
          <a:p>
            <a:endParaRPr lang="en-US" sz="3800" dirty="0"/>
          </a:p>
          <a:p>
            <a:r>
              <a:rPr lang="en-US" sz="3800" dirty="0" err="1" smtClean="0">
                <a:hlinkClick r:id="rId7"/>
              </a:rPr>
              <a:t>Tellmaps</a:t>
            </a:r>
            <a:r>
              <a:rPr lang="en-US" sz="3800" dirty="0" smtClean="0"/>
              <a:t> </a:t>
            </a:r>
            <a:r>
              <a:rPr lang="en-US" sz="3800" dirty="0"/>
              <a:t>and </a:t>
            </a:r>
            <a:r>
              <a:rPr lang="en-US" sz="3800" dirty="0">
                <a:hlinkClick r:id="rId8"/>
              </a:rPr>
              <a:t>Show </a:t>
            </a:r>
            <a:r>
              <a:rPr lang="en-US" sz="3800" dirty="0" smtClean="0">
                <a:hlinkClick r:id="rId8"/>
              </a:rPr>
              <a:t>World</a:t>
            </a:r>
            <a:endParaRPr lang="en-US" sz="3800" dirty="0" smtClean="0"/>
          </a:p>
          <a:p>
            <a:endParaRPr lang="en-US" sz="3800" dirty="0"/>
          </a:p>
          <a:p>
            <a:r>
              <a:rPr lang="en-US" sz="3800" dirty="0" smtClean="0"/>
              <a:t>USGS: </a:t>
            </a:r>
            <a:r>
              <a:rPr lang="en-US" sz="3800" dirty="0" smtClean="0">
                <a:hlinkClick r:id="rId9"/>
              </a:rPr>
              <a:t>national map viewer</a:t>
            </a:r>
            <a:r>
              <a:rPr lang="en-US" sz="3800" dirty="0" smtClean="0"/>
              <a:t> and </a:t>
            </a:r>
            <a:r>
              <a:rPr lang="en-US" sz="3800" dirty="0" smtClean="0">
                <a:hlinkClick r:id="rId10"/>
              </a:rPr>
              <a:t>historical maps </a:t>
            </a:r>
            <a:endParaRPr lang="en-US" sz="3800" dirty="0"/>
          </a:p>
          <a:p>
            <a:endParaRPr lang="en-US" dirty="0"/>
          </a:p>
          <a:p>
            <a:r>
              <a:rPr lang="en-US" dirty="0">
                <a:hlinkClick r:id="rId11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3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Bureau of the Census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057400"/>
            <a:ext cx="7243762" cy="371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3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CIA World </a:t>
            </a:r>
            <a:r>
              <a:rPr lang="en-US" dirty="0" err="1" smtClean="0"/>
              <a:t>Factbook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47800"/>
            <a:ext cx="6234112" cy="518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6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Where in the world are we?</a:t>
            </a:r>
            <a:r>
              <a:rPr lang="en-US" dirty="0"/>
              <a:t>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Gapminder</a:t>
            </a:r>
            <a:endParaRPr lang="en-US" dirty="0"/>
          </a:p>
        </p:txBody>
      </p:sp>
      <p:pic>
        <p:nvPicPr>
          <p:cNvPr id="3" name="FBC705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75" end="3105.32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7320" y="1600200"/>
            <a:ext cx="64389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Xpeditions</a:t>
            </a:r>
            <a:r>
              <a:rPr lang="en-US" sz="3600" dirty="0" smtClean="0"/>
              <a:t> from National Geographic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00200"/>
            <a:ext cx="5457825" cy="463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Tellmaps</a:t>
            </a:r>
            <a:r>
              <a:rPr lang="en-US" dirty="0" smtClean="0"/>
              <a:t> and Show World </a:t>
            </a:r>
            <a:endParaRPr lang="en-US" dirty="0"/>
          </a:p>
        </p:txBody>
      </p:sp>
      <p:pic>
        <p:nvPicPr>
          <p:cNvPr id="3" name="5F0A29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10.60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2240" y="1676400"/>
            <a:ext cx="6819900" cy="417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33600"/>
            <a:ext cx="8270241" cy="375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2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example of a student activity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880" y="1447800"/>
            <a:ext cx="6172200" cy="504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8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our teachers use geography to engage students in learning?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2667000"/>
            <a:ext cx="5486400" cy="17526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chemeClr val="tx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56452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77016" y="1661311"/>
            <a:ext cx="6171561" cy="442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2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Where is South Africa? </a:t>
            </a:r>
            <a:r>
              <a:rPr lang="en-US" dirty="0"/>
              <a:t/>
            </a:r>
            <a:br>
              <a:rPr lang="en-US" dirty="0"/>
            </a:br>
            <a:r>
              <a:rPr lang="en-US"/>
              <a:t>Where is Iraq?</a:t>
            </a:r>
            <a:endParaRPr lang="en-US" dirty="0"/>
          </a:p>
        </p:txBody>
      </p:sp>
      <p:pic>
        <p:nvPicPr>
          <p:cNvPr id="4" name="Content Placeholder 3" descr="world map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449" y="1371600"/>
            <a:ext cx="8657105" cy="4953000"/>
          </a:xfrm>
        </p:spPr>
      </p:pic>
    </p:spTree>
    <p:extLst>
      <p:ext uri="{BB962C8B-B14F-4D97-AF65-F5344CB8AC3E}">
        <p14:creationId xmlns:p14="http://schemas.microsoft.com/office/powerpoint/2010/main" val="350452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533400"/>
            <a:ext cx="3962400" cy="59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1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1371600"/>
            <a:ext cx="8382000" cy="5181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791200" cy="1981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0" y="1981202"/>
            <a:ext cx="8001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3B76BC"/>
                </a:solidFill>
                <a:latin typeface="TradeGothicLTStd-Bd2"/>
                <a:ea typeface="Calibri"/>
                <a:cs typeface="TradeGothicLTStd-Bd2"/>
              </a:rPr>
              <a:t>What is it?</a:t>
            </a:r>
            <a:br>
              <a:rPr lang="en-US" sz="4000" dirty="0">
                <a:solidFill>
                  <a:srgbClr val="3B76BC"/>
                </a:solidFill>
                <a:latin typeface="TradeGothicLTStd-Bd2"/>
                <a:ea typeface="Calibri"/>
                <a:cs typeface="TradeGothicLTStd-Bd2"/>
              </a:rPr>
            </a:br>
            <a:r>
              <a:rPr lang="en-US" sz="2400" dirty="0">
                <a:solidFill>
                  <a:srgbClr val="000000"/>
                </a:solidFill>
                <a:latin typeface="Trebuchet MS"/>
                <a:ea typeface="Calibri"/>
                <a:cs typeface="TradeGothicLTStd-Bd2"/>
              </a:rPr>
              <a:t>Google Earth is an </a:t>
            </a:r>
            <a:r>
              <a:rPr lang="en-US" sz="2400" b="1" dirty="0">
                <a:solidFill>
                  <a:schemeClr val="accent1"/>
                </a:solidFill>
                <a:latin typeface="Trebuchet MS"/>
                <a:ea typeface="Calibri"/>
                <a:cs typeface="TradeGothicLTStd-Bd2"/>
              </a:rPr>
              <a:t>interactive mapping application </a:t>
            </a:r>
            <a:r>
              <a:rPr lang="en-US" sz="2400" dirty="0">
                <a:solidFill>
                  <a:srgbClr val="000000"/>
                </a:solidFill>
                <a:latin typeface="Trebuchet MS"/>
                <a:ea typeface="Calibri"/>
                <a:cs typeface="TradeGothicLTStd-Bd2"/>
              </a:rPr>
              <a:t>that allows users to navigate the entire globe, scanning satellite imagery with overlays of roads, buildings, geographic features, and numerous other location-specific data points. </a:t>
            </a:r>
            <a:br>
              <a:rPr lang="en-US" sz="2400" dirty="0">
                <a:solidFill>
                  <a:srgbClr val="000000"/>
                </a:solidFill>
                <a:latin typeface="Trebuchet MS"/>
                <a:ea typeface="Calibri"/>
                <a:cs typeface="TradeGothicLTStd-Bd2"/>
              </a:rPr>
            </a:br>
            <a:r>
              <a:rPr lang="en-US" sz="2400" dirty="0">
                <a:solidFill>
                  <a:srgbClr val="000000"/>
                </a:solidFill>
                <a:latin typeface="Trebuchet MS"/>
                <a:ea typeface="Calibri"/>
                <a:cs typeface="TradeGothicLTStd-Bd2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Trebuchet MS"/>
                <a:ea typeface="Calibri"/>
                <a:cs typeface="TradeGothicLTStd-Bd2"/>
              </a:rPr>
            </a:br>
            <a:r>
              <a:rPr lang="en-US" sz="2400" b="1" dirty="0">
                <a:solidFill>
                  <a:schemeClr val="accent1"/>
                </a:solidFill>
                <a:latin typeface="Trebuchet MS"/>
                <a:ea typeface="Calibri"/>
                <a:cs typeface="TradeGothicLTStd-Bd2"/>
              </a:rPr>
              <a:t>Students can</a:t>
            </a:r>
            <a:r>
              <a:rPr lang="en-US" sz="2400" dirty="0">
                <a:solidFill>
                  <a:srgbClr val="000000"/>
                </a:solidFill>
                <a:latin typeface="Trebuchet MS"/>
                <a:ea typeface="Calibri"/>
                <a:cs typeface="TradeGothicLTStd-Bd2"/>
              </a:rPr>
              <a:t>: add their own points of interest, chart routes, plot areas, calculate distances, and overlay separate images onto the application.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161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1434352"/>
            <a:ext cx="8610600" cy="502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Google Earth?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35842" y="3294248"/>
            <a:ext cx="3077879" cy="996209"/>
            <a:chOff x="535840" y="3294246"/>
            <a:chExt cx="3077879" cy="996209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831" y="3294246"/>
              <a:ext cx="623888" cy="99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ular Callout 2"/>
            <p:cNvSpPr/>
            <p:nvPr/>
          </p:nvSpPr>
          <p:spPr>
            <a:xfrm>
              <a:off x="535840" y="3607448"/>
              <a:ext cx="2163455" cy="683007"/>
            </a:xfrm>
            <a:prstGeom prst="wedgeRectCallout">
              <a:avLst>
                <a:gd name="adj1" fmla="val 72815"/>
                <a:gd name="adj2" fmla="val 25749"/>
              </a:avLst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2"/>
                  </a:solidFill>
                </a:rPr>
                <a:t>Visit Settings of Novels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5842" y="5366504"/>
            <a:ext cx="3077879" cy="996209"/>
            <a:chOff x="535840" y="5366502"/>
            <a:chExt cx="3077879" cy="996209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840" y="5366502"/>
              <a:ext cx="623888" cy="99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ular Callout 12"/>
            <p:cNvSpPr/>
            <p:nvPr/>
          </p:nvSpPr>
          <p:spPr>
            <a:xfrm>
              <a:off x="1450264" y="5542720"/>
              <a:ext cx="2163455" cy="683007"/>
            </a:xfrm>
            <a:prstGeom prst="wedgeRectCallout">
              <a:avLst>
                <a:gd name="adj1" fmla="val -69729"/>
                <a:gd name="adj2" fmla="val 44125"/>
              </a:avLst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2"/>
                  </a:solidFill>
                </a:rPr>
                <a:t>Visit Current Event Locations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94502" y="1478579"/>
            <a:ext cx="3041155" cy="996209"/>
            <a:chOff x="5294500" y="1478577"/>
            <a:chExt cx="3041155" cy="996209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4500" y="1478577"/>
              <a:ext cx="623888" cy="99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ular Callout 13"/>
            <p:cNvSpPr/>
            <p:nvPr/>
          </p:nvSpPr>
          <p:spPr>
            <a:xfrm>
              <a:off x="6172200" y="1703946"/>
              <a:ext cx="2163455" cy="683007"/>
            </a:xfrm>
            <a:prstGeom prst="wedgeRectCallout">
              <a:avLst>
                <a:gd name="adj1" fmla="val -69729"/>
                <a:gd name="adj2" fmla="val 44125"/>
              </a:avLst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2"/>
                  </a:solidFill>
                </a:rPr>
                <a:t>Student Projects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06446" y="3045744"/>
            <a:ext cx="3129003" cy="996209"/>
            <a:chOff x="5606444" y="3045742"/>
            <a:chExt cx="3129003" cy="996209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1559" y="3045742"/>
              <a:ext cx="623888" cy="99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ular Callout 15"/>
            <p:cNvSpPr/>
            <p:nvPr/>
          </p:nvSpPr>
          <p:spPr>
            <a:xfrm>
              <a:off x="5606444" y="3306285"/>
              <a:ext cx="2163455" cy="683007"/>
            </a:xfrm>
            <a:prstGeom prst="wedgeRectCallout">
              <a:avLst>
                <a:gd name="adj1" fmla="val 71985"/>
                <a:gd name="adj2" fmla="val 33625"/>
              </a:avLst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2"/>
                  </a:solidFill>
                </a:rPr>
                <a:t>Build Lesson Background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56292" y="1540487"/>
            <a:ext cx="3021568" cy="996209"/>
            <a:chOff x="556292" y="1540485"/>
            <a:chExt cx="3021568" cy="996209"/>
          </a:xfrm>
        </p:grpSpPr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92" y="1540485"/>
              <a:ext cx="623888" cy="99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ular Callout 16"/>
            <p:cNvSpPr/>
            <p:nvPr/>
          </p:nvSpPr>
          <p:spPr>
            <a:xfrm>
              <a:off x="1414405" y="1791779"/>
              <a:ext cx="2163455" cy="683007"/>
            </a:xfrm>
            <a:prstGeom prst="wedgeRectCallout">
              <a:avLst>
                <a:gd name="adj1" fmla="val -69729"/>
                <a:gd name="adj2" fmla="val 44125"/>
              </a:avLst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2"/>
                  </a:solidFill>
                </a:rPr>
                <a:t>Embed Media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4501" y="5142237"/>
            <a:ext cx="3440946" cy="898589"/>
            <a:chOff x="5294501" y="5142235"/>
            <a:chExt cx="3103768" cy="898589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4501" y="5142235"/>
              <a:ext cx="562752" cy="898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ular Callout 17"/>
            <p:cNvSpPr/>
            <p:nvPr/>
          </p:nvSpPr>
          <p:spPr>
            <a:xfrm>
              <a:off x="6234814" y="5338200"/>
              <a:ext cx="2163455" cy="683007"/>
            </a:xfrm>
            <a:prstGeom prst="wedgeRectCallout">
              <a:avLst>
                <a:gd name="adj1" fmla="val -69729"/>
                <a:gd name="adj2" fmla="val 44125"/>
              </a:avLst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2"/>
                  </a:solidFill>
                </a:rPr>
                <a:t>Evaluate Historic Decisions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0096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Build Background</a:t>
            </a:r>
            <a:br>
              <a:rPr lang="en-US" dirty="0"/>
            </a:br>
            <a:r>
              <a:rPr lang="en-US" dirty="0"/>
              <a:t>(DNA Structure)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4800" y="1571864"/>
            <a:ext cx="3021568" cy="996209"/>
            <a:chOff x="556292" y="1540485"/>
            <a:chExt cx="3021568" cy="996209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92" y="1540485"/>
              <a:ext cx="623888" cy="99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ular Callout 6"/>
            <p:cNvSpPr/>
            <p:nvPr/>
          </p:nvSpPr>
          <p:spPr>
            <a:xfrm>
              <a:off x="1414405" y="1791779"/>
              <a:ext cx="2163455" cy="683007"/>
            </a:xfrm>
            <a:prstGeom prst="wedgeRectCallout">
              <a:avLst>
                <a:gd name="adj1" fmla="val -69729"/>
                <a:gd name="adj2" fmla="val 44125"/>
              </a:avLst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2"/>
                  </a:solidFill>
                </a:rPr>
                <a:t>Biology Lesson</a:t>
              </a:r>
            </a:p>
          </p:txBody>
        </p:sp>
      </p:grpSp>
      <p:pic>
        <p:nvPicPr>
          <p:cNvPr id="3" name="Cavendish Laborato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920" r="13971"/>
          <a:stretch/>
        </p:blipFill>
        <p:spPr>
          <a:xfrm rot="197887">
            <a:off x="3461381" y="2292178"/>
            <a:ext cx="5029200" cy="397830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26" name="Picture 2" descr="http://www.google.com/url?sa=i&amp;source=images&amp;cd=&amp;docid=twOAcpbwnKc8JM&amp;tbnid=ECUY1YOoQzXJbM&amp;ved=0CAUQjBw&amp;url=http%3A%2F%2Fblogs.swa-jkt.com%2Fswa%2F10318%2Ffiles%2F2013%2F11%2Fsadava_11_8_large_2.jpg&amp;ei=JUUXU-6GGMiPkAfwg4CgDg&amp;psig=AFQjCNGQKuYXM5onyMV2caRhN_SdzpMcRg&amp;ust=13941203574890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05249"/>
            <a:ext cx="2859016" cy="20339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12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Settings of Novels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35842" y="5366504"/>
            <a:ext cx="3077879" cy="996209"/>
            <a:chOff x="535840" y="5366502"/>
            <a:chExt cx="3077879" cy="996209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840" y="5366502"/>
              <a:ext cx="623888" cy="99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ular Callout 4"/>
            <p:cNvSpPr/>
            <p:nvPr/>
          </p:nvSpPr>
          <p:spPr>
            <a:xfrm>
              <a:off x="1450264" y="5542720"/>
              <a:ext cx="2163455" cy="683007"/>
            </a:xfrm>
            <a:prstGeom prst="wedgeRectCallout">
              <a:avLst>
                <a:gd name="adj1" fmla="val -69729"/>
                <a:gd name="adj2" fmla="val 44125"/>
              </a:avLst>
            </a:prstGeom>
            <a:solidFill>
              <a:schemeClr val="bg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2"/>
                  </a:solidFill>
                </a:rPr>
                <a:t>The Diary of Anne Frank</a:t>
              </a:r>
            </a:p>
          </p:txBody>
        </p:sp>
      </p:grpSp>
      <p:pic>
        <p:nvPicPr>
          <p:cNvPr id="6" name="anne frank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85.6832"/>
                  <p14:fade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19400" y="1747242"/>
            <a:ext cx="5809346" cy="3385302"/>
          </a:xfrm>
          <a:prstGeom prst="rect">
            <a:avLst/>
          </a:prstGeom>
          <a:solidFill>
            <a:srgbClr val="4F81BD"/>
          </a:solidFill>
          <a:ln w="19050">
            <a:solidFill>
              <a:schemeClr val="bg1"/>
            </a:solidFill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40520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resentationPro_WorldGlobeVide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2C4990334872459569D999A0B6D615" ma:contentTypeVersion="1" ma:contentTypeDescription="Create a new document." ma:contentTypeScope="" ma:versionID="753fbce16357a9c4da032f2e7fdb1a56">
  <xsd:schema xmlns:xsd="http://www.w3.org/2001/XMLSchema" xmlns:xs="http://www.w3.org/2001/XMLSchema" xmlns:p="http://schemas.microsoft.com/office/2006/metadata/properties" xmlns:ns3="be5c06a9-6c48-4a27-b68b-35de5f21ec27" targetNamespace="http://schemas.microsoft.com/office/2006/metadata/properties" ma:root="true" ma:fieldsID="278d5a3e8e045510e193892e320a84b2" ns3:_="">
    <xsd:import namespace="be5c06a9-6c48-4a27-b68b-35de5f21ec27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5c06a9-6c48-4a27-b68b-35de5f21ec2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e5c06a9-6c48-4a27-b68b-35de5f21ec27">
      <UserInfo>
        <DisplayName>GRANEY, COLLEEN</DisplayName>
        <AccountId>247</AccountId>
        <AccountType/>
      </UserInfo>
      <UserInfo>
        <DisplayName>SILVIOUS, NANCY</DisplayName>
        <AccountId>41</AccountId>
        <AccountType/>
      </UserInfo>
      <UserInfo>
        <DisplayName>LANG, CHRISTINA D</DisplayName>
        <AccountId>53</AccountId>
        <AccountType/>
      </UserInfo>
      <UserInfo>
        <DisplayName>MURTHA, JOHN</DisplayName>
        <AccountId>338</AccountId>
        <AccountType/>
      </UserInfo>
      <UserInfo>
        <DisplayName>KOCH, KIMBERLY</DisplayName>
        <AccountId>101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E23D17D-F6A1-4456-93AF-25D4C2A4E0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5c06a9-6c48-4a27-b68b-35de5f21ec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4D4D96-6F27-45F6-962E-E5ACB89D9C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5F6A2E-BC6D-417C-A903-D895203622B3}">
  <ds:schemaRefs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be5c06a9-6c48-4a27-b68b-35de5f21ec2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PresentationPro_WorldGlobeVideo</Template>
  <TotalTime>962</TotalTime>
  <Words>574</Words>
  <Application>Microsoft Office PowerPoint</Application>
  <PresentationFormat>On-screen Show (4:3)</PresentationFormat>
  <Paragraphs>102</Paragraphs>
  <Slides>25</Slides>
  <Notes>16</Notes>
  <HiddenSlides>1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TradeGothicLTStd-Bd2</vt:lpstr>
      <vt:lpstr>Trebuchet MS</vt:lpstr>
      <vt:lpstr>PresentationPro_WorldGlobeVideo</vt:lpstr>
      <vt:lpstr>Geography in the Classroom</vt:lpstr>
      <vt:lpstr>Where in the world are we? </vt:lpstr>
      <vt:lpstr>PowerPoint Presentation</vt:lpstr>
      <vt:lpstr>Where is South Africa?  Where is Iraq?</vt:lpstr>
      <vt:lpstr>PowerPoint Presentation</vt:lpstr>
      <vt:lpstr>PowerPoint Presentation</vt:lpstr>
      <vt:lpstr>Why use Google Earth?</vt:lpstr>
      <vt:lpstr>To Build Background (DNA Structure)</vt:lpstr>
      <vt:lpstr>Settings of Novels</vt:lpstr>
      <vt:lpstr>Current Events</vt:lpstr>
      <vt:lpstr>Real World Application</vt:lpstr>
      <vt:lpstr>Walking Tours of Famous Cities</vt:lpstr>
      <vt:lpstr>Student Projects</vt:lpstr>
      <vt:lpstr>Time to Check out Google Earth</vt:lpstr>
      <vt:lpstr>Mix</vt:lpstr>
      <vt:lpstr>Mix Screen Recording:  Freedom Riders’ Journey</vt:lpstr>
      <vt:lpstr>Other Geography Resources</vt:lpstr>
      <vt:lpstr>Bureau of the Census</vt:lpstr>
      <vt:lpstr>CIA World Factbook</vt:lpstr>
      <vt:lpstr>Gapminder</vt:lpstr>
      <vt:lpstr>Xpeditions from National Geographic </vt:lpstr>
      <vt:lpstr>Tellmaps and Show World </vt:lpstr>
      <vt:lpstr>USGS</vt:lpstr>
      <vt:lpstr>An example of a student activity</vt:lpstr>
      <vt:lpstr>How can our teachers use geography to engage students in learning?</vt:lpstr>
    </vt:vector>
  </TitlesOfParts>
  <Company>Central Bucks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Technology into Secondary English/Social Studies</dc:title>
  <dc:creator>Jason Jaffe</dc:creator>
  <cp:lastModifiedBy>JOHNSON, CHRIS</cp:lastModifiedBy>
  <cp:revision>85</cp:revision>
  <dcterms:created xsi:type="dcterms:W3CDTF">2011-08-10T02:19:26Z</dcterms:created>
  <dcterms:modified xsi:type="dcterms:W3CDTF">2016-02-04T02:31:02Z</dcterms:modified>
  <cp:category>2010 global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TC101881341</vt:lpwstr>
  </property>
  <property fmtid="{D5CDD505-2E9C-101B-9397-08002B2CF9AE}" pid="3" name="IsMyDocuments">
    <vt:bool>true</vt:bool>
  </property>
  <property fmtid="{D5CDD505-2E9C-101B-9397-08002B2CF9AE}" pid="4" name="ContentTypeId">
    <vt:lpwstr>0x0101009B2C4990334872459569D999A0B6D615</vt:lpwstr>
  </property>
</Properties>
</file>