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2" r:id="rId8"/>
    <p:sldId id="261" r:id="rId9"/>
    <p:sldId id="269" r:id="rId10"/>
    <p:sldId id="270" r:id="rId11"/>
    <p:sldId id="275" r:id="rId12"/>
    <p:sldId id="276" r:id="rId13"/>
    <p:sldId id="263" r:id="rId14"/>
    <p:sldId id="277" r:id="rId15"/>
    <p:sldId id="264" r:id="rId16"/>
    <p:sldId id="268"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01722-8A74-4EDB-AA45-12A46397B1FF}"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01722-8A74-4EDB-AA45-12A46397B1FF}"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01722-8A74-4EDB-AA45-12A46397B1FF}"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01722-8A74-4EDB-AA45-12A46397B1FF}"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01722-8A74-4EDB-AA45-12A46397B1FF}"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01722-8A74-4EDB-AA45-12A46397B1FF}"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01722-8A74-4EDB-AA45-12A46397B1FF}" type="datetimeFigureOut">
              <a:rPr lang="en-US" smtClean="0"/>
              <a:pPr/>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01722-8A74-4EDB-AA45-12A46397B1FF}" type="datetimeFigureOut">
              <a:rPr lang="en-US" smtClean="0"/>
              <a:pPr/>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01722-8A74-4EDB-AA45-12A46397B1FF}" type="datetimeFigureOut">
              <a:rPr lang="en-US" smtClean="0"/>
              <a:pPr/>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01722-8A74-4EDB-AA45-12A46397B1FF}"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01722-8A74-4EDB-AA45-12A46397B1FF}"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391E5-FD35-409C-A6D9-46B66AD5D9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01722-8A74-4EDB-AA45-12A46397B1FF}" type="datetimeFigureOut">
              <a:rPr lang="en-US" smtClean="0"/>
              <a:pPr/>
              <a:t>3/9/2018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391E5-FD35-409C-A6D9-46B66AD5D9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00" t="9554" r="35080" b="34713"/>
          <a:stretch/>
        </p:blipFill>
        <p:spPr bwMode="auto">
          <a:xfrm>
            <a:off x="2286000" y="2158153"/>
            <a:ext cx="4343400" cy="422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47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we want to know about lenses?</a:t>
            </a:r>
          </a:p>
        </p:txBody>
      </p:sp>
      <p:sp>
        <p:nvSpPr>
          <p:cNvPr id="3" name="Content Placeholder 2"/>
          <p:cNvSpPr>
            <a:spLocks noGrp="1"/>
          </p:cNvSpPr>
          <p:nvPr>
            <p:ph idx="1"/>
          </p:nvPr>
        </p:nvSpPr>
        <p:spPr/>
        <p:txBody>
          <a:bodyPr/>
          <a:lstStyle/>
          <a:p>
            <a:r>
              <a:rPr lang="en-US" dirty="0"/>
              <a:t>Can we compute:  f, d</a:t>
            </a:r>
            <a:r>
              <a:rPr lang="en-US" baseline="-25000" dirty="0"/>
              <a:t>i</a:t>
            </a:r>
            <a:endParaRPr lang="en-US" dirty="0"/>
          </a:p>
          <a:p>
            <a:r>
              <a:rPr lang="en-US" dirty="0"/>
              <a:t>What affects f?</a:t>
            </a:r>
          </a:p>
          <a:p>
            <a:r>
              <a:rPr lang="en-US" dirty="0"/>
              <a:t>What shape will produce real/virtual images?</a:t>
            </a:r>
          </a:p>
          <a:p>
            <a:r>
              <a:rPr lang="en-US" dirty="0"/>
              <a:t>What shape do we used for near-sighted vs far-sighted?</a:t>
            </a:r>
          </a:p>
          <a:p>
            <a:r>
              <a:rPr lang="en-US" dirty="0"/>
              <a:t>What do near and far sighted mean?</a:t>
            </a:r>
          </a:p>
        </p:txBody>
      </p:sp>
    </p:spTree>
    <p:extLst>
      <p:ext uri="{BB962C8B-B14F-4D97-AF65-F5344CB8AC3E}">
        <p14:creationId xmlns:p14="http://schemas.microsoft.com/office/powerpoint/2010/main" val="17264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057399"/>
            <a:ext cx="6803048" cy="3898165"/>
          </a:xfrm>
        </p:spPr>
      </p:pic>
    </p:spTree>
    <p:extLst>
      <p:ext uri="{BB962C8B-B14F-4D97-AF65-F5344CB8AC3E}">
        <p14:creationId xmlns:p14="http://schemas.microsoft.com/office/powerpoint/2010/main" val="331034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691" y="2286000"/>
            <a:ext cx="7637543" cy="3276600"/>
          </a:xfrm>
        </p:spPr>
      </p:pic>
    </p:spTree>
    <p:extLst>
      <p:ext uri="{BB962C8B-B14F-4D97-AF65-F5344CB8AC3E}">
        <p14:creationId xmlns:p14="http://schemas.microsoft.com/office/powerpoint/2010/main" val="388300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&amp; Lenses</a:t>
            </a:r>
          </a:p>
        </p:txBody>
      </p:sp>
      <p:sp>
        <p:nvSpPr>
          <p:cNvPr id="3" name="Content Placeholder 2"/>
          <p:cNvSpPr>
            <a:spLocks noGrp="1"/>
          </p:cNvSpPr>
          <p:nvPr>
            <p:ph idx="1"/>
          </p:nvPr>
        </p:nvSpPr>
        <p:spPr/>
        <p:txBody>
          <a:bodyPr>
            <a:normAutofit fontScale="92500" lnSpcReduction="20000"/>
          </a:bodyPr>
          <a:lstStyle/>
          <a:p>
            <a:r>
              <a:rPr lang="en-US" dirty="0"/>
              <a:t>What kind of lens can make a REAL image?  (Concave or Convex)</a:t>
            </a:r>
          </a:p>
          <a:p>
            <a:r>
              <a:rPr lang="en-US" dirty="0"/>
              <a:t>Do lenses have a focal point?</a:t>
            </a:r>
          </a:p>
          <a:p>
            <a:r>
              <a:rPr lang="en-US" dirty="0"/>
              <a:t>What happens to the image distance as the object distance changes?</a:t>
            </a:r>
          </a:p>
          <a:p>
            <a:pPr lvl="1"/>
            <a:r>
              <a:rPr lang="en-US" dirty="0"/>
              <a:t>Perform an experiment that includes many measurements of object distance and image distance.  Start with the object as close to the lens as it can be, while still having the image less than 1.00m from the object.  Systematically increase the object distance, performing TEN trials.  Every member must record the data in their notes!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Ray Diagrams for Convex (Converging) Lenses </a:t>
            </a:r>
            <a:r>
              <a:rPr lang="en-US" sz="3100" dirty="0"/>
              <a:t>(Note:  you only need 2 of the 3 rays)</a:t>
            </a:r>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a:t>From tip of object (an upright arrow sitting on the P.A.), draw a ray that is parallel to the P.A.  When it hits the lens, it refracts thru the (far) focal point</a:t>
            </a:r>
          </a:p>
          <a:p>
            <a:pPr marL="514350" indent="-514350">
              <a:buAutoNum type="arabicPeriod"/>
            </a:pPr>
            <a:r>
              <a:rPr lang="en-US" dirty="0"/>
              <a:t>From the tip of the object, go straight thru the center of the lens w/o bending.</a:t>
            </a:r>
          </a:p>
          <a:p>
            <a:pPr marL="514350" indent="-514350">
              <a:buAutoNum type="arabicPeriod"/>
            </a:pPr>
            <a:r>
              <a:rPr lang="en-US" dirty="0"/>
              <a:t>From the tip of the object, draw a ray thru the near focal point.  When it hits the lens it refracts parallel to the P.A.</a:t>
            </a:r>
          </a:p>
          <a:p>
            <a:pPr marL="514350" indent="-514350">
              <a:buAutoNum type="arabicPeriod"/>
            </a:pPr>
            <a:r>
              <a:rPr lang="en-US" dirty="0"/>
              <a:t>Where these three rays cross, position the tip if the arrow that represents the image.  The tail of the arrow should touch the PA.</a:t>
            </a:r>
          </a:p>
        </p:txBody>
      </p:sp>
    </p:spTree>
    <p:extLst>
      <p:ext uri="{BB962C8B-B14F-4D97-AF65-F5344CB8AC3E}">
        <p14:creationId xmlns:p14="http://schemas.microsoft.com/office/powerpoint/2010/main" val="75496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Convex Lenses </a:t>
            </a:r>
            <a:r>
              <a:rPr lang="en-US" dirty="0"/>
              <a:t>&amp; Ray Diagrams</a:t>
            </a:r>
          </a:p>
        </p:txBody>
      </p:sp>
      <p:pic>
        <p:nvPicPr>
          <p:cNvPr id="5122" name="Picture 2"/>
          <p:cNvPicPr>
            <a:picLocks noGrp="1" noChangeAspect="1" noChangeArrowheads="1"/>
          </p:cNvPicPr>
          <p:nvPr>
            <p:ph idx="1"/>
          </p:nvPr>
        </p:nvPicPr>
        <p:blipFill>
          <a:blip r:embed="rId2" cstate="print"/>
          <a:srcRect l="28534" t="30305" r="5805" b="17503"/>
          <a:stretch>
            <a:fillRect/>
          </a:stretch>
        </p:blipFill>
        <p:spPr bwMode="auto">
          <a:xfrm>
            <a:off x="1219200" y="1745273"/>
            <a:ext cx="6629400" cy="358872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The Thin Lens Equations</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algn="ctr">
              <a:buNone/>
            </a:pPr>
            <a:r>
              <a:rPr lang="en-US" sz="4400" dirty="0"/>
              <a:t>1/f = 1/d</a:t>
            </a:r>
            <a:r>
              <a:rPr lang="en-US" sz="4400" baseline="-25000" dirty="0"/>
              <a:t>o</a:t>
            </a:r>
            <a:r>
              <a:rPr lang="en-US" sz="4400" dirty="0"/>
              <a:t> + 1/d</a:t>
            </a:r>
            <a:r>
              <a:rPr lang="en-US" sz="4400" baseline="-25000" dirty="0"/>
              <a:t>i</a:t>
            </a:r>
          </a:p>
          <a:p>
            <a:pPr algn="ctr">
              <a:buNone/>
            </a:pPr>
            <a:endParaRPr lang="en-US" sz="4400" baseline="-25000" dirty="0"/>
          </a:p>
          <a:p>
            <a:pPr algn="ctr">
              <a:buNone/>
            </a:pPr>
            <a:r>
              <a:rPr lang="en-US" sz="4400" dirty="0"/>
              <a:t>M = h</a:t>
            </a:r>
            <a:r>
              <a:rPr lang="en-US" sz="4400" baseline="-25000" dirty="0"/>
              <a:t>i</a:t>
            </a:r>
            <a:r>
              <a:rPr lang="en-US" sz="4400" dirty="0"/>
              <a:t>/h</a:t>
            </a:r>
            <a:r>
              <a:rPr lang="en-US" sz="4400" baseline="-25000" dirty="0"/>
              <a:t>o</a:t>
            </a:r>
            <a:r>
              <a:rPr lang="en-US" sz="4400" dirty="0"/>
              <a:t> = -d</a:t>
            </a:r>
            <a:r>
              <a:rPr lang="en-US" sz="4400" baseline="-25000" dirty="0"/>
              <a:t>i</a:t>
            </a:r>
            <a:r>
              <a:rPr lang="en-US" sz="4400" dirty="0"/>
              <a:t>/d</a:t>
            </a:r>
            <a:r>
              <a:rPr lang="en-US" sz="4400" baseline="-25000" dirty="0"/>
              <a:t>o</a:t>
            </a:r>
          </a:p>
          <a:p>
            <a:pPr>
              <a:buNone/>
            </a:pPr>
            <a:endParaRPr lang="en-US" sz="3800" dirty="0"/>
          </a:p>
          <a:p>
            <a:pPr algn="ctr">
              <a:buNone/>
            </a:pPr>
            <a:r>
              <a:rPr lang="en-US" sz="3600" dirty="0"/>
              <a:t>f = focal length is dependent on curvature and </a:t>
            </a:r>
            <a:r>
              <a:rPr lang="en-US" sz="3600" b="1" i="1" dirty="0"/>
              <a:t>n</a:t>
            </a:r>
          </a:p>
          <a:p>
            <a:pPr algn="ctr">
              <a:buNone/>
            </a:pPr>
            <a:endParaRPr lang="en-US" sz="3600" dirty="0"/>
          </a:p>
          <a:p>
            <a:pPr algn="ctr">
              <a:buNone/>
            </a:pPr>
            <a:r>
              <a:rPr lang="en-US" sz="3600" dirty="0"/>
              <a:t>M = magnification</a:t>
            </a:r>
          </a:p>
          <a:p>
            <a:pPr algn="ctr">
              <a:buNone/>
            </a:pPr>
            <a:endParaRPr lang="en-US" sz="3600" dirty="0"/>
          </a:p>
          <a:p>
            <a:pPr algn="ctr">
              <a:buNone/>
            </a:pPr>
            <a:r>
              <a:rPr lang="en-US" sz="3600" dirty="0"/>
              <a:t>d</a:t>
            </a:r>
            <a:r>
              <a:rPr lang="en-US" sz="3600" baseline="-25000" dirty="0"/>
              <a:t>o</a:t>
            </a:r>
            <a:r>
              <a:rPr lang="en-US" sz="3600" dirty="0"/>
              <a:t> = object distance               d</a:t>
            </a:r>
            <a:r>
              <a:rPr lang="en-US" sz="3600" baseline="-25000" dirty="0"/>
              <a:t>i</a:t>
            </a:r>
            <a:r>
              <a:rPr lang="en-US" sz="3600" dirty="0"/>
              <a:t> = image distance</a:t>
            </a:r>
          </a:p>
          <a:p>
            <a:pPr algn="ctr">
              <a:buNone/>
            </a:pPr>
            <a:endParaRPr lang="en-US" sz="3600" dirty="0"/>
          </a:p>
          <a:p>
            <a:pPr algn="ctr">
              <a:buNone/>
            </a:pPr>
            <a:r>
              <a:rPr lang="en-US" sz="3600" dirty="0"/>
              <a:t>image distance is NEGATIVE when d</a:t>
            </a:r>
            <a:r>
              <a:rPr lang="en-US" sz="3600" baseline="-25000" dirty="0"/>
              <a:t>o</a:t>
            </a:r>
            <a:r>
              <a:rPr lang="en-US" sz="3600" dirty="0"/>
              <a:t> &lt; f and POSITIVE when d</a:t>
            </a:r>
            <a:r>
              <a:rPr lang="en-US" sz="3600" baseline="-25000" dirty="0"/>
              <a:t>o</a:t>
            </a:r>
            <a:r>
              <a:rPr lang="en-US" sz="3600" dirty="0"/>
              <a:t> &gt; f </a:t>
            </a:r>
          </a:p>
          <a:p>
            <a:pPr algn="ctr">
              <a:buNone/>
            </a:pPr>
            <a:endParaRPr lang="en-US" sz="3600" dirty="0"/>
          </a:p>
          <a:p>
            <a:pPr algn="ctr">
              <a:buNone/>
            </a:pPr>
            <a:r>
              <a:rPr lang="en-US" sz="3600" dirty="0"/>
              <a:t>The </a:t>
            </a:r>
            <a:r>
              <a:rPr lang="en-US" sz="3600" u="sng" dirty="0"/>
              <a:t>image</a:t>
            </a:r>
            <a:r>
              <a:rPr lang="en-US" sz="3600" dirty="0"/>
              <a:t> is real, inverted, and on the other side of the lens than the </a:t>
            </a:r>
            <a:r>
              <a:rPr lang="en-US" sz="3600" u="sng" dirty="0"/>
              <a:t>object</a:t>
            </a:r>
            <a:r>
              <a:rPr lang="en-US" sz="3600" dirty="0"/>
              <a:t> when d</a:t>
            </a:r>
            <a:r>
              <a:rPr lang="en-US" sz="3600" baseline="-25000" dirty="0"/>
              <a:t>o</a:t>
            </a:r>
            <a:r>
              <a:rPr lang="en-US" sz="3600" dirty="0"/>
              <a:t> &gt; f </a:t>
            </a:r>
          </a:p>
          <a:p>
            <a:pPr algn="ctr">
              <a:buNone/>
            </a:pPr>
            <a:endParaRPr lang="en-US" sz="3600" dirty="0"/>
          </a:p>
          <a:p>
            <a:pPr algn="ctr">
              <a:buNone/>
            </a:pPr>
            <a:r>
              <a:rPr lang="en-US" sz="3600" dirty="0"/>
              <a:t>The </a:t>
            </a:r>
            <a:r>
              <a:rPr lang="en-US" sz="3600" u="sng" dirty="0"/>
              <a:t>image</a:t>
            </a:r>
            <a:r>
              <a:rPr lang="en-US" sz="3600" dirty="0"/>
              <a:t> is virtual, upright, &amp; on same side of the lens as the </a:t>
            </a:r>
            <a:r>
              <a:rPr lang="en-US" sz="3600" u="sng" dirty="0"/>
              <a:t>object</a:t>
            </a:r>
            <a:r>
              <a:rPr lang="en-US" sz="3600" dirty="0"/>
              <a:t> when d</a:t>
            </a:r>
            <a:r>
              <a:rPr lang="en-US" sz="3600" baseline="-25000" dirty="0"/>
              <a:t>o</a:t>
            </a:r>
            <a:r>
              <a:rPr lang="en-US" sz="3600" dirty="0"/>
              <a:t>&lt; f</a:t>
            </a:r>
          </a:p>
          <a:p>
            <a:pPr>
              <a:buNone/>
            </a:pPr>
            <a:endParaRPr lang="en-US" sz="3600" dirty="0"/>
          </a:p>
        </p:txBody>
      </p:sp>
    </p:spTree>
    <p:extLst>
      <p:ext uri="{BB962C8B-B14F-4D97-AF65-F5344CB8AC3E}">
        <p14:creationId xmlns:p14="http://schemas.microsoft.com/office/powerpoint/2010/main" val="14697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Lens Example:</a:t>
            </a:r>
          </a:p>
        </p:txBody>
      </p:sp>
      <p:sp>
        <p:nvSpPr>
          <p:cNvPr id="3" name="Content Placeholder 2"/>
          <p:cNvSpPr>
            <a:spLocks noGrp="1"/>
          </p:cNvSpPr>
          <p:nvPr>
            <p:ph idx="1"/>
          </p:nvPr>
        </p:nvSpPr>
        <p:spPr/>
        <p:txBody>
          <a:bodyPr/>
          <a:lstStyle/>
          <a:p>
            <a:r>
              <a:rPr lang="en-US" dirty="0"/>
              <a:t>A 2.00cm tall flame held 20.0cm from a thin convex lens projects a focused image on a screen that is 60.0cm from the lens.  </a:t>
            </a:r>
          </a:p>
          <a:p>
            <a:pPr marL="457200" lvl="1" indent="0">
              <a:buNone/>
            </a:pPr>
            <a:r>
              <a:rPr lang="en-US" dirty="0"/>
              <a:t>a)  What is the focal length of the lens?</a:t>
            </a:r>
          </a:p>
          <a:p>
            <a:pPr marL="457200" lvl="1" indent="0">
              <a:buNone/>
            </a:pPr>
            <a:r>
              <a:rPr lang="en-US" dirty="0"/>
              <a:t>b)  What height is the image?</a:t>
            </a:r>
          </a:p>
        </p:txBody>
      </p:sp>
    </p:spTree>
    <p:extLst>
      <p:ext uri="{BB962C8B-B14F-4D97-AF65-F5344CB8AC3E}">
        <p14:creationId xmlns:p14="http://schemas.microsoft.com/office/powerpoint/2010/main" val="32779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Autofit/>
          </a:bodyPr>
          <a:lstStyle/>
          <a:p>
            <a:r>
              <a:rPr lang="en-US" sz="3600" dirty="0"/>
              <a:t>Determine the focal length of a convex lens.</a:t>
            </a:r>
          </a:p>
        </p:txBody>
      </p:sp>
      <p:sp>
        <p:nvSpPr>
          <p:cNvPr id="3" name="Content Placeholder 2"/>
          <p:cNvSpPr>
            <a:spLocks noGrp="1"/>
          </p:cNvSpPr>
          <p:nvPr>
            <p:ph idx="1"/>
          </p:nvPr>
        </p:nvSpPr>
        <p:spPr/>
        <p:txBody>
          <a:bodyPr/>
          <a:lstStyle/>
          <a:p>
            <a:pPr marL="0" indent="0">
              <a:buNone/>
            </a:pPr>
            <a:r>
              <a:rPr lang="en-US" dirty="0"/>
              <a:t>Objective:</a:t>
            </a:r>
          </a:p>
          <a:p>
            <a:pPr marL="0" indent="0">
              <a:buNone/>
            </a:pPr>
            <a:r>
              <a:rPr lang="en-US" dirty="0"/>
              <a:t>Materials Diagram:</a:t>
            </a:r>
          </a:p>
          <a:p>
            <a:pPr marL="0" indent="0">
              <a:buNone/>
            </a:pPr>
            <a:r>
              <a:rPr lang="en-US" dirty="0"/>
              <a:t>Data:</a:t>
            </a:r>
          </a:p>
          <a:p>
            <a:pPr marL="0" indent="0">
              <a:buNone/>
            </a:pPr>
            <a:r>
              <a:rPr lang="en-US" dirty="0"/>
              <a:t>Analysis:  (ONE sample calculation &amp; the mean computation)</a:t>
            </a:r>
          </a:p>
          <a:p>
            <a:pPr marL="0" indent="0">
              <a:buNone/>
            </a:pPr>
            <a:r>
              <a:rPr lang="en-US" dirty="0"/>
              <a:t>Conclusion:</a:t>
            </a:r>
          </a:p>
        </p:txBody>
      </p:sp>
    </p:spTree>
    <p:extLst>
      <p:ext uri="{BB962C8B-B14F-4D97-AF65-F5344CB8AC3E}">
        <p14:creationId xmlns:p14="http://schemas.microsoft.com/office/powerpoint/2010/main" val="129510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a:t>Refraction</a:t>
            </a:r>
          </a:p>
        </p:txBody>
      </p:sp>
      <p:sp>
        <p:nvSpPr>
          <p:cNvPr id="3" name="Subtitle 2"/>
          <p:cNvSpPr>
            <a:spLocks noGrp="1"/>
          </p:cNvSpPr>
          <p:nvPr>
            <p:ph type="subTitle" idx="1"/>
          </p:nvPr>
        </p:nvSpPr>
        <p:spPr>
          <a:xfrm>
            <a:off x="1524000" y="2514600"/>
            <a:ext cx="6400800" cy="3276600"/>
          </a:xfrm>
        </p:spPr>
        <p:txBody>
          <a:bodyPr/>
          <a:lstStyle/>
          <a:p>
            <a:endParaRPr lang="en-US" dirty="0"/>
          </a:p>
        </p:txBody>
      </p:sp>
      <p:pic>
        <p:nvPicPr>
          <p:cNvPr id="1026" name="Picture 2"/>
          <p:cNvPicPr>
            <a:picLocks noChangeAspect="1" noChangeArrowheads="1"/>
          </p:cNvPicPr>
          <p:nvPr/>
        </p:nvPicPr>
        <p:blipFill>
          <a:blip r:embed="rId2" cstate="print"/>
          <a:srcRect l="44531" t="21875" r="11719" b="19792"/>
          <a:stretch>
            <a:fillRect/>
          </a:stretch>
        </p:blipFill>
        <p:spPr bwMode="auto">
          <a:xfrm>
            <a:off x="2514600" y="1981200"/>
            <a:ext cx="4267200" cy="4267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Essential Questions</a:t>
            </a:r>
          </a:p>
        </p:txBody>
      </p:sp>
      <p:sp>
        <p:nvSpPr>
          <p:cNvPr id="3" name="Content Placeholder 2"/>
          <p:cNvSpPr>
            <a:spLocks noGrp="1"/>
          </p:cNvSpPr>
          <p:nvPr>
            <p:ph idx="1"/>
          </p:nvPr>
        </p:nvSpPr>
        <p:spPr/>
        <p:txBody>
          <a:bodyPr/>
          <a:lstStyle/>
          <a:p>
            <a:r>
              <a:rPr lang="en-US" dirty="0"/>
              <a:t>What is refraction?</a:t>
            </a:r>
          </a:p>
          <a:p>
            <a:r>
              <a:rPr lang="en-US" dirty="0"/>
              <a:t>What causes refraction?</a:t>
            </a:r>
          </a:p>
          <a:p>
            <a:r>
              <a:rPr lang="en-US" dirty="0"/>
              <a:t>What are some examples of refraction of light that show why it is important?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of Light - Defined</a:t>
            </a:r>
          </a:p>
        </p:txBody>
      </p:sp>
      <p:sp>
        <p:nvSpPr>
          <p:cNvPr id="3" name="Content Placeholder 2"/>
          <p:cNvSpPr>
            <a:spLocks noGrp="1"/>
          </p:cNvSpPr>
          <p:nvPr>
            <p:ph idx="1"/>
          </p:nvPr>
        </p:nvSpPr>
        <p:spPr/>
        <p:txBody>
          <a:bodyPr/>
          <a:lstStyle/>
          <a:p>
            <a:r>
              <a:rPr lang="en-US" dirty="0"/>
              <a:t>Refraction of light occurs when a light wave moves from a vacuum (or a medium) into another medium (or a vacuum).  When a wave changes media, its ____________ changes.</a:t>
            </a:r>
          </a:p>
          <a:p>
            <a:r>
              <a:rPr lang="en-US" dirty="0"/>
              <a:t>Unless the barrier between the media is perpendicular to the movement of the wave, the wave will change direction – that is REFRACTION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Illustrated</a:t>
            </a:r>
          </a:p>
        </p:txBody>
      </p:sp>
      <p:pic>
        <p:nvPicPr>
          <p:cNvPr id="1026" name="Picture 2"/>
          <p:cNvPicPr>
            <a:picLocks noGrp="1" noChangeAspect="1" noChangeArrowheads="1"/>
          </p:cNvPicPr>
          <p:nvPr>
            <p:ph idx="1"/>
          </p:nvPr>
        </p:nvPicPr>
        <p:blipFill>
          <a:blip r:embed="rId2" cstate="print"/>
          <a:srcRect l="20958" t="21887" r="5805" b="12452"/>
          <a:stretch>
            <a:fillRect/>
          </a:stretch>
        </p:blipFill>
        <p:spPr bwMode="auto">
          <a:xfrm>
            <a:off x="1828800" y="1924707"/>
            <a:ext cx="5410200" cy="363789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srcRect l="44949" t="21887" r="5805" b="10768"/>
          <a:stretch>
            <a:fillRect/>
          </a:stretch>
        </p:blipFill>
        <p:spPr bwMode="auto">
          <a:xfrm>
            <a:off x="2286000" y="1524000"/>
            <a:ext cx="4114800" cy="422030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5625" t="36458" r="17969" b="53125"/>
          <a:stretch>
            <a:fillRect/>
          </a:stretch>
        </p:blipFill>
        <p:spPr bwMode="auto">
          <a:xfrm>
            <a:off x="1066800" y="457200"/>
            <a:ext cx="6477000" cy="76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&amp; Mirages</a:t>
            </a:r>
          </a:p>
        </p:txBody>
      </p:sp>
      <p:pic>
        <p:nvPicPr>
          <p:cNvPr id="4098" name="Picture 2"/>
          <p:cNvPicPr>
            <a:picLocks noGrp="1" noChangeAspect="1" noChangeArrowheads="1"/>
          </p:cNvPicPr>
          <p:nvPr>
            <p:ph idx="1"/>
          </p:nvPr>
        </p:nvPicPr>
        <p:blipFill>
          <a:blip r:embed="rId2" cstate="print"/>
          <a:srcRect l="423" t="46410" r="2619" b="10768"/>
          <a:stretch>
            <a:fillRect/>
          </a:stretch>
        </p:blipFill>
        <p:spPr bwMode="auto">
          <a:xfrm>
            <a:off x="533400" y="2209800"/>
            <a:ext cx="7924800" cy="3429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&amp; Dispersion</a:t>
            </a:r>
          </a:p>
        </p:txBody>
      </p:sp>
      <p:pic>
        <p:nvPicPr>
          <p:cNvPr id="3074" name="Picture 2"/>
          <p:cNvPicPr>
            <a:picLocks noGrp="1" noChangeAspect="1" noChangeArrowheads="1"/>
          </p:cNvPicPr>
          <p:nvPr>
            <p:ph idx="1"/>
          </p:nvPr>
        </p:nvPicPr>
        <p:blipFill>
          <a:blip r:embed="rId2" cstate="print"/>
          <a:srcRect t="38723" r="4543" b="17503"/>
          <a:stretch>
            <a:fillRect/>
          </a:stretch>
        </p:blipFill>
        <p:spPr bwMode="auto">
          <a:xfrm>
            <a:off x="533400" y="2362200"/>
            <a:ext cx="8000999" cy="2971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Lenses:  What do we want to know?</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2032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580</Words>
  <Application>Microsoft Office PowerPoint</Application>
  <PresentationFormat>On-screen Show (4:3)</PresentationFormat>
  <Paragraphs>58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vt:lpstr>
      <vt:lpstr>Refraction</vt:lpstr>
      <vt:lpstr>Refraction:  Essential Questions</vt:lpstr>
      <vt:lpstr>Refraction of Light - Defined</vt:lpstr>
      <vt:lpstr>Refraction Illustrated</vt:lpstr>
      <vt:lpstr>PowerPoint Presentation</vt:lpstr>
      <vt:lpstr>Refraction &amp; Mirages</vt:lpstr>
      <vt:lpstr>Refraction &amp; Dispersion</vt:lpstr>
      <vt:lpstr>Lenses:  What do we want to know?</vt:lpstr>
      <vt:lpstr>What do we want to know about lenses?</vt:lpstr>
      <vt:lpstr>Lenses</vt:lpstr>
      <vt:lpstr>Lenses</vt:lpstr>
      <vt:lpstr>Refraction &amp; Lenses</vt:lpstr>
      <vt:lpstr>Ray Diagrams for Convex (Converging) Lenses (Note:  you only need 2 of the 3 rays)</vt:lpstr>
      <vt:lpstr>Convex Lenses &amp; Ray Diagrams</vt:lpstr>
      <vt:lpstr>The Thin Lens Equations</vt:lpstr>
      <vt:lpstr>Thin Lens Example:</vt:lpstr>
      <vt:lpstr>Determine the focal length of a convex lens.</vt:lpstr>
    </vt:vector>
  </TitlesOfParts>
  <Company>Central Bucks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Refraction</dc:title>
  <dc:creator>ian smith</dc:creator>
  <cp:lastModifiedBy>SMITH, IAN</cp:lastModifiedBy>
  <cp:revision>27</cp:revision>
  <dcterms:created xsi:type="dcterms:W3CDTF">2011-03-07T13:41:17Z</dcterms:created>
  <dcterms:modified xsi:type="dcterms:W3CDTF">2018-03-09T20:12:29Z</dcterms:modified>
</cp:coreProperties>
</file>