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9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77" r:id="rId18"/>
    <p:sldId id="283" r:id="rId19"/>
    <p:sldId id="284" r:id="rId20"/>
    <p:sldId id="285" r:id="rId21"/>
    <p:sldId id="286" r:id="rId22"/>
    <p:sldId id="287" r:id="rId23"/>
    <p:sldId id="26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9831C74-730C-43F6-8731-854C716A08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60224-08F1-49A0-927C-82EAAA782D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11479-3874-4E8B-AFE2-FDA2486E53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ABCB5-A4EF-4CAD-BB9A-AC5358E1B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A3026-ED79-4512-A87F-6B90611A06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EAC9B-6442-4146-B651-5AC20739FB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37F0A-2526-4CCD-9091-A646E0AA40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28251-5E85-44D0-BF6F-212453C9F6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F6094-D0D4-4D17-B418-10AB790823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F101-1B60-4DF8-BDAB-1E0ADFCB5C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6014C-E137-463A-83DC-B248A90C85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D8019-3117-430E-84E2-5CAE3A271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F7EE1003-5BCF-40A8-A00E-520BE7384C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biologycorner.com/microqui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micro.magnet.fsu.edu/primer/java/electronmicroscopy/magnify1/index.html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667000"/>
            <a:ext cx="3657600" cy="9054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obo Std" pitchFamily="50" charset="0"/>
              </a:rPr>
              <a:t>Microscopes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obo St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21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10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book '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62800" cy="499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85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Human sperm (spermatozoa)</a:t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57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10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book '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48" y="1198418"/>
            <a:ext cx="5388552" cy="5278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8580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Nylon hooks and loops of Velcro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57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10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book '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676400"/>
            <a:ext cx="6324600" cy="4773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858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Household dust: includes long hairs of cat fur, twisted synthetic and </a:t>
            </a:r>
            <a:r>
              <a:rPr lang="en-US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woollen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fibers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serrated </a:t>
            </a:r>
            <a:r>
              <a:rPr lang="en-US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insect scales, a pollen grain, and plant and insect remains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76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10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book '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76831"/>
            <a:ext cx="5105400" cy="5147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85800"/>
            <a:ext cx="8229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The weave of nylon stocking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fibers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76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10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book '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00150"/>
            <a:ext cx="6934200" cy="5200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930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The head of a mosquito</a:t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76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10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book '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942734" cy="5302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858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Head louse clinging to a human hair</a:t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76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10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book '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77745" cy="4763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725269"/>
            <a:ext cx="8229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/>
              <a:t>Eight eyes (two groups of four) on the head of a tarantula</a:t>
            </a:r>
            <a:br>
              <a:rPr lang="en-US" sz="2300" b="1" dirty="0"/>
            </a:b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491476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10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book '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692900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96724"/>
            <a:ext cx="82296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dirty="0">
                <a:latin typeface="Tahoma" pitchFamily="34" charset="0"/>
                <a:ea typeface="Tahoma" pitchFamily="34" charset="0"/>
                <a:cs typeface="Tahoma" pitchFamily="34" charset="0"/>
              </a:rPr>
              <a:t>Cut human hairs and shaving foam between two razor blades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57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10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book '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6" y="1146381"/>
            <a:ext cx="6414770" cy="5254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85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Cigarette paper the tobacco is rolled in</a:t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20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10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book '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271655" cy="5271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8580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Corroded surface of a rusty nail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15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1477962"/>
          </a:xfr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obo Std" pitchFamily="50" charset="0"/>
              </a:rPr>
              <a:t>One of most important tools of Biology = Microscope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719508" cy="40386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/>
              <a:buChar char="à"/>
            </a:pPr>
            <a:r>
              <a:rPr lang="en-US" sz="33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Two main types of microscopes for biology . . .</a:t>
            </a:r>
          </a:p>
          <a:p>
            <a:pPr marL="0" indent="0" eaLnBrk="1" hangingPunct="1">
              <a:buNone/>
            </a:pPr>
            <a:r>
              <a:rPr lang="en-US" sz="33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33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Compound light microscope</a:t>
            </a:r>
          </a:p>
          <a:p>
            <a:pPr marL="0" indent="0" eaLnBrk="1" hangingPunct="1">
              <a:buNone/>
            </a:pPr>
            <a:r>
              <a:rPr lang="en-US" sz="33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33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Electron microscope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655320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 smtClean="0"/>
              <a:t>Images from</a:t>
            </a:r>
            <a:r>
              <a:rPr lang="en-US" sz="600" dirty="0"/>
              <a:t>:  http://</a:t>
            </a:r>
            <a:r>
              <a:rPr lang="en-US" sz="600" dirty="0" smtClean="0"/>
              <a:t>www.microscope-microscope.org/basic/microscope-types.htm,  http</a:t>
            </a:r>
            <a:r>
              <a:rPr lang="en-US" sz="600" dirty="0"/>
              <a:t>://www.jeol.com/Default.aspx?TabId=124 </a:t>
            </a:r>
          </a:p>
        </p:txBody>
      </p:sp>
      <p:pic>
        <p:nvPicPr>
          <p:cNvPr id="1028" name="Picture 4" descr="JEM-2100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17" y="4024846"/>
            <a:ext cx="2173583" cy="268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icroscope-microscope.org/basic/microscope-images/138-microscopes-l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56364"/>
            <a:ext cx="1276835" cy="224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10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book '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6660"/>
            <a:ext cx="5099154" cy="5184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8580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Mushrooms spores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15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10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book '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181600" cy="5267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8133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Clutch of butterfly eggs on a raspberry plant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15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10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book '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219200"/>
            <a:ext cx="5753100" cy="5152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858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Calcium phosphate crystal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15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chemeClr val="bg1"/>
                </a:solidFill>
              </a:rPr>
              <a:t>Parts of a compound light microscope: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142037"/>
            <a:ext cx="8305800" cy="71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label microscope, click here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sz="19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  <a:hlinkClick r:id="rId2"/>
              </a:rPr>
              <a:t>http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  <a:hlinkClick r:id="rId2"/>
              </a:rPr>
              <a:t>://www.biologycorner.com/microquiz/</a:t>
            </a:r>
            <a:endParaRPr lang="en-US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3" t="25687" r="23125" b="59240"/>
          <a:stretch/>
        </p:blipFill>
        <p:spPr bwMode="auto">
          <a:xfrm>
            <a:off x="-51955" y="-76200"/>
            <a:ext cx="9258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183573"/>
            <a:ext cx="8458200" cy="685800"/>
          </a:xfrm>
          <a:prstGeom prst="rect">
            <a:avLst/>
          </a:prstGeom>
          <a:noFill/>
          <a:ln w="28575" cap="flat">
            <a:noFill/>
            <a:prstDash val="dash"/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600" b="1" spc="50" dirty="0" smtClean="0">
                <a:ln w="11430"/>
                <a:solidFill>
                  <a:schemeClr val="bg1"/>
                </a:solidFill>
                <a:latin typeface="Hobo Std" pitchFamily="50" charset="0"/>
              </a:rPr>
              <a:t>Activity: Label Microscope Parts</a:t>
            </a:r>
            <a:endParaRPr lang="en-US" sz="3600" b="1" spc="50" dirty="0" smtClean="0">
              <a:ln w="11430"/>
              <a:solidFill>
                <a:schemeClr val="bg1"/>
              </a:solidFill>
              <a:latin typeface="Hobo Std" pitchFamily="50" charset="0"/>
            </a:endParaRPr>
          </a:p>
        </p:txBody>
      </p:sp>
      <p:pic>
        <p:nvPicPr>
          <p:cNvPr id="19458" name="Picture 2" descr="http://science.taskermilward.org.uk/Mod1/Mod2/Mod2_img/microscope-boxe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799"/>
            <a:ext cx="54483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moeba_proteus_X_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50937"/>
            <a:ext cx="4495800" cy="326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486400" y="45720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Amoeba magnified 100 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3" t="25687" r="23125" b="59240"/>
          <a:stretch/>
        </p:blipFill>
        <p:spPr bwMode="auto">
          <a:xfrm>
            <a:off x="-51955" y="-76200"/>
            <a:ext cx="9258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83573"/>
            <a:ext cx="8458200" cy="685800"/>
          </a:xfrm>
          <a:noFill/>
          <a:ln w="28575" cap="flat">
            <a:noFill/>
            <a:prstDash val="dash"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buFontTx/>
              <a:buNone/>
            </a:pPr>
            <a:r>
              <a:rPr lang="en-US" sz="3600" b="1" spc="50" dirty="0" smtClean="0">
                <a:ln w="11430"/>
                <a:solidFill>
                  <a:schemeClr val="bg1"/>
                </a:solidFill>
                <a:latin typeface="Hobo Std" pitchFamily="50" charset="0"/>
              </a:rPr>
              <a:t>1. Compound light microscope</a:t>
            </a:r>
          </a:p>
        </p:txBody>
      </p:sp>
      <p:pic>
        <p:nvPicPr>
          <p:cNvPr id="2052" name="Picture 4" descr="http://www.microscope-microscope.org/basic/microscope-images/138-microscopes-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2048256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597134"/>
            <a:ext cx="5334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Images from</a:t>
            </a:r>
            <a:r>
              <a:rPr lang="en-US" sz="600" dirty="0"/>
              <a:t>:  http://www.microscope-microscope.org/basic/microscope-types.htm, http://microbewiki.kenyon.edu/index.php/Amoeba_proteus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4800" y="403860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Amoeba, magnified 400x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4196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200" b="1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ost </a:t>
            </a:r>
            <a:r>
              <a:rPr lang="en-US" sz="2200" b="1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commonly used </a:t>
            </a:r>
            <a:r>
              <a:rPr lang="en-US" sz="2200" b="1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microscope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200" b="1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llow </a:t>
            </a:r>
            <a:r>
              <a:rPr lang="en-US" sz="2200" b="1" u="sng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 to pass through</a:t>
            </a:r>
            <a:r>
              <a:rPr lang="en-US" sz="2200" b="1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US" sz="2200" b="1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specimen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2200" b="1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enses </a:t>
            </a:r>
            <a:r>
              <a:rPr lang="en-US" sz="2200" b="1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used to magnify clearly up to 1000 </a:t>
            </a:r>
            <a:r>
              <a:rPr lang="en-US" sz="2200" b="1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Produce </a:t>
            </a:r>
            <a:r>
              <a:rPr lang="en-US" sz="2200" b="1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2-D </a:t>
            </a:r>
            <a:r>
              <a:rPr lang="en-US" sz="2200" b="1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Specimens may be living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2200" b="1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ess </a:t>
            </a:r>
            <a:r>
              <a:rPr lang="en-US" sz="2200" b="1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expensive</a:t>
            </a:r>
            <a:endParaRPr lang="en-US" sz="22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ectron microsco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066799"/>
            <a:ext cx="2235201" cy="335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Ant_S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1143001"/>
            <a:ext cx="3417828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3" t="25687" r="23125" b="59240"/>
          <a:stretch/>
        </p:blipFill>
        <p:spPr bwMode="auto">
          <a:xfrm>
            <a:off x="6927" y="3464"/>
            <a:ext cx="9258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04800" y="183573"/>
            <a:ext cx="8458200" cy="685800"/>
          </a:xfrm>
          <a:prstGeom prst="rect">
            <a:avLst/>
          </a:prstGeom>
          <a:noFill/>
          <a:ln w="28575" cap="flat">
            <a:noFill/>
            <a:prstDash val="dash"/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600" b="1" spc="50" dirty="0" smtClean="0">
                <a:ln w="11430"/>
                <a:solidFill>
                  <a:schemeClr val="bg1"/>
                </a:solidFill>
                <a:latin typeface="Hobo Std" pitchFamily="50" charset="0"/>
              </a:rPr>
              <a:t>2. Electron Microscope </a:t>
            </a:r>
            <a:r>
              <a:rPr lang="en-US" sz="2800" b="1" spc="50" dirty="0" smtClean="0">
                <a:ln w="11430"/>
                <a:solidFill>
                  <a:schemeClr val="bg1"/>
                </a:solidFill>
                <a:latin typeface="Hobo Std" pitchFamily="50" charset="0"/>
              </a:rPr>
              <a:t>(SEM and TEM)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7381" y="4343401"/>
            <a:ext cx="82742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Beams of electrons bounce off surface of specimen to produce image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 magnify much more (~100,000x)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Produce 3-D images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Specimens must be dead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More expensive</a:t>
            </a:r>
            <a:endParaRPr lang="en-US" sz="2200" dirty="0">
              <a:solidFill>
                <a:srgbClr val="4D4D4D"/>
              </a:solidFill>
            </a:endParaRPr>
          </a:p>
        </p:txBody>
      </p:sp>
      <p:sp>
        <p:nvSpPr>
          <p:cNvPr id="7" name="Striped Right Arrow 6"/>
          <p:cNvSpPr/>
          <p:nvPr/>
        </p:nvSpPr>
        <p:spPr>
          <a:xfrm rot="19794170">
            <a:off x="7643839" y="4807948"/>
            <a:ext cx="1066800" cy="685800"/>
          </a:xfrm>
          <a:prstGeom prst="stripedRight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hlinkClick r:id="rId5"/>
              </a:rPr>
              <a:t>Try it!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858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All these pictures are from the book ' </a:t>
            </a:r>
            <a:r>
              <a:rPr lang="en-US" sz="2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AutoShape 2" descr="https://webmail.cbsd.org/owa/attachment.ashx?id=RgAAAAD%2fW4UmrTWBSJyrqQdSmPQjBwC8Xdrp%2fS06R5xAhM3S%2feQ%2bAAAArvIdAABsNGD0IwpoS5FetdtGzzapAABKiu4hAAAJ&amp;attcnt=1&amp;attid0=BAAAAAAA&amp;attcid0=3404672606_5304888"/>
          <p:cNvSpPr>
            <a:spLocks noChangeAspect="1" noChangeArrowheads="1"/>
          </p:cNvSpPr>
          <p:nvPr/>
        </p:nvSpPr>
        <p:spPr bwMode="auto">
          <a:xfrm>
            <a:off x="39688" y="-982663"/>
            <a:ext cx="3048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1"/>
            <a:ext cx="6934200" cy="4658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593913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An ant, </a:t>
            </a:r>
            <a:r>
              <a:rPr lang="en-US" sz="2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Formica </a:t>
            </a:r>
            <a:r>
              <a:rPr lang="en-US" sz="24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fusca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holding a microchip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02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10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book '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5" y="1493520"/>
            <a:ext cx="7228115" cy="5059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85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Surface of an Erasable Programmable Read-Only Memory silicon microchip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66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10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book '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324600" cy="5325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8580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Eyelash hairs growing from the surface of human skin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57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10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book '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02042"/>
            <a:ext cx="4343400" cy="5374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8580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The surface of a strawberry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57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81001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Picture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from the book ' </a:t>
            </a:r>
            <a:r>
              <a:rPr lang="en-US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Microcosmos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,' created by Brandon Brill from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London.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0" y="762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Gallery of SEM photos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629400" cy="5050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85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Bacteria on the surface of a human tongue</a:t>
            </a:r>
            <a:b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57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</TotalTime>
  <Words>619</Words>
  <Application>Microsoft Office PowerPoint</Application>
  <PresentationFormat>On-screen Show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Microscopes</vt:lpstr>
      <vt:lpstr>One of most important tools of Biology = Microscope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Parts of a compound light microscope: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of most important Tools of Biology = Microscopes</dc:title>
  <dc:creator>David Atkiss</dc:creator>
  <cp:lastModifiedBy>jatkiss</cp:lastModifiedBy>
  <cp:revision>8</cp:revision>
  <dcterms:created xsi:type="dcterms:W3CDTF">2008-02-12T05:21:35Z</dcterms:created>
  <dcterms:modified xsi:type="dcterms:W3CDTF">2011-11-23T20:30:48Z</dcterms:modified>
</cp:coreProperties>
</file>