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9" r:id="rId2"/>
    <p:sldId id="258" r:id="rId3"/>
    <p:sldId id="287" r:id="rId4"/>
    <p:sldId id="288" r:id="rId5"/>
    <p:sldId id="289" r:id="rId6"/>
    <p:sldId id="261" r:id="rId7"/>
    <p:sldId id="262" r:id="rId8"/>
    <p:sldId id="282" r:id="rId9"/>
    <p:sldId id="281" r:id="rId10"/>
    <p:sldId id="284" r:id="rId11"/>
    <p:sldId id="285" r:id="rId12"/>
    <p:sldId id="283" r:id="rId13"/>
    <p:sldId id="286" r:id="rId14"/>
    <p:sldId id="291" r:id="rId15"/>
    <p:sldId id="301" r:id="rId16"/>
    <p:sldId id="292" r:id="rId17"/>
    <p:sldId id="293" r:id="rId18"/>
    <p:sldId id="294" r:id="rId19"/>
    <p:sldId id="295" r:id="rId20"/>
    <p:sldId id="296" r:id="rId21"/>
    <p:sldId id="299" r:id="rId22"/>
    <p:sldId id="297" r:id="rId23"/>
    <p:sldId id="298" r:id="rId24"/>
    <p:sldId id="300" r:id="rId2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4660"/>
  </p:normalViewPr>
  <p:slideViewPr>
    <p:cSldViewPr>
      <p:cViewPr varScale="1">
        <p:scale>
          <a:sx n="69" d="100"/>
          <a:sy n="69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EC334-38A3-4A6A-BD18-1B7DAC1F2665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A3001-F05F-46BE-B916-8C062E486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B3EE9-5761-4CC4-9CB1-AC6EA4D90BB8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2B35C-C0B7-4802-B804-F78F2C97F4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B35C-C0B7-4802-B804-F78F2C97F48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C2806CEA-73F2-4452-AFE1-D2365361ED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CEF9931-80C0-47AF-B21F-AF010AC7E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4C04FF-81D9-4AAF-B3F1-5AF8DBEF9E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1C626D-926D-488E-A49D-987F816536E1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A671E96-FB05-457A-AB1F-50724074C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  <p:sldLayoutId id="2147483676" r:id="rId14"/>
  </p:sldLayoutIdLst>
  <p:transition spd="med"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n.wikipedia.org/wiki/File:Pencil_in_a_bowl_of_water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en.wikipedia.org/wiki/File:Refraction-with-soda-straw.jpg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Glass Evidence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Trace Evidence Continued . . . </a:t>
            </a:r>
            <a:endParaRPr lang="en-US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762000" y="685800"/>
            <a:ext cx="4041775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5400"/>
              <a:t>Direction</a:t>
            </a:r>
            <a:br>
              <a:rPr lang="en-US" sz="5400"/>
            </a:br>
            <a:r>
              <a:rPr lang="en-US" sz="5400"/>
              <a:t> of</a:t>
            </a:r>
            <a:br>
              <a:rPr lang="en-US" sz="5400"/>
            </a:br>
            <a:r>
              <a:rPr lang="en-US" sz="5400"/>
              <a:t> Penetration</a:t>
            </a:r>
          </a:p>
        </p:txBody>
      </p:sp>
      <p:pic>
        <p:nvPicPr>
          <p:cNvPr id="28679" name="Picture 7" descr="Glass Pentertration Sketche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10200" y="-457200"/>
            <a:ext cx="3592513" cy="7772400"/>
          </a:xfrm>
          <a:noFill/>
          <a:ln/>
        </p:spPr>
      </p:pic>
      <p:sp>
        <p:nvSpPr>
          <p:cNvPr id="28681" name="Rectangle 9"/>
          <p:cNvSpPr>
            <a:spLocks noRot="1" noChangeArrowheads="1"/>
          </p:cNvSpPr>
          <p:nvPr/>
        </p:nvSpPr>
        <p:spPr bwMode="auto">
          <a:xfrm>
            <a:off x="838200" y="4572000"/>
            <a:ext cx="4041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Concentric</a:t>
            </a:r>
          </a:p>
        </p:txBody>
      </p:sp>
      <p:sp>
        <p:nvSpPr>
          <p:cNvPr id="28682" name="Rectangle 10"/>
          <p:cNvSpPr>
            <a:spLocks noRot="1" noChangeArrowheads="1"/>
          </p:cNvSpPr>
          <p:nvPr/>
        </p:nvSpPr>
        <p:spPr bwMode="auto">
          <a:xfrm>
            <a:off x="838200" y="3200400"/>
            <a:ext cx="4041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Radial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V="1">
            <a:off x="3810000" y="3581400"/>
            <a:ext cx="2514600" cy="2286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V="1">
            <a:off x="4343400" y="4648200"/>
            <a:ext cx="3429000" cy="5334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0" y="64611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i="1">
                <a:latin typeface="Times New Roman" pitchFamily="18" charset="0"/>
              </a:rPr>
              <a:t>bsapp.com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4300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Slide from: http://www.bsapp.com/forensics_illustrated/pppresentations.htm</a:t>
            </a:r>
            <a:endParaRPr lang="en-US" sz="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-304800"/>
            <a:ext cx="7467600" cy="8382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CC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Physical—Fracture (cont.) 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smtClean="0"/>
              <a:t>Direction of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4525963"/>
          </a:xfrm>
        </p:spPr>
        <p:txBody>
          <a:bodyPr/>
          <a:lstStyle/>
          <a:p>
            <a:r>
              <a:rPr lang="en-US" dirty="0" smtClean="0"/>
              <a:t>Found from stress marks on the edges of broken glass.  </a:t>
            </a:r>
          </a:p>
          <a:p>
            <a:r>
              <a:rPr lang="en-US" dirty="0" smtClean="0"/>
              <a:t>At the point of impact, glass will break with a </a:t>
            </a:r>
            <a:r>
              <a:rPr lang="en-US" dirty="0" err="1" smtClean="0"/>
              <a:t>conchoidal</a:t>
            </a:r>
            <a:r>
              <a:rPr lang="en-US" dirty="0" smtClean="0"/>
              <a:t> pattern (shell-like)</a:t>
            </a:r>
            <a:endParaRPr lang="en-US" dirty="0"/>
          </a:p>
        </p:txBody>
      </p:sp>
      <p:pic>
        <p:nvPicPr>
          <p:cNvPr id="4" name="Picture 2" descr="http://www.hsa.gov.sg/publish/etc/medialib/hsa_library/applied_sciences/forensic_science_files/images_-_criminalistic_2.Par.28737.Ima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276600"/>
            <a:ext cx="4511040" cy="1219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" name="Right Arrow 18"/>
          <p:cNvSpPr/>
          <p:nvPr/>
        </p:nvSpPr>
        <p:spPr>
          <a:xfrm>
            <a:off x="228600" y="4876800"/>
            <a:ext cx="16764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Direction of force</a:t>
            </a:r>
            <a:endParaRPr lang="en-US" sz="14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905000" y="3352800"/>
            <a:ext cx="1295400" cy="3505200"/>
            <a:chOff x="1905000" y="3352800"/>
            <a:chExt cx="1295400" cy="3505200"/>
          </a:xfrm>
        </p:grpSpPr>
        <p:sp>
          <p:nvSpPr>
            <p:cNvPr id="22" name="Freeform 21"/>
            <p:cNvSpPr/>
            <p:nvPr/>
          </p:nvSpPr>
          <p:spPr>
            <a:xfrm>
              <a:off x="1978925" y="4323067"/>
              <a:ext cx="1187356" cy="767548"/>
            </a:xfrm>
            <a:custGeom>
              <a:avLst/>
              <a:gdLst>
                <a:gd name="connsiteX0" fmla="*/ 0 w 1187356"/>
                <a:gd name="connsiteY0" fmla="*/ 767548 h 767548"/>
                <a:gd name="connsiteX1" fmla="*/ 40944 w 1187356"/>
                <a:gd name="connsiteY1" fmla="*/ 644718 h 767548"/>
                <a:gd name="connsiteX2" fmla="*/ 54591 w 1187356"/>
                <a:gd name="connsiteY2" fmla="*/ 603775 h 767548"/>
                <a:gd name="connsiteX3" fmla="*/ 109182 w 1187356"/>
                <a:gd name="connsiteY3" fmla="*/ 521888 h 767548"/>
                <a:gd name="connsiteX4" fmla="*/ 163774 w 1187356"/>
                <a:gd name="connsiteY4" fmla="*/ 440002 h 767548"/>
                <a:gd name="connsiteX5" fmla="*/ 177421 w 1187356"/>
                <a:gd name="connsiteY5" fmla="*/ 399058 h 767548"/>
                <a:gd name="connsiteX6" fmla="*/ 245660 w 1187356"/>
                <a:gd name="connsiteY6" fmla="*/ 303524 h 767548"/>
                <a:gd name="connsiteX7" fmla="*/ 286603 w 1187356"/>
                <a:gd name="connsiteY7" fmla="*/ 221637 h 767548"/>
                <a:gd name="connsiteX8" fmla="*/ 327547 w 1187356"/>
                <a:gd name="connsiteY8" fmla="*/ 180694 h 767548"/>
                <a:gd name="connsiteX9" fmla="*/ 436729 w 1187356"/>
                <a:gd name="connsiteY9" fmla="*/ 98808 h 767548"/>
                <a:gd name="connsiteX10" fmla="*/ 477672 w 1187356"/>
                <a:gd name="connsiteY10" fmla="*/ 85160 h 767548"/>
                <a:gd name="connsiteX11" fmla="*/ 668741 w 1187356"/>
                <a:gd name="connsiteY11" fmla="*/ 44217 h 767548"/>
                <a:gd name="connsiteX12" fmla="*/ 846162 w 1187356"/>
                <a:gd name="connsiteY12" fmla="*/ 16921 h 767548"/>
                <a:gd name="connsiteX13" fmla="*/ 941696 w 1187356"/>
                <a:gd name="connsiteY13" fmla="*/ 3273 h 767548"/>
                <a:gd name="connsiteX14" fmla="*/ 1187356 w 1187356"/>
                <a:gd name="connsiteY14" fmla="*/ 3273 h 767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87356" h="767548">
                  <a:moveTo>
                    <a:pt x="0" y="767548"/>
                  </a:moveTo>
                  <a:lnTo>
                    <a:pt x="40944" y="644718"/>
                  </a:lnTo>
                  <a:cubicBezTo>
                    <a:pt x="45493" y="631070"/>
                    <a:pt x="46611" y="615745"/>
                    <a:pt x="54591" y="603775"/>
                  </a:cubicBezTo>
                  <a:cubicBezTo>
                    <a:pt x="72788" y="576479"/>
                    <a:pt x="98808" y="553010"/>
                    <a:pt x="109182" y="521888"/>
                  </a:cubicBezTo>
                  <a:cubicBezTo>
                    <a:pt x="128934" y="462635"/>
                    <a:pt x="112657" y="491117"/>
                    <a:pt x="163774" y="440002"/>
                  </a:cubicBezTo>
                  <a:cubicBezTo>
                    <a:pt x="168323" y="426354"/>
                    <a:pt x="170284" y="411549"/>
                    <a:pt x="177421" y="399058"/>
                  </a:cubicBezTo>
                  <a:cubicBezTo>
                    <a:pt x="202161" y="355763"/>
                    <a:pt x="224529" y="345786"/>
                    <a:pt x="245660" y="303524"/>
                  </a:cubicBezTo>
                  <a:cubicBezTo>
                    <a:pt x="276434" y="241977"/>
                    <a:pt x="237716" y="280301"/>
                    <a:pt x="286603" y="221637"/>
                  </a:cubicBezTo>
                  <a:cubicBezTo>
                    <a:pt x="298959" y="206810"/>
                    <a:pt x="312609" y="192916"/>
                    <a:pt x="327547" y="180694"/>
                  </a:cubicBezTo>
                  <a:cubicBezTo>
                    <a:pt x="362756" y="151887"/>
                    <a:pt x="393571" y="113194"/>
                    <a:pt x="436729" y="98808"/>
                  </a:cubicBezTo>
                  <a:cubicBezTo>
                    <a:pt x="450377" y="94259"/>
                    <a:pt x="463840" y="89112"/>
                    <a:pt x="477672" y="85160"/>
                  </a:cubicBezTo>
                  <a:cubicBezTo>
                    <a:pt x="535776" y="68559"/>
                    <a:pt x="616505" y="54664"/>
                    <a:pt x="668741" y="44217"/>
                  </a:cubicBezTo>
                  <a:cubicBezTo>
                    <a:pt x="783408" y="21284"/>
                    <a:pt x="697417" y="36754"/>
                    <a:pt x="846162" y="16921"/>
                  </a:cubicBezTo>
                  <a:cubicBezTo>
                    <a:pt x="878048" y="12669"/>
                    <a:pt x="909554" y="4559"/>
                    <a:pt x="941696" y="3273"/>
                  </a:cubicBezTo>
                  <a:cubicBezTo>
                    <a:pt x="1023517" y="0"/>
                    <a:pt x="1105469" y="3273"/>
                    <a:pt x="1187356" y="3273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1905000" y="3352800"/>
              <a:ext cx="1295400" cy="3505200"/>
              <a:chOff x="1905000" y="3352800"/>
              <a:chExt cx="1295400" cy="3505200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>
                <a:off x="1028700" y="4305300"/>
                <a:ext cx="17526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>
                <a:off x="1181100" y="6134100"/>
                <a:ext cx="14478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2590800" y="4038600"/>
                <a:ext cx="1219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2667000" y="6324600"/>
                <a:ext cx="10668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Freeform 22"/>
              <p:cNvSpPr/>
              <p:nvPr/>
            </p:nvSpPr>
            <p:spPr>
              <a:xfrm>
                <a:off x="1981200" y="3352800"/>
                <a:ext cx="1187356" cy="1605748"/>
              </a:xfrm>
              <a:custGeom>
                <a:avLst/>
                <a:gdLst>
                  <a:gd name="connsiteX0" fmla="*/ 0 w 1187356"/>
                  <a:gd name="connsiteY0" fmla="*/ 767548 h 767548"/>
                  <a:gd name="connsiteX1" fmla="*/ 40944 w 1187356"/>
                  <a:gd name="connsiteY1" fmla="*/ 644718 h 767548"/>
                  <a:gd name="connsiteX2" fmla="*/ 54591 w 1187356"/>
                  <a:gd name="connsiteY2" fmla="*/ 603775 h 767548"/>
                  <a:gd name="connsiteX3" fmla="*/ 109182 w 1187356"/>
                  <a:gd name="connsiteY3" fmla="*/ 521888 h 767548"/>
                  <a:gd name="connsiteX4" fmla="*/ 163774 w 1187356"/>
                  <a:gd name="connsiteY4" fmla="*/ 440002 h 767548"/>
                  <a:gd name="connsiteX5" fmla="*/ 177421 w 1187356"/>
                  <a:gd name="connsiteY5" fmla="*/ 399058 h 767548"/>
                  <a:gd name="connsiteX6" fmla="*/ 245660 w 1187356"/>
                  <a:gd name="connsiteY6" fmla="*/ 303524 h 767548"/>
                  <a:gd name="connsiteX7" fmla="*/ 286603 w 1187356"/>
                  <a:gd name="connsiteY7" fmla="*/ 221637 h 767548"/>
                  <a:gd name="connsiteX8" fmla="*/ 327547 w 1187356"/>
                  <a:gd name="connsiteY8" fmla="*/ 180694 h 767548"/>
                  <a:gd name="connsiteX9" fmla="*/ 436729 w 1187356"/>
                  <a:gd name="connsiteY9" fmla="*/ 98808 h 767548"/>
                  <a:gd name="connsiteX10" fmla="*/ 477672 w 1187356"/>
                  <a:gd name="connsiteY10" fmla="*/ 85160 h 767548"/>
                  <a:gd name="connsiteX11" fmla="*/ 668741 w 1187356"/>
                  <a:gd name="connsiteY11" fmla="*/ 44217 h 767548"/>
                  <a:gd name="connsiteX12" fmla="*/ 846162 w 1187356"/>
                  <a:gd name="connsiteY12" fmla="*/ 16921 h 767548"/>
                  <a:gd name="connsiteX13" fmla="*/ 941696 w 1187356"/>
                  <a:gd name="connsiteY13" fmla="*/ 3273 h 767548"/>
                  <a:gd name="connsiteX14" fmla="*/ 1187356 w 1187356"/>
                  <a:gd name="connsiteY14" fmla="*/ 3273 h 767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187356" h="767548">
                    <a:moveTo>
                      <a:pt x="0" y="767548"/>
                    </a:moveTo>
                    <a:lnTo>
                      <a:pt x="40944" y="644718"/>
                    </a:lnTo>
                    <a:cubicBezTo>
                      <a:pt x="45493" y="631070"/>
                      <a:pt x="46611" y="615745"/>
                      <a:pt x="54591" y="603775"/>
                    </a:cubicBezTo>
                    <a:cubicBezTo>
                      <a:pt x="72788" y="576479"/>
                      <a:pt x="98808" y="553010"/>
                      <a:pt x="109182" y="521888"/>
                    </a:cubicBezTo>
                    <a:cubicBezTo>
                      <a:pt x="128934" y="462635"/>
                      <a:pt x="112657" y="491117"/>
                      <a:pt x="163774" y="440002"/>
                    </a:cubicBezTo>
                    <a:cubicBezTo>
                      <a:pt x="168323" y="426354"/>
                      <a:pt x="170284" y="411549"/>
                      <a:pt x="177421" y="399058"/>
                    </a:cubicBezTo>
                    <a:cubicBezTo>
                      <a:pt x="202161" y="355763"/>
                      <a:pt x="224529" y="345786"/>
                      <a:pt x="245660" y="303524"/>
                    </a:cubicBezTo>
                    <a:cubicBezTo>
                      <a:pt x="276434" y="241977"/>
                      <a:pt x="237716" y="280301"/>
                      <a:pt x="286603" y="221637"/>
                    </a:cubicBezTo>
                    <a:cubicBezTo>
                      <a:pt x="298959" y="206810"/>
                      <a:pt x="312609" y="192916"/>
                      <a:pt x="327547" y="180694"/>
                    </a:cubicBezTo>
                    <a:cubicBezTo>
                      <a:pt x="362756" y="151887"/>
                      <a:pt x="393571" y="113194"/>
                      <a:pt x="436729" y="98808"/>
                    </a:cubicBezTo>
                    <a:cubicBezTo>
                      <a:pt x="450377" y="94259"/>
                      <a:pt x="463840" y="89112"/>
                      <a:pt x="477672" y="85160"/>
                    </a:cubicBezTo>
                    <a:cubicBezTo>
                      <a:pt x="535776" y="68559"/>
                      <a:pt x="616505" y="54664"/>
                      <a:pt x="668741" y="44217"/>
                    </a:cubicBezTo>
                    <a:cubicBezTo>
                      <a:pt x="783408" y="21284"/>
                      <a:pt x="697417" y="36754"/>
                      <a:pt x="846162" y="16921"/>
                    </a:cubicBezTo>
                    <a:cubicBezTo>
                      <a:pt x="878048" y="12669"/>
                      <a:pt x="909554" y="4559"/>
                      <a:pt x="941696" y="3273"/>
                    </a:cubicBezTo>
                    <a:cubicBezTo>
                      <a:pt x="1023517" y="0"/>
                      <a:pt x="1105469" y="3273"/>
                      <a:pt x="1187356" y="3273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1981200" y="3733800"/>
                <a:ext cx="1187356" cy="1280615"/>
              </a:xfrm>
              <a:custGeom>
                <a:avLst/>
                <a:gdLst>
                  <a:gd name="connsiteX0" fmla="*/ 0 w 1187356"/>
                  <a:gd name="connsiteY0" fmla="*/ 767548 h 767548"/>
                  <a:gd name="connsiteX1" fmla="*/ 40944 w 1187356"/>
                  <a:gd name="connsiteY1" fmla="*/ 644718 h 767548"/>
                  <a:gd name="connsiteX2" fmla="*/ 54591 w 1187356"/>
                  <a:gd name="connsiteY2" fmla="*/ 603775 h 767548"/>
                  <a:gd name="connsiteX3" fmla="*/ 109182 w 1187356"/>
                  <a:gd name="connsiteY3" fmla="*/ 521888 h 767548"/>
                  <a:gd name="connsiteX4" fmla="*/ 163774 w 1187356"/>
                  <a:gd name="connsiteY4" fmla="*/ 440002 h 767548"/>
                  <a:gd name="connsiteX5" fmla="*/ 177421 w 1187356"/>
                  <a:gd name="connsiteY5" fmla="*/ 399058 h 767548"/>
                  <a:gd name="connsiteX6" fmla="*/ 245660 w 1187356"/>
                  <a:gd name="connsiteY6" fmla="*/ 303524 h 767548"/>
                  <a:gd name="connsiteX7" fmla="*/ 286603 w 1187356"/>
                  <a:gd name="connsiteY7" fmla="*/ 221637 h 767548"/>
                  <a:gd name="connsiteX8" fmla="*/ 327547 w 1187356"/>
                  <a:gd name="connsiteY8" fmla="*/ 180694 h 767548"/>
                  <a:gd name="connsiteX9" fmla="*/ 436729 w 1187356"/>
                  <a:gd name="connsiteY9" fmla="*/ 98808 h 767548"/>
                  <a:gd name="connsiteX10" fmla="*/ 477672 w 1187356"/>
                  <a:gd name="connsiteY10" fmla="*/ 85160 h 767548"/>
                  <a:gd name="connsiteX11" fmla="*/ 668741 w 1187356"/>
                  <a:gd name="connsiteY11" fmla="*/ 44217 h 767548"/>
                  <a:gd name="connsiteX12" fmla="*/ 846162 w 1187356"/>
                  <a:gd name="connsiteY12" fmla="*/ 16921 h 767548"/>
                  <a:gd name="connsiteX13" fmla="*/ 941696 w 1187356"/>
                  <a:gd name="connsiteY13" fmla="*/ 3273 h 767548"/>
                  <a:gd name="connsiteX14" fmla="*/ 1187356 w 1187356"/>
                  <a:gd name="connsiteY14" fmla="*/ 3273 h 767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187356" h="767548">
                    <a:moveTo>
                      <a:pt x="0" y="767548"/>
                    </a:moveTo>
                    <a:lnTo>
                      <a:pt x="40944" y="644718"/>
                    </a:lnTo>
                    <a:cubicBezTo>
                      <a:pt x="45493" y="631070"/>
                      <a:pt x="46611" y="615745"/>
                      <a:pt x="54591" y="603775"/>
                    </a:cubicBezTo>
                    <a:cubicBezTo>
                      <a:pt x="72788" y="576479"/>
                      <a:pt x="98808" y="553010"/>
                      <a:pt x="109182" y="521888"/>
                    </a:cubicBezTo>
                    <a:cubicBezTo>
                      <a:pt x="128934" y="462635"/>
                      <a:pt x="112657" y="491117"/>
                      <a:pt x="163774" y="440002"/>
                    </a:cubicBezTo>
                    <a:cubicBezTo>
                      <a:pt x="168323" y="426354"/>
                      <a:pt x="170284" y="411549"/>
                      <a:pt x="177421" y="399058"/>
                    </a:cubicBezTo>
                    <a:cubicBezTo>
                      <a:pt x="202161" y="355763"/>
                      <a:pt x="224529" y="345786"/>
                      <a:pt x="245660" y="303524"/>
                    </a:cubicBezTo>
                    <a:cubicBezTo>
                      <a:pt x="276434" y="241977"/>
                      <a:pt x="237716" y="280301"/>
                      <a:pt x="286603" y="221637"/>
                    </a:cubicBezTo>
                    <a:cubicBezTo>
                      <a:pt x="298959" y="206810"/>
                      <a:pt x="312609" y="192916"/>
                      <a:pt x="327547" y="180694"/>
                    </a:cubicBezTo>
                    <a:cubicBezTo>
                      <a:pt x="362756" y="151887"/>
                      <a:pt x="393571" y="113194"/>
                      <a:pt x="436729" y="98808"/>
                    </a:cubicBezTo>
                    <a:cubicBezTo>
                      <a:pt x="450377" y="94259"/>
                      <a:pt x="463840" y="89112"/>
                      <a:pt x="477672" y="85160"/>
                    </a:cubicBezTo>
                    <a:cubicBezTo>
                      <a:pt x="535776" y="68559"/>
                      <a:pt x="616505" y="54664"/>
                      <a:pt x="668741" y="44217"/>
                    </a:cubicBezTo>
                    <a:cubicBezTo>
                      <a:pt x="783408" y="21284"/>
                      <a:pt x="697417" y="36754"/>
                      <a:pt x="846162" y="16921"/>
                    </a:cubicBezTo>
                    <a:cubicBezTo>
                      <a:pt x="878048" y="12669"/>
                      <a:pt x="909554" y="4559"/>
                      <a:pt x="941696" y="3273"/>
                    </a:cubicBezTo>
                    <a:cubicBezTo>
                      <a:pt x="1023517" y="0"/>
                      <a:pt x="1105469" y="3273"/>
                      <a:pt x="1187356" y="3273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 flipV="1">
                <a:off x="1981200" y="5486400"/>
                <a:ext cx="1187356" cy="767548"/>
              </a:xfrm>
              <a:custGeom>
                <a:avLst/>
                <a:gdLst>
                  <a:gd name="connsiteX0" fmla="*/ 0 w 1187356"/>
                  <a:gd name="connsiteY0" fmla="*/ 767548 h 767548"/>
                  <a:gd name="connsiteX1" fmla="*/ 40944 w 1187356"/>
                  <a:gd name="connsiteY1" fmla="*/ 644718 h 767548"/>
                  <a:gd name="connsiteX2" fmla="*/ 54591 w 1187356"/>
                  <a:gd name="connsiteY2" fmla="*/ 603775 h 767548"/>
                  <a:gd name="connsiteX3" fmla="*/ 109182 w 1187356"/>
                  <a:gd name="connsiteY3" fmla="*/ 521888 h 767548"/>
                  <a:gd name="connsiteX4" fmla="*/ 163774 w 1187356"/>
                  <a:gd name="connsiteY4" fmla="*/ 440002 h 767548"/>
                  <a:gd name="connsiteX5" fmla="*/ 177421 w 1187356"/>
                  <a:gd name="connsiteY5" fmla="*/ 399058 h 767548"/>
                  <a:gd name="connsiteX6" fmla="*/ 245660 w 1187356"/>
                  <a:gd name="connsiteY6" fmla="*/ 303524 h 767548"/>
                  <a:gd name="connsiteX7" fmla="*/ 286603 w 1187356"/>
                  <a:gd name="connsiteY7" fmla="*/ 221637 h 767548"/>
                  <a:gd name="connsiteX8" fmla="*/ 327547 w 1187356"/>
                  <a:gd name="connsiteY8" fmla="*/ 180694 h 767548"/>
                  <a:gd name="connsiteX9" fmla="*/ 436729 w 1187356"/>
                  <a:gd name="connsiteY9" fmla="*/ 98808 h 767548"/>
                  <a:gd name="connsiteX10" fmla="*/ 477672 w 1187356"/>
                  <a:gd name="connsiteY10" fmla="*/ 85160 h 767548"/>
                  <a:gd name="connsiteX11" fmla="*/ 668741 w 1187356"/>
                  <a:gd name="connsiteY11" fmla="*/ 44217 h 767548"/>
                  <a:gd name="connsiteX12" fmla="*/ 846162 w 1187356"/>
                  <a:gd name="connsiteY12" fmla="*/ 16921 h 767548"/>
                  <a:gd name="connsiteX13" fmla="*/ 941696 w 1187356"/>
                  <a:gd name="connsiteY13" fmla="*/ 3273 h 767548"/>
                  <a:gd name="connsiteX14" fmla="*/ 1187356 w 1187356"/>
                  <a:gd name="connsiteY14" fmla="*/ 3273 h 767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187356" h="767548">
                    <a:moveTo>
                      <a:pt x="0" y="767548"/>
                    </a:moveTo>
                    <a:lnTo>
                      <a:pt x="40944" y="644718"/>
                    </a:lnTo>
                    <a:cubicBezTo>
                      <a:pt x="45493" y="631070"/>
                      <a:pt x="46611" y="615745"/>
                      <a:pt x="54591" y="603775"/>
                    </a:cubicBezTo>
                    <a:cubicBezTo>
                      <a:pt x="72788" y="576479"/>
                      <a:pt x="98808" y="553010"/>
                      <a:pt x="109182" y="521888"/>
                    </a:cubicBezTo>
                    <a:cubicBezTo>
                      <a:pt x="128934" y="462635"/>
                      <a:pt x="112657" y="491117"/>
                      <a:pt x="163774" y="440002"/>
                    </a:cubicBezTo>
                    <a:cubicBezTo>
                      <a:pt x="168323" y="426354"/>
                      <a:pt x="170284" y="411549"/>
                      <a:pt x="177421" y="399058"/>
                    </a:cubicBezTo>
                    <a:cubicBezTo>
                      <a:pt x="202161" y="355763"/>
                      <a:pt x="224529" y="345786"/>
                      <a:pt x="245660" y="303524"/>
                    </a:cubicBezTo>
                    <a:cubicBezTo>
                      <a:pt x="276434" y="241977"/>
                      <a:pt x="237716" y="280301"/>
                      <a:pt x="286603" y="221637"/>
                    </a:cubicBezTo>
                    <a:cubicBezTo>
                      <a:pt x="298959" y="206810"/>
                      <a:pt x="312609" y="192916"/>
                      <a:pt x="327547" y="180694"/>
                    </a:cubicBezTo>
                    <a:cubicBezTo>
                      <a:pt x="362756" y="151887"/>
                      <a:pt x="393571" y="113194"/>
                      <a:pt x="436729" y="98808"/>
                    </a:cubicBezTo>
                    <a:cubicBezTo>
                      <a:pt x="450377" y="94259"/>
                      <a:pt x="463840" y="89112"/>
                      <a:pt x="477672" y="85160"/>
                    </a:cubicBezTo>
                    <a:cubicBezTo>
                      <a:pt x="535776" y="68559"/>
                      <a:pt x="616505" y="54664"/>
                      <a:pt x="668741" y="44217"/>
                    </a:cubicBezTo>
                    <a:cubicBezTo>
                      <a:pt x="783408" y="21284"/>
                      <a:pt x="697417" y="36754"/>
                      <a:pt x="846162" y="16921"/>
                    </a:cubicBezTo>
                    <a:cubicBezTo>
                      <a:pt x="878048" y="12669"/>
                      <a:pt x="909554" y="4559"/>
                      <a:pt x="941696" y="3273"/>
                    </a:cubicBezTo>
                    <a:cubicBezTo>
                      <a:pt x="1023517" y="0"/>
                      <a:pt x="1105469" y="3273"/>
                      <a:pt x="1187356" y="3273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 flipV="1">
                <a:off x="1981200" y="5577385"/>
                <a:ext cx="1187356" cy="1280615"/>
              </a:xfrm>
              <a:custGeom>
                <a:avLst/>
                <a:gdLst>
                  <a:gd name="connsiteX0" fmla="*/ 0 w 1187356"/>
                  <a:gd name="connsiteY0" fmla="*/ 767548 h 767548"/>
                  <a:gd name="connsiteX1" fmla="*/ 40944 w 1187356"/>
                  <a:gd name="connsiteY1" fmla="*/ 644718 h 767548"/>
                  <a:gd name="connsiteX2" fmla="*/ 54591 w 1187356"/>
                  <a:gd name="connsiteY2" fmla="*/ 603775 h 767548"/>
                  <a:gd name="connsiteX3" fmla="*/ 109182 w 1187356"/>
                  <a:gd name="connsiteY3" fmla="*/ 521888 h 767548"/>
                  <a:gd name="connsiteX4" fmla="*/ 163774 w 1187356"/>
                  <a:gd name="connsiteY4" fmla="*/ 440002 h 767548"/>
                  <a:gd name="connsiteX5" fmla="*/ 177421 w 1187356"/>
                  <a:gd name="connsiteY5" fmla="*/ 399058 h 767548"/>
                  <a:gd name="connsiteX6" fmla="*/ 245660 w 1187356"/>
                  <a:gd name="connsiteY6" fmla="*/ 303524 h 767548"/>
                  <a:gd name="connsiteX7" fmla="*/ 286603 w 1187356"/>
                  <a:gd name="connsiteY7" fmla="*/ 221637 h 767548"/>
                  <a:gd name="connsiteX8" fmla="*/ 327547 w 1187356"/>
                  <a:gd name="connsiteY8" fmla="*/ 180694 h 767548"/>
                  <a:gd name="connsiteX9" fmla="*/ 436729 w 1187356"/>
                  <a:gd name="connsiteY9" fmla="*/ 98808 h 767548"/>
                  <a:gd name="connsiteX10" fmla="*/ 477672 w 1187356"/>
                  <a:gd name="connsiteY10" fmla="*/ 85160 h 767548"/>
                  <a:gd name="connsiteX11" fmla="*/ 668741 w 1187356"/>
                  <a:gd name="connsiteY11" fmla="*/ 44217 h 767548"/>
                  <a:gd name="connsiteX12" fmla="*/ 846162 w 1187356"/>
                  <a:gd name="connsiteY12" fmla="*/ 16921 h 767548"/>
                  <a:gd name="connsiteX13" fmla="*/ 941696 w 1187356"/>
                  <a:gd name="connsiteY13" fmla="*/ 3273 h 767548"/>
                  <a:gd name="connsiteX14" fmla="*/ 1187356 w 1187356"/>
                  <a:gd name="connsiteY14" fmla="*/ 3273 h 767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187356" h="767548">
                    <a:moveTo>
                      <a:pt x="0" y="767548"/>
                    </a:moveTo>
                    <a:lnTo>
                      <a:pt x="40944" y="644718"/>
                    </a:lnTo>
                    <a:cubicBezTo>
                      <a:pt x="45493" y="631070"/>
                      <a:pt x="46611" y="615745"/>
                      <a:pt x="54591" y="603775"/>
                    </a:cubicBezTo>
                    <a:cubicBezTo>
                      <a:pt x="72788" y="576479"/>
                      <a:pt x="98808" y="553010"/>
                      <a:pt x="109182" y="521888"/>
                    </a:cubicBezTo>
                    <a:cubicBezTo>
                      <a:pt x="128934" y="462635"/>
                      <a:pt x="112657" y="491117"/>
                      <a:pt x="163774" y="440002"/>
                    </a:cubicBezTo>
                    <a:cubicBezTo>
                      <a:pt x="168323" y="426354"/>
                      <a:pt x="170284" y="411549"/>
                      <a:pt x="177421" y="399058"/>
                    </a:cubicBezTo>
                    <a:cubicBezTo>
                      <a:pt x="202161" y="355763"/>
                      <a:pt x="224529" y="345786"/>
                      <a:pt x="245660" y="303524"/>
                    </a:cubicBezTo>
                    <a:cubicBezTo>
                      <a:pt x="276434" y="241977"/>
                      <a:pt x="237716" y="280301"/>
                      <a:pt x="286603" y="221637"/>
                    </a:cubicBezTo>
                    <a:cubicBezTo>
                      <a:pt x="298959" y="206810"/>
                      <a:pt x="312609" y="192916"/>
                      <a:pt x="327547" y="180694"/>
                    </a:cubicBezTo>
                    <a:cubicBezTo>
                      <a:pt x="362756" y="151887"/>
                      <a:pt x="393571" y="113194"/>
                      <a:pt x="436729" y="98808"/>
                    </a:cubicBezTo>
                    <a:cubicBezTo>
                      <a:pt x="450377" y="94259"/>
                      <a:pt x="463840" y="89112"/>
                      <a:pt x="477672" y="85160"/>
                    </a:cubicBezTo>
                    <a:cubicBezTo>
                      <a:pt x="535776" y="68559"/>
                      <a:pt x="616505" y="54664"/>
                      <a:pt x="668741" y="44217"/>
                    </a:cubicBezTo>
                    <a:cubicBezTo>
                      <a:pt x="783408" y="21284"/>
                      <a:pt x="697417" y="36754"/>
                      <a:pt x="846162" y="16921"/>
                    </a:cubicBezTo>
                    <a:cubicBezTo>
                      <a:pt x="878048" y="12669"/>
                      <a:pt x="909554" y="4559"/>
                      <a:pt x="941696" y="3273"/>
                    </a:cubicBezTo>
                    <a:cubicBezTo>
                      <a:pt x="1023517" y="0"/>
                      <a:pt x="1105469" y="3273"/>
                      <a:pt x="1187356" y="3273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>
                <a:off x="2971800" y="4343400"/>
                <a:ext cx="152400" cy="152400"/>
                <a:chOff x="3657600" y="4876800"/>
                <a:chExt cx="152400" cy="152400"/>
              </a:xfrm>
            </p:grpSpPr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3581400" y="49530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10800000">
                  <a:off x="3657600" y="50292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oup 34"/>
              <p:cNvGrpSpPr/>
              <p:nvPr/>
            </p:nvGrpSpPr>
            <p:grpSpPr>
              <a:xfrm rot="5400000">
                <a:off x="2971800" y="6705600"/>
                <a:ext cx="152400" cy="152400"/>
                <a:chOff x="3657600" y="4876800"/>
                <a:chExt cx="152400" cy="152400"/>
              </a:xfrm>
            </p:grpSpPr>
            <p:cxnSp>
              <p:nvCxnSpPr>
                <p:cNvPr id="36" name="Straight Connector 35"/>
                <p:cNvCxnSpPr/>
                <p:nvPr/>
              </p:nvCxnSpPr>
              <p:spPr>
                <a:xfrm rot="5400000">
                  <a:off x="3581400" y="49530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rot="10800000">
                  <a:off x="3657600" y="50292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oup 37"/>
              <p:cNvGrpSpPr/>
              <p:nvPr/>
            </p:nvGrpSpPr>
            <p:grpSpPr>
              <a:xfrm rot="5400000">
                <a:off x="2971800" y="6096000"/>
                <a:ext cx="152400" cy="152400"/>
                <a:chOff x="3657600" y="4876800"/>
                <a:chExt cx="152400" cy="152400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3581400" y="49530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3657600" y="50292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2971800" y="3352800"/>
                <a:ext cx="152400" cy="152400"/>
                <a:chOff x="3657600" y="4876800"/>
                <a:chExt cx="152400" cy="152400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 rot="5400000">
                  <a:off x="3581400" y="49530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10800000">
                  <a:off x="3657600" y="50292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2971800" y="3733800"/>
                <a:ext cx="152400" cy="152400"/>
                <a:chOff x="3657600" y="4876800"/>
                <a:chExt cx="152400" cy="152400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 rot="5400000">
                  <a:off x="3581400" y="49530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0800000">
                  <a:off x="3657600" y="5029200"/>
                  <a:ext cx="1524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9" name="TextBox 48"/>
          <p:cNvSpPr txBox="1"/>
          <p:nvPr/>
        </p:nvSpPr>
        <p:spPr>
          <a:xfrm rot="21106801">
            <a:off x="3642157" y="5143061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SzPct val="120000"/>
              <a:buFont typeface="Wingdings" pitchFamily="2" charset="2"/>
              <a:buChar char="v"/>
            </a:pPr>
            <a:r>
              <a:rPr lang="en-US" sz="2400" dirty="0" smtClean="0"/>
              <a:t> High velocity projectiles always leave a hole wider at the exit surface.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4267200" y="4267200"/>
            <a:ext cx="464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 smtClean="0">
                <a:solidFill>
                  <a:schemeClr val="bg1"/>
                </a:solidFill>
              </a:rPr>
              <a:t>Image from: http://www.hsa.gov.sg/publish/etc/medialib/hsa_library/applied_sciences/forensic_science_files/images_-_criminalistic_2.Par.28737.Image.gif</a:t>
            </a:r>
            <a:endParaRPr lang="en-US" sz="600" dirty="0">
              <a:solidFill>
                <a:schemeClr val="bg1"/>
              </a:solidFill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0" y="-228600"/>
            <a:ext cx="7467600" cy="8382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rgbClr val="33CCCC"/>
                </a:solidFill>
                <a:latin typeface="+mj-lt"/>
                <a:ea typeface="+mj-ea"/>
                <a:cs typeface="+mj-cs"/>
              </a:rPr>
              <a:t>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CC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Physical—Fracture (cont.) 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 animBg="1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76400" y="1066800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en-US" sz="5400"/>
              <a:t>Direction</a:t>
            </a:r>
            <a:br>
              <a:rPr lang="en-US" sz="5400"/>
            </a:br>
            <a:r>
              <a:rPr lang="en-US" sz="5400"/>
              <a:t> of</a:t>
            </a:r>
            <a:br>
              <a:rPr lang="en-US" sz="5400"/>
            </a:br>
            <a:r>
              <a:rPr lang="en-US" sz="5400"/>
              <a:t> Penetration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286000" y="3352800"/>
            <a:ext cx="6099175" cy="2212975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en-US" sz="4400"/>
              <a:t>A projectile hole is inevitably wider at the exit side</a:t>
            </a:r>
          </a:p>
        </p:txBody>
      </p:sp>
      <p:pic>
        <p:nvPicPr>
          <p:cNvPr id="24580" name="Picture 4" descr="Glass Pentertration Sketch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4724400" y="-3733800"/>
            <a:ext cx="6302375" cy="13639800"/>
          </a:xfrm>
          <a:noFill/>
          <a:ln/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848600" y="64611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i="1">
                <a:latin typeface="Times New Roman" pitchFamily="18" charset="0"/>
              </a:rPr>
              <a:t>bsapp.com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Slide from: http://www.bsapp.com/forensics_illustrated/pppresentations.htm</a:t>
            </a:r>
            <a:endParaRPr lang="en-US" sz="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676400" y="0"/>
            <a:ext cx="7467600" cy="5334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CC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Physical—Fracture (cont.) 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>
            <a:noAutofit/>
          </a:bodyPr>
          <a:lstStyle/>
          <a:p>
            <a:pPr>
              <a:tabLst>
                <a:tab pos="4121150" algn="l"/>
              </a:tabLst>
            </a:pPr>
            <a:r>
              <a:rPr lang="en-US" sz="2800" dirty="0" smtClean="0">
                <a:solidFill>
                  <a:srgbClr val="33CCCC"/>
                </a:solidFill>
              </a:rPr>
              <a:t>B. </a:t>
            </a:r>
            <a:r>
              <a:rPr lang="en-US" sz="2800" dirty="0" smtClean="0"/>
              <a:t>Density Determination = m</a:t>
            </a:r>
            <a:br>
              <a:rPr lang="en-US" sz="2800" dirty="0" smtClean="0"/>
            </a:br>
            <a:r>
              <a:rPr lang="en-US" sz="2800" dirty="0" smtClean="0"/>
              <a:t>	V (water displacement)</a:t>
            </a:r>
            <a:endParaRPr lang="en-US" sz="2800" dirty="0"/>
          </a:p>
        </p:txBody>
      </p:sp>
      <p:graphicFrame>
        <p:nvGraphicFramePr>
          <p:cNvPr id="17455" name="Group 47"/>
          <p:cNvGraphicFramePr>
            <a:graphicFrameLocks noGrp="1"/>
          </p:cNvGraphicFramePr>
          <p:nvPr>
            <p:ph type="tbl" idx="1"/>
          </p:nvPr>
        </p:nvGraphicFramePr>
        <p:xfrm>
          <a:off x="1600200" y="1676400"/>
          <a:ext cx="6248400" cy="4852350"/>
        </p:xfrm>
        <a:graphic>
          <a:graphicData uri="http://schemas.openxmlformats.org/drawingml/2006/table">
            <a:tbl>
              <a:tblPr/>
              <a:tblGrid>
                <a:gridCol w="3124200"/>
                <a:gridCol w="3124200"/>
              </a:tblGrid>
              <a:tr h="4852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Glass Type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Density (g/cm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Blue ornamental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2.4880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Double glazing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2.5125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Lead crystal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2.9614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Pyrex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2.2300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Quartz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2.2106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Red ornamental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2.5539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Soda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2.4862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Window glass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2.5092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Zinc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titania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2.5310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642556"/>
            <a:ext cx="39624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Content of slide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38600" y="6096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15240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Common Glass Densities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14400" y="1905000"/>
            <a:ext cx="609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Background: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54162"/>
            <a:ext cx="8382000" cy="5303838"/>
          </a:xfrm>
        </p:spPr>
        <p:txBody>
          <a:bodyPr>
            <a:normAutofit/>
          </a:bodyPr>
          <a:lstStyle/>
          <a:p>
            <a:pPr marL="550926" lvl="0" indent="-514350">
              <a:buFont typeface="+mj-lt"/>
              <a:buAutoNum type="alphaLcPeriod"/>
            </a:pPr>
            <a:r>
              <a:rPr lang="en-US" sz="3000" b="1" u="sng" dirty="0" smtClean="0"/>
              <a:t>Refraction</a:t>
            </a:r>
            <a:r>
              <a:rPr lang="en-US" sz="3000" dirty="0" smtClean="0"/>
              <a:t> = the bending of a light wave as it passes from one medium to another</a:t>
            </a:r>
          </a:p>
          <a:p>
            <a:pPr lvl="0"/>
            <a:endParaRPr lang="en-US" sz="3000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6538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33CC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C. </a:t>
            </a:r>
            <a:r>
              <a:rPr lang="en-US" sz="5400" b="1" cap="none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Refractive Index</a:t>
            </a:r>
            <a:endParaRPr lang="en-US" sz="5400" b="1" cap="none" spc="5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0" name="Picture 2" descr="http://upload.wikimedia.org/wikipedia/commons/6/62/Pencil_in_a_bowl_of_water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895600"/>
            <a:ext cx="4445974" cy="2819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2" name="Picture 4" descr="http://upload.wikimedia.org/wikipedia/commons/thumb/b/b9/Refraction-with-soda-straw.jpg/220px-Refraction-with-soda-straw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2590800"/>
            <a:ext cx="3599688" cy="409055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228600" y="6477000"/>
            <a:ext cx="193033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 smtClean="0"/>
              <a:t>Images from: http</a:t>
            </a:r>
            <a:r>
              <a:rPr lang="en-US" sz="600" dirty="0" smtClean="0"/>
              <a:t>://en.wikipedia.org/wiki/Refraction</a:t>
            </a:r>
            <a:endParaRPr lang="en-US" sz="6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Background: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54162"/>
            <a:ext cx="8382000" cy="5303838"/>
          </a:xfrm>
        </p:spPr>
        <p:txBody>
          <a:bodyPr>
            <a:normAutofit fontScale="85000" lnSpcReduction="20000"/>
          </a:bodyPr>
          <a:lstStyle/>
          <a:p>
            <a:pPr marL="550926" lvl="0" indent="-514350">
              <a:buFont typeface="+mj-lt"/>
              <a:buAutoNum type="alphaLcPeriod"/>
            </a:pPr>
            <a:r>
              <a:rPr lang="en-US" sz="3000" b="1" u="sng" dirty="0" smtClean="0"/>
              <a:t>Refraction</a:t>
            </a:r>
            <a:r>
              <a:rPr lang="en-US" sz="3000" dirty="0" smtClean="0"/>
              <a:t> = the bending of a light wave as it passes from one medium to another</a:t>
            </a:r>
          </a:p>
          <a:p>
            <a:pPr lvl="0"/>
            <a:endParaRPr lang="en-US" sz="3000" dirty="0" smtClean="0"/>
          </a:p>
          <a:p>
            <a:pPr marL="550926" lvl="0" indent="-514350">
              <a:buFont typeface="+mj-lt"/>
              <a:buAutoNum type="alphaLcPeriod" startAt="2"/>
            </a:pPr>
            <a:r>
              <a:rPr lang="en-US" sz="3300" b="1" u="sng" dirty="0" smtClean="0"/>
              <a:t>Refractive Index  (RI)</a:t>
            </a:r>
            <a:r>
              <a:rPr lang="en-US" sz="3300" dirty="0" smtClean="0"/>
              <a:t>= a comparison of the speed of light in a vacuum to the speed of light in another substance</a:t>
            </a:r>
          </a:p>
          <a:p>
            <a:pPr lvl="2"/>
            <a:endParaRPr lang="en-US" sz="1400" dirty="0" smtClean="0"/>
          </a:p>
          <a:p>
            <a:pPr lvl="2"/>
            <a:r>
              <a:rPr lang="en-US" sz="3300" b="1" u="sng" dirty="0" smtClean="0"/>
              <a:t>Sample calculation</a:t>
            </a:r>
            <a:r>
              <a:rPr lang="en-US" sz="3300" dirty="0" smtClean="0"/>
              <a:t>: speed of light in vacuum is 3.00 x 10</a:t>
            </a:r>
            <a:r>
              <a:rPr lang="en-US" sz="3300" baseline="30000" dirty="0" smtClean="0"/>
              <a:t>10</a:t>
            </a:r>
            <a:r>
              <a:rPr lang="en-US" sz="3300" dirty="0" smtClean="0"/>
              <a:t> and the speed of light in water is 2.25 x 10</a:t>
            </a:r>
            <a:r>
              <a:rPr lang="en-US" sz="3300" baseline="30000" dirty="0" smtClean="0"/>
              <a:t>10</a:t>
            </a:r>
          </a:p>
          <a:p>
            <a:pPr lvl="2"/>
            <a:r>
              <a:rPr lang="en-US" sz="3300" dirty="0" smtClean="0"/>
              <a:t>Thus RI of water </a:t>
            </a:r>
          </a:p>
          <a:p>
            <a:pPr lvl="3">
              <a:buNone/>
            </a:pPr>
            <a:r>
              <a:rPr lang="en-US" sz="2900" dirty="0" smtClean="0"/>
              <a:t>			</a:t>
            </a:r>
            <a:r>
              <a:rPr lang="en-US" sz="2900" dirty="0" smtClean="0">
                <a:solidFill>
                  <a:schemeClr val="tx1"/>
                </a:solidFill>
              </a:rPr>
              <a:t>   3.00 x 10</a:t>
            </a:r>
            <a:r>
              <a:rPr lang="en-US" sz="2900" baseline="30000" dirty="0" smtClean="0">
                <a:solidFill>
                  <a:schemeClr val="tx1"/>
                </a:solidFill>
              </a:rPr>
              <a:t>10</a:t>
            </a:r>
            <a:endParaRPr lang="en-US" sz="29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300" dirty="0" smtClean="0">
                <a:solidFill>
                  <a:schemeClr val="tx1"/>
                </a:solidFill>
              </a:rPr>
              <a:t>	</a:t>
            </a:r>
            <a:r>
              <a:rPr lang="en-US" sz="3300" baseline="30000" dirty="0" smtClean="0">
                <a:solidFill>
                  <a:schemeClr val="tx1"/>
                </a:solidFill>
              </a:rPr>
              <a:t>  		         =</a:t>
            </a:r>
            <a:r>
              <a:rPr lang="en-US" sz="3300" dirty="0" smtClean="0">
                <a:solidFill>
                  <a:schemeClr val="tx1"/>
                </a:solidFill>
              </a:rPr>
              <a:t>   </a:t>
            </a:r>
            <a:r>
              <a:rPr lang="en-US" sz="3300" baseline="30000" dirty="0" smtClean="0">
                <a:solidFill>
                  <a:schemeClr val="tx1"/>
                </a:solidFill>
              </a:rPr>
              <a:t>________________     =  </a:t>
            </a:r>
            <a:r>
              <a:rPr lang="en-US" sz="3300" dirty="0" smtClean="0">
                <a:solidFill>
                  <a:schemeClr val="tx1"/>
                </a:solidFill>
              </a:rPr>
              <a:t>1.33</a:t>
            </a:r>
          </a:p>
          <a:p>
            <a:pPr>
              <a:buNone/>
            </a:pPr>
            <a:r>
              <a:rPr lang="en-US" sz="3300" baseline="30000" dirty="0" smtClean="0">
                <a:solidFill>
                  <a:schemeClr val="tx1"/>
                </a:solidFill>
              </a:rPr>
              <a:t>	  			 </a:t>
            </a:r>
            <a:r>
              <a:rPr lang="en-US" sz="3300" dirty="0" smtClean="0">
                <a:solidFill>
                  <a:schemeClr val="tx1"/>
                </a:solidFill>
              </a:rPr>
              <a:t>   2.25 x 10</a:t>
            </a:r>
            <a:r>
              <a:rPr lang="en-US" sz="3300" baseline="30000" dirty="0" smtClean="0">
                <a:solidFill>
                  <a:schemeClr val="tx1"/>
                </a:solidFill>
              </a:rPr>
              <a:t>10</a:t>
            </a:r>
            <a:endParaRPr lang="en-US" sz="33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6538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33CC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C. </a:t>
            </a:r>
            <a:r>
              <a:rPr lang="en-US" sz="5400" b="1" cap="none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Refractive Index</a:t>
            </a:r>
            <a:endParaRPr lang="en-US" sz="5400" b="1" cap="none" spc="5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2.  Determining the RI from samples in an investigation: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162"/>
            <a:ext cx="8458200" cy="5303838"/>
          </a:xfrm>
        </p:spPr>
        <p:txBody>
          <a:bodyPr>
            <a:normAutofit/>
          </a:bodyPr>
          <a:lstStyle/>
          <a:p>
            <a:pPr marL="550926" lvl="0" indent="-514350">
              <a:buFont typeface="+mj-lt"/>
              <a:buAutoNum type="alphaLcPeriod"/>
            </a:pPr>
            <a:r>
              <a:rPr lang="en-US" sz="2800" dirty="0" smtClean="0"/>
              <a:t>Different types of glass will have different RI</a:t>
            </a:r>
          </a:p>
          <a:p>
            <a:pPr lvl="0"/>
            <a:endParaRPr lang="en-US" sz="2800" dirty="0" smtClean="0"/>
          </a:p>
          <a:p>
            <a:pPr marL="550926" lvl="0" indent="-514350">
              <a:buFont typeface="+mj-lt"/>
              <a:buAutoNum type="alphaLcPeriod" startAt="2"/>
            </a:pPr>
            <a:r>
              <a:rPr lang="en-US" sz="2800" dirty="0" smtClean="0"/>
              <a:t>To analyze this property</a:t>
            </a:r>
            <a:r>
              <a:rPr lang="en-US" sz="2800" dirty="0" smtClean="0">
                <a:sym typeface="Wingdings" pitchFamily="2" charset="2"/>
              </a:rPr>
              <a:t> </a:t>
            </a:r>
          </a:p>
          <a:p>
            <a:pPr lvl="1">
              <a:buNone/>
            </a:pPr>
            <a:r>
              <a:rPr lang="en-US" sz="2600" dirty="0" smtClean="0">
                <a:sym typeface="Wingdings" pitchFamily="2" charset="2"/>
              </a:rPr>
              <a:t>	</a:t>
            </a:r>
            <a:r>
              <a:rPr lang="en-US" sz="2600" dirty="0" smtClean="0"/>
              <a:t>Glass fragments can be immersed in a liquid with a known refractive index to help approximate the RI of the evidence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CCCC"/>
                </a:solidFill>
              </a:rPr>
              <a:t>C. </a:t>
            </a:r>
            <a:r>
              <a:rPr lang="en-US" sz="1400" dirty="0" smtClean="0"/>
              <a:t>RI (continued)</a:t>
            </a:r>
            <a:endParaRPr lang="en-US" sz="14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33CCCC"/>
                </a:solidFill>
              </a:rPr>
              <a:t>i. </a:t>
            </a:r>
            <a:r>
              <a:rPr lang="en-US" sz="2800" dirty="0" smtClean="0"/>
              <a:t>Analysis method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5259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If the liquid has the same RI as the glass sample, the glass will disappear under a microscope.</a:t>
            </a:r>
          </a:p>
          <a:p>
            <a:pPr lvl="1"/>
            <a:r>
              <a:rPr lang="en-US" dirty="0" smtClean="0"/>
              <a:t>If the liquid has a higher or lower RI, the glass is visible and a “halo” appears around perimeter (we call this halo the “Becke Line.”) 	</a:t>
            </a:r>
          </a:p>
          <a:p>
            <a:pPr lvl="3"/>
            <a:r>
              <a:rPr lang="en-US" sz="2800" dirty="0" smtClean="0"/>
              <a:t>. . . when RIs are the same, the Becke line disappears</a:t>
            </a:r>
          </a:p>
          <a:p>
            <a:pPr lvl="3"/>
            <a:r>
              <a:rPr lang="en-US" sz="2800" dirty="0" smtClean="0"/>
              <a:t>. . . if Becke line appears on the outside perimeter = Glass has lower refractive index</a:t>
            </a:r>
          </a:p>
          <a:p>
            <a:pPr lvl="3"/>
            <a:r>
              <a:rPr lang="en-US" sz="2800" dirty="0" smtClean="0"/>
              <a:t>. . . if Becke line appears on inside perimeter = Glass has higher refractive index</a:t>
            </a:r>
          </a:p>
          <a:p>
            <a:pPr lvl="3"/>
            <a:endParaRPr lang="en-US" sz="2800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CCCC"/>
                </a:solidFill>
              </a:rPr>
              <a:t>C. </a:t>
            </a:r>
            <a:r>
              <a:rPr lang="en-US" sz="1400" dirty="0" smtClean="0"/>
              <a:t>RI (continued)</a:t>
            </a:r>
            <a:endParaRPr lang="en-US" sz="14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Becke Line</a:t>
            </a:r>
            <a:endParaRPr lang="en-US" dirty="0"/>
          </a:p>
        </p:txBody>
      </p:sp>
      <p:pic>
        <p:nvPicPr>
          <p:cNvPr id="1026" name="Picture 2" descr="beckeneg.gif (4233 bytes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95400"/>
            <a:ext cx="6172200" cy="44888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15000" y="6019800"/>
            <a:ext cx="1600200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Inside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1828800" y="5638800"/>
            <a:ext cx="1066800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00200" y="6019800"/>
            <a:ext cx="1600200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Disappears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3810794" y="5638006"/>
            <a:ext cx="1066800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81400" y="6019800"/>
            <a:ext cx="1600200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Outside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5944394" y="5485606"/>
            <a:ext cx="1066800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28800" y="63246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</a:rPr>
              <a:t>**GOAL**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CCCC"/>
                </a:solidFill>
              </a:rPr>
              <a:t>C. </a:t>
            </a:r>
            <a:r>
              <a:rPr lang="en-US" sz="1400" dirty="0" smtClean="0"/>
              <a:t>RI (continued)</a:t>
            </a:r>
            <a:endParaRPr lang="en-US" sz="14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/>
              <a:t>Becke </a:t>
            </a:r>
            <a:r>
              <a:rPr lang="en-US" dirty="0" smtClean="0"/>
              <a:t>line-- outside</a:t>
            </a:r>
            <a:endParaRPr lang="en-US" dirty="0"/>
          </a:p>
        </p:txBody>
      </p:sp>
      <p:pic>
        <p:nvPicPr>
          <p:cNvPr id="16390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47123" y="1981200"/>
            <a:ext cx="1887354" cy="1981200"/>
          </a:xfrm>
        </p:spPr>
      </p:pic>
      <p:pic>
        <p:nvPicPr>
          <p:cNvPr id="16391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327650" y="2343150"/>
            <a:ext cx="2451100" cy="1257300"/>
          </a:xfrm>
        </p:spPr>
      </p:pic>
      <p:sp>
        <p:nvSpPr>
          <p:cNvPr id="16389" name="Rectangle 5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2800" dirty="0"/>
              <a:t>Glass has lower refractive index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CCCC"/>
                </a:solidFill>
              </a:rPr>
              <a:t>C. </a:t>
            </a:r>
            <a:r>
              <a:rPr lang="en-US" sz="1400" dirty="0" smtClean="0"/>
              <a:t>RI (continued)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0" y="6642556"/>
            <a:ext cx="39624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Content of slide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7467600" cy="1143000"/>
          </a:xfrm>
        </p:spPr>
        <p:txBody>
          <a:bodyPr/>
          <a:lstStyle/>
          <a:p>
            <a:r>
              <a:rPr lang="en-US" dirty="0" smtClean="0"/>
              <a:t>I. Glass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906963"/>
          </a:xfrm>
        </p:spPr>
        <p:txBody>
          <a:bodyPr>
            <a:normAutofit lnSpcReduction="10000"/>
          </a:bodyPr>
          <a:lstStyle/>
          <a:p>
            <a:pPr marL="550926" indent="-514350">
              <a:buFont typeface="+mj-lt"/>
              <a:buAutoNum type="alphaUcPeriod"/>
            </a:pPr>
            <a:r>
              <a:rPr lang="en-US" dirty="0" smtClean="0"/>
              <a:t>= a common type of trace evidence</a:t>
            </a:r>
          </a:p>
          <a:p>
            <a:pPr marL="550926" indent="-514350">
              <a:buFont typeface="+mj-lt"/>
              <a:buAutoNum type="alphaUcPeriod"/>
            </a:pPr>
            <a:r>
              <a:rPr lang="en-US" dirty="0" smtClean="0"/>
              <a:t>Characteristics of glass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Common material in our environment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Found in many shapes, sizes, colors, and types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Composed of fused inorganic material</a:t>
            </a:r>
          </a:p>
          <a:p>
            <a:pPr lvl="3"/>
            <a:r>
              <a:rPr lang="en-US" dirty="0" smtClean="0"/>
              <a:t>Mixture of:</a:t>
            </a:r>
          </a:p>
          <a:p>
            <a:pPr lvl="4"/>
            <a:r>
              <a:rPr lang="en-US" dirty="0" smtClean="0"/>
              <a:t>Sand</a:t>
            </a:r>
          </a:p>
          <a:p>
            <a:pPr lvl="4"/>
            <a:r>
              <a:rPr lang="en-US" dirty="0" smtClean="0"/>
              <a:t>Soda</a:t>
            </a:r>
          </a:p>
          <a:p>
            <a:pPr lvl="4"/>
            <a:r>
              <a:rPr lang="en-US" dirty="0" smtClean="0"/>
              <a:t>Lime</a:t>
            </a:r>
          </a:p>
          <a:p>
            <a:pPr lvl="4"/>
            <a:r>
              <a:rPr lang="en-US" dirty="0" smtClean="0"/>
              <a:t>Other trace elements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Variation in elemental formulas can alter significantly its characteristic uses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642556"/>
            <a:ext cx="43434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Components of glass content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Becke </a:t>
            </a:r>
            <a:r>
              <a:rPr lang="en-US" dirty="0" smtClean="0"/>
              <a:t>line-- inside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5366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27421" y="1981200"/>
            <a:ext cx="2326758" cy="1981200"/>
          </a:xfrm>
        </p:spPr>
      </p:pic>
      <p:pic>
        <p:nvPicPr>
          <p:cNvPr id="15367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454650" y="2362200"/>
            <a:ext cx="2197100" cy="1219200"/>
          </a:xfrm>
        </p:spPr>
      </p:pic>
      <p:sp>
        <p:nvSpPr>
          <p:cNvPr id="15365" name="Rectangle 5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2800" dirty="0"/>
              <a:t>Glass has higher refractive index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CCCC"/>
                </a:solidFill>
              </a:rPr>
              <a:t>C. </a:t>
            </a:r>
            <a:r>
              <a:rPr lang="en-US" sz="1400" dirty="0" smtClean="0"/>
              <a:t>RI (continued)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0" y="6642556"/>
            <a:ext cx="39624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Content of slide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Common liquid refractive indices</a:t>
            </a:r>
          </a:p>
        </p:txBody>
      </p:sp>
      <p:graphicFrame>
        <p:nvGraphicFramePr>
          <p:cNvPr id="19491" name="Group 35"/>
          <p:cNvGraphicFramePr>
            <a:graphicFrameLocks noGrp="1"/>
          </p:cNvGraphicFramePr>
          <p:nvPr>
            <p:ph type="tbl" idx="1"/>
          </p:nvPr>
        </p:nvGraphicFramePr>
        <p:xfrm>
          <a:off x="838200" y="1524000"/>
          <a:ext cx="7772400" cy="466344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Liquid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Refractive index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Ethyl acetate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1.373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n-butyl alcohol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1.402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Olive oil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1.467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Corn oil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1.473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Castor oil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1.482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Methyl salicylate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1.522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Clove oil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1.543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Canola oil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1.465-1.467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CCCC"/>
                </a:solidFill>
              </a:rPr>
              <a:t>C. </a:t>
            </a:r>
            <a:r>
              <a:rPr lang="en-US" sz="1400" dirty="0" smtClean="0"/>
              <a:t>RI (continued)</a:t>
            </a:r>
            <a:endParaRPr lang="en-US" sz="14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CCCC"/>
                </a:solidFill>
              </a:rPr>
              <a:t>ii. </a:t>
            </a:r>
            <a:r>
              <a:rPr lang="en-US" dirty="0" smtClean="0"/>
              <a:t>Analysis method 2</a:t>
            </a:r>
            <a:endParaRPr lang="en-US" sz="24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7467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RI </a:t>
            </a:r>
            <a:r>
              <a:rPr lang="en-US" dirty="0"/>
              <a:t>is dependant on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wavelength of light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temperature of the medium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When the temp. of a liquid is changed, the RI changes rapidly, but the RI of an immersed solid will not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CCCC"/>
                </a:solidFill>
              </a:rPr>
              <a:t>C. </a:t>
            </a:r>
            <a:r>
              <a:rPr lang="en-US" sz="1400" dirty="0" smtClean="0"/>
              <a:t>RI (continued)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0" y="6642556"/>
            <a:ext cx="39624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Content of slide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467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Silicon oil usually used </a:t>
            </a:r>
          </a:p>
          <a:p>
            <a:pPr>
              <a:lnSpc>
                <a:spcPct val="90000"/>
              </a:lnSpc>
            </a:pPr>
            <a:r>
              <a:rPr lang="en-US" dirty="0"/>
              <a:t>Oil is calibrated so RI can be determined from its temp.</a:t>
            </a:r>
          </a:p>
          <a:p>
            <a:pPr>
              <a:lnSpc>
                <a:spcPct val="90000"/>
              </a:lnSpc>
            </a:pPr>
            <a:r>
              <a:rPr lang="en-US" dirty="0"/>
              <a:t>Sample glass is immersed in oil</a:t>
            </a:r>
          </a:p>
          <a:p>
            <a:pPr>
              <a:lnSpc>
                <a:spcPct val="90000"/>
              </a:lnSpc>
            </a:pPr>
            <a:r>
              <a:rPr lang="en-US" dirty="0"/>
              <a:t>Oil is heated/cooled to determine match temp.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Glass “disappears”</a:t>
            </a:r>
          </a:p>
          <a:p>
            <a:pPr>
              <a:lnSpc>
                <a:spcPct val="90000"/>
              </a:lnSpc>
            </a:pPr>
            <a:r>
              <a:rPr lang="en-US" dirty="0"/>
              <a:t>Oil RI = Glass RI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642556"/>
            <a:ext cx="39624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Content of slide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CCCC"/>
                </a:solidFill>
              </a:rPr>
              <a:t>C. </a:t>
            </a:r>
            <a:r>
              <a:rPr lang="en-US" sz="1400" dirty="0" smtClean="0"/>
              <a:t>RI (continued)</a:t>
            </a:r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CC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ii. </a:t>
            </a:r>
            <a:r>
              <a:rPr kumimoji="0" lang="en-US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Analysis method 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467600" cy="4525963"/>
          </a:xfrm>
        </p:spPr>
        <p:txBody>
          <a:bodyPr/>
          <a:lstStyle/>
          <a:p>
            <a:pPr marL="550926" indent="-514350">
              <a:lnSpc>
                <a:spcPct val="90000"/>
              </a:lnSpc>
              <a:buSzPct val="100000"/>
              <a:buFont typeface="+mj-lt"/>
              <a:buAutoNum type="alphaUcPeriod" startAt="4"/>
            </a:pPr>
            <a:r>
              <a:rPr lang="en-US" sz="4800" dirty="0" smtClean="0"/>
              <a:t>  Chemical testing</a:t>
            </a:r>
          </a:p>
          <a:p>
            <a:pPr marL="1382713" indent="-514350">
              <a:lnSpc>
                <a:spcPct val="90000"/>
              </a:lnSpc>
            </a:pPr>
            <a:r>
              <a:rPr lang="en-US" dirty="0" smtClean="0"/>
              <a:t>Destructive</a:t>
            </a:r>
          </a:p>
          <a:p>
            <a:pPr marL="1382713" indent="-514350">
              <a:lnSpc>
                <a:spcPct val="90000"/>
              </a:lnSpc>
            </a:pPr>
            <a:r>
              <a:rPr lang="en-US" dirty="0" smtClean="0"/>
              <a:t>Test for silicates, metal oxides, trace evidence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642556"/>
            <a:ext cx="39624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Content of slide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CCCC"/>
                </a:solidFill>
              </a:rPr>
              <a:t>5. </a:t>
            </a:r>
            <a:r>
              <a:rPr lang="en-US" dirty="0" smtClean="0"/>
              <a:t>Additives</a:t>
            </a:r>
            <a:r>
              <a:rPr lang="en-US" dirty="0"/>
              <a:t>’ responsibilities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467600" cy="4525963"/>
          </a:xfrm>
        </p:spPr>
        <p:txBody>
          <a:bodyPr/>
          <a:lstStyle/>
          <a:p>
            <a:pPr marL="550926" indent="-514350">
              <a:buFont typeface="+mj-lt"/>
              <a:buAutoNum type="alphaLcPeriod"/>
            </a:pPr>
            <a:r>
              <a:rPr lang="en-US" dirty="0"/>
              <a:t>Alumina (Al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Aluminum oxide</a:t>
            </a:r>
          </a:p>
          <a:p>
            <a:pPr lvl="1"/>
            <a:r>
              <a:rPr lang="en-US" dirty="0" smtClean="0"/>
              <a:t>Improves chemical </a:t>
            </a:r>
            <a:r>
              <a:rPr lang="en-US" dirty="0"/>
              <a:t>durability and viscosity</a:t>
            </a:r>
          </a:p>
          <a:p>
            <a:pPr marL="550926" indent="-514350">
              <a:buFont typeface="+mj-lt"/>
              <a:buAutoNum type="alphaLcPeriod"/>
            </a:pPr>
            <a:r>
              <a:rPr lang="en-US" dirty="0"/>
              <a:t>Boron Oxide (B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Addition used in borosilicate &amp; </a:t>
            </a:r>
            <a:r>
              <a:rPr lang="en-US" dirty="0" err="1"/>
              <a:t>aluminoborosilicate</a:t>
            </a:r>
            <a:r>
              <a:rPr lang="en-US" dirty="0"/>
              <a:t> glasses.</a:t>
            </a:r>
          </a:p>
          <a:p>
            <a:pPr lvl="1"/>
            <a:r>
              <a:rPr lang="en-US" dirty="0"/>
              <a:t>Very heat resistant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642556"/>
            <a:ext cx="35052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Slide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CCCC"/>
                </a:solidFill>
              </a:rPr>
              <a:t>5. </a:t>
            </a:r>
            <a:r>
              <a:rPr lang="en-US" dirty="0" smtClean="0"/>
              <a:t>Additives</a:t>
            </a:r>
            <a:r>
              <a:rPr lang="en-US" dirty="0"/>
              <a:t>’ </a:t>
            </a:r>
            <a:r>
              <a:rPr lang="en-US" dirty="0" smtClean="0"/>
              <a:t>responsibilities (cont.)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/>
          </a:bodyPr>
          <a:lstStyle/>
          <a:p>
            <a:pPr marL="550926" indent="-514350">
              <a:lnSpc>
                <a:spcPct val="90000"/>
              </a:lnSpc>
              <a:buFont typeface="+mj-lt"/>
              <a:buAutoNum type="alphaLcPeriod" startAt="3"/>
            </a:pPr>
            <a:r>
              <a:rPr lang="en-US" sz="2800" dirty="0" smtClean="0"/>
              <a:t>Lime </a:t>
            </a:r>
            <a:r>
              <a:rPr lang="en-US" sz="2800" dirty="0"/>
              <a:t>(CaCO</a:t>
            </a:r>
            <a:r>
              <a:rPr lang="en-US" sz="2800" baseline="-25000" dirty="0"/>
              <a:t>3</a:t>
            </a:r>
            <a:r>
              <a:rPr lang="en-US" sz="2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Added to improve hardness &amp; chemical durability</a:t>
            </a:r>
          </a:p>
          <a:p>
            <a:pPr marL="550926" indent="-514350">
              <a:lnSpc>
                <a:spcPct val="90000"/>
              </a:lnSpc>
              <a:buFont typeface="+mj-lt"/>
              <a:buAutoNum type="alphaLcPeriod" startAt="4"/>
            </a:pPr>
            <a:r>
              <a:rPr lang="en-US" sz="2800" dirty="0"/>
              <a:t>Lead oxide (</a:t>
            </a:r>
            <a:r>
              <a:rPr lang="en-US" sz="2800" dirty="0" err="1"/>
              <a:t>PbO</a:t>
            </a:r>
            <a:r>
              <a:rPr lang="en-US" sz="2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High lead content lowers melting pt.= decreased hardness, but increases refractive index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642556"/>
            <a:ext cx="35052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Slide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Types </a:t>
            </a:r>
            <a:r>
              <a:rPr lang="en-US" dirty="0"/>
              <a:t>of glass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550926" indent="-514350">
              <a:lnSpc>
                <a:spcPct val="90000"/>
              </a:lnSpc>
              <a:buFont typeface="+mj-lt"/>
              <a:buAutoNum type="alphaUcPeriod"/>
            </a:pPr>
            <a:r>
              <a:rPr lang="en-US" sz="2800" dirty="0" err="1"/>
              <a:t>Aluminosilicate</a:t>
            </a:r>
            <a:r>
              <a:rPr lang="en-US" sz="2800" dirty="0"/>
              <a:t> &amp; borosilicate</a:t>
            </a:r>
          </a:p>
          <a:p>
            <a:pPr marL="905256" lvl="1" indent="-457200">
              <a:lnSpc>
                <a:spcPct val="90000"/>
              </a:lnSpc>
            </a:pPr>
            <a:r>
              <a:rPr lang="en-US" sz="2400" dirty="0"/>
              <a:t>Can withstand high temps.</a:t>
            </a:r>
          </a:p>
          <a:p>
            <a:pPr marL="550926" indent="-514350">
              <a:lnSpc>
                <a:spcPct val="90000"/>
              </a:lnSpc>
              <a:buFont typeface="+mj-lt"/>
              <a:buAutoNum type="alphaUcPeriod"/>
            </a:pPr>
            <a:r>
              <a:rPr lang="en-US" sz="2800" dirty="0"/>
              <a:t>Laminated glass</a:t>
            </a:r>
          </a:p>
          <a:p>
            <a:pPr marL="905256" lvl="1" indent="-457200">
              <a:lnSpc>
                <a:spcPct val="90000"/>
              </a:lnSpc>
            </a:pPr>
            <a:r>
              <a:rPr lang="en-US" sz="2400" dirty="0"/>
              <a:t>Glass w/ plastic layer - used in car windshields</a:t>
            </a:r>
          </a:p>
          <a:p>
            <a:pPr marL="550926" indent="-514350">
              <a:lnSpc>
                <a:spcPct val="90000"/>
              </a:lnSpc>
              <a:buFont typeface="+mj-lt"/>
              <a:buAutoNum type="alphaUcPeriod"/>
            </a:pPr>
            <a:r>
              <a:rPr lang="en-US" sz="2800" dirty="0"/>
              <a:t>Lead glass</a:t>
            </a:r>
          </a:p>
          <a:p>
            <a:pPr marL="905256" lvl="1" indent="-457200">
              <a:lnSpc>
                <a:spcPct val="90000"/>
              </a:lnSpc>
            </a:pPr>
            <a:r>
              <a:rPr lang="en-US" sz="2400" dirty="0"/>
              <a:t>Fine crystal</a:t>
            </a:r>
          </a:p>
          <a:p>
            <a:pPr marL="550926" indent="-514350">
              <a:lnSpc>
                <a:spcPct val="90000"/>
              </a:lnSpc>
              <a:buFont typeface="+mj-lt"/>
              <a:buAutoNum type="alphaUcPeriod"/>
            </a:pPr>
            <a:r>
              <a:rPr lang="en-US" sz="2800" dirty="0"/>
              <a:t>Soda lime glass</a:t>
            </a:r>
          </a:p>
          <a:p>
            <a:pPr marL="905256" lvl="1" indent="-457200">
              <a:lnSpc>
                <a:spcPct val="90000"/>
              </a:lnSpc>
            </a:pPr>
            <a:r>
              <a:rPr lang="en-US" sz="2400" dirty="0"/>
              <a:t>Plate &amp; window glass, glass containers, electric light bulbs, art objects</a:t>
            </a:r>
          </a:p>
          <a:p>
            <a:pPr marL="550926" indent="-514350">
              <a:lnSpc>
                <a:spcPct val="90000"/>
              </a:lnSpc>
              <a:buFont typeface="+mj-lt"/>
              <a:buAutoNum type="alphaUcPeriod"/>
            </a:pPr>
            <a:r>
              <a:rPr lang="en-US" sz="2800" dirty="0"/>
              <a:t>Tempered (stressed) glass</a:t>
            </a:r>
          </a:p>
          <a:p>
            <a:pPr marL="905256" lvl="1" indent="-457200">
              <a:lnSpc>
                <a:spcPct val="90000"/>
              </a:lnSpc>
            </a:pPr>
            <a:r>
              <a:rPr lang="en-US" sz="2400" dirty="0"/>
              <a:t>Side &amp; back windows of cars; breaks into tiny pieces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642556"/>
            <a:ext cx="35052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Slide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7467600" cy="1143000"/>
          </a:xfrm>
        </p:spPr>
        <p:txBody>
          <a:bodyPr/>
          <a:lstStyle/>
          <a:p>
            <a:r>
              <a:rPr lang="en-US" dirty="0" smtClean="0"/>
              <a:t>III. Glass as Evidence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5029200"/>
          </a:xfrm>
        </p:spPr>
        <p:txBody>
          <a:bodyPr>
            <a:normAutofit lnSpcReduction="10000"/>
          </a:bodyPr>
          <a:lstStyle/>
          <a:p>
            <a:pPr marL="550926" indent="-514350">
              <a:buFont typeface="+mj-lt"/>
              <a:buAutoNum type="alphaUcPeriod"/>
            </a:pPr>
            <a:r>
              <a:rPr lang="en-US" dirty="0" smtClean="0"/>
              <a:t>Physical—Fracture</a:t>
            </a:r>
          </a:p>
          <a:p>
            <a:pPr lvl="1"/>
            <a:r>
              <a:rPr lang="en-US" dirty="0" smtClean="0"/>
              <a:t>Can be used to place people at a crime scene and reconstruct sequence of events</a:t>
            </a:r>
          </a:p>
          <a:p>
            <a:pPr lvl="2"/>
            <a:r>
              <a:rPr lang="en-US" dirty="0" smtClean="0"/>
              <a:t>Does this make glass </a:t>
            </a:r>
          </a:p>
          <a:p>
            <a:pPr lvl="1">
              <a:buNone/>
            </a:pPr>
            <a:r>
              <a:rPr lang="en-US" dirty="0" smtClean="0"/>
              <a:t>			CLASS or INDIVIDUAL evidence???</a:t>
            </a:r>
          </a:p>
          <a:p>
            <a:pPr lvl="1"/>
            <a:r>
              <a:rPr lang="en-US" dirty="0" smtClean="0"/>
              <a:t>Can be used to reconstruct events</a:t>
            </a:r>
          </a:p>
          <a:p>
            <a:pPr lvl="1"/>
            <a:r>
              <a:rPr lang="en-US" dirty="0" smtClean="0"/>
              <a:t>Fingerprints</a:t>
            </a:r>
          </a:p>
          <a:p>
            <a:pPr lvl="1"/>
            <a:r>
              <a:rPr lang="en-US" dirty="0" smtClean="0"/>
              <a:t>Blood</a:t>
            </a:r>
          </a:p>
          <a:p>
            <a:pPr marL="550926" indent="-514350">
              <a:lnSpc>
                <a:spcPct val="90000"/>
              </a:lnSpc>
              <a:buFont typeface="+mj-lt"/>
              <a:buAutoNum type="alphaUcPeriod"/>
            </a:pPr>
            <a:r>
              <a:rPr lang="en-US" dirty="0" smtClean="0"/>
              <a:t>Density determination</a:t>
            </a:r>
          </a:p>
          <a:p>
            <a:pPr marL="550926" indent="-514350">
              <a:lnSpc>
                <a:spcPct val="90000"/>
              </a:lnSpc>
              <a:buFont typeface="+mj-lt"/>
              <a:buAutoNum type="alphaUcPeriod"/>
            </a:pPr>
            <a:r>
              <a:rPr lang="en-US" dirty="0" smtClean="0"/>
              <a:t>Refractive index (R.I.) determination</a:t>
            </a:r>
          </a:p>
          <a:p>
            <a:pPr marL="550926" indent="-514350">
              <a:lnSpc>
                <a:spcPct val="90000"/>
              </a:lnSpc>
              <a:buFont typeface="+mj-lt"/>
              <a:buAutoNum type="alphaUcPeriod"/>
            </a:pPr>
            <a:r>
              <a:rPr lang="en-US" dirty="0" smtClean="0"/>
              <a:t>Chemical testing</a:t>
            </a:r>
          </a:p>
        </p:txBody>
      </p:sp>
      <p:sp>
        <p:nvSpPr>
          <p:cNvPr id="4" name="Oval 3"/>
          <p:cNvSpPr/>
          <p:nvPr/>
        </p:nvSpPr>
        <p:spPr>
          <a:xfrm>
            <a:off x="2286000" y="2971800"/>
            <a:ext cx="1295400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642556"/>
            <a:ext cx="43434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i="1" dirty="0" smtClean="0"/>
              <a:t>Last 3 bullet points content from: www.kaukauna.k12.wi.us/teachers/mader/</a:t>
            </a:r>
            <a:r>
              <a:rPr lang="en-US" sz="800" b="1" i="1" dirty="0" smtClean="0"/>
              <a:t>glass</a:t>
            </a:r>
            <a:r>
              <a:rPr lang="en-US" sz="800" i="1" dirty="0" smtClean="0"/>
              <a:t>.ppt</a:t>
            </a:r>
            <a:endParaRPr lang="en-US" sz="800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467600" cy="1143000"/>
          </a:xfrm>
        </p:spPr>
        <p:txBody>
          <a:bodyPr/>
          <a:lstStyle/>
          <a:p>
            <a:pPr marL="550926" indent="-514350"/>
            <a:r>
              <a:rPr lang="en-US" dirty="0" smtClean="0">
                <a:solidFill>
                  <a:srgbClr val="33CCCC"/>
                </a:solidFill>
              </a:rPr>
              <a:t>A. </a:t>
            </a:r>
            <a:r>
              <a:rPr lang="en-US" dirty="0" smtClean="0"/>
              <a:t>Physical—Fracture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Glass is slightly flexible</a:t>
            </a:r>
          </a:p>
          <a:p>
            <a:pPr lvl="1"/>
            <a:r>
              <a:rPr lang="en-US" dirty="0" smtClean="0"/>
              <a:t>When it reaches its elastic limit = break</a:t>
            </a:r>
          </a:p>
          <a:p>
            <a:pPr lvl="2"/>
            <a:r>
              <a:rPr lang="en-US" dirty="0" smtClean="0"/>
              <a:t>this leads to blowback</a:t>
            </a:r>
          </a:p>
          <a:p>
            <a:r>
              <a:rPr lang="en-US" dirty="0" smtClean="0"/>
              <a:t>2 Distinct types of fractures</a:t>
            </a:r>
          </a:p>
          <a:p>
            <a:pPr lvl="1"/>
            <a:r>
              <a:rPr lang="en-US" dirty="0" smtClean="0"/>
              <a:t>1. Radial</a:t>
            </a:r>
          </a:p>
          <a:p>
            <a:pPr lvl="1"/>
            <a:r>
              <a:rPr lang="en-US" dirty="0" smtClean="0"/>
              <a:t>2. Concentric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545647" y="2879678"/>
            <a:ext cx="5030194" cy="4158097"/>
            <a:chOff x="3545647" y="2879678"/>
            <a:chExt cx="5030194" cy="4158097"/>
          </a:xfrm>
        </p:grpSpPr>
        <p:sp>
          <p:nvSpPr>
            <p:cNvPr id="4" name="Freeform 3"/>
            <p:cNvSpPr/>
            <p:nvPr/>
          </p:nvSpPr>
          <p:spPr>
            <a:xfrm>
              <a:off x="6223379" y="2879678"/>
              <a:ext cx="1556240" cy="2156346"/>
            </a:xfrm>
            <a:custGeom>
              <a:avLst/>
              <a:gdLst>
                <a:gd name="connsiteX0" fmla="*/ 0 w 1556240"/>
                <a:gd name="connsiteY0" fmla="*/ 2156346 h 2156346"/>
                <a:gd name="connsiteX1" fmla="*/ 40943 w 1556240"/>
                <a:gd name="connsiteY1" fmla="*/ 2129050 h 2156346"/>
                <a:gd name="connsiteX2" fmla="*/ 68239 w 1556240"/>
                <a:gd name="connsiteY2" fmla="*/ 2047164 h 2156346"/>
                <a:gd name="connsiteX3" fmla="*/ 81887 w 1556240"/>
                <a:gd name="connsiteY3" fmla="*/ 1828800 h 2156346"/>
                <a:gd name="connsiteX4" fmla="*/ 122830 w 1556240"/>
                <a:gd name="connsiteY4" fmla="*/ 1733265 h 2156346"/>
                <a:gd name="connsiteX5" fmla="*/ 177421 w 1556240"/>
                <a:gd name="connsiteY5" fmla="*/ 1651379 h 2156346"/>
                <a:gd name="connsiteX6" fmla="*/ 204717 w 1556240"/>
                <a:gd name="connsiteY6" fmla="*/ 1610435 h 2156346"/>
                <a:gd name="connsiteX7" fmla="*/ 245660 w 1556240"/>
                <a:gd name="connsiteY7" fmla="*/ 1583140 h 2156346"/>
                <a:gd name="connsiteX8" fmla="*/ 341194 w 1556240"/>
                <a:gd name="connsiteY8" fmla="*/ 1446662 h 2156346"/>
                <a:gd name="connsiteX9" fmla="*/ 436728 w 1556240"/>
                <a:gd name="connsiteY9" fmla="*/ 1364776 h 2156346"/>
                <a:gd name="connsiteX10" fmla="*/ 504967 w 1556240"/>
                <a:gd name="connsiteY10" fmla="*/ 1296537 h 2156346"/>
                <a:gd name="connsiteX11" fmla="*/ 545911 w 1556240"/>
                <a:gd name="connsiteY11" fmla="*/ 1269241 h 2156346"/>
                <a:gd name="connsiteX12" fmla="*/ 600502 w 1556240"/>
                <a:gd name="connsiteY12" fmla="*/ 1228298 h 2156346"/>
                <a:gd name="connsiteX13" fmla="*/ 696036 w 1556240"/>
                <a:gd name="connsiteY13" fmla="*/ 1119116 h 2156346"/>
                <a:gd name="connsiteX14" fmla="*/ 709684 w 1556240"/>
                <a:gd name="connsiteY14" fmla="*/ 1078173 h 2156346"/>
                <a:gd name="connsiteX15" fmla="*/ 723331 w 1556240"/>
                <a:gd name="connsiteY15" fmla="*/ 818865 h 2156346"/>
                <a:gd name="connsiteX16" fmla="*/ 736979 w 1556240"/>
                <a:gd name="connsiteY16" fmla="*/ 736979 h 2156346"/>
                <a:gd name="connsiteX17" fmla="*/ 777922 w 1556240"/>
                <a:gd name="connsiteY17" fmla="*/ 641444 h 2156346"/>
                <a:gd name="connsiteX18" fmla="*/ 818866 w 1556240"/>
                <a:gd name="connsiteY18" fmla="*/ 532262 h 2156346"/>
                <a:gd name="connsiteX19" fmla="*/ 914400 w 1556240"/>
                <a:gd name="connsiteY19" fmla="*/ 450376 h 2156346"/>
                <a:gd name="connsiteX20" fmla="*/ 955343 w 1556240"/>
                <a:gd name="connsiteY20" fmla="*/ 423080 h 2156346"/>
                <a:gd name="connsiteX21" fmla="*/ 1064525 w 1556240"/>
                <a:gd name="connsiteY21" fmla="*/ 368489 h 2156346"/>
                <a:gd name="connsiteX22" fmla="*/ 1146412 w 1556240"/>
                <a:gd name="connsiteY22" fmla="*/ 327546 h 2156346"/>
                <a:gd name="connsiteX23" fmla="*/ 1187355 w 1556240"/>
                <a:gd name="connsiteY23" fmla="*/ 313898 h 2156346"/>
                <a:gd name="connsiteX24" fmla="*/ 1323833 w 1556240"/>
                <a:gd name="connsiteY24" fmla="*/ 245659 h 2156346"/>
                <a:gd name="connsiteX25" fmla="*/ 1419367 w 1556240"/>
                <a:gd name="connsiteY25" fmla="*/ 204716 h 2156346"/>
                <a:gd name="connsiteX26" fmla="*/ 1501254 w 1556240"/>
                <a:gd name="connsiteY26" fmla="*/ 150125 h 2156346"/>
                <a:gd name="connsiteX27" fmla="*/ 1542197 w 1556240"/>
                <a:gd name="connsiteY27" fmla="*/ 0 h 2156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56240" h="2156346">
                  <a:moveTo>
                    <a:pt x="0" y="2156346"/>
                  </a:moveTo>
                  <a:cubicBezTo>
                    <a:pt x="13648" y="2147247"/>
                    <a:pt x="32250" y="2142959"/>
                    <a:pt x="40943" y="2129050"/>
                  </a:cubicBezTo>
                  <a:cubicBezTo>
                    <a:pt x="56192" y="2104652"/>
                    <a:pt x="68239" y="2047164"/>
                    <a:pt x="68239" y="2047164"/>
                  </a:cubicBezTo>
                  <a:cubicBezTo>
                    <a:pt x="72788" y="1974376"/>
                    <a:pt x="74252" y="1901329"/>
                    <a:pt x="81887" y="1828800"/>
                  </a:cubicBezTo>
                  <a:cubicBezTo>
                    <a:pt x="84291" y="1805965"/>
                    <a:pt x="114099" y="1747817"/>
                    <a:pt x="122830" y="1733265"/>
                  </a:cubicBezTo>
                  <a:cubicBezTo>
                    <a:pt x="139708" y="1705135"/>
                    <a:pt x="159224" y="1678674"/>
                    <a:pt x="177421" y="1651379"/>
                  </a:cubicBezTo>
                  <a:cubicBezTo>
                    <a:pt x="186520" y="1637731"/>
                    <a:pt x="191069" y="1619534"/>
                    <a:pt x="204717" y="1610435"/>
                  </a:cubicBezTo>
                  <a:lnTo>
                    <a:pt x="245660" y="1583140"/>
                  </a:lnTo>
                  <a:cubicBezTo>
                    <a:pt x="266235" y="1552277"/>
                    <a:pt x="312902" y="1478996"/>
                    <a:pt x="341194" y="1446662"/>
                  </a:cubicBezTo>
                  <a:cubicBezTo>
                    <a:pt x="448175" y="1324398"/>
                    <a:pt x="348373" y="1442086"/>
                    <a:pt x="436728" y="1364776"/>
                  </a:cubicBezTo>
                  <a:cubicBezTo>
                    <a:pt x="460937" y="1343593"/>
                    <a:pt x="480758" y="1317720"/>
                    <a:pt x="504967" y="1296537"/>
                  </a:cubicBezTo>
                  <a:cubicBezTo>
                    <a:pt x="517311" y="1285736"/>
                    <a:pt x="532563" y="1278775"/>
                    <a:pt x="545911" y="1269241"/>
                  </a:cubicBezTo>
                  <a:cubicBezTo>
                    <a:pt x="564420" y="1256020"/>
                    <a:pt x="583501" y="1243410"/>
                    <a:pt x="600502" y="1228298"/>
                  </a:cubicBezTo>
                  <a:cubicBezTo>
                    <a:pt x="632516" y="1199841"/>
                    <a:pt x="675281" y="1160625"/>
                    <a:pt x="696036" y="1119116"/>
                  </a:cubicBezTo>
                  <a:cubicBezTo>
                    <a:pt x="702470" y="1106249"/>
                    <a:pt x="705135" y="1091821"/>
                    <a:pt x="709684" y="1078173"/>
                  </a:cubicBezTo>
                  <a:cubicBezTo>
                    <a:pt x="714233" y="991737"/>
                    <a:pt x="716429" y="905145"/>
                    <a:pt x="723331" y="818865"/>
                  </a:cubicBezTo>
                  <a:cubicBezTo>
                    <a:pt x="725538" y="791281"/>
                    <a:pt x="728841" y="763427"/>
                    <a:pt x="736979" y="736979"/>
                  </a:cubicBezTo>
                  <a:cubicBezTo>
                    <a:pt x="747168" y="703865"/>
                    <a:pt x="766082" y="674004"/>
                    <a:pt x="777922" y="641444"/>
                  </a:cubicBezTo>
                  <a:cubicBezTo>
                    <a:pt x="799088" y="583237"/>
                    <a:pt x="780379" y="586143"/>
                    <a:pt x="818866" y="532262"/>
                  </a:cubicBezTo>
                  <a:cubicBezTo>
                    <a:pt x="839533" y="503328"/>
                    <a:pt x="887219" y="469791"/>
                    <a:pt x="914400" y="450376"/>
                  </a:cubicBezTo>
                  <a:cubicBezTo>
                    <a:pt x="927747" y="440842"/>
                    <a:pt x="940943" y="430934"/>
                    <a:pt x="955343" y="423080"/>
                  </a:cubicBezTo>
                  <a:cubicBezTo>
                    <a:pt x="991064" y="403596"/>
                    <a:pt x="1028131" y="386686"/>
                    <a:pt x="1064525" y="368489"/>
                  </a:cubicBezTo>
                  <a:cubicBezTo>
                    <a:pt x="1091821" y="354841"/>
                    <a:pt x="1117461" y="337197"/>
                    <a:pt x="1146412" y="327546"/>
                  </a:cubicBezTo>
                  <a:cubicBezTo>
                    <a:pt x="1160060" y="322997"/>
                    <a:pt x="1174293" y="319927"/>
                    <a:pt x="1187355" y="313898"/>
                  </a:cubicBezTo>
                  <a:cubicBezTo>
                    <a:pt x="1233536" y="292584"/>
                    <a:pt x="1275581" y="261742"/>
                    <a:pt x="1323833" y="245659"/>
                  </a:cubicBezTo>
                  <a:cubicBezTo>
                    <a:pt x="1366192" y="231540"/>
                    <a:pt x="1377202" y="230015"/>
                    <a:pt x="1419367" y="204716"/>
                  </a:cubicBezTo>
                  <a:cubicBezTo>
                    <a:pt x="1447497" y="187838"/>
                    <a:pt x="1501254" y="150125"/>
                    <a:pt x="1501254" y="150125"/>
                  </a:cubicBezTo>
                  <a:cubicBezTo>
                    <a:pt x="1556240" y="58480"/>
                    <a:pt x="1542197" y="108412"/>
                    <a:pt x="1542197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545647" y="4039737"/>
              <a:ext cx="5030194" cy="2998038"/>
              <a:chOff x="3545647" y="4039737"/>
              <a:chExt cx="5030194" cy="299803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6291618" y="5022376"/>
                <a:ext cx="2284223" cy="1053402"/>
              </a:xfrm>
              <a:custGeom>
                <a:avLst/>
                <a:gdLst>
                  <a:gd name="connsiteX0" fmla="*/ 0 w 2284223"/>
                  <a:gd name="connsiteY0" fmla="*/ 0 h 1053402"/>
                  <a:gd name="connsiteX1" fmla="*/ 13648 w 2284223"/>
                  <a:gd name="connsiteY1" fmla="*/ 81887 h 1053402"/>
                  <a:gd name="connsiteX2" fmla="*/ 40943 w 2284223"/>
                  <a:gd name="connsiteY2" fmla="*/ 122830 h 1053402"/>
                  <a:gd name="connsiteX3" fmla="*/ 54591 w 2284223"/>
                  <a:gd name="connsiteY3" fmla="*/ 177421 h 1053402"/>
                  <a:gd name="connsiteX4" fmla="*/ 232012 w 2284223"/>
                  <a:gd name="connsiteY4" fmla="*/ 163773 h 1053402"/>
                  <a:gd name="connsiteX5" fmla="*/ 300251 w 2284223"/>
                  <a:gd name="connsiteY5" fmla="*/ 286603 h 1053402"/>
                  <a:gd name="connsiteX6" fmla="*/ 327546 w 2284223"/>
                  <a:gd name="connsiteY6" fmla="*/ 341194 h 1053402"/>
                  <a:gd name="connsiteX7" fmla="*/ 450376 w 2284223"/>
                  <a:gd name="connsiteY7" fmla="*/ 450376 h 1053402"/>
                  <a:gd name="connsiteX8" fmla="*/ 504967 w 2284223"/>
                  <a:gd name="connsiteY8" fmla="*/ 491320 h 1053402"/>
                  <a:gd name="connsiteX9" fmla="*/ 559558 w 2284223"/>
                  <a:gd name="connsiteY9" fmla="*/ 504967 h 1053402"/>
                  <a:gd name="connsiteX10" fmla="*/ 668740 w 2284223"/>
                  <a:gd name="connsiteY10" fmla="*/ 477672 h 1053402"/>
                  <a:gd name="connsiteX11" fmla="*/ 709683 w 2284223"/>
                  <a:gd name="connsiteY11" fmla="*/ 450376 h 1053402"/>
                  <a:gd name="connsiteX12" fmla="*/ 805218 w 2284223"/>
                  <a:gd name="connsiteY12" fmla="*/ 382137 h 1053402"/>
                  <a:gd name="connsiteX13" fmla="*/ 846161 w 2284223"/>
                  <a:gd name="connsiteY13" fmla="*/ 368490 h 1053402"/>
                  <a:gd name="connsiteX14" fmla="*/ 900752 w 2284223"/>
                  <a:gd name="connsiteY14" fmla="*/ 341194 h 1053402"/>
                  <a:gd name="connsiteX15" fmla="*/ 941695 w 2284223"/>
                  <a:gd name="connsiteY15" fmla="*/ 327546 h 1053402"/>
                  <a:gd name="connsiteX16" fmla="*/ 1009934 w 2284223"/>
                  <a:gd name="connsiteY16" fmla="*/ 300251 h 1053402"/>
                  <a:gd name="connsiteX17" fmla="*/ 1187355 w 2284223"/>
                  <a:gd name="connsiteY17" fmla="*/ 245660 h 1053402"/>
                  <a:gd name="connsiteX18" fmla="*/ 1228298 w 2284223"/>
                  <a:gd name="connsiteY18" fmla="*/ 232012 h 1053402"/>
                  <a:gd name="connsiteX19" fmla="*/ 1364776 w 2284223"/>
                  <a:gd name="connsiteY19" fmla="*/ 245660 h 1053402"/>
                  <a:gd name="connsiteX20" fmla="*/ 1392072 w 2284223"/>
                  <a:gd name="connsiteY20" fmla="*/ 286603 h 1053402"/>
                  <a:gd name="connsiteX21" fmla="*/ 1405719 w 2284223"/>
                  <a:gd name="connsiteY21" fmla="*/ 327546 h 1053402"/>
                  <a:gd name="connsiteX22" fmla="*/ 1433015 w 2284223"/>
                  <a:gd name="connsiteY22" fmla="*/ 382137 h 1053402"/>
                  <a:gd name="connsiteX23" fmla="*/ 1446663 w 2284223"/>
                  <a:gd name="connsiteY23" fmla="*/ 464024 h 1053402"/>
                  <a:gd name="connsiteX24" fmla="*/ 1473958 w 2284223"/>
                  <a:gd name="connsiteY24" fmla="*/ 504967 h 1053402"/>
                  <a:gd name="connsiteX25" fmla="*/ 1501254 w 2284223"/>
                  <a:gd name="connsiteY25" fmla="*/ 586854 h 1053402"/>
                  <a:gd name="connsiteX26" fmla="*/ 1501254 w 2284223"/>
                  <a:gd name="connsiteY26" fmla="*/ 586854 h 1053402"/>
                  <a:gd name="connsiteX27" fmla="*/ 1528549 w 2284223"/>
                  <a:gd name="connsiteY27" fmla="*/ 723331 h 1053402"/>
                  <a:gd name="connsiteX28" fmla="*/ 1569492 w 2284223"/>
                  <a:gd name="connsiteY28" fmla="*/ 736979 h 1053402"/>
                  <a:gd name="connsiteX29" fmla="*/ 1624083 w 2284223"/>
                  <a:gd name="connsiteY29" fmla="*/ 777923 h 1053402"/>
                  <a:gd name="connsiteX30" fmla="*/ 1719618 w 2284223"/>
                  <a:gd name="connsiteY30" fmla="*/ 818866 h 1053402"/>
                  <a:gd name="connsiteX31" fmla="*/ 1774209 w 2284223"/>
                  <a:gd name="connsiteY31" fmla="*/ 859809 h 1053402"/>
                  <a:gd name="connsiteX32" fmla="*/ 1815152 w 2284223"/>
                  <a:gd name="connsiteY32" fmla="*/ 873457 h 1053402"/>
                  <a:gd name="connsiteX33" fmla="*/ 1937982 w 2284223"/>
                  <a:gd name="connsiteY33" fmla="*/ 900752 h 1053402"/>
                  <a:gd name="connsiteX34" fmla="*/ 2074460 w 2284223"/>
                  <a:gd name="connsiteY34" fmla="*/ 941696 h 1053402"/>
                  <a:gd name="connsiteX35" fmla="*/ 2183642 w 2284223"/>
                  <a:gd name="connsiteY35" fmla="*/ 1009934 h 1053402"/>
                  <a:gd name="connsiteX36" fmla="*/ 2224585 w 2284223"/>
                  <a:gd name="connsiteY36" fmla="*/ 1023582 h 1053402"/>
                  <a:gd name="connsiteX37" fmla="*/ 2279176 w 2284223"/>
                  <a:gd name="connsiteY37" fmla="*/ 1050878 h 1053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284223" h="1053402">
                    <a:moveTo>
                      <a:pt x="0" y="0"/>
                    </a:moveTo>
                    <a:cubicBezTo>
                      <a:pt x="4549" y="27296"/>
                      <a:pt x="4897" y="55635"/>
                      <a:pt x="13648" y="81887"/>
                    </a:cubicBezTo>
                    <a:cubicBezTo>
                      <a:pt x="18835" y="97448"/>
                      <a:pt x="34482" y="107754"/>
                      <a:pt x="40943" y="122830"/>
                    </a:cubicBezTo>
                    <a:cubicBezTo>
                      <a:pt x="48332" y="140070"/>
                      <a:pt x="50042" y="159224"/>
                      <a:pt x="54591" y="177421"/>
                    </a:cubicBezTo>
                    <a:cubicBezTo>
                      <a:pt x="205176" y="147304"/>
                      <a:pt x="147056" y="135454"/>
                      <a:pt x="232012" y="163773"/>
                    </a:cubicBezTo>
                    <a:cubicBezTo>
                      <a:pt x="297456" y="294663"/>
                      <a:pt x="214567" y="132371"/>
                      <a:pt x="300251" y="286603"/>
                    </a:cubicBezTo>
                    <a:cubicBezTo>
                      <a:pt x="310131" y="304388"/>
                      <a:pt x="314837" y="325307"/>
                      <a:pt x="327546" y="341194"/>
                    </a:cubicBezTo>
                    <a:cubicBezTo>
                      <a:pt x="392692" y="422627"/>
                      <a:pt x="389356" y="406790"/>
                      <a:pt x="450376" y="450376"/>
                    </a:cubicBezTo>
                    <a:cubicBezTo>
                      <a:pt x="468885" y="463597"/>
                      <a:pt x="484622" y="481148"/>
                      <a:pt x="504967" y="491320"/>
                    </a:cubicBezTo>
                    <a:cubicBezTo>
                      <a:pt x="521744" y="499708"/>
                      <a:pt x="541361" y="500418"/>
                      <a:pt x="559558" y="504967"/>
                    </a:cubicBezTo>
                    <a:cubicBezTo>
                      <a:pt x="595952" y="495869"/>
                      <a:pt x="633485" y="490492"/>
                      <a:pt x="668740" y="477672"/>
                    </a:cubicBezTo>
                    <a:cubicBezTo>
                      <a:pt x="684155" y="472067"/>
                      <a:pt x="696336" y="459910"/>
                      <a:pt x="709683" y="450376"/>
                    </a:cubicBezTo>
                    <a:cubicBezTo>
                      <a:pt x="724097" y="440081"/>
                      <a:pt x="783784" y="392854"/>
                      <a:pt x="805218" y="382137"/>
                    </a:cubicBezTo>
                    <a:cubicBezTo>
                      <a:pt x="818085" y="375703"/>
                      <a:pt x="832938" y="374157"/>
                      <a:pt x="846161" y="368490"/>
                    </a:cubicBezTo>
                    <a:cubicBezTo>
                      <a:pt x="864861" y="360476"/>
                      <a:pt x="882052" y="349208"/>
                      <a:pt x="900752" y="341194"/>
                    </a:cubicBezTo>
                    <a:cubicBezTo>
                      <a:pt x="913975" y="335527"/>
                      <a:pt x="928225" y="332597"/>
                      <a:pt x="941695" y="327546"/>
                    </a:cubicBezTo>
                    <a:cubicBezTo>
                      <a:pt x="964634" y="318944"/>
                      <a:pt x="986910" y="308623"/>
                      <a:pt x="1009934" y="300251"/>
                    </a:cubicBezTo>
                    <a:cubicBezTo>
                      <a:pt x="1093328" y="269926"/>
                      <a:pt x="1098587" y="272290"/>
                      <a:pt x="1187355" y="245660"/>
                    </a:cubicBezTo>
                    <a:cubicBezTo>
                      <a:pt x="1201134" y="241526"/>
                      <a:pt x="1214650" y="236561"/>
                      <a:pt x="1228298" y="232012"/>
                    </a:cubicBezTo>
                    <a:cubicBezTo>
                      <a:pt x="1273791" y="236561"/>
                      <a:pt x="1321403" y="231202"/>
                      <a:pt x="1364776" y="245660"/>
                    </a:cubicBezTo>
                    <a:cubicBezTo>
                      <a:pt x="1380337" y="250847"/>
                      <a:pt x="1384737" y="271932"/>
                      <a:pt x="1392072" y="286603"/>
                    </a:cubicBezTo>
                    <a:cubicBezTo>
                      <a:pt x="1398506" y="299470"/>
                      <a:pt x="1400052" y="314323"/>
                      <a:pt x="1405719" y="327546"/>
                    </a:cubicBezTo>
                    <a:cubicBezTo>
                      <a:pt x="1413733" y="346246"/>
                      <a:pt x="1423916" y="363940"/>
                      <a:pt x="1433015" y="382137"/>
                    </a:cubicBezTo>
                    <a:cubicBezTo>
                      <a:pt x="1437564" y="409433"/>
                      <a:pt x="1437912" y="437772"/>
                      <a:pt x="1446663" y="464024"/>
                    </a:cubicBezTo>
                    <a:cubicBezTo>
                      <a:pt x="1451850" y="479585"/>
                      <a:pt x="1467296" y="489978"/>
                      <a:pt x="1473958" y="504967"/>
                    </a:cubicBezTo>
                    <a:cubicBezTo>
                      <a:pt x="1485643" y="531259"/>
                      <a:pt x="1492155" y="559558"/>
                      <a:pt x="1501254" y="586854"/>
                    </a:cubicBezTo>
                    <a:lnTo>
                      <a:pt x="1501254" y="586854"/>
                    </a:lnTo>
                    <a:cubicBezTo>
                      <a:pt x="1510352" y="632346"/>
                      <a:pt x="1509351" y="681096"/>
                      <a:pt x="1528549" y="723331"/>
                    </a:cubicBezTo>
                    <a:cubicBezTo>
                      <a:pt x="1534502" y="736427"/>
                      <a:pt x="1555844" y="732430"/>
                      <a:pt x="1569492" y="736979"/>
                    </a:cubicBezTo>
                    <a:cubicBezTo>
                      <a:pt x="1587689" y="750627"/>
                      <a:pt x="1604794" y="765867"/>
                      <a:pt x="1624083" y="777923"/>
                    </a:cubicBezTo>
                    <a:cubicBezTo>
                      <a:pt x="1662627" y="802013"/>
                      <a:pt x="1679820" y="805600"/>
                      <a:pt x="1719618" y="818866"/>
                    </a:cubicBezTo>
                    <a:cubicBezTo>
                      <a:pt x="1737815" y="832514"/>
                      <a:pt x="1754460" y="848524"/>
                      <a:pt x="1774209" y="859809"/>
                    </a:cubicBezTo>
                    <a:cubicBezTo>
                      <a:pt x="1786699" y="866946"/>
                      <a:pt x="1801196" y="869968"/>
                      <a:pt x="1815152" y="873457"/>
                    </a:cubicBezTo>
                    <a:cubicBezTo>
                      <a:pt x="1893052" y="892932"/>
                      <a:pt x="1867947" y="879742"/>
                      <a:pt x="1937982" y="900752"/>
                    </a:cubicBezTo>
                    <a:cubicBezTo>
                      <a:pt x="2104142" y="950599"/>
                      <a:pt x="1948618" y="910235"/>
                      <a:pt x="2074460" y="941696"/>
                    </a:cubicBezTo>
                    <a:cubicBezTo>
                      <a:pt x="2110854" y="964442"/>
                      <a:pt x="2142927" y="996362"/>
                      <a:pt x="2183642" y="1009934"/>
                    </a:cubicBezTo>
                    <a:cubicBezTo>
                      <a:pt x="2197290" y="1014483"/>
                      <a:pt x="2211718" y="1017148"/>
                      <a:pt x="2224585" y="1023582"/>
                    </a:cubicBezTo>
                    <a:cubicBezTo>
                      <a:pt x="2284223" y="1053402"/>
                      <a:pt x="2244990" y="1050878"/>
                      <a:pt x="2279176" y="1050878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 rot="20170171">
                <a:off x="3545647" y="5779657"/>
                <a:ext cx="3225919" cy="1258118"/>
              </a:xfrm>
              <a:custGeom>
                <a:avLst/>
                <a:gdLst>
                  <a:gd name="connsiteX0" fmla="*/ 3225919 w 3225919"/>
                  <a:gd name="connsiteY0" fmla="*/ 0 h 1258118"/>
                  <a:gd name="connsiteX1" fmla="*/ 3089441 w 3225919"/>
                  <a:gd name="connsiteY1" fmla="*/ 27295 h 1258118"/>
                  <a:gd name="connsiteX2" fmla="*/ 3048498 w 3225919"/>
                  <a:gd name="connsiteY2" fmla="*/ 40943 h 1258118"/>
                  <a:gd name="connsiteX3" fmla="*/ 2980259 w 3225919"/>
                  <a:gd name="connsiteY3" fmla="*/ 81886 h 1258118"/>
                  <a:gd name="connsiteX4" fmla="*/ 2884725 w 3225919"/>
                  <a:gd name="connsiteY4" fmla="*/ 122829 h 1258118"/>
                  <a:gd name="connsiteX5" fmla="*/ 2680008 w 3225919"/>
                  <a:gd name="connsiteY5" fmla="*/ 232012 h 1258118"/>
                  <a:gd name="connsiteX6" fmla="*/ 2570826 w 3225919"/>
                  <a:gd name="connsiteY6" fmla="*/ 300250 h 1258118"/>
                  <a:gd name="connsiteX7" fmla="*/ 2529883 w 3225919"/>
                  <a:gd name="connsiteY7" fmla="*/ 327546 h 1258118"/>
                  <a:gd name="connsiteX8" fmla="*/ 2447996 w 3225919"/>
                  <a:gd name="connsiteY8" fmla="*/ 354841 h 1258118"/>
                  <a:gd name="connsiteX9" fmla="*/ 2297871 w 3225919"/>
                  <a:gd name="connsiteY9" fmla="*/ 341194 h 1258118"/>
                  <a:gd name="connsiteX10" fmla="*/ 2256928 w 3225919"/>
                  <a:gd name="connsiteY10" fmla="*/ 313898 h 1258118"/>
                  <a:gd name="connsiteX11" fmla="*/ 2106802 w 3225919"/>
                  <a:gd name="connsiteY11" fmla="*/ 245659 h 1258118"/>
                  <a:gd name="connsiteX12" fmla="*/ 1874790 w 3225919"/>
                  <a:gd name="connsiteY12" fmla="*/ 286603 h 1258118"/>
                  <a:gd name="connsiteX13" fmla="*/ 1820199 w 3225919"/>
                  <a:gd name="connsiteY13" fmla="*/ 313898 h 1258118"/>
                  <a:gd name="connsiteX14" fmla="*/ 1656426 w 3225919"/>
                  <a:gd name="connsiteY14" fmla="*/ 382137 h 1258118"/>
                  <a:gd name="connsiteX15" fmla="*/ 1601835 w 3225919"/>
                  <a:gd name="connsiteY15" fmla="*/ 409432 h 1258118"/>
                  <a:gd name="connsiteX16" fmla="*/ 1479005 w 3225919"/>
                  <a:gd name="connsiteY16" fmla="*/ 450376 h 1258118"/>
                  <a:gd name="connsiteX17" fmla="*/ 1328880 w 3225919"/>
                  <a:gd name="connsiteY17" fmla="*/ 504967 h 1258118"/>
                  <a:gd name="connsiteX18" fmla="*/ 1110516 w 3225919"/>
                  <a:gd name="connsiteY18" fmla="*/ 559558 h 1258118"/>
                  <a:gd name="connsiteX19" fmla="*/ 1055925 w 3225919"/>
                  <a:gd name="connsiteY19" fmla="*/ 586853 h 1258118"/>
                  <a:gd name="connsiteX20" fmla="*/ 878504 w 3225919"/>
                  <a:gd name="connsiteY20" fmla="*/ 614149 h 1258118"/>
                  <a:gd name="connsiteX21" fmla="*/ 769322 w 3225919"/>
                  <a:gd name="connsiteY21" fmla="*/ 641444 h 1258118"/>
                  <a:gd name="connsiteX22" fmla="*/ 728378 w 3225919"/>
                  <a:gd name="connsiteY22" fmla="*/ 655092 h 1258118"/>
                  <a:gd name="connsiteX23" fmla="*/ 591901 w 3225919"/>
                  <a:gd name="connsiteY23" fmla="*/ 668740 h 1258118"/>
                  <a:gd name="connsiteX24" fmla="*/ 482719 w 3225919"/>
                  <a:gd name="connsiteY24" fmla="*/ 696035 h 1258118"/>
                  <a:gd name="connsiteX25" fmla="*/ 400832 w 3225919"/>
                  <a:gd name="connsiteY25" fmla="*/ 764274 h 1258118"/>
                  <a:gd name="connsiteX26" fmla="*/ 318946 w 3225919"/>
                  <a:gd name="connsiteY26" fmla="*/ 900752 h 1258118"/>
                  <a:gd name="connsiteX27" fmla="*/ 291650 w 3225919"/>
                  <a:gd name="connsiteY27" fmla="*/ 941695 h 1258118"/>
                  <a:gd name="connsiteX28" fmla="*/ 196116 w 3225919"/>
                  <a:gd name="connsiteY28" fmla="*/ 1105468 h 1258118"/>
                  <a:gd name="connsiteX29" fmla="*/ 168820 w 3225919"/>
                  <a:gd name="connsiteY29" fmla="*/ 1146412 h 1258118"/>
                  <a:gd name="connsiteX30" fmla="*/ 127877 w 3225919"/>
                  <a:gd name="connsiteY30" fmla="*/ 1173707 h 1258118"/>
                  <a:gd name="connsiteX31" fmla="*/ 59638 w 3225919"/>
                  <a:gd name="connsiteY31" fmla="*/ 1228298 h 1258118"/>
                  <a:gd name="connsiteX32" fmla="*/ 5047 w 3225919"/>
                  <a:gd name="connsiteY32" fmla="*/ 1255594 h 1258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225919" h="1258118">
                    <a:moveTo>
                      <a:pt x="3225919" y="0"/>
                    </a:moveTo>
                    <a:cubicBezTo>
                      <a:pt x="3180426" y="9098"/>
                      <a:pt x="3134646" y="16863"/>
                      <a:pt x="3089441" y="27295"/>
                    </a:cubicBezTo>
                    <a:cubicBezTo>
                      <a:pt x="3075423" y="30530"/>
                      <a:pt x="3061365" y="34509"/>
                      <a:pt x="3048498" y="40943"/>
                    </a:cubicBezTo>
                    <a:cubicBezTo>
                      <a:pt x="3024772" y="52806"/>
                      <a:pt x="3003985" y="70023"/>
                      <a:pt x="2980259" y="81886"/>
                    </a:cubicBezTo>
                    <a:cubicBezTo>
                      <a:pt x="2949271" y="97380"/>
                      <a:pt x="2916036" y="107998"/>
                      <a:pt x="2884725" y="122829"/>
                    </a:cubicBezTo>
                    <a:cubicBezTo>
                      <a:pt x="2793349" y="166112"/>
                      <a:pt x="2748337" y="183206"/>
                      <a:pt x="2680008" y="232012"/>
                    </a:cubicBezTo>
                    <a:cubicBezTo>
                      <a:pt x="2549527" y="325213"/>
                      <a:pt x="2699083" y="226960"/>
                      <a:pt x="2570826" y="300250"/>
                    </a:cubicBezTo>
                    <a:cubicBezTo>
                      <a:pt x="2556585" y="308388"/>
                      <a:pt x="2544872" y="320884"/>
                      <a:pt x="2529883" y="327546"/>
                    </a:cubicBezTo>
                    <a:cubicBezTo>
                      <a:pt x="2503591" y="339231"/>
                      <a:pt x="2447996" y="354841"/>
                      <a:pt x="2447996" y="354841"/>
                    </a:cubicBezTo>
                    <a:cubicBezTo>
                      <a:pt x="2397954" y="350292"/>
                      <a:pt x="2347004" y="351722"/>
                      <a:pt x="2297871" y="341194"/>
                    </a:cubicBezTo>
                    <a:cubicBezTo>
                      <a:pt x="2281833" y="337757"/>
                      <a:pt x="2271328" y="321752"/>
                      <a:pt x="2256928" y="313898"/>
                    </a:cubicBezTo>
                    <a:cubicBezTo>
                      <a:pt x="2161034" y="261592"/>
                      <a:pt x="2177100" y="269092"/>
                      <a:pt x="2106802" y="245659"/>
                    </a:cubicBezTo>
                    <a:cubicBezTo>
                      <a:pt x="1994283" y="256911"/>
                      <a:pt x="1973057" y="250870"/>
                      <a:pt x="1874790" y="286603"/>
                    </a:cubicBezTo>
                    <a:cubicBezTo>
                      <a:pt x="1855670" y="293556"/>
                      <a:pt x="1838838" y="305743"/>
                      <a:pt x="1820199" y="313898"/>
                    </a:cubicBezTo>
                    <a:cubicBezTo>
                      <a:pt x="1766017" y="337602"/>
                      <a:pt x="1709323" y="355689"/>
                      <a:pt x="1656426" y="382137"/>
                    </a:cubicBezTo>
                    <a:cubicBezTo>
                      <a:pt x="1638229" y="391235"/>
                      <a:pt x="1620824" y="402129"/>
                      <a:pt x="1601835" y="409432"/>
                    </a:cubicBezTo>
                    <a:cubicBezTo>
                      <a:pt x="1561554" y="424925"/>
                      <a:pt x="1519649" y="435860"/>
                      <a:pt x="1479005" y="450376"/>
                    </a:cubicBezTo>
                    <a:cubicBezTo>
                      <a:pt x="1405048" y="476789"/>
                      <a:pt x="1409348" y="483509"/>
                      <a:pt x="1328880" y="504967"/>
                    </a:cubicBezTo>
                    <a:cubicBezTo>
                      <a:pt x="1240847" y="528443"/>
                      <a:pt x="1193372" y="529428"/>
                      <a:pt x="1110516" y="559558"/>
                    </a:cubicBezTo>
                    <a:cubicBezTo>
                      <a:pt x="1091396" y="566511"/>
                      <a:pt x="1075226" y="580419"/>
                      <a:pt x="1055925" y="586853"/>
                    </a:cubicBezTo>
                    <a:cubicBezTo>
                      <a:pt x="1011159" y="601775"/>
                      <a:pt x="916725" y="606983"/>
                      <a:pt x="878504" y="614149"/>
                    </a:cubicBezTo>
                    <a:cubicBezTo>
                      <a:pt x="841632" y="621062"/>
                      <a:pt x="805514" y="631574"/>
                      <a:pt x="769322" y="641444"/>
                    </a:cubicBezTo>
                    <a:cubicBezTo>
                      <a:pt x="755443" y="645229"/>
                      <a:pt x="742597" y="652904"/>
                      <a:pt x="728378" y="655092"/>
                    </a:cubicBezTo>
                    <a:cubicBezTo>
                      <a:pt x="683190" y="662044"/>
                      <a:pt x="637219" y="662697"/>
                      <a:pt x="591901" y="668740"/>
                    </a:cubicBezTo>
                    <a:cubicBezTo>
                      <a:pt x="537007" y="676059"/>
                      <a:pt x="528644" y="680727"/>
                      <a:pt x="482719" y="696035"/>
                    </a:cubicBezTo>
                    <a:cubicBezTo>
                      <a:pt x="446325" y="720298"/>
                      <a:pt x="429123" y="727899"/>
                      <a:pt x="400832" y="764274"/>
                    </a:cubicBezTo>
                    <a:cubicBezTo>
                      <a:pt x="328918" y="856736"/>
                      <a:pt x="364656" y="820759"/>
                      <a:pt x="318946" y="900752"/>
                    </a:cubicBezTo>
                    <a:cubicBezTo>
                      <a:pt x="310808" y="914993"/>
                      <a:pt x="299504" y="927295"/>
                      <a:pt x="291650" y="941695"/>
                    </a:cubicBezTo>
                    <a:cubicBezTo>
                      <a:pt x="183987" y="1139075"/>
                      <a:pt x="285454" y="980394"/>
                      <a:pt x="196116" y="1105468"/>
                    </a:cubicBezTo>
                    <a:cubicBezTo>
                      <a:pt x="186582" y="1118816"/>
                      <a:pt x="180419" y="1134813"/>
                      <a:pt x="168820" y="1146412"/>
                    </a:cubicBezTo>
                    <a:cubicBezTo>
                      <a:pt x="157222" y="1158010"/>
                      <a:pt x="141525" y="1164609"/>
                      <a:pt x="127877" y="1173707"/>
                    </a:cubicBezTo>
                    <a:cubicBezTo>
                      <a:pt x="81863" y="1242727"/>
                      <a:pt x="125560" y="1195336"/>
                      <a:pt x="59638" y="1228298"/>
                    </a:cubicBezTo>
                    <a:cubicBezTo>
                      <a:pt x="0" y="1258118"/>
                      <a:pt x="39233" y="1255594"/>
                      <a:pt x="5047" y="1255594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3835021" y="4039737"/>
                <a:ext cx="2524836" cy="1146412"/>
              </a:xfrm>
              <a:custGeom>
                <a:avLst/>
                <a:gdLst>
                  <a:gd name="connsiteX0" fmla="*/ 2524836 w 2524836"/>
                  <a:gd name="connsiteY0" fmla="*/ 1146412 h 1146412"/>
                  <a:gd name="connsiteX1" fmla="*/ 2483892 w 2524836"/>
                  <a:gd name="connsiteY1" fmla="*/ 1064526 h 1146412"/>
                  <a:gd name="connsiteX2" fmla="*/ 2442949 w 2524836"/>
                  <a:gd name="connsiteY2" fmla="*/ 1050878 h 1146412"/>
                  <a:gd name="connsiteX3" fmla="*/ 2361063 w 2524836"/>
                  <a:gd name="connsiteY3" fmla="*/ 1064526 h 1146412"/>
                  <a:gd name="connsiteX4" fmla="*/ 2320119 w 2524836"/>
                  <a:gd name="connsiteY4" fmla="*/ 1078173 h 1146412"/>
                  <a:gd name="connsiteX5" fmla="*/ 2142698 w 2524836"/>
                  <a:gd name="connsiteY5" fmla="*/ 1064526 h 1146412"/>
                  <a:gd name="connsiteX6" fmla="*/ 1815152 w 2524836"/>
                  <a:gd name="connsiteY6" fmla="*/ 1078173 h 1146412"/>
                  <a:gd name="connsiteX7" fmla="*/ 1774209 w 2524836"/>
                  <a:gd name="connsiteY7" fmla="*/ 1091821 h 1146412"/>
                  <a:gd name="connsiteX8" fmla="*/ 1624083 w 2524836"/>
                  <a:gd name="connsiteY8" fmla="*/ 1078173 h 1146412"/>
                  <a:gd name="connsiteX9" fmla="*/ 1542197 w 2524836"/>
                  <a:gd name="connsiteY9" fmla="*/ 1023582 h 1146412"/>
                  <a:gd name="connsiteX10" fmla="*/ 1487606 w 2524836"/>
                  <a:gd name="connsiteY10" fmla="*/ 928048 h 1146412"/>
                  <a:gd name="connsiteX11" fmla="*/ 1323833 w 2524836"/>
                  <a:gd name="connsiteY11" fmla="*/ 818866 h 1146412"/>
                  <a:gd name="connsiteX12" fmla="*/ 1269242 w 2524836"/>
                  <a:gd name="connsiteY12" fmla="*/ 777923 h 1146412"/>
                  <a:gd name="connsiteX13" fmla="*/ 1228298 w 2524836"/>
                  <a:gd name="connsiteY13" fmla="*/ 750627 h 1146412"/>
                  <a:gd name="connsiteX14" fmla="*/ 1160060 w 2524836"/>
                  <a:gd name="connsiteY14" fmla="*/ 655093 h 1146412"/>
                  <a:gd name="connsiteX15" fmla="*/ 1119116 w 2524836"/>
                  <a:gd name="connsiteY15" fmla="*/ 600502 h 1146412"/>
                  <a:gd name="connsiteX16" fmla="*/ 1037230 w 2524836"/>
                  <a:gd name="connsiteY16" fmla="*/ 573206 h 1146412"/>
                  <a:gd name="connsiteX17" fmla="*/ 941695 w 2524836"/>
                  <a:gd name="connsiteY17" fmla="*/ 545911 h 1146412"/>
                  <a:gd name="connsiteX18" fmla="*/ 900752 w 2524836"/>
                  <a:gd name="connsiteY18" fmla="*/ 518615 h 1146412"/>
                  <a:gd name="connsiteX19" fmla="*/ 832513 w 2524836"/>
                  <a:gd name="connsiteY19" fmla="*/ 504967 h 1146412"/>
                  <a:gd name="connsiteX20" fmla="*/ 777922 w 2524836"/>
                  <a:gd name="connsiteY20" fmla="*/ 491320 h 1146412"/>
                  <a:gd name="connsiteX21" fmla="*/ 682388 w 2524836"/>
                  <a:gd name="connsiteY21" fmla="*/ 450376 h 1146412"/>
                  <a:gd name="connsiteX22" fmla="*/ 641445 w 2524836"/>
                  <a:gd name="connsiteY22" fmla="*/ 436729 h 1146412"/>
                  <a:gd name="connsiteX23" fmla="*/ 600501 w 2524836"/>
                  <a:gd name="connsiteY23" fmla="*/ 395785 h 1146412"/>
                  <a:gd name="connsiteX24" fmla="*/ 559558 w 2524836"/>
                  <a:gd name="connsiteY24" fmla="*/ 368490 h 1146412"/>
                  <a:gd name="connsiteX25" fmla="*/ 532263 w 2524836"/>
                  <a:gd name="connsiteY25" fmla="*/ 327547 h 1146412"/>
                  <a:gd name="connsiteX26" fmla="*/ 491319 w 2524836"/>
                  <a:gd name="connsiteY26" fmla="*/ 313899 h 1146412"/>
                  <a:gd name="connsiteX27" fmla="*/ 436728 w 2524836"/>
                  <a:gd name="connsiteY27" fmla="*/ 286603 h 1146412"/>
                  <a:gd name="connsiteX28" fmla="*/ 272955 w 2524836"/>
                  <a:gd name="connsiteY28" fmla="*/ 232012 h 1146412"/>
                  <a:gd name="connsiteX29" fmla="*/ 177421 w 2524836"/>
                  <a:gd name="connsiteY29" fmla="*/ 177421 h 1146412"/>
                  <a:gd name="connsiteX30" fmla="*/ 109182 w 2524836"/>
                  <a:gd name="connsiteY30" fmla="*/ 109182 h 1146412"/>
                  <a:gd name="connsiteX31" fmla="*/ 81886 w 2524836"/>
                  <a:gd name="connsiteY31" fmla="*/ 68239 h 1146412"/>
                  <a:gd name="connsiteX32" fmla="*/ 40943 w 2524836"/>
                  <a:gd name="connsiteY32" fmla="*/ 27296 h 1146412"/>
                  <a:gd name="connsiteX33" fmla="*/ 0 w 2524836"/>
                  <a:gd name="connsiteY33" fmla="*/ 0 h 1146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524836" h="1146412">
                    <a:moveTo>
                      <a:pt x="2524836" y="1146412"/>
                    </a:moveTo>
                    <a:cubicBezTo>
                      <a:pt x="2515845" y="1119440"/>
                      <a:pt x="2507944" y="1083768"/>
                      <a:pt x="2483892" y="1064526"/>
                    </a:cubicBezTo>
                    <a:cubicBezTo>
                      <a:pt x="2472658" y="1055539"/>
                      <a:pt x="2456597" y="1055427"/>
                      <a:pt x="2442949" y="1050878"/>
                    </a:cubicBezTo>
                    <a:cubicBezTo>
                      <a:pt x="2415654" y="1055427"/>
                      <a:pt x="2388076" y="1058523"/>
                      <a:pt x="2361063" y="1064526"/>
                    </a:cubicBezTo>
                    <a:cubicBezTo>
                      <a:pt x="2347019" y="1067647"/>
                      <a:pt x="2334505" y="1078173"/>
                      <a:pt x="2320119" y="1078173"/>
                    </a:cubicBezTo>
                    <a:cubicBezTo>
                      <a:pt x="2260804" y="1078173"/>
                      <a:pt x="2201838" y="1069075"/>
                      <a:pt x="2142698" y="1064526"/>
                    </a:cubicBezTo>
                    <a:cubicBezTo>
                      <a:pt x="2033516" y="1069075"/>
                      <a:pt x="1924130" y="1070101"/>
                      <a:pt x="1815152" y="1078173"/>
                    </a:cubicBezTo>
                    <a:cubicBezTo>
                      <a:pt x="1800805" y="1079236"/>
                      <a:pt x="1788595" y="1091821"/>
                      <a:pt x="1774209" y="1091821"/>
                    </a:cubicBezTo>
                    <a:cubicBezTo>
                      <a:pt x="1723961" y="1091821"/>
                      <a:pt x="1674125" y="1082722"/>
                      <a:pt x="1624083" y="1078173"/>
                    </a:cubicBezTo>
                    <a:cubicBezTo>
                      <a:pt x="1596788" y="1059976"/>
                      <a:pt x="1556868" y="1052924"/>
                      <a:pt x="1542197" y="1023582"/>
                    </a:cubicBezTo>
                    <a:cubicBezTo>
                      <a:pt x="1533669" y="1006527"/>
                      <a:pt x="1505141" y="943830"/>
                      <a:pt x="1487606" y="928048"/>
                    </a:cubicBezTo>
                    <a:cubicBezTo>
                      <a:pt x="1333744" y="789572"/>
                      <a:pt x="1431816" y="886356"/>
                      <a:pt x="1323833" y="818866"/>
                    </a:cubicBezTo>
                    <a:cubicBezTo>
                      <a:pt x="1304544" y="806811"/>
                      <a:pt x="1287751" y="791144"/>
                      <a:pt x="1269242" y="777923"/>
                    </a:cubicBezTo>
                    <a:cubicBezTo>
                      <a:pt x="1255894" y="768389"/>
                      <a:pt x="1241946" y="759726"/>
                      <a:pt x="1228298" y="750627"/>
                    </a:cubicBezTo>
                    <a:cubicBezTo>
                      <a:pt x="1094447" y="572158"/>
                      <a:pt x="1259872" y="794829"/>
                      <a:pt x="1160060" y="655093"/>
                    </a:cubicBezTo>
                    <a:cubicBezTo>
                      <a:pt x="1146839" y="636584"/>
                      <a:pt x="1138042" y="613119"/>
                      <a:pt x="1119116" y="600502"/>
                    </a:cubicBezTo>
                    <a:cubicBezTo>
                      <a:pt x="1095176" y="584542"/>
                      <a:pt x="1064525" y="582304"/>
                      <a:pt x="1037230" y="573206"/>
                    </a:cubicBezTo>
                    <a:cubicBezTo>
                      <a:pt x="978507" y="553632"/>
                      <a:pt x="1010223" y="563043"/>
                      <a:pt x="941695" y="545911"/>
                    </a:cubicBezTo>
                    <a:cubicBezTo>
                      <a:pt x="928047" y="536812"/>
                      <a:pt x="916110" y="524374"/>
                      <a:pt x="900752" y="518615"/>
                    </a:cubicBezTo>
                    <a:cubicBezTo>
                      <a:pt x="879032" y="510470"/>
                      <a:pt x="855157" y="509999"/>
                      <a:pt x="832513" y="504967"/>
                    </a:cubicBezTo>
                    <a:cubicBezTo>
                      <a:pt x="814203" y="500898"/>
                      <a:pt x="795957" y="496473"/>
                      <a:pt x="777922" y="491320"/>
                    </a:cubicBezTo>
                    <a:cubicBezTo>
                      <a:pt x="713911" y="473032"/>
                      <a:pt x="755173" y="481570"/>
                      <a:pt x="682388" y="450376"/>
                    </a:cubicBezTo>
                    <a:cubicBezTo>
                      <a:pt x="669165" y="444709"/>
                      <a:pt x="655093" y="441278"/>
                      <a:pt x="641445" y="436729"/>
                    </a:cubicBezTo>
                    <a:cubicBezTo>
                      <a:pt x="627797" y="423081"/>
                      <a:pt x="615329" y="408141"/>
                      <a:pt x="600501" y="395785"/>
                    </a:cubicBezTo>
                    <a:cubicBezTo>
                      <a:pt x="587900" y="385284"/>
                      <a:pt x="571156" y="380088"/>
                      <a:pt x="559558" y="368490"/>
                    </a:cubicBezTo>
                    <a:cubicBezTo>
                      <a:pt x="547960" y="356892"/>
                      <a:pt x="545071" y="337793"/>
                      <a:pt x="532263" y="327547"/>
                    </a:cubicBezTo>
                    <a:cubicBezTo>
                      <a:pt x="521029" y="318560"/>
                      <a:pt x="504542" y="319566"/>
                      <a:pt x="491319" y="313899"/>
                    </a:cubicBezTo>
                    <a:cubicBezTo>
                      <a:pt x="472619" y="305885"/>
                      <a:pt x="455618" y="294159"/>
                      <a:pt x="436728" y="286603"/>
                    </a:cubicBezTo>
                    <a:cubicBezTo>
                      <a:pt x="436717" y="286599"/>
                      <a:pt x="272965" y="232017"/>
                      <a:pt x="272955" y="232012"/>
                    </a:cubicBezTo>
                    <a:cubicBezTo>
                      <a:pt x="203693" y="197382"/>
                      <a:pt x="235292" y="216002"/>
                      <a:pt x="177421" y="177421"/>
                    </a:cubicBezTo>
                    <a:cubicBezTo>
                      <a:pt x="104632" y="68240"/>
                      <a:pt x="200167" y="200167"/>
                      <a:pt x="109182" y="109182"/>
                    </a:cubicBezTo>
                    <a:cubicBezTo>
                      <a:pt x="97584" y="97584"/>
                      <a:pt x="92387" y="80840"/>
                      <a:pt x="81886" y="68239"/>
                    </a:cubicBezTo>
                    <a:cubicBezTo>
                      <a:pt x="69530" y="53412"/>
                      <a:pt x="55770" y="39652"/>
                      <a:pt x="40943" y="27296"/>
                    </a:cubicBezTo>
                    <a:cubicBezTo>
                      <a:pt x="28342" y="16795"/>
                      <a:pt x="0" y="0"/>
                      <a:pt x="0" y="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6564573" y="4380931"/>
                <a:ext cx="829581" cy="955344"/>
              </a:xfrm>
              <a:custGeom>
                <a:avLst/>
                <a:gdLst>
                  <a:gd name="connsiteX0" fmla="*/ 0 w 829581"/>
                  <a:gd name="connsiteY0" fmla="*/ 0 h 955344"/>
                  <a:gd name="connsiteX1" fmla="*/ 109182 w 829581"/>
                  <a:gd name="connsiteY1" fmla="*/ 13648 h 955344"/>
                  <a:gd name="connsiteX2" fmla="*/ 150126 w 829581"/>
                  <a:gd name="connsiteY2" fmla="*/ 27296 h 955344"/>
                  <a:gd name="connsiteX3" fmla="*/ 245660 w 829581"/>
                  <a:gd name="connsiteY3" fmla="*/ 54591 h 955344"/>
                  <a:gd name="connsiteX4" fmla="*/ 327546 w 829581"/>
                  <a:gd name="connsiteY4" fmla="*/ 109182 h 955344"/>
                  <a:gd name="connsiteX5" fmla="*/ 341194 w 829581"/>
                  <a:gd name="connsiteY5" fmla="*/ 150126 h 955344"/>
                  <a:gd name="connsiteX6" fmla="*/ 382137 w 829581"/>
                  <a:gd name="connsiteY6" fmla="*/ 177421 h 955344"/>
                  <a:gd name="connsiteX7" fmla="*/ 464024 w 829581"/>
                  <a:gd name="connsiteY7" fmla="*/ 259308 h 955344"/>
                  <a:gd name="connsiteX8" fmla="*/ 532263 w 829581"/>
                  <a:gd name="connsiteY8" fmla="*/ 341194 h 955344"/>
                  <a:gd name="connsiteX9" fmla="*/ 559558 w 829581"/>
                  <a:gd name="connsiteY9" fmla="*/ 395785 h 955344"/>
                  <a:gd name="connsiteX10" fmla="*/ 600502 w 829581"/>
                  <a:gd name="connsiteY10" fmla="*/ 423081 h 955344"/>
                  <a:gd name="connsiteX11" fmla="*/ 614149 w 829581"/>
                  <a:gd name="connsiteY11" fmla="*/ 464024 h 955344"/>
                  <a:gd name="connsiteX12" fmla="*/ 655093 w 829581"/>
                  <a:gd name="connsiteY12" fmla="*/ 518615 h 955344"/>
                  <a:gd name="connsiteX13" fmla="*/ 696036 w 829581"/>
                  <a:gd name="connsiteY13" fmla="*/ 586854 h 955344"/>
                  <a:gd name="connsiteX14" fmla="*/ 736979 w 829581"/>
                  <a:gd name="connsiteY14" fmla="*/ 627797 h 955344"/>
                  <a:gd name="connsiteX15" fmla="*/ 791570 w 829581"/>
                  <a:gd name="connsiteY15" fmla="*/ 750627 h 955344"/>
                  <a:gd name="connsiteX16" fmla="*/ 818866 w 829581"/>
                  <a:gd name="connsiteY16" fmla="*/ 791570 h 955344"/>
                  <a:gd name="connsiteX17" fmla="*/ 805218 w 829581"/>
                  <a:gd name="connsiteY17" fmla="*/ 955344 h 9553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829581" h="955344">
                    <a:moveTo>
                      <a:pt x="0" y="0"/>
                    </a:moveTo>
                    <a:cubicBezTo>
                      <a:pt x="36394" y="4549"/>
                      <a:pt x="73096" y="7087"/>
                      <a:pt x="109182" y="13648"/>
                    </a:cubicBezTo>
                    <a:cubicBezTo>
                      <a:pt x="123336" y="16222"/>
                      <a:pt x="136293" y="23344"/>
                      <a:pt x="150126" y="27296"/>
                    </a:cubicBezTo>
                    <a:cubicBezTo>
                      <a:pt x="270102" y="61575"/>
                      <a:pt x="147479" y="21865"/>
                      <a:pt x="245660" y="54591"/>
                    </a:cubicBezTo>
                    <a:cubicBezTo>
                      <a:pt x="272955" y="72788"/>
                      <a:pt x="317172" y="78060"/>
                      <a:pt x="327546" y="109182"/>
                    </a:cubicBezTo>
                    <a:cubicBezTo>
                      <a:pt x="332095" y="122830"/>
                      <a:pt x="332207" y="138892"/>
                      <a:pt x="341194" y="150126"/>
                    </a:cubicBezTo>
                    <a:cubicBezTo>
                      <a:pt x="351440" y="162934"/>
                      <a:pt x="369878" y="166524"/>
                      <a:pt x="382137" y="177421"/>
                    </a:cubicBezTo>
                    <a:cubicBezTo>
                      <a:pt x="410988" y="203067"/>
                      <a:pt x="446760" y="224782"/>
                      <a:pt x="464024" y="259308"/>
                    </a:cubicBezTo>
                    <a:cubicBezTo>
                      <a:pt x="498655" y="328570"/>
                      <a:pt x="474392" y="302614"/>
                      <a:pt x="532263" y="341194"/>
                    </a:cubicBezTo>
                    <a:cubicBezTo>
                      <a:pt x="541361" y="359391"/>
                      <a:pt x="546534" y="380156"/>
                      <a:pt x="559558" y="395785"/>
                    </a:cubicBezTo>
                    <a:cubicBezTo>
                      <a:pt x="570059" y="408386"/>
                      <a:pt x="590255" y="410273"/>
                      <a:pt x="600502" y="423081"/>
                    </a:cubicBezTo>
                    <a:cubicBezTo>
                      <a:pt x="609489" y="434314"/>
                      <a:pt x="607012" y="451534"/>
                      <a:pt x="614149" y="464024"/>
                    </a:cubicBezTo>
                    <a:cubicBezTo>
                      <a:pt x="625434" y="483773"/>
                      <a:pt x="642476" y="499689"/>
                      <a:pt x="655093" y="518615"/>
                    </a:cubicBezTo>
                    <a:cubicBezTo>
                      <a:pt x="669807" y="540686"/>
                      <a:pt x="680120" y="565633"/>
                      <a:pt x="696036" y="586854"/>
                    </a:cubicBezTo>
                    <a:cubicBezTo>
                      <a:pt x="707616" y="602295"/>
                      <a:pt x="724623" y="612970"/>
                      <a:pt x="736979" y="627797"/>
                    </a:cubicBezTo>
                    <a:cubicBezTo>
                      <a:pt x="829581" y="738919"/>
                      <a:pt x="672532" y="572074"/>
                      <a:pt x="791570" y="750627"/>
                    </a:cubicBezTo>
                    <a:lnTo>
                      <a:pt x="818866" y="791570"/>
                    </a:lnTo>
                    <a:cubicBezTo>
                      <a:pt x="804313" y="937102"/>
                      <a:pt x="805218" y="882328"/>
                      <a:pt x="805218" y="955344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5800299" y="5349922"/>
                <a:ext cx="1555844" cy="668741"/>
              </a:xfrm>
              <a:custGeom>
                <a:avLst/>
                <a:gdLst>
                  <a:gd name="connsiteX0" fmla="*/ 1555844 w 1555844"/>
                  <a:gd name="connsiteY0" fmla="*/ 0 h 668741"/>
                  <a:gd name="connsiteX1" fmla="*/ 1487605 w 1555844"/>
                  <a:gd name="connsiteY1" fmla="*/ 68239 h 668741"/>
                  <a:gd name="connsiteX2" fmla="*/ 1378423 w 1555844"/>
                  <a:gd name="connsiteY2" fmla="*/ 136478 h 668741"/>
                  <a:gd name="connsiteX3" fmla="*/ 1337480 w 1555844"/>
                  <a:gd name="connsiteY3" fmla="*/ 177421 h 668741"/>
                  <a:gd name="connsiteX4" fmla="*/ 1241946 w 1555844"/>
                  <a:gd name="connsiteY4" fmla="*/ 232012 h 668741"/>
                  <a:gd name="connsiteX5" fmla="*/ 1201002 w 1555844"/>
                  <a:gd name="connsiteY5" fmla="*/ 245660 h 668741"/>
                  <a:gd name="connsiteX6" fmla="*/ 1105468 w 1555844"/>
                  <a:gd name="connsiteY6" fmla="*/ 327547 h 668741"/>
                  <a:gd name="connsiteX7" fmla="*/ 1064525 w 1555844"/>
                  <a:gd name="connsiteY7" fmla="*/ 354842 h 668741"/>
                  <a:gd name="connsiteX8" fmla="*/ 941695 w 1555844"/>
                  <a:gd name="connsiteY8" fmla="*/ 450377 h 668741"/>
                  <a:gd name="connsiteX9" fmla="*/ 900752 w 1555844"/>
                  <a:gd name="connsiteY9" fmla="*/ 477672 h 668741"/>
                  <a:gd name="connsiteX10" fmla="*/ 832513 w 1555844"/>
                  <a:gd name="connsiteY10" fmla="*/ 532263 h 668741"/>
                  <a:gd name="connsiteX11" fmla="*/ 777922 w 1555844"/>
                  <a:gd name="connsiteY11" fmla="*/ 559559 h 668741"/>
                  <a:gd name="connsiteX12" fmla="*/ 736979 w 1555844"/>
                  <a:gd name="connsiteY12" fmla="*/ 600502 h 668741"/>
                  <a:gd name="connsiteX13" fmla="*/ 668740 w 1555844"/>
                  <a:gd name="connsiteY13" fmla="*/ 627797 h 668741"/>
                  <a:gd name="connsiteX14" fmla="*/ 614149 w 1555844"/>
                  <a:gd name="connsiteY14" fmla="*/ 668741 h 668741"/>
                  <a:gd name="connsiteX15" fmla="*/ 464023 w 1555844"/>
                  <a:gd name="connsiteY15" fmla="*/ 655093 h 668741"/>
                  <a:gd name="connsiteX16" fmla="*/ 395785 w 1555844"/>
                  <a:gd name="connsiteY16" fmla="*/ 641445 h 668741"/>
                  <a:gd name="connsiteX17" fmla="*/ 272955 w 1555844"/>
                  <a:gd name="connsiteY17" fmla="*/ 627797 h 668741"/>
                  <a:gd name="connsiteX18" fmla="*/ 218364 w 1555844"/>
                  <a:gd name="connsiteY18" fmla="*/ 614150 h 668741"/>
                  <a:gd name="connsiteX19" fmla="*/ 150125 w 1555844"/>
                  <a:gd name="connsiteY19" fmla="*/ 600502 h 668741"/>
                  <a:gd name="connsiteX20" fmla="*/ 68238 w 1555844"/>
                  <a:gd name="connsiteY20" fmla="*/ 545911 h 668741"/>
                  <a:gd name="connsiteX21" fmla="*/ 0 w 1555844"/>
                  <a:gd name="connsiteY21" fmla="*/ 504968 h 668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555844" h="668741">
                    <a:moveTo>
                      <a:pt x="1555844" y="0"/>
                    </a:moveTo>
                    <a:cubicBezTo>
                      <a:pt x="1513384" y="63692"/>
                      <a:pt x="1548264" y="22745"/>
                      <a:pt x="1487605" y="68239"/>
                    </a:cubicBezTo>
                    <a:cubicBezTo>
                      <a:pt x="1398594" y="134997"/>
                      <a:pt x="1451713" y="112048"/>
                      <a:pt x="1378423" y="136478"/>
                    </a:cubicBezTo>
                    <a:cubicBezTo>
                      <a:pt x="1364775" y="150126"/>
                      <a:pt x="1352307" y="165065"/>
                      <a:pt x="1337480" y="177421"/>
                    </a:cubicBezTo>
                    <a:cubicBezTo>
                      <a:pt x="1313290" y="197580"/>
                      <a:pt x="1269432" y="220232"/>
                      <a:pt x="1241946" y="232012"/>
                    </a:cubicBezTo>
                    <a:cubicBezTo>
                      <a:pt x="1228723" y="237679"/>
                      <a:pt x="1214650" y="241111"/>
                      <a:pt x="1201002" y="245660"/>
                    </a:cubicBezTo>
                    <a:cubicBezTo>
                      <a:pt x="996565" y="398987"/>
                      <a:pt x="1276542" y="184984"/>
                      <a:pt x="1105468" y="327547"/>
                    </a:cubicBezTo>
                    <a:cubicBezTo>
                      <a:pt x="1092867" y="338048"/>
                      <a:pt x="1077647" y="345001"/>
                      <a:pt x="1064525" y="354842"/>
                    </a:cubicBezTo>
                    <a:cubicBezTo>
                      <a:pt x="1023029" y="385964"/>
                      <a:pt x="984853" y="421605"/>
                      <a:pt x="941695" y="450377"/>
                    </a:cubicBezTo>
                    <a:cubicBezTo>
                      <a:pt x="928047" y="459475"/>
                      <a:pt x="913874" y="467831"/>
                      <a:pt x="900752" y="477672"/>
                    </a:cubicBezTo>
                    <a:cubicBezTo>
                      <a:pt x="877448" y="495150"/>
                      <a:pt x="856750" y="516105"/>
                      <a:pt x="832513" y="532263"/>
                    </a:cubicBezTo>
                    <a:cubicBezTo>
                      <a:pt x="815585" y="543548"/>
                      <a:pt x="794477" y="547734"/>
                      <a:pt x="777922" y="559559"/>
                    </a:cubicBezTo>
                    <a:cubicBezTo>
                      <a:pt x="762216" y="570777"/>
                      <a:pt x="753346" y="590273"/>
                      <a:pt x="736979" y="600502"/>
                    </a:cubicBezTo>
                    <a:cubicBezTo>
                      <a:pt x="716204" y="613486"/>
                      <a:pt x="690156" y="615899"/>
                      <a:pt x="668740" y="627797"/>
                    </a:cubicBezTo>
                    <a:cubicBezTo>
                      <a:pt x="648856" y="638844"/>
                      <a:pt x="632346" y="655093"/>
                      <a:pt x="614149" y="668741"/>
                    </a:cubicBezTo>
                    <a:cubicBezTo>
                      <a:pt x="564107" y="664192"/>
                      <a:pt x="513883" y="661326"/>
                      <a:pt x="464023" y="655093"/>
                    </a:cubicBezTo>
                    <a:cubicBezTo>
                      <a:pt x="441006" y="652216"/>
                      <a:pt x="418748" y="644726"/>
                      <a:pt x="395785" y="641445"/>
                    </a:cubicBezTo>
                    <a:cubicBezTo>
                      <a:pt x="355004" y="635619"/>
                      <a:pt x="313898" y="632346"/>
                      <a:pt x="272955" y="627797"/>
                    </a:cubicBezTo>
                    <a:cubicBezTo>
                      <a:pt x="254758" y="623248"/>
                      <a:pt x="236674" y="618219"/>
                      <a:pt x="218364" y="614150"/>
                    </a:cubicBezTo>
                    <a:cubicBezTo>
                      <a:pt x="195720" y="609118"/>
                      <a:pt x="171243" y="610101"/>
                      <a:pt x="150125" y="600502"/>
                    </a:cubicBezTo>
                    <a:cubicBezTo>
                      <a:pt x="120260" y="586927"/>
                      <a:pt x="95534" y="564108"/>
                      <a:pt x="68238" y="545911"/>
                    </a:cubicBezTo>
                    <a:cubicBezTo>
                      <a:pt x="18827" y="512970"/>
                      <a:pt x="41969" y="525951"/>
                      <a:pt x="0" y="504968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5568287" y="5145206"/>
                <a:ext cx="204716" cy="668740"/>
              </a:xfrm>
              <a:custGeom>
                <a:avLst/>
                <a:gdLst>
                  <a:gd name="connsiteX0" fmla="*/ 204716 w 204716"/>
                  <a:gd name="connsiteY0" fmla="*/ 668740 h 668740"/>
                  <a:gd name="connsiteX1" fmla="*/ 177420 w 204716"/>
                  <a:gd name="connsiteY1" fmla="*/ 627797 h 668740"/>
                  <a:gd name="connsiteX2" fmla="*/ 136477 w 204716"/>
                  <a:gd name="connsiteY2" fmla="*/ 586854 h 668740"/>
                  <a:gd name="connsiteX3" fmla="*/ 122829 w 204716"/>
                  <a:gd name="connsiteY3" fmla="*/ 545910 h 668740"/>
                  <a:gd name="connsiteX4" fmla="*/ 68238 w 204716"/>
                  <a:gd name="connsiteY4" fmla="*/ 464024 h 668740"/>
                  <a:gd name="connsiteX5" fmla="*/ 27295 w 204716"/>
                  <a:gd name="connsiteY5" fmla="*/ 368490 h 668740"/>
                  <a:gd name="connsiteX6" fmla="*/ 0 w 204716"/>
                  <a:gd name="connsiteY6" fmla="*/ 286603 h 668740"/>
                  <a:gd name="connsiteX7" fmla="*/ 0 w 204716"/>
                  <a:gd name="connsiteY7" fmla="*/ 0 h 668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4716" h="668740">
                    <a:moveTo>
                      <a:pt x="204716" y="668740"/>
                    </a:moveTo>
                    <a:cubicBezTo>
                      <a:pt x="195617" y="655092"/>
                      <a:pt x="187921" y="640398"/>
                      <a:pt x="177420" y="627797"/>
                    </a:cubicBezTo>
                    <a:cubicBezTo>
                      <a:pt x="165064" y="612970"/>
                      <a:pt x="147183" y="602913"/>
                      <a:pt x="136477" y="586854"/>
                    </a:cubicBezTo>
                    <a:cubicBezTo>
                      <a:pt x="128497" y="574884"/>
                      <a:pt x="129816" y="558486"/>
                      <a:pt x="122829" y="545910"/>
                    </a:cubicBezTo>
                    <a:cubicBezTo>
                      <a:pt x="106897" y="517233"/>
                      <a:pt x="68238" y="464024"/>
                      <a:pt x="68238" y="464024"/>
                    </a:cubicBezTo>
                    <a:cubicBezTo>
                      <a:pt x="24312" y="332239"/>
                      <a:pt x="94748" y="537123"/>
                      <a:pt x="27295" y="368490"/>
                    </a:cubicBezTo>
                    <a:cubicBezTo>
                      <a:pt x="16609" y="341776"/>
                      <a:pt x="0" y="315375"/>
                      <a:pt x="0" y="286603"/>
                    </a:cubicBezTo>
                    <a:lnTo>
                      <a:pt x="0" y="0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5568287" y="4217158"/>
                <a:ext cx="1002720" cy="873457"/>
              </a:xfrm>
              <a:custGeom>
                <a:avLst/>
                <a:gdLst>
                  <a:gd name="connsiteX0" fmla="*/ 0 w 1002720"/>
                  <a:gd name="connsiteY0" fmla="*/ 873457 h 873457"/>
                  <a:gd name="connsiteX1" fmla="*/ 27295 w 1002720"/>
                  <a:gd name="connsiteY1" fmla="*/ 791570 h 873457"/>
                  <a:gd name="connsiteX2" fmla="*/ 68238 w 1002720"/>
                  <a:gd name="connsiteY2" fmla="*/ 627797 h 873457"/>
                  <a:gd name="connsiteX3" fmla="*/ 81886 w 1002720"/>
                  <a:gd name="connsiteY3" fmla="*/ 573206 h 873457"/>
                  <a:gd name="connsiteX4" fmla="*/ 95534 w 1002720"/>
                  <a:gd name="connsiteY4" fmla="*/ 518615 h 873457"/>
                  <a:gd name="connsiteX5" fmla="*/ 109182 w 1002720"/>
                  <a:gd name="connsiteY5" fmla="*/ 477672 h 873457"/>
                  <a:gd name="connsiteX6" fmla="*/ 150125 w 1002720"/>
                  <a:gd name="connsiteY6" fmla="*/ 436729 h 873457"/>
                  <a:gd name="connsiteX7" fmla="*/ 218364 w 1002720"/>
                  <a:gd name="connsiteY7" fmla="*/ 354842 h 873457"/>
                  <a:gd name="connsiteX8" fmla="*/ 300250 w 1002720"/>
                  <a:gd name="connsiteY8" fmla="*/ 300251 h 873457"/>
                  <a:gd name="connsiteX9" fmla="*/ 382137 w 1002720"/>
                  <a:gd name="connsiteY9" fmla="*/ 245660 h 873457"/>
                  <a:gd name="connsiteX10" fmla="*/ 423080 w 1002720"/>
                  <a:gd name="connsiteY10" fmla="*/ 218364 h 873457"/>
                  <a:gd name="connsiteX11" fmla="*/ 504967 w 1002720"/>
                  <a:gd name="connsiteY11" fmla="*/ 150126 h 873457"/>
                  <a:gd name="connsiteX12" fmla="*/ 600501 w 1002720"/>
                  <a:gd name="connsiteY12" fmla="*/ 109182 h 873457"/>
                  <a:gd name="connsiteX13" fmla="*/ 682388 w 1002720"/>
                  <a:gd name="connsiteY13" fmla="*/ 54591 h 873457"/>
                  <a:gd name="connsiteX14" fmla="*/ 723331 w 1002720"/>
                  <a:gd name="connsiteY14" fmla="*/ 27296 h 873457"/>
                  <a:gd name="connsiteX15" fmla="*/ 764274 w 1002720"/>
                  <a:gd name="connsiteY15" fmla="*/ 0 h 873457"/>
                  <a:gd name="connsiteX16" fmla="*/ 832513 w 1002720"/>
                  <a:gd name="connsiteY16" fmla="*/ 13648 h 873457"/>
                  <a:gd name="connsiteX17" fmla="*/ 914400 w 1002720"/>
                  <a:gd name="connsiteY17" fmla="*/ 68239 h 873457"/>
                  <a:gd name="connsiteX18" fmla="*/ 955343 w 1002720"/>
                  <a:gd name="connsiteY18" fmla="*/ 81887 h 873457"/>
                  <a:gd name="connsiteX19" fmla="*/ 996286 w 1002720"/>
                  <a:gd name="connsiteY19" fmla="*/ 150126 h 873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002720" h="873457">
                    <a:moveTo>
                      <a:pt x="0" y="873457"/>
                    </a:moveTo>
                    <a:cubicBezTo>
                      <a:pt x="9098" y="846161"/>
                      <a:pt x="20317" y="819483"/>
                      <a:pt x="27295" y="791570"/>
                    </a:cubicBezTo>
                    <a:lnTo>
                      <a:pt x="68238" y="627797"/>
                    </a:lnTo>
                    <a:lnTo>
                      <a:pt x="81886" y="573206"/>
                    </a:lnTo>
                    <a:cubicBezTo>
                      <a:pt x="86435" y="555009"/>
                      <a:pt x="89602" y="536409"/>
                      <a:pt x="95534" y="518615"/>
                    </a:cubicBezTo>
                    <a:cubicBezTo>
                      <a:pt x="100083" y="504967"/>
                      <a:pt x="101202" y="489642"/>
                      <a:pt x="109182" y="477672"/>
                    </a:cubicBezTo>
                    <a:cubicBezTo>
                      <a:pt x="119888" y="461613"/>
                      <a:pt x="137769" y="451556"/>
                      <a:pt x="150125" y="436729"/>
                    </a:cubicBezTo>
                    <a:cubicBezTo>
                      <a:pt x="191630" y="386922"/>
                      <a:pt x="161698" y="398915"/>
                      <a:pt x="218364" y="354842"/>
                    </a:cubicBezTo>
                    <a:cubicBezTo>
                      <a:pt x="244259" y="334702"/>
                      <a:pt x="272955" y="318448"/>
                      <a:pt x="300250" y="300251"/>
                    </a:cubicBezTo>
                    <a:lnTo>
                      <a:pt x="382137" y="245660"/>
                    </a:lnTo>
                    <a:cubicBezTo>
                      <a:pt x="395785" y="236561"/>
                      <a:pt x="411482" y="229962"/>
                      <a:pt x="423080" y="218364"/>
                    </a:cubicBezTo>
                    <a:cubicBezTo>
                      <a:pt x="453266" y="188178"/>
                      <a:pt x="466962" y="169128"/>
                      <a:pt x="504967" y="150126"/>
                    </a:cubicBezTo>
                    <a:cubicBezTo>
                      <a:pt x="617909" y="93656"/>
                      <a:pt x="458516" y="194373"/>
                      <a:pt x="600501" y="109182"/>
                    </a:cubicBezTo>
                    <a:cubicBezTo>
                      <a:pt x="628631" y="92304"/>
                      <a:pt x="655092" y="72788"/>
                      <a:pt x="682388" y="54591"/>
                    </a:cubicBezTo>
                    <a:lnTo>
                      <a:pt x="723331" y="27296"/>
                    </a:lnTo>
                    <a:lnTo>
                      <a:pt x="764274" y="0"/>
                    </a:lnTo>
                    <a:cubicBezTo>
                      <a:pt x="787020" y="4549"/>
                      <a:pt x="811395" y="4049"/>
                      <a:pt x="832513" y="13648"/>
                    </a:cubicBezTo>
                    <a:cubicBezTo>
                      <a:pt x="862378" y="27223"/>
                      <a:pt x="883278" y="57865"/>
                      <a:pt x="914400" y="68239"/>
                    </a:cubicBezTo>
                    <a:lnTo>
                      <a:pt x="955343" y="81887"/>
                    </a:lnTo>
                    <a:cubicBezTo>
                      <a:pt x="1002720" y="129264"/>
                      <a:pt x="996286" y="103529"/>
                      <a:pt x="996286" y="150126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3" name="Bent Arrow 12"/>
          <p:cNvSpPr/>
          <p:nvPr/>
        </p:nvSpPr>
        <p:spPr>
          <a:xfrm rot="5400000">
            <a:off x="3143250" y="3105150"/>
            <a:ext cx="457200" cy="15621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875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477370" flipV="1">
            <a:off x="1877537" y="4746769"/>
            <a:ext cx="3665598" cy="564861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0"/>
            <a:ext cx="8540750" cy="1143000"/>
          </a:xfrm>
        </p:spPr>
        <p:txBody>
          <a:bodyPr/>
          <a:lstStyle/>
          <a:p>
            <a:r>
              <a:rPr lang="en-US" sz="6000" dirty="0"/>
              <a:t>Fractures</a:t>
            </a:r>
          </a:p>
        </p:txBody>
      </p:sp>
      <p:pic>
        <p:nvPicPr>
          <p:cNvPr id="26628" name="Picture 4" descr="Glass%20Fracture%208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1038225"/>
            <a:ext cx="5867400" cy="5819775"/>
          </a:xfrm>
          <a:noFill/>
          <a:ln/>
        </p:spPr>
      </p:pic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57200" y="2133600"/>
            <a:ext cx="10064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/>
              <a:t>Concentric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848600" y="2819400"/>
            <a:ext cx="10064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/>
              <a:t>Radial</a:t>
            </a: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295400" y="4038600"/>
            <a:ext cx="152400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H="1" flipV="1">
            <a:off x="5562600" y="1981200"/>
            <a:ext cx="2362200" cy="10668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4038600" y="4572000"/>
            <a:ext cx="3886200" cy="990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848600" y="64611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i="1">
                <a:latin typeface="Times New Roman" pitchFamily="18" charset="0"/>
              </a:rPr>
              <a:t>bsapp.com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Slide from: http://www.bsapp.com/forensics_illustrated/pppresentations.htm</a:t>
            </a:r>
            <a:endParaRPr lang="en-US" sz="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-304800"/>
            <a:ext cx="7467600" cy="8382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rgbClr val="33CCCC"/>
                </a:solidFill>
                <a:latin typeface="+mj-lt"/>
                <a:ea typeface="+mj-ea"/>
                <a:cs typeface="+mj-cs"/>
              </a:rPr>
              <a:t>A.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CC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Physical—Fracture (cont.) 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Key = </a:t>
            </a:r>
            <a:r>
              <a:rPr lang="en-US" sz="31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Newer cracks will terminate when they hit existing cracks.  This info can help determine sequence of events.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 descr="http://www.bsapp.com/forensics_illustrated/photos/Unit_3_Pictures_Glass_Soil/Glass_Penetrations/Glass_Fracture_11_Top_Hole_Penetrated_1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1" y="1600198"/>
            <a:ext cx="6705600" cy="502920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Image from: http://www.bsapp.com/forensics_illustrated/pppresentations.htm</a:t>
            </a:r>
            <a:endParaRPr lang="en-US" sz="800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038600" y="4267200"/>
            <a:ext cx="144780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876800" y="2209800"/>
            <a:ext cx="4748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A.</a:t>
            </a:r>
            <a:endParaRPr lang="en-US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81400" y="4800600"/>
            <a:ext cx="4748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en-US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en-US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0200" y="48768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radial crack from impact point B stops when it hits the radial crack from point A.  Thus A must have occurred first.</a:t>
            </a:r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-419100"/>
            <a:ext cx="7467600" cy="10287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CC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Physical—Fracture (cont.) 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7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177</TotalTime>
  <Words>921</Words>
  <Application>Microsoft Office PowerPoint</Application>
  <PresentationFormat>On-screen Show (4:3)</PresentationFormat>
  <Paragraphs>197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Technic</vt:lpstr>
      <vt:lpstr>Glass Evidence</vt:lpstr>
      <vt:lpstr>I. Glass Introduction</vt:lpstr>
      <vt:lpstr>5. Additives’ responsibilities</vt:lpstr>
      <vt:lpstr>5. Additives’ responsibilities (cont.)</vt:lpstr>
      <vt:lpstr>II. Types of glass</vt:lpstr>
      <vt:lpstr>III. Glass as Evidence  </vt:lpstr>
      <vt:lpstr>A. Physical—Fracture </vt:lpstr>
      <vt:lpstr>Fractures</vt:lpstr>
      <vt:lpstr>Key = Newer cracks will terminate when they hit existing cracks.  This info can help determine sequence of events. </vt:lpstr>
      <vt:lpstr>Direction  of  Penetration</vt:lpstr>
      <vt:lpstr>Direction of Impact</vt:lpstr>
      <vt:lpstr>Direction  of  Penetration</vt:lpstr>
      <vt:lpstr>B. Density Determination = m  V (water displacement)</vt:lpstr>
      <vt:lpstr>1. Background: </vt:lpstr>
      <vt:lpstr>1. Background: </vt:lpstr>
      <vt:lpstr>2.  Determining the RI from samples in an investigation: </vt:lpstr>
      <vt:lpstr>i. Analysis method 1</vt:lpstr>
      <vt:lpstr>Becke Line</vt:lpstr>
      <vt:lpstr>Becke line-- outside</vt:lpstr>
      <vt:lpstr>Becke line-- inside</vt:lpstr>
      <vt:lpstr>Common liquid refractive indices</vt:lpstr>
      <vt:lpstr>ii. Analysis method 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Glass</dc:title>
  <dc:creator>JKREPPS</dc:creator>
  <cp:lastModifiedBy>jatkiss</cp:lastModifiedBy>
  <cp:revision>24</cp:revision>
  <dcterms:created xsi:type="dcterms:W3CDTF">2009-11-12T01:36:54Z</dcterms:created>
  <dcterms:modified xsi:type="dcterms:W3CDTF">2010-11-02T21:32:41Z</dcterms:modified>
</cp:coreProperties>
</file>