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3" r:id="rId8"/>
    <p:sldId id="264" r:id="rId9"/>
    <p:sldId id="265" r:id="rId10"/>
    <p:sldId id="266" r:id="rId11"/>
    <p:sldId id="267" r:id="rId12"/>
    <p:sldId id="268" r:id="rId13"/>
    <p:sldId id="262" r:id="rId14"/>
    <p:sldId id="269" r:id="rId15"/>
    <p:sldId id="271" r:id="rId16"/>
    <p:sldId id="272" r:id="rId17"/>
    <p:sldId id="273" r:id="rId18"/>
    <p:sldId id="274" r:id="rId19"/>
    <p:sldId id="275" r:id="rId20"/>
    <p:sldId id="276" r:id="rId21"/>
    <p:sldId id="279" r:id="rId22"/>
    <p:sldId id="280" r:id="rId23"/>
    <p:sldId id="277" r:id="rId24"/>
    <p:sldId id="278" r:id="rId25"/>
    <p:sldId id="286" r:id="rId26"/>
    <p:sldId id="281" r:id="rId27"/>
    <p:sldId id="283" r:id="rId28"/>
    <p:sldId id="284" r:id="rId29"/>
    <p:sldId id="282" r:id="rId30"/>
    <p:sldId id="285"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2/10/2014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2/10/2014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2/10/2014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2/10/2014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2/10/2014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2/10/2014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2/10/2014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I. Constitutional </a:t>
            </a:r>
            <a:r>
              <a:rPr lang="en-US" dirty="0"/>
              <a:t>Convention (1787</a:t>
            </a:r>
            <a:r>
              <a:rPr lang="en-US" dirty="0" smtClean="0"/>
              <a:t>):</a:t>
            </a:r>
            <a:endParaRPr lang="en-US" dirty="0"/>
          </a:p>
        </p:txBody>
      </p:sp>
      <p:sp>
        <p:nvSpPr>
          <p:cNvPr id="5" name="Content Placeholder 4"/>
          <p:cNvSpPr>
            <a:spLocks noGrp="1"/>
          </p:cNvSpPr>
          <p:nvPr>
            <p:ph idx="1"/>
          </p:nvPr>
        </p:nvSpPr>
        <p:spPr>
          <a:xfrm>
            <a:off x="634701" y="1825625"/>
            <a:ext cx="11187953" cy="4351338"/>
          </a:xfrm>
        </p:spPr>
        <p:txBody>
          <a:bodyPr/>
          <a:lstStyle/>
          <a:p>
            <a:pPr lvl="0">
              <a:buFont typeface="Century Gothic" panose="020B0502020202020204" pitchFamily="34" charset="0"/>
              <a:buChar char="-"/>
            </a:pPr>
            <a:r>
              <a:rPr lang="en-US" dirty="0"/>
              <a:t>Closed (not open to public) meeting between the delegates (representatives) from the 13 states.</a:t>
            </a:r>
          </a:p>
          <a:p>
            <a:pPr lvl="0">
              <a:buFont typeface="Century Gothic" panose="020B0502020202020204" pitchFamily="34" charset="0"/>
              <a:buChar char="-"/>
            </a:pPr>
            <a:r>
              <a:rPr lang="en-US" dirty="0"/>
              <a:t>Meeting took place in Philadelphia, Pennsylvania between May 25</a:t>
            </a:r>
            <a:r>
              <a:rPr lang="en-US" baseline="30000" dirty="0"/>
              <a:t>th</a:t>
            </a:r>
            <a:r>
              <a:rPr lang="en-US" dirty="0"/>
              <a:t> and September 17</a:t>
            </a:r>
            <a:r>
              <a:rPr lang="en-US" baseline="30000" dirty="0"/>
              <a:t>th</a:t>
            </a:r>
            <a:r>
              <a:rPr lang="en-US" dirty="0"/>
              <a:t>, 1787.</a:t>
            </a:r>
          </a:p>
          <a:p>
            <a:pPr lvl="0">
              <a:buFont typeface="Century Gothic" panose="020B0502020202020204" pitchFamily="34" charset="0"/>
              <a:buChar char="-"/>
            </a:pPr>
            <a:r>
              <a:rPr lang="en-US" dirty="0"/>
              <a:t>Delegates planned to amend (change) The Articles of Confederation.</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275083709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 </a:t>
            </a:r>
            <a:r>
              <a:rPr lang="en-US" dirty="0"/>
              <a:t>Solution = The Great Compromise</a:t>
            </a:r>
            <a:r>
              <a:rPr lang="en-US" dirty="0" smtClean="0"/>
              <a:t>:</a:t>
            </a:r>
            <a:endParaRPr lang="en-US" dirty="0"/>
          </a:p>
        </p:txBody>
      </p:sp>
      <p:sp>
        <p:nvSpPr>
          <p:cNvPr id="3" name="Content Placeholder 2"/>
          <p:cNvSpPr>
            <a:spLocks noGrp="1"/>
          </p:cNvSpPr>
          <p:nvPr>
            <p:ph idx="1"/>
          </p:nvPr>
        </p:nvSpPr>
        <p:spPr>
          <a:xfrm>
            <a:off x="753035" y="1825625"/>
            <a:ext cx="10600765" cy="4351338"/>
          </a:xfrm>
        </p:spPr>
        <p:txBody>
          <a:bodyPr/>
          <a:lstStyle/>
          <a:p>
            <a:pPr lvl="0">
              <a:buFont typeface="Century Gothic" panose="020B0502020202020204" pitchFamily="34" charset="0"/>
              <a:buChar char="-"/>
            </a:pPr>
            <a:r>
              <a:rPr lang="en-US" dirty="0" smtClean="0"/>
              <a:t>Used </a:t>
            </a:r>
            <a:r>
              <a:rPr lang="en-US" dirty="0"/>
              <a:t>parts of both the Virginia &amp; New Jersey Plan.</a:t>
            </a:r>
          </a:p>
          <a:p>
            <a:pPr lvl="0">
              <a:buFont typeface="Century Gothic" panose="020B0502020202020204" pitchFamily="34" charset="0"/>
              <a:buChar char="-"/>
            </a:pPr>
            <a:r>
              <a:rPr lang="en-US" dirty="0"/>
              <a:t>Set up a bicameral (two-house) legislature. </a:t>
            </a:r>
          </a:p>
          <a:p>
            <a:pPr lvl="0">
              <a:buFont typeface="Century Gothic" panose="020B0502020202020204" pitchFamily="34" charset="0"/>
              <a:buChar char="-"/>
            </a:pPr>
            <a:r>
              <a:rPr lang="en-US" dirty="0"/>
              <a:t>Proposed by Richard Sherman of Connecticut.</a:t>
            </a:r>
          </a:p>
          <a:p>
            <a:endParaRPr lang="en-US" dirty="0"/>
          </a:p>
        </p:txBody>
      </p:sp>
    </p:spTree>
    <p:extLst>
      <p:ext uri="{BB962C8B-B14F-4D97-AF65-F5344CB8AC3E}">
        <p14:creationId xmlns:p14="http://schemas.microsoft.com/office/powerpoint/2010/main" val="183974424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Results</a:t>
            </a:r>
            <a:r>
              <a:rPr lang="en-US" dirty="0" smtClean="0"/>
              <a:t>:</a:t>
            </a:r>
            <a:endParaRPr lang="en-US" dirty="0"/>
          </a:p>
        </p:txBody>
      </p:sp>
      <p:sp>
        <p:nvSpPr>
          <p:cNvPr id="5" name="Content Placeholder 4"/>
          <p:cNvSpPr>
            <a:spLocks noGrp="1"/>
          </p:cNvSpPr>
          <p:nvPr>
            <p:ph sz="half" idx="1"/>
          </p:nvPr>
        </p:nvSpPr>
        <p:spPr>
          <a:xfrm>
            <a:off x="516367" y="1825625"/>
            <a:ext cx="5628850" cy="2950770"/>
          </a:xfrm>
        </p:spPr>
        <p:txBody>
          <a:bodyPr/>
          <a:lstStyle/>
          <a:p>
            <a:pPr marL="0" indent="0">
              <a:buNone/>
            </a:pPr>
            <a:r>
              <a:rPr lang="en-US" dirty="0"/>
              <a:t>Senate (small states</a:t>
            </a:r>
            <a:r>
              <a:rPr lang="en-US" dirty="0" smtClean="0"/>
              <a:t>):</a:t>
            </a:r>
          </a:p>
          <a:p>
            <a:pPr marL="0" indent="0">
              <a:buNone/>
            </a:pPr>
            <a:endParaRPr lang="en-US" dirty="0"/>
          </a:p>
          <a:p>
            <a:r>
              <a:rPr lang="en-US" dirty="0"/>
              <a:t>2 Senators per state regardless of population.</a:t>
            </a:r>
          </a:p>
          <a:p>
            <a:r>
              <a:rPr lang="en-US" dirty="0"/>
              <a:t>100 Senators total (today)</a:t>
            </a:r>
          </a:p>
          <a:p>
            <a:r>
              <a:rPr lang="en-US" dirty="0"/>
              <a:t>**from New Jersey Plan</a:t>
            </a:r>
          </a:p>
        </p:txBody>
      </p:sp>
      <p:sp>
        <p:nvSpPr>
          <p:cNvPr id="6" name="Content Placeholder 5"/>
          <p:cNvSpPr>
            <a:spLocks noGrp="1"/>
          </p:cNvSpPr>
          <p:nvPr>
            <p:ph sz="half" idx="2"/>
          </p:nvPr>
        </p:nvSpPr>
        <p:spPr>
          <a:xfrm>
            <a:off x="5981252" y="1825625"/>
            <a:ext cx="6078069" cy="3101377"/>
          </a:xfrm>
        </p:spPr>
        <p:txBody>
          <a:bodyPr/>
          <a:lstStyle/>
          <a:p>
            <a:pPr marL="0" indent="0">
              <a:buNone/>
            </a:pPr>
            <a:r>
              <a:rPr lang="en-US" dirty="0"/>
              <a:t>House of Representatives (large states</a:t>
            </a:r>
            <a:r>
              <a:rPr lang="en-US" dirty="0" smtClean="0"/>
              <a:t>):</a:t>
            </a:r>
          </a:p>
          <a:p>
            <a:pPr marL="0" indent="0">
              <a:buNone/>
            </a:pPr>
            <a:endParaRPr lang="en-US" dirty="0"/>
          </a:p>
          <a:p>
            <a:r>
              <a:rPr lang="en-US" dirty="0"/>
              <a:t>Votes / delegates per state based on population.</a:t>
            </a:r>
          </a:p>
          <a:p>
            <a:r>
              <a:rPr lang="en-US" dirty="0"/>
              <a:t>435 members of the House (today).</a:t>
            </a:r>
          </a:p>
          <a:p>
            <a:r>
              <a:rPr lang="en-US" dirty="0"/>
              <a:t>**from Virginia Plan</a:t>
            </a:r>
          </a:p>
        </p:txBody>
      </p:sp>
      <p:sp>
        <p:nvSpPr>
          <p:cNvPr id="8" name="TextBox 7"/>
          <p:cNvSpPr txBox="1"/>
          <p:nvPr/>
        </p:nvSpPr>
        <p:spPr>
          <a:xfrm>
            <a:off x="648059" y="5163670"/>
            <a:ext cx="10994316" cy="1384995"/>
          </a:xfrm>
          <a:prstGeom prst="rect">
            <a:avLst/>
          </a:prstGeom>
          <a:noFill/>
        </p:spPr>
        <p:txBody>
          <a:bodyPr wrap="square" rtlCol="0">
            <a:spAutoFit/>
          </a:bodyPr>
          <a:lstStyle/>
          <a:p>
            <a:pPr marL="457200" lvl="0" indent="-457200">
              <a:buFont typeface="Wingdings" panose="05000000000000000000" pitchFamily="2" charset="2"/>
              <a:buChar char="Ø"/>
            </a:pPr>
            <a:r>
              <a:rPr lang="en-US" sz="2800" dirty="0"/>
              <a:t>Problem of how to organize Congress was solved.</a:t>
            </a:r>
          </a:p>
          <a:p>
            <a:pPr marL="457200" lvl="0" indent="-457200">
              <a:buFont typeface="Wingdings" panose="05000000000000000000" pitchFamily="2" charset="2"/>
              <a:buChar char="Ø"/>
            </a:pPr>
            <a:r>
              <a:rPr lang="en-US" sz="2800" dirty="0"/>
              <a:t>The Great Compromise satisfied both large &amp; small states.</a:t>
            </a:r>
          </a:p>
          <a:p>
            <a:pPr marL="457200" indent="-457200">
              <a:buFont typeface="Wingdings" panose="05000000000000000000" pitchFamily="2" charset="2"/>
              <a:buChar char="Ø"/>
            </a:pPr>
            <a:endParaRPr lang="en-US" sz="2800" dirty="0"/>
          </a:p>
        </p:txBody>
      </p:sp>
    </p:spTree>
    <p:extLst>
      <p:ext uri="{BB962C8B-B14F-4D97-AF65-F5344CB8AC3E}">
        <p14:creationId xmlns:p14="http://schemas.microsoft.com/office/powerpoint/2010/main" val="140530457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down)">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down)">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down)">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81723539"/>
              </p:ext>
            </p:extLst>
          </p:nvPr>
        </p:nvGraphicFramePr>
        <p:xfrm>
          <a:off x="-10804" y="504713"/>
          <a:ext cx="12274602" cy="5939118"/>
        </p:xfrm>
        <a:graphic>
          <a:graphicData uri="http://schemas.openxmlformats.org/presentationml/2006/ole">
            <mc:AlternateContent xmlns:mc="http://schemas.openxmlformats.org/markup-compatibility/2006">
              <mc:Choice xmlns:v="urn:schemas-microsoft-com:vml" Requires="v">
                <p:oleObj spid="_x0000_s7201" name="Photo Editor Photo" r:id="rId3" imgW="12552381" imgH="5038095" progId="MSPhotoEd.3">
                  <p:embed/>
                </p:oleObj>
              </mc:Choice>
              <mc:Fallback>
                <p:oleObj name="Photo Editor Photo" r:id="rId3" imgW="12552381" imgH="503809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4" y="504713"/>
                        <a:ext cx="12274602" cy="5939118"/>
                      </a:xfrm>
                      <a:prstGeom prst="rect">
                        <a:avLst/>
                      </a:prstGeom>
                      <a:noFill/>
                      <a:ln>
                        <a:noFill/>
                      </a:ln>
                      <a:effectLst/>
                    </p:spPr>
                  </p:pic>
                </p:oleObj>
              </mc:Fallback>
            </mc:AlternateContent>
          </a:graphicData>
        </a:graphic>
      </p:graphicFrame>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1" y="138953"/>
            <a:ext cx="12223311" cy="542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55587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img.chogger.com/c/87M8Q/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7503"/>
            <a:ext cx="12227804" cy="4523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chogger.com/c/YOIHG/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78" y="953293"/>
            <a:ext cx="12293246" cy="454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6848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Slavery:</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Some delegates from northern states wanted to abolish (end) the slave trade and slavery.</a:t>
            </a:r>
          </a:p>
          <a:p>
            <a:pPr lvl="0">
              <a:buFont typeface="Century Gothic" panose="020B0502020202020204" pitchFamily="34" charset="0"/>
              <a:buChar char="-"/>
            </a:pPr>
            <a:r>
              <a:rPr lang="en-US" dirty="0"/>
              <a:t>Many delegates from southern states threatened to leave the union if the slave trade or slavery were abolished in the U.S.</a:t>
            </a:r>
          </a:p>
          <a:p>
            <a:endParaRPr lang="en-US" dirty="0"/>
          </a:p>
        </p:txBody>
      </p:sp>
    </p:spTree>
    <p:extLst>
      <p:ext uri="{BB962C8B-B14F-4D97-AF65-F5344CB8AC3E}">
        <p14:creationId xmlns:p14="http://schemas.microsoft.com/office/powerpoint/2010/main" val="82535022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063" y="623944"/>
            <a:ext cx="11467651" cy="5553019"/>
          </a:xfrm>
        </p:spPr>
        <p:txBody>
          <a:bodyPr/>
          <a:lstStyle/>
          <a:p>
            <a:pPr marL="0" indent="0">
              <a:buNone/>
            </a:pPr>
            <a:r>
              <a:rPr lang="en-US" sz="3600" dirty="0"/>
              <a:t>Results:</a:t>
            </a:r>
          </a:p>
          <a:p>
            <a:pPr lvl="0">
              <a:buFont typeface="Wingdings" panose="05000000000000000000" pitchFamily="2" charset="2"/>
              <a:buChar char="Ø"/>
            </a:pPr>
            <a:r>
              <a:rPr lang="en-US" sz="3600" dirty="0"/>
              <a:t>The word slavery does not appear in the Constitution.</a:t>
            </a:r>
          </a:p>
          <a:p>
            <a:pPr lvl="0">
              <a:buFont typeface="Wingdings" panose="05000000000000000000" pitchFamily="2" charset="2"/>
              <a:buChar char="Ø"/>
            </a:pPr>
            <a:r>
              <a:rPr lang="en-US" sz="3600" dirty="0"/>
              <a:t>Delegates agreed that; </a:t>
            </a:r>
          </a:p>
          <a:p>
            <a:pPr marL="971550" lvl="1" indent="-514350">
              <a:buFont typeface="+mj-lt"/>
              <a:buAutoNum type="alphaLcPeriod"/>
            </a:pPr>
            <a:r>
              <a:rPr lang="en-US" sz="3200" dirty="0"/>
              <a:t>The slave trade would not be discussed in Congress until 1808.</a:t>
            </a:r>
          </a:p>
          <a:p>
            <a:pPr marL="971550" lvl="1" indent="-514350">
              <a:buFont typeface="+mj-lt"/>
              <a:buAutoNum type="alphaLcPeriod"/>
            </a:pPr>
            <a:r>
              <a:rPr lang="en-US" sz="3200" dirty="0"/>
              <a:t>A $10 tax would be placed on the importation of each slave.</a:t>
            </a:r>
          </a:p>
          <a:p>
            <a:pPr marL="971550" lvl="1" indent="-514350">
              <a:buFont typeface="+mj-lt"/>
              <a:buAutoNum type="alphaLcPeriod"/>
            </a:pPr>
            <a:r>
              <a:rPr lang="en-US" sz="3200" dirty="0"/>
              <a:t>Runaway slaves would be returned to a state of slavery</a:t>
            </a:r>
            <a:r>
              <a:rPr lang="en-US" sz="3200" dirty="0" smtClean="0"/>
              <a:t>.</a:t>
            </a:r>
          </a:p>
          <a:p>
            <a:pPr marL="457200" lvl="1" indent="0">
              <a:buNone/>
            </a:pPr>
            <a:endParaRPr lang="en-US" sz="3200" dirty="0" smtClean="0"/>
          </a:p>
          <a:p>
            <a:pPr marL="457200" lvl="1" indent="0">
              <a:buNone/>
            </a:pPr>
            <a:r>
              <a:rPr lang="en-US" sz="3200" dirty="0" smtClean="0"/>
              <a:t>*Slavery was formally abolished with the ratification of the 13</a:t>
            </a:r>
            <a:r>
              <a:rPr lang="en-US" sz="3200" baseline="30000" dirty="0" smtClean="0"/>
              <a:t>th</a:t>
            </a:r>
            <a:r>
              <a:rPr lang="en-US" sz="3200" dirty="0" smtClean="0"/>
              <a:t> Amendment (1865).</a:t>
            </a:r>
            <a:endParaRPr lang="en-US" sz="3200" dirty="0"/>
          </a:p>
          <a:p>
            <a:endParaRPr lang="en-US" dirty="0"/>
          </a:p>
        </p:txBody>
      </p:sp>
    </p:spTree>
    <p:extLst>
      <p:ext uri="{BB962C8B-B14F-4D97-AF65-F5344CB8AC3E}">
        <p14:creationId xmlns:p14="http://schemas.microsoft.com/office/powerpoint/2010/main" val="229558928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699" y="398033"/>
            <a:ext cx="11790381" cy="5778930"/>
          </a:xfrm>
        </p:spPr>
        <p:txBody>
          <a:bodyPr>
            <a:normAutofit/>
          </a:bodyPr>
          <a:lstStyle/>
          <a:p>
            <a:pPr marL="0" indent="0">
              <a:buNone/>
            </a:pPr>
            <a:r>
              <a:rPr lang="en-US" sz="4000" dirty="0" smtClean="0"/>
              <a:t>“The </a:t>
            </a:r>
            <a:r>
              <a:rPr lang="en-US" sz="4000" dirty="0"/>
              <a:t>Migration or Importation of such Persons as any of the States now existing shall think proper to admit, shall not be prohibited by the Congress prior to the Year one thousand eight hundred and eight, but a Tax or duty may be imposed on such Importation, not exceeding ten dollars for each </a:t>
            </a:r>
            <a:r>
              <a:rPr lang="en-US" sz="4000" dirty="0" smtClean="0"/>
              <a:t>Person”.</a:t>
            </a:r>
            <a:endParaRPr lang="en-US" sz="4000" dirty="0"/>
          </a:p>
        </p:txBody>
      </p:sp>
    </p:spTree>
    <p:extLst>
      <p:ext uri="{BB962C8B-B14F-4D97-AF65-F5344CB8AC3E}">
        <p14:creationId xmlns:p14="http://schemas.microsoft.com/office/powerpoint/2010/main" val="143442240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63" y="387276"/>
            <a:ext cx="10891221" cy="5585292"/>
          </a:xfrm>
        </p:spPr>
        <p:txBody>
          <a:bodyPr>
            <a:normAutofit/>
          </a:bodyPr>
          <a:lstStyle/>
          <a:p>
            <a:pPr marL="0" indent="0">
              <a:buNone/>
            </a:pPr>
            <a:r>
              <a:rPr lang="en-US" sz="3600" dirty="0" smtClean="0"/>
              <a:t>“No </a:t>
            </a:r>
            <a:r>
              <a:rPr lang="en-US" sz="3600" dirty="0"/>
              <a:t>Person held to Service or </a:t>
            </a:r>
            <a:r>
              <a:rPr lang="en-US" sz="3600" dirty="0" err="1"/>
              <a:t>Labour</a:t>
            </a:r>
            <a:r>
              <a:rPr lang="en-US" sz="3600" dirty="0"/>
              <a:t> in one State, under the Laws thereof, escaping into another, shall, in Consequence of any Law or Regulation therein, be discharged from such Service or </a:t>
            </a:r>
            <a:r>
              <a:rPr lang="en-US" sz="3600" dirty="0" err="1"/>
              <a:t>Labour</a:t>
            </a:r>
            <a:r>
              <a:rPr lang="en-US" sz="3600" dirty="0"/>
              <a:t>, but shall be delivered up on Claim of the Party to whom such Service or </a:t>
            </a:r>
            <a:r>
              <a:rPr lang="en-US" sz="3600" dirty="0" err="1"/>
              <a:t>Labour</a:t>
            </a:r>
            <a:r>
              <a:rPr lang="en-US" sz="3600" dirty="0"/>
              <a:t> may be </a:t>
            </a:r>
            <a:r>
              <a:rPr lang="en-US" sz="3600" dirty="0" smtClean="0"/>
              <a:t>due”.</a:t>
            </a:r>
            <a:endParaRPr lang="en-US" sz="3600" dirty="0"/>
          </a:p>
        </p:txBody>
      </p:sp>
    </p:spTree>
    <p:extLst>
      <p:ext uri="{BB962C8B-B14F-4D97-AF65-F5344CB8AC3E}">
        <p14:creationId xmlns:p14="http://schemas.microsoft.com/office/powerpoint/2010/main" val="17438403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67334" cy="1325563"/>
          </a:xfrm>
        </p:spPr>
        <p:txBody>
          <a:bodyPr>
            <a:normAutofit fontScale="90000"/>
          </a:bodyPr>
          <a:lstStyle/>
          <a:p>
            <a:pPr lvl="0"/>
            <a:r>
              <a:rPr lang="en-US" dirty="0" smtClean="0"/>
              <a:t>3. </a:t>
            </a:r>
            <a:r>
              <a:rPr lang="en-US" dirty="0"/>
              <a:t>Representation of the Slave Population</a:t>
            </a:r>
            <a:r>
              <a:rPr lang="en-US" dirty="0" smtClean="0"/>
              <a:t>:</a:t>
            </a:r>
            <a:endParaRPr lang="en-US" dirty="0"/>
          </a:p>
        </p:txBody>
      </p:sp>
      <p:sp>
        <p:nvSpPr>
          <p:cNvPr id="3" name="Content Placeholder 2"/>
          <p:cNvSpPr>
            <a:spLocks noGrp="1"/>
          </p:cNvSpPr>
          <p:nvPr>
            <p:ph idx="1"/>
          </p:nvPr>
        </p:nvSpPr>
        <p:spPr>
          <a:xfrm>
            <a:off x="559397" y="1312432"/>
            <a:ext cx="11349317" cy="5195943"/>
          </a:xfrm>
        </p:spPr>
        <p:txBody>
          <a:bodyPr>
            <a:normAutofit/>
          </a:bodyPr>
          <a:lstStyle/>
          <a:p>
            <a:pPr lvl="0">
              <a:buFont typeface="Century Gothic" panose="020B0502020202020204" pitchFamily="34" charset="0"/>
              <a:buChar char="-"/>
            </a:pPr>
            <a:r>
              <a:rPr lang="en-US" dirty="0"/>
              <a:t>Southern states wanted to count their slave population toward representation.</a:t>
            </a:r>
          </a:p>
          <a:p>
            <a:pPr lvl="0">
              <a:buFont typeface="Century Gothic" panose="020B0502020202020204" pitchFamily="34" charset="0"/>
              <a:buChar char="-"/>
            </a:pPr>
            <a:r>
              <a:rPr lang="en-US" dirty="0"/>
              <a:t>Southern states would get more delegates in The House of Representatives &amp; have more electoral votes for the presidency.</a:t>
            </a:r>
          </a:p>
          <a:p>
            <a:pPr lvl="0">
              <a:buFont typeface="Century Gothic" panose="020B0502020202020204" pitchFamily="34" charset="0"/>
              <a:buChar char="-"/>
            </a:pPr>
            <a:r>
              <a:rPr lang="en-US" dirty="0"/>
              <a:t>Northern states did not want the slave population counted</a:t>
            </a:r>
            <a:r>
              <a:rPr lang="en-US" dirty="0" smtClean="0"/>
              <a:t>.</a:t>
            </a:r>
          </a:p>
          <a:p>
            <a:pPr marL="0" indent="0">
              <a:buNone/>
            </a:pPr>
            <a:r>
              <a:rPr lang="en-US" u="sng" dirty="0"/>
              <a:t>Results</a:t>
            </a:r>
            <a:r>
              <a:rPr lang="en-US" dirty="0"/>
              <a:t>: </a:t>
            </a:r>
          </a:p>
          <a:p>
            <a:pPr lvl="0">
              <a:buFont typeface="Wingdings" panose="05000000000000000000" pitchFamily="2" charset="2"/>
              <a:buChar char="Ø"/>
            </a:pPr>
            <a:r>
              <a:rPr lang="en-US" dirty="0"/>
              <a:t>Solution = The 3/5’s Compromise:</a:t>
            </a:r>
          </a:p>
          <a:p>
            <a:pPr lvl="0">
              <a:buFont typeface="Wingdings" panose="05000000000000000000" pitchFamily="2" charset="2"/>
              <a:buChar char="Ø"/>
            </a:pPr>
            <a:r>
              <a:rPr lang="en-US" dirty="0"/>
              <a:t>Every 5 slaves counted as 3 free people for both taxation and representation.</a:t>
            </a:r>
          </a:p>
          <a:p>
            <a:pPr marL="0" indent="0">
              <a:buNone/>
            </a:pPr>
            <a:r>
              <a:rPr lang="en-US" dirty="0" smtClean="0"/>
              <a:t>*</a:t>
            </a:r>
            <a:r>
              <a:rPr lang="en-US" dirty="0"/>
              <a:t>Without the 3/5’s Compromise, Thomas Jefferson would not have won the election of 1800.</a:t>
            </a:r>
          </a:p>
          <a:p>
            <a:pPr lvl="0">
              <a:buFont typeface="Century Gothic" panose="020B0502020202020204" pitchFamily="34" charset="0"/>
              <a:buChar char="-"/>
            </a:pPr>
            <a:endParaRPr lang="en-US" dirty="0"/>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171516102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4"/>
          <p:cNvGraphicFramePr>
            <a:graphicFrameLocks noChangeAspect="1"/>
          </p:cNvGraphicFramePr>
          <p:nvPr>
            <p:extLst>
              <p:ext uri="{D42A27DB-BD31-4B8C-83A1-F6EECF244321}">
                <p14:modId xmlns:p14="http://schemas.microsoft.com/office/powerpoint/2010/main" val="856276818"/>
              </p:ext>
            </p:extLst>
          </p:nvPr>
        </p:nvGraphicFramePr>
        <p:xfrm>
          <a:off x="570154" y="0"/>
          <a:ext cx="11160163" cy="6882100"/>
        </p:xfrm>
        <a:graphic>
          <a:graphicData uri="http://schemas.openxmlformats.org/presentationml/2006/ole">
            <mc:AlternateContent xmlns:mc="http://schemas.openxmlformats.org/markup-compatibility/2006">
              <mc:Choice xmlns:v="urn:schemas-microsoft-com:vml" Requires="v">
                <p:oleObj spid="_x0000_s9238" name="Photo Editor Photo" r:id="rId3" imgW="5772956" imgH="3409524" progId="MSPhotoEd.3">
                  <p:embed/>
                </p:oleObj>
              </mc:Choice>
              <mc:Fallback>
                <p:oleObj name="Photo Editor Photo" r:id="rId3" imgW="5772956" imgH="34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54" y="0"/>
                        <a:ext cx="11160163" cy="68821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4801791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0" name="Picture 6" descr="http://upload.wikimedia.org/wikipedia/commons/d/dd/Independence_Hall_in_Philadelphia_by_Ferdinand_Richardt,_1858-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70" y="0"/>
            <a:ext cx="11730230" cy="667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2657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4. </a:t>
            </a:r>
            <a:r>
              <a:rPr lang="en-US" dirty="0"/>
              <a:t>Ratification of the Constitution</a:t>
            </a:r>
            <a:r>
              <a:rPr lang="en-US" dirty="0" smtClean="0"/>
              <a:t>:</a:t>
            </a:r>
            <a:endParaRPr lang="en-US" dirty="0"/>
          </a:p>
        </p:txBody>
      </p:sp>
      <p:sp>
        <p:nvSpPr>
          <p:cNvPr id="3" name="Content Placeholder 2"/>
          <p:cNvSpPr>
            <a:spLocks noGrp="1"/>
          </p:cNvSpPr>
          <p:nvPr>
            <p:ph idx="1"/>
          </p:nvPr>
        </p:nvSpPr>
        <p:spPr>
          <a:xfrm>
            <a:off x="537882" y="1825625"/>
            <a:ext cx="10815918" cy="4351338"/>
          </a:xfrm>
        </p:spPr>
        <p:txBody>
          <a:bodyPr/>
          <a:lstStyle/>
          <a:p>
            <a:pPr lvl="0">
              <a:buFont typeface="Century Gothic" panose="020B0502020202020204" pitchFamily="34" charset="0"/>
              <a:buChar char="-"/>
            </a:pPr>
            <a:r>
              <a:rPr lang="en-US" dirty="0"/>
              <a:t>ratification = approval, acceptance </a:t>
            </a:r>
          </a:p>
          <a:p>
            <a:pPr lvl="0">
              <a:buFont typeface="Century Gothic" panose="020B0502020202020204" pitchFamily="34" charset="0"/>
              <a:buChar char="-"/>
            </a:pPr>
            <a:r>
              <a:rPr lang="en-US" dirty="0"/>
              <a:t>9 of 13 states had to ratify (accept) the Constitution before it became law.</a:t>
            </a:r>
          </a:p>
          <a:p>
            <a:pPr marL="0" indent="0">
              <a:buNone/>
            </a:pPr>
            <a:r>
              <a:rPr lang="en-US" u="sng" dirty="0"/>
              <a:t>Result</a:t>
            </a:r>
            <a:r>
              <a:rPr lang="en-US" dirty="0"/>
              <a:t>:</a:t>
            </a:r>
          </a:p>
          <a:p>
            <a:pPr lvl="0">
              <a:buFont typeface="Wingdings" panose="05000000000000000000" pitchFamily="2" charset="2"/>
              <a:buChar char="Ø"/>
            </a:pPr>
            <a:r>
              <a:rPr lang="en-US" dirty="0"/>
              <a:t>Two groups fought over this issue (Federalists &amp; Anti-Federalists).</a:t>
            </a:r>
          </a:p>
          <a:p>
            <a:endParaRPr lang="en-US" dirty="0"/>
          </a:p>
        </p:txBody>
      </p:sp>
    </p:spTree>
    <p:extLst>
      <p:ext uri="{BB962C8B-B14F-4D97-AF65-F5344CB8AC3E}">
        <p14:creationId xmlns:p14="http://schemas.microsoft.com/office/powerpoint/2010/main" val="324880359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Anti-Federalists:</a:t>
            </a:r>
            <a:endParaRPr lang="en-US" dirty="0"/>
          </a:p>
        </p:txBody>
      </p:sp>
      <p:sp>
        <p:nvSpPr>
          <p:cNvPr id="3" name="Content Placeholder 2"/>
          <p:cNvSpPr>
            <a:spLocks noGrp="1"/>
          </p:cNvSpPr>
          <p:nvPr>
            <p:ph idx="1"/>
          </p:nvPr>
        </p:nvSpPr>
        <p:spPr>
          <a:xfrm>
            <a:off x="355003" y="1825625"/>
            <a:ext cx="11510682" cy="4351338"/>
          </a:xfrm>
        </p:spPr>
        <p:txBody>
          <a:bodyPr/>
          <a:lstStyle/>
          <a:p>
            <a:pPr lvl="0">
              <a:buFont typeface="Century Gothic" panose="020B0502020202020204" pitchFamily="34" charset="0"/>
              <a:buChar char="-"/>
            </a:pPr>
            <a:r>
              <a:rPr lang="en-US" dirty="0"/>
              <a:t>Opposed the new Constitution.</a:t>
            </a:r>
          </a:p>
          <a:p>
            <a:pPr lvl="0">
              <a:buFont typeface="Century Gothic" panose="020B0502020202020204" pitchFamily="34" charset="0"/>
              <a:buChar char="-"/>
            </a:pPr>
            <a:r>
              <a:rPr lang="en-US" dirty="0"/>
              <a:t>Believed the Constitution would create too strong a central (federal) government that would threaten individual freedom.</a:t>
            </a:r>
          </a:p>
          <a:p>
            <a:pPr lvl="0">
              <a:buFont typeface="Century Gothic" panose="020B0502020202020204" pitchFamily="34" charset="0"/>
              <a:buChar char="-"/>
            </a:pPr>
            <a:r>
              <a:rPr lang="en-US" dirty="0"/>
              <a:t>Wanted individual freedoms (Bill of Rights) to be outlined in the Constitution.</a:t>
            </a:r>
          </a:p>
          <a:p>
            <a:pPr lvl="0">
              <a:buFont typeface="Century Gothic" panose="020B0502020202020204" pitchFamily="34" charset="0"/>
              <a:buChar char="-"/>
            </a:pPr>
            <a:r>
              <a:rPr lang="en-US" dirty="0"/>
              <a:t>Anti-Federalists were supported by men like Patrick Henry, </a:t>
            </a:r>
            <a:r>
              <a:rPr lang="en-US" dirty="0" smtClean="0"/>
              <a:t>Samuel Adams, </a:t>
            </a:r>
            <a:r>
              <a:rPr lang="en-US" dirty="0"/>
              <a:t>and George Clinton, New York’s first governor.</a:t>
            </a:r>
          </a:p>
          <a:p>
            <a:endParaRPr lang="en-US" dirty="0"/>
          </a:p>
        </p:txBody>
      </p:sp>
    </p:spTree>
    <p:extLst>
      <p:ext uri="{BB962C8B-B14F-4D97-AF65-F5344CB8AC3E}">
        <p14:creationId xmlns:p14="http://schemas.microsoft.com/office/powerpoint/2010/main" val="293740524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Federalists:</a:t>
            </a:r>
            <a:endParaRPr lang="en-US" dirty="0"/>
          </a:p>
        </p:txBody>
      </p:sp>
      <p:sp>
        <p:nvSpPr>
          <p:cNvPr id="3" name="Content Placeholder 2"/>
          <p:cNvSpPr>
            <a:spLocks noGrp="1"/>
          </p:cNvSpPr>
          <p:nvPr>
            <p:ph idx="1"/>
          </p:nvPr>
        </p:nvSpPr>
        <p:spPr>
          <a:xfrm>
            <a:off x="838200" y="1825625"/>
            <a:ext cx="10941424" cy="4351338"/>
          </a:xfrm>
        </p:spPr>
        <p:txBody>
          <a:bodyPr/>
          <a:lstStyle/>
          <a:p>
            <a:pPr lvl="0">
              <a:buFont typeface="Century Gothic" panose="020B0502020202020204" pitchFamily="34" charset="0"/>
              <a:buChar char="-"/>
            </a:pPr>
            <a:r>
              <a:rPr lang="en-US" dirty="0"/>
              <a:t>Supported the new Constitution.</a:t>
            </a:r>
          </a:p>
          <a:p>
            <a:pPr lvl="0">
              <a:buFont typeface="Century Gothic" panose="020B0502020202020204" pitchFamily="34" charset="0"/>
              <a:buChar char="-"/>
            </a:pPr>
            <a:r>
              <a:rPr lang="en-US" dirty="0"/>
              <a:t>Argued that a much stronger central (federal) government was needed to preserve (keep) the United States.</a:t>
            </a:r>
          </a:p>
          <a:p>
            <a:pPr lvl="0">
              <a:buFont typeface="Century Gothic" panose="020B0502020202020204" pitchFamily="34" charset="0"/>
              <a:buChar char="-"/>
            </a:pPr>
            <a:r>
              <a:rPr lang="en-US" dirty="0"/>
              <a:t>Believed the U.S. would not survive under the Articles of Confederation.</a:t>
            </a:r>
          </a:p>
          <a:p>
            <a:pPr lvl="0">
              <a:buFont typeface="Century Gothic" panose="020B0502020202020204" pitchFamily="34" charset="0"/>
              <a:buChar char="-"/>
            </a:pPr>
            <a:r>
              <a:rPr lang="en-US" dirty="0"/>
              <a:t>Federalist Papers = a series of essays written in favor of the Constitution that were printed around the country.  </a:t>
            </a:r>
          </a:p>
          <a:p>
            <a:pPr lvl="0">
              <a:buFont typeface="Century Gothic" panose="020B0502020202020204" pitchFamily="34" charset="0"/>
              <a:buChar char="-"/>
            </a:pPr>
            <a:r>
              <a:rPr lang="en-US" dirty="0"/>
              <a:t>Federalists papers were written by James Madison, Alexander Hamilton, and John Jay**</a:t>
            </a:r>
          </a:p>
          <a:p>
            <a:endParaRPr lang="en-US" dirty="0"/>
          </a:p>
        </p:txBody>
      </p:sp>
    </p:spTree>
    <p:extLst>
      <p:ext uri="{BB962C8B-B14F-4D97-AF65-F5344CB8AC3E}">
        <p14:creationId xmlns:p14="http://schemas.microsoft.com/office/powerpoint/2010/main" val="36471715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cdn.freedomoutpost.com/wp-content/uploads/2013/11/federalistsvantifederalis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4" y="1027906"/>
            <a:ext cx="12153912" cy="469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91496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mrworshamsushistory.wikispaces.com/file/view/Federalists_&amp;_Antifederalists_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12" y="0"/>
            <a:ext cx="91396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2995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regentsprep.org/regents/ushisgov/themes/government/feds_antifed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318" y="80682"/>
            <a:ext cx="7185588" cy="677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1553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dirty="0"/>
              <a:t>The Constitution Was </a:t>
            </a:r>
            <a:r>
              <a:rPr lang="en-US" dirty="0" smtClean="0"/>
              <a:t>Ratified (1789):</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11 of 13 states’ delegates ratified the Constitution.</a:t>
            </a:r>
          </a:p>
          <a:p>
            <a:pPr lvl="0">
              <a:buFont typeface="Century Gothic" panose="020B0502020202020204" pitchFamily="34" charset="0"/>
              <a:buChar char="-"/>
            </a:pPr>
            <a:r>
              <a:rPr lang="en-US" dirty="0"/>
              <a:t>The delegates had to get approval from their states’ legislature</a:t>
            </a:r>
            <a:r>
              <a:rPr lang="en-US" dirty="0" smtClean="0"/>
              <a:t>.</a:t>
            </a:r>
          </a:p>
          <a:p>
            <a:pPr lvl="0">
              <a:buFont typeface="Century Gothic" panose="020B0502020202020204" pitchFamily="34" charset="0"/>
              <a:buChar char="-"/>
            </a:pPr>
            <a:r>
              <a:rPr lang="en-US" dirty="0" smtClean="0"/>
              <a:t>The Preamble (Introduction) clearly states where the power to govern came from; “We The People…”</a:t>
            </a:r>
            <a:endParaRPr lang="en-US" dirty="0"/>
          </a:p>
          <a:p>
            <a:pPr marL="0" indent="0">
              <a:buNone/>
            </a:pPr>
            <a:r>
              <a:rPr lang="en-US" u="sng" dirty="0"/>
              <a:t>Results</a:t>
            </a:r>
            <a:r>
              <a:rPr lang="en-US" dirty="0"/>
              <a:t>:</a:t>
            </a:r>
          </a:p>
          <a:p>
            <a:pPr>
              <a:buFont typeface="Wingdings" panose="05000000000000000000" pitchFamily="2" charset="2"/>
              <a:buChar char="Ø"/>
            </a:pPr>
            <a:r>
              <a:rPr lang="en-US" dirty="0"/>
              <a:t>It took almost 2 ½ years for all 13 states to ratify the Constitution. </a:t>
            </a:r>
          </a:p>
          <a:p>
            <a:pPr>
              <a:buFont typeface="Wingdings" panose="05000000000000000000" pitchFamily="2" charset="2"/>
              <a:buChar char="Ø"/>
            </a:pPr>
            <a:r>
              <a:rPr lang="en-US" dirty="0"/>
              <a:t>Many delegates believed that a bill of rights needed to be added to the Constitution to protect individual rights, liberties, and freedoms. </a:t>
            </a:r>
          </a:p>
          <a:p>
            <a:endParaRPr lang="en-US" dirty="0"/>
          </a:p>
        </p:txBody>
      </p:sp>
    </p:spTree>
    <p:extLst>
      <p:ext uri="{BB962C8B-B14F-4D97-AF65-F5344CB8AC3E}">
        <p14:creationId xmlns:p14="http://schemas.microsoft.com/office/powerpoint/2010/main" val="64659732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teachingamericanhistory.org/files/2013/01/federalpillars-m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2935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047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teachingamericanhistory.org/wp-content/themes/tah-main/images/imported/ratification/federalpillars-ny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0329"/>
            <a:ext cx="12246350" cy="570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6256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teachingamericanhistory.org/wp-content/themes/tah-main/images/imported/ratification/federalpillars-newy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34" y="-6172"/>
            <a:ext cx="9961581" cy="686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08842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428" y="645459"/>
            <a:ext cx="11112650" cy="5531504"/>
          </a:xfrm>
        </p:spPr>
        <p:txBody>
          <a:bodyPr/>
          <a:lstStyle/>
          <a:p>
            <a:pPr marL="0" indent="0">
              <a:buNone/>
            </a:pPr>
            <a:r>
              <a:rPr lang="en-US" u="sng" dirty="0"/>
              <a:t>Results</a:t>
            </a:r>
            <a:r>
              <a:rPr lang="en-US" dirty="0"/>
              <a:t>: </a:t>
            </a:r>
          </a:p>
          <a:p>
            <a:pPr lvl="0">
              <a:buFont typeface="Wingdings" panose="05000000000000000000" pitchFamily="2" charset="2"/>
              <a:buChar char="Ø"/>
            </a:pPr>
            <a:r>
              <a:rPr lang="en-US" dirty="0"/>
              <a:t>Delegates decided to scrap The Articles of Confederation and develop a new form of government.</a:t>
            </a:r>
          </a:p>
          <a:p>
            <a:pPr lvl="0">
              <a:buFont typeface="Wingdings" panose="05000000000000000000" pitchFamily="2" charset="2"/>
              <a:buChar char="Ø"/>
            </a:pPr>
            <a:r>
              <a:rPr lang="en-US" dirty="0"/>
              <a:t>It was a very long process which required a lot of compromise between states.</a:t>
            </a:r>
          </a:p>
          <a:p>
            <a:pPr marL="0" indent="0">
              <a:buNone/>
            </a:pPr>
            <a:r>
              <a:rPr lang="en-US" dirty="0"/>
              <a:t>*George Washington was nominated to be president of the Convention.</a:t>
            </a:r>
          </a:p>
          <a:p>
            <a:pPr marL="0" indent="0">
              <a:buNone/>
            </a:pPr>
            <a:r>
              <a:rPr lang="en-US" dirty="0"/>
              <a:t>**James Madison took very careful notes of the debates and discussions during the Convention. </a:t>
            </a:r>
          </a:p>
          <a:p>
            <a:endParaRPr lang="en-US" dirty="0"/>
          </a:p>
        </p:txBody>
      </p:sp>
    </p:spTree>
    <p:extLst>
      <p:ext uri="{BB962C8B-B14F-4D97-AF65-F5344CB8AC3E}">
        <p14:creationId xmlns:p14="http://schemas.microsoft.com/office/powerpoint/2010/main" val="370670995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20" name="Picture 8" descr="http://www.archives.gov/exhibits/charters/images/charters_exhibit_zoom_images/constitution_1_of_4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69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www.archives.gov/exhibits/charters/images/charters_exhibit_zoom_images/constitution_2_of_4_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199" y="2074"/>
            <a:ext cx="5667982" cy="68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2823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down)">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wipe(down)">
                                      <p:cBhvr>
                                        <p:cTn id="12"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www.archives.gov/exhibits/charters/images/charters_exhibit_zoom_images/constitution_3_of_4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669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archives.gov/exhibits/charters/images/charters_exhibit_zoom_images/constitution_4_of_4_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198" y="0"/>
            <a:ext cx="5683801" cy="689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5876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down)">
                                      <p:cBhvr>
                                        <p:cTn id="1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File:Scene at the Signing of the Constitution of the United 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401" y="0"/>
            <a:ext cx="104502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9086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45459"/>
            <a:ext cx="10833847" cy="1045229"/>
          </a:xfrm>
        </p:spPr>
        <p:txBody>
          <a:bodyPr>
            <a:normAutofit fontScale="90000"/>
          </a:bodyPr>
          <a:lstStyle/>
          <a:p>
            <a:pPr lvl="0"/>
            <a:r>
              <a:rPr lang="en-US" dirty="0" smtClean="0"/>
              <a:t>II. Major </a:t>
            </a:r>
            <a:r>
              <a:rPr lang="en-US" dirty="0"/>
              <a:t>Arguments During The Constitutional Convention:</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historyteacher.net/AHAP/WebQuests/WQ-ConstitutionalConvention/ConstituitonalConventionP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804" y="1825625"/>
            <a:ext cx="7649596"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2591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59758" cy="1325563"/>
          </a:xfrm>
        </p:spPr>
        <p:txBody>
          <a:bodyPr>
            <a:normAutofit fontScale="90000"/>
          </a:bodyPr>
          <a:lstStyle/>
          <a:p>
            <a:pPr lvl="0"/>
            <a:r>
              <a:rPr lang="en-US" dirty="0" smtClean="0"/>
              <a:t>1. Representation </a:t>
            </a:r>
            <a:r>
              <a:rPr lang="en-US" dirty="0"/>
              <a:t>of Large &amp; Small States</a:t>
            </a:r>
            <a:r>
              <a:rPr lang="en-US" dirty="0" smtClean="0"/>
              <a:t>:</a:t>
            </a:r>
            <a:endParaRPr lang="en-US" dirty="0"/>
          </a:p>
        </p:txBody>
      </p:sp>
      <p:sp>
        <p:nvSpPr>
          <p:cNvPr id="3" name="Content Placeholder 2"/>
          <p:cNvSpPr>
            <a:spLocks noGrp="1"/>
          </p:cNvSpPr>
          <p:nvPr>
            <p:ph idx="1"/>
          </p:nvPr>
        </p:nvSpPr>
        <p:spPr>
          <a:xfrm>
            <a:off x="505609" y="1825624"/>
            <a:ext cx="11392349" cy="4650479"/>
          </a:xfrm>
        </p:spPr>
        <p:txBody>
          <a:bodyPr/>
          <a:lstStyle/>
          <a:p>
            <a:pPr lvl="0">
              <a:buFont typeface="Century Gothic" panose="020B0502020202020204" pitchFamily="34" charset="0"/>
              <a:buChar char="-"/>
            </a:pPr>
            <a:r>
              <a:rPr lang="en-US" dirty="0"/>
              <a:t>Large &amp; small states argued over how their state would be represented.</a:t>
            </a:r>
          </a:p>
          <a:p>
            <a:pPr lvl="0">
              <a:buFont typeface="Century Gothic" panose="020B0502020202020204" pitchFamily="34" charset="0"/>
              <a:buChar char="-"/>
            </a:pPr>
            <a:r>
              <a:rPr lang="en-US" dirty="0"/>
              <a:t>Large (population) states felt they should have more say (power).</a:t>
            </a:r>
          </a:p>
          <a:p>
            <a:pPr lvl="0">
              <a:buFont typeface="Century Gothic" panose="020B0502020202020204" pitchFamily="34" charset="0"/>
              <a:buChar char="-"/>
            </a:pPr>
            <a:r>
              <a:rPr lang="en-US" dirty="0"/>
              <a:t>Small (population) states felt they should have equal say (power).</a:t>
            </a:r>
          </a:p>
          <a:p>
            <a:pPr marL="0" indent="0">
              <a:buNone/>
            </a:pPr>
            <a:r>
              <a:rPr lang="en-US" u="sng" dirty="0"/>
              <a:t>Results</a:t>
            </a:r>
            <a:r>
              <a:rPr lang="en-US" dirty="0"/>
              <a:t>:</a:t>
            </a:r>
          </a:p>
          <a:p>
            <a:pPr lvl="0">
              <a:buFont typeface="Wingdings" panose="05000000000000000000" pitchFamily="2" charset="2"/>
              <a:buChar char="Ø"/>
            </a:pPr>
            <a:r>
              <a:rPr lang="en-US" dirty="0"/>
              <a:t>Two plans were proposed.</a:t>
            </a:r>
          </a:p>
          <a:p>
            <a:pPr lvl="0">
              <a:buFont typeface="Wingdings" panose="05000000000000000000" pitchFamily="2" charset="2"/>
              <a:buChar char="Ø"/>
            </a:pPr>
            <a:r>
              <a:rPr lang="en-US" dirty="0"/>
              <a:t>The debates over the issue of representation </a:t>
            </a:r>
            <a:r>
              <a:rPr lang="en-US" dirty="0" smtClean="0"/>
              <a:t>got </a:t>
            </a:r>
            <a:r>
              <a:rPr lang="en-US" dirty="0"/>
              <a:t>so heated, the Convention almost </a:t>
            </a:r>
            <a:r>
              <a:rPr lang="en-US" dirty="0" smtClean="0"/>
              <a:t>ended.</a:t>
            </a:r>
            <a:endParaRPr lang="en-US" dirty="0"/>
          </a:p>
          <a:p>
            <a:endParaRPr lang="en-US" dirty="0"/>
          </a:p>
        </p:txBody>
      </p:sp>
    </p:spTree>
    <p:extLst>
      <p:ext uri="{BB962C8B-B14F-4D97-AF65-F5344CB8AC3E}">
        <p14:creationId xmlns:p14="http://schemas.microsoft.com/office/powerpoint/2010/main" val="240269735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 Virginia </a:t>
            </a:r>
            <a:r>
              <a:rPr lang="en-US" dirty="0"/>
              <a:t>Plan: </a:t>
            </a:r>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large states.</a:t>
            </a:r>
          </a:p>
          <a:p>
            <a:pPr lvl="0">
              <a:buFont typeface="Century Gothic" panose="020B0502020202020204" pitchFamily="34" charset="0"/>
              <a:buChar char="-"/>
            </a:pPr>
            <a:r>
              <a:rPr lang="en-US" dirty="0"/>
              <a:t>Each state would be given a number of votes / delegates based on their states’ population.</a:t>
            </a:r>
          </a:p>
          <a:p>
            <a:pPr lvl="0">
              <a:buFont typeface="Century Gothic" panose="020B0502020202020204" pitchFamily="34" charset="0"/>
              <a:buChar char="-"/>
            </a:pPr>
            <a:r>
              <a:rPr lang="en-US" dirty="0"/>
              <a:t>Proposed by James Madison of Virginia.</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85383081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6"/>
          <p:cNvGraphicFramePr>
            <a:graphicFrameLocks noChangeAspect="1"/>
          </p:cNvGraphicFramePr>
          <p:nvPr>
            <p:extLst>
              <p:ext uri="{D42A27DB-BD31-4B8C-83A1-F6EECF244321}">
                <p14:modId xmlns:p14="http://schemas.microsoft.com/office/powerpoint/2010/main" val="2015795174"/>
              </p:ext>
            </p:extLst>
          </p:nvPr>
        </p:nvGraphicFramePr>
        <p:xfrm>
          <a:off x="509140" y="0"/>
          <a:ext cx="11173719" cy="6876882"/>
        </p:xfrm>
        <a:graphic>
          <a:graphicData uri="http://schemas.openxmlformats.org/presentationml/2006/ole">
            <mc:AlternateContent xmlns:mc="http://schemas.openxmlformats.org/markup-compatibility/2006">
              <mc:Choice xmlns:v="urn:schemas-microsoft-com:vml" Requires="v">
                <p:oleObj spid="_x0000_s4133" name="Photo Editor Photo" r:id="rId3" imgW="6163535" imgH="3580952" progId="MSPhotoEd.3">
                  <p:embed/>
                </p:oleObj>
              </mc:Choice>
              <mc:Fallback>
                <p:oleObj name="Photo Editor Photo" r:id="rId3" imgW="6163535" imgH="35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40" y="0"/>
                        <a:ext cx="11173719" cy="68768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3355581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New Jersey Plan:</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small states.</a:t>
            </a:r>
          </a:p>
          <a:p>
            <a:pPr lvl="0">
              <a:buFont typeface="Century Gothic" panose="020B0502020202020204" pitchFamily="34" charset="0"/>
              <a:buChar char="-"/>
            </a:pPr>
            <a:r>
              <a:rPr lang="en-US" dirty="0"/>
              <a:t>Each state would be given the same number of votes / delegates regardless of their states’ population.</a:t>
            </a:r>
          </a:p>
          <a:p>
            <a:pPr lvl="0">
              <a:buFont typeface="Century Gothic" panose="020B0502020202020204" pitchFamily="34" charset="0"/>
              <a:buChar char="-"/>
            </a:pPr>
            <a:r>
              <a:rPr lang="en-US" dirty="0"/>
              <a:t>Proposed by William Paterson of New Jersey.</a:t>
            </a:r>
          </a:p>
          <a:p>
            <a:endParaRPr lang="en-US" dirty="0"/>
          </a:p>
        </p:txBody>
      </p:sp>
    </p:spTree>
    <p:extLst>
      <p:ext uri="{BB962C8B-B14F-4D97-AF65-F5344CB8AC3E}">
        <p14:creationId xmlns:p14="http://schemas.microsoft.com/office/powerpoint/2010/main" val="14273855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7"/>
          <p:cNvGraphicFramePr>
            <a:graphicFrameLocks noChangeAspect="1"/>
          </p:cNvGraphicFramePr>
          <p:nvPr>
            <p:extLst>
              <p:ext uri="{D42A27DB-BD31-4B8C-83A1-F6EECF244321}">
                <p14:modId xmlns:p14="http://schemas.microsoft.com/office/powerpoint/2010/main" val="17806159"/>
              </p:ext>
            </p:extLst>
          </p:nvPr>
        </p:nvGraphicFramePr>
        <p:xfrm>
          <a:off x="1765151" y="0"/>
          <a:ext cx="9144000" cy="6858000"/>
        </p:xfrm>
        <a:graphic>
          <a:graphicData uri="http://schemas.openxmlformats.org/presentationml/2006/ole">
            <mc:AlternateContent xmlns:mc="http://schemas.openxmlformats.org/markup-compatibility/2006">
              <mc:Choice xmlns:v="urn:schemas-microsoft-com:vml" Requires="v">
                <p:oleObj spid="_x0000_s5154" name="Photo Editor Photo" r:id="rId3" imgW="6276190" imgH="4486901" progId="MSPhotoEd.3">
                  <p:embed/>
                </p:oleObj>
              </mc:Choice>
              <mc:Fallback>
                <p:oleObj name="Photo Editor Photo" r:id="rId3" imgW="6276190" imgH="448690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15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339588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867</TotalTime>
  <Words>973</Words>
  <Application>Microsoft Office PowerPoint</Application>
  <PresentationFormat>Widescreen</PresentationFormat>
  <Paragraphs>86</Paragraphs>
  <Slides>32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Century Gothic</vt:lpstr>
      <vt:lpstr>Corbel</vt:lpstr>
      <vt:lpstr>Wingdings</vt:lpstr>
      <vt:lpstr>Depth</vt:lpstr>
      <vt:lpstr>Photo Editor Photo</vt:lpstr>
      <vt:lpstr>I. Constitutional Convention (1787):</vt:lpstr>
      <vt:lpstr>PowerPoint Presentation</vt:lpstr>
      <vt:lpstr>PowerPoint Presentation</vt:lpstr>
      <vt:lpstr>II. Major Arguments During The Constitutional Convention: </vt:lpstr>
      <vt:lpstr>1. Representation of Large &amp; Small States:</vt:lpstr>
      <vt:lpstr>a. Virginia Plan: </vt:lpstr>
      <vt:lpstr>PowerPoint Presentation</vt:lpstr>
      <vt:lpstr>b. New Jersey Plan:</vt:lpstr>
      <vt:lpstr>PowerPoint Presentation</vt:lpstr>
      <vt:lpstr>A. Solution = The Great Compromise:</vt:lpstr>
      <vt:lpstr>Results:</vt:lpstr>
      <vt:lpstr>PowerPoint Presentation</vt:lpstr>
      <vt:lpstr>PowerPoint Presentation</vt:lpstr>
      <vt:lpstr>2. Slavery:</vt:lpstr>
      <vt:lpstr>PowerPoint Presentation</vt:lpstr>
      <vt:lpstr>PowerPoint Presentation</vt:lpstr>
      <vt:lpstr>PowerPoint Presentation</vt:lpstr>
      <vt:lpstr>3. Representation of the Slave Population:</vt:lpstr>
      <vt:lpstr>PowerPoint Presentation</vt:lpstr>
      <vt:lpstr>4. Ratification of the Constitution:</vt:lpstr>
      <vt:lpstr>A. Anti-Federalists:</vt:lpstr>
      <vt:lpstr>B. Federalists:</vt:lpstr>
      <vt:lpstr>PowerPoint Presentation</vt:lpstr>
      <vt:lpstr>PowerPoint Presentation</vt:lpstr>
      <vt:lpstr>PowerPoint Presentation</vt:lpstr>
      <vt:lpstr>III. The Constitution Was Ratified (1789):</vt:lpstr>
      <vt:lpstr>PowerPoint Presentation</vt:lpstr>
      <vt:lpstr>PowerPoint Presentation</vt:lpstr>
      <vt:lpstr>PowerPoint Presentation</vt:lpstr>
      <vt:lpstr>PowerPoint Presentation</vt:lpstr>
      <vt:lpstr>PowerPoint Presentation</vt:lpstr>
      <vt:lpstr>PowerPoint Presentation</vt:lpstr>
    </vt:vector>
  </TitlesOfParts>
  <Company>BCSD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Stepanek</dc:creator>
  <cp:lastModifiedBy>Scott Stepanek</cp:lastModifiedBy>
  <cp:revision>42</cp:revision>
  <dcterms:created xsi:type="dcterms:W3CDTF">2013-12-17T17:33:13Z</dcterms:created>
  <dcterms:modified xsi:type="dcterms:W3CDTF">2014-02-10T18:03:52Z</dcterms:modified>
</cp:coreProperties>
</file>