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sldIdLst>
    <p:sldId id="302" r:id="rId5"/>
    <p:sldId id="309" r:id="rId6"/>
    <p:sldId id="298" r:id="rId7"/>
    <p:sldId id="275" r:id="rId8"/>
    <p:sldId id="306" r:id="rId9"/>
    <p:sldId id="257" r:id="rId10"/>
    <p:sldId id="281" r:id="rId11"/>
    <p:sldId id="259" r:id="rId12"/>
    <p:sldId id="260" r:id="rId13"/>
    <p:sldId id="262" r:id="rId14"/>
    <p:sldId id="261" r:id="rId15"/>
    <p:sldId id="263" r:id="rId16"/>
    <p:sldId id="264" r:id="rId17"/>
    <p:sldId id="265" r:id="rId18"/>
    <p:sldId id="270" r:id="rId19"/>
    <p:sldId id="308" r:id="rId20"/>
    <p:sldId id="313" r:id="rId21"/>
    <p:sldId id="311" r:id="rId22"/>
    <p:sldId id="25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53FBF2-BDB7-4524-847D-67A5F919AE60}" v="227" dt="2020-04-04T20:36:38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0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1834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98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9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8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4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9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7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0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4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0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8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7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00B0F0"/>
            </a:gs>
            <a:gs pos="8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CF17D-3D4E-4B80-9A76-4EA60DC10DD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D6796-D961-4E66-9DA6-20AD550C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04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eb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nymag.com/scienceofus/2016/01/how-expressing-gratitude-change-your-brain.html" TargetMode="External"/><Relationship Id="rId3" Type="http://schemas.openxmlformats.org/officeDocument/2006/relationships/hyperlink" Target="http://greatergood.berkeley.edu/pdfs/GratitudePDFs/2Wood-GratitudeWell-BeingReview.pdf" TargetMode="External"/><Relationship Id="rId7" Type="http://schemas.openxmlformats.org/officeDocument/2006/relationships/hyperlink" Target="http://happierhuman.com/the-science-of-gratitude/" TargetMode="External"/><Relationship Id="rId2" Type="http://schemas.openxmlformats.org/officeDocument/2006/relationships/hyperlink" Target="http://greatergood.berkeley.edu/pdfs/GratitudePDFs/5Watkins-GratitudeHappines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ychologytoday.com/blog/what-mentally-strong-people-dont-do/201504/7-scientifically-proven-benefits-gratitude" TargetMode="External"/><Relationship Id="rId5" Type="http://schemas.openxmlformats.org/officeDocument/2006/relationships/hyperlink" Target="http://greatergood.berkeley.edu/article/item/a_lesson_in_thanks/" TargetMode="External"/><Relationship Id="rId4" Type="http://schemas.openxmlformats.org/officeDocument/2006/relationships/hyperlink" Target="http://greatergood.berkeley.edu/article/item/pay_it_forwar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ratitude, Grateful, Prayer, Thanks, Blessings, Ope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192" r="1928" b="26495"/>
          <a:stretch/>
        </p:blipFill>
        <p:spPr bwMode="auto">
          <a:xfrm>
            <a:off x="4887033" y="32466"/>
            <a:ext cx="5772667" cy="58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-1"/>
            <a:ext cx="876193" cy="68810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7916" y="1041140"/>
            <a:ext cx="4428084" cy="3218952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00B0F0"/>
                </a:solidFill>
              </a:rPr>
              <a:t>The </a:t>
            </a:r>
            <a:r>
              <a:rPr lang="en-US" sz="6000" b="1" dirty="0">
                <a:solidFill>
                  <a:srgbClr val="00B0F0"/>
                </a:solidFill>
              </a:rPr>
              <a:t>TOP TEN REASONS </a:t>
            </a:r>
            <a:br>
              <a:rPr lang="en-US" sz="6000" b="1" dirty="0">
                <a:solidFill>
                  <a:srgbClr val="FFC000"/>
                </a:solidFill>
              </a:rPr>
            </a:br>
            <a:r>
              <a:rPr lang="en-US" sz="6000" b="1" dirty="0"/>
              <a:t>to start practicing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431270" y="6450314"/>
            <a:ext cx="6108101" cy="1117687"/>
          </a:xfrm>
        </p:spPr>
        <p:txBody>
          <a:bodyPr/>
          <a:lstStyle/>
          <a:p>
            <a:r>
              <a:rPr lang="en-US" dirty="0"/>
              <a:t>All Rights Reserved  © 2016 www.DailyDI.org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7916" y="4625964"/>
            <a:ext cx="497740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rgbClr val="002060"/>
                </a:solidFill>
                <a:highlight>
                  <a:srgbClr val="FFFF00"/>
                </a:highlight>
              </a:rPr>
              <a:t>GRATITUDE</a:t>
            </a:r>
          </a:p>
        </p:txBody>
      </p:sp>
    </p:spTree>
    <p:extLst>
      <p:ext uri="{BB962C8B-B14F-4D97-AF65-F5344CB8AC3E}">
        <p14:creationId xmlns:p14="http://schemas.microsoft.com/office/powerpoint/2010/main" val="2874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88"/>
    </mc:Choice>
    <mc:Fallback xmlns="">
      <p:transition spd="slow" advClick="0" advTm="59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656" y="753228"/>
            <a:ext cx="7562989" cy="1080938"/>
          </a:xfrm>
        </p:spPr>
        <p:txBody>
          <a:bodyPr/>
          <a:lstStyle/>
          <a:p>
            <a:r>
              <a:rPr lang="en-US" dirty="0"/>
              <a:t>GRATITUDE CAN </a:t>
            </a:r>
            <a:br>
              <a:rPr lang="en-US" dirty="0"/>
            </a:br>
            <a:r>
              <a:rPr lang="en-US" dirty="0"/>
              <a:t>MAKE YOU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656" y="2137411"/>
            <a:ext cx="8610794" cy="472059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Gratitude helps people recover from traumatic events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People who practice gratitude are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2400" dirty="0"/>
              <a:t>-more resilient (able to bounce back)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2400" dirty="0"/>
              <a:t>-less likely to hold a grudge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-less likely to respond 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  negatively to the negative 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  actions of others</a:t>
            </a:r>
          </a:p>
          <a:p>
            <a:pPr marL="364711" lvl="1" indent="0">
              <a:lnSpc>
                <a:spcPct val="100000"/>
              </a:lnSpc>
              <a:buNone/>
              <a:tabLst>
                <a:tab pos="3721100" algn="l"/>
              </a:tabLst>
            </a:pPr>
            <a:r>
              <a:rPr lang="en-US" sz="2400" dirty="0"/>
              <a:t>-find the good in all situations</a:t>
            </a:r>
          </a:p>
          <a:p>
            <a:pPr>
              <a:tabLst>
                <a:tab pos="3721100" algn="l"/>
              </a:tabLs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56738" y="754528"/>
            <a:ext cx="3890909" cy="843096"/>
          </a:xfrm>
          <a:prstGeom prst="rect">
            <a:avLst/>
          </a:prstGeom>
        </p:spPr>
        <p:txBody>
          <a:bodyPr wrap="squar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F09415"/>
                </a:solidFill>
                <a:ea typeface="+mj-ea"/>
                <a:cs typeface="+mj-cs"/>
              </a:rPr>
              <a:t>RESILIENT</a:t>
            </a:r>
            <a:endParaRPr lang="en-US" sz="5000" b="1" dirty="0"/>
          </a:p>
        </p:txBody>
      </p:sp>
      <p:sp>
        <p:nvSpPr>
          <p:cNvPr id="6" name="Rectangle 5"/>
          <p:cNvSpPr/>
          <p:nvPr/>
        </p:nvSpPr>
        <p:spPr>
          <a:xfrm>
            <a:off x="10968121" y="669813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B7E3D-6881-460A-9215-A30ED15D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555" y="3690425"/>
            <a:ext cx="3969437" cy="2931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5"/>
    </mc:Choice>
    <mc:Fallback xmlns="">
      <p:transition spd="slow" advClick="0" advTm="1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GRATITUDE CAN HELP YOU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890" y="2144111"/>
            <a:ext cx="5977710" cy="471389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000" dirty="0"/>
              <a:t>When people practice gratitude, they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get more hours of sleep each night 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spend less time trying to fall asleep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feel more refreshed when they wake up</a:t>
            </a:r>
          </a:p>
          <a:p>
            <a:pPr>
              <a:lnSpc>
                <a:spcPct val="120000"/>
              </a:lnSpc>
            </a:pPr>
            <a:endParaRPr lang="en-US" sz="3500" dirty="0"/>
          </a:p>
          <a:p>
            <a:pPr>
              <a:lnSpc>
                <a:spcPct val="120000"/>
              </a:lnSpc>
            </a:pPr>
            <a:r>
              <a:rPr lang="en-US" sz="3500" dirty="0"/>
              <a:t>BETTER SLEEP HAS LOTS of BENEFITS such as better overall well-being &amp; less physical illness.</a:t>
            </a:r>
          </a:p>
          <a:p>
            <a:pPr>
              <a:lnSpc>
                <a:spcPct val="120000"/>
              </a:lnSpc>
            </a:pP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7406990" y="788308"/>
            <a:ext cx="1936260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5AA6C0">
                    <a:lumMod val="60000"/>
                    <a:lumOff val="40000"/>
                  </a:srgbClr>
                </a:solidFill>
                <a:ea typeface="+mj-ea"/>
                <a:cs typeface="+mj-cs"/>
              </a:rPr>
              <a:t>SLEEP</a:t>
            </a:r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1044243" y="664615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8" name="Picture 7" descr="A picture containing person, man, looking, holding&#10;&#10;Description automatically generated">
            <a:extLst>
              <a:ext uri="{FF2B5EF4-FFF2-40B4-BE49-F238E27FC236}">
                <a16:creationId xmlns:a16="http://schemas.microsoft.com/office/drawing/2014/main" id="{B1E75661-2662-4CE1-9666-2D3E3CFB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28" y="3693268"/>
            <a:ext cx="3730172" cy="1954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5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27"/>
    </mc:Choice>
    <mc:Fallback xmlns="">
      <p:transition spd="slow" advClick="0" advTm="1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813" y="753228"/>
            <a:ext cx="4136405" cy="1080938"/>
          </a:xfrm>
        </p:spPr>
        <p:txBody>
          <a:bodyPr>
            <a:normAutofit/>
          </a:bodyPr>
          <a:lstStyle/>
          <a:p>
            <a:r>
              <a:rPr lang="en-US" sz="2500" dirty="0"/>
              <a:t>GRATITUDE CAN IMPROVE</a:t>
            </a:r>
            <a:endParaRPr lang="en-US" sz="25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48" y="2336878"/>
            <a:ext cx="7210396" cy="45211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Gratitude reduces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anger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resentment 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frustration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regret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desire to retaliate or get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2400" dirty="0"/>
              <a:t>  back at others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stress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ANXIETY &amp;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DEPRESSION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949093"/>
            <a:ext cx="4052288" cy="689207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ea typeface="+mj-ea"/>
                <a:cs typeface="+mj-cs"/>
              </a:rPr>
              <a:t>MENTAL HEALTH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0968120" y="753228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7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6" name="Picture 5" descr="A person sitting on a table&#10;&#10;Description automatically generated">
            <a:extLst>
              <a:ext uri="{FF2B5EF4-FFF2-40B4-BE49-F238E27FC236}">
                <a16:creationId xmlns:a16="http://schemas.microsoft.com/office/drawing/2014/main" id="{8E6C1BAA-A0DE-4EB1-B8BD-EC150283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78" y="2863125"/>
            <a:ext cx="4035861" cy="2612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0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335"/>
    </mc:Choice>
    <mc:Fallback xmlns="">
      <p:transition spd="slow" advClick="0" advTm="1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718" y="838202"/>
            <a:ext cx="4604377" cy="995966"/>
          </a:xfrm>
        </p:spPr>
        <p:txBody>
          <a:bodyPr>
            <a:normAutofit fontScale="90000"/>
          </a:bodyPr>
          <a:lstStyle/>
          <a:p>
            <a:r>
              <a:rPr lang="en-US" dirty="0"/>
              <a:t>GRATITUDE CAN IMPROVE</a:t>
            </a:r>
            <a:endParaRPr lang="en-US" sz="40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263" y="2084628"/>
            <a:ext cx="5312979" cy="464087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Gratitude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strengthens the immune system – KEEP YOU HEALTHY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reduces symptoms of illness such as aches and pains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People who practice gratitude are more active and physically fit &amp; make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  better choices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7593" y="625980"/>
            <a:ext cx="2726541" cy="1458649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ea typeface="+mj-ea"/>
                <a:cs typeface="+mj-cs"/>
              </a:rPr>
              <a:t>PHYSICAL</a:t>
            </a:r>
          </a:p>
          <a:p>
            <a:r>
              <a:rPr lang="en-US" sz="4500" b="1" dirty="0">
                <a:solidFill>
                  <a:srgbClr val="FFFF00"/>
                </a:solidFill>
                <a:ea typeface="+mj-ea"/>
                <a:cs typeface="+mj-cs"/>
              </a:rPr>
              <a:t>HEALTH</a:t>
            </a:r>
            <a:endParaRPr lang="en-US" sz="45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1970" y="729096"/>
            <a:ext cx="120051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945B6-5EA5-4B64-B136-0AAA241C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40" y="3978035"/>
            <a:ext cx="3357640" cy="1856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726"/>
    </mc:Choice>
    <mc:Fallback xmlns="">
      <p:transition spd="slow" advClick="0" advTm="1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195" y="753228"/>
            <a:ext cx="5910708" cy="1080938"/>
          </a:xfrm>
        </p:spPr>
        <p:txBody>
          <a:bodyPr>
            <a:normAutofit/>
          </a:bodyPr>
          <a:lstStyle/>
          <a:p>
            <a:r>
              <a:rPr lang="en-US" dirty="0"/>
              <a:t>GRATITUDE CAN HELP YOU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717" y="2505456"/>
            <a:ext cx="7210396" cy="35993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Grateful youth are 20% more likely to do well in school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because gratitude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to increased self-esteem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self-worth.  You learn to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what really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96267" y="764648"/>
            <a:ext cx="10534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9.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3F71D5FD-F546-4F3E-A619-6BCE71B46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03" y="3875315"/>
            <a:ext cx="3779097" cy="2127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6A557-5C76-4F64-893D-ABCE09B03497}"/>
              </a:ext>
            </a:extLst>
          </p:cNvPr>
          <p:cNvSpPr txBox="1"/>
          <p:nvPr/>
        </p:nvSpPr>
        <p:spPr>
          <a:xfrm>
            <a:off x="7187609" y="764648"/>
            <a:ext cx="3083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FFFF"/>
                </a:solidFill>
              </a:rPr>
              <a:t>ACHIEVE</a:t>
            </a:r>
            <a:endParaRPr lang="en-US" sz="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7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997"/>
    </mc:Choice>
    <mc:Fallback xmlns="">
      <p:transition spd="slow" advClick="0" advTm="1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88" y="753228"/>
            <a:ext cx="8876714" cy="1080938"/>
          </a:xfrm>
        </p:spPr>
        <p:txBody>
          <a:bodyPr/>
          <a:lstStyle/>
          <a:p>
            <a:r>
              <a:rPr lang="en-US" b="1" dirty="0"/>
              <a:t>GRATITUDE CAN LEAD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564" y="1922779"/>
            <a:ext cx="7210396" cy="49352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Grateful people are:</a:t>
            </a:r>
          </a:p>
          <a:p>
            <a:r>
              <a:rPr lang="en-US" sz="3200" dirty="0"/>
              <a:t>more productive</a:t>
            </a:r>
          </a:p>
          <a:p>
            <a:r>
              <a:rPr lang="en-US" sz="3200" dirty="0"/>
              <a:t>find jobs that allow</a:t>
            </a:r>
          </a:p>
          <a:p>
            <a:pPr marL="0" indent="0">
              <a:buNone/>
            </a:pPr>
            <a:r>
              <a:rPr lang="en-US" sz="3200" dirty="0"/>
              <a:t> them to do things </a:t>
            </a:r>
          </a:p>
          <a:p>
            <a:pPr marL="0" indent="0">
              <a:buNone/>
            </a:pPr>
            <a:r>
              <a:rPr lang="en-US" sz="3200" dirty="0"/>
              <a:t> they enjoy in life</a:t>
            </a:r>
          </a:p>
          <a:p>
            <a:r>
              <a:rPr lang="en-US" sz="3200" dirty="0"/>
              <a:t>Have more </a:t>
            </a:r>
          </a:p>
          <a:p>
            <a:pPr marL="0" indent="0">
              <a:buNone/>
            </a:pPr>
            <a:r>
              <a:rPr lang="en-US" sz="3200" dirty="0"/>
              <a:t>  overall life </a:t>
            </a:r>
          </a:p>
          <a:p>
            <a:pPr marL="0" indent="0">
              <a:buNone/>
            </a:pPr>
            <a:r>
              <a:rPr lang="en-US" sz="3200" dirty="0"/>
              <a:t>  satisfaction!</a:t>
            </a:r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976075" y="811712"/>
            <a:ext cx="2713717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00FF00"/>
                </a:solidFill>
              </a:rPr>
              <a:t>SUCCESS</a:t>
            </a:r>
            <a:endParaRPr lang="en-US" sz="5000" dirty="0">
              <a:solidFill>
                <a:srgbClr val="00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24931" y="753228"/>
            <a:ext cx="146706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10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A0F4E0-0428-4FFC-9A65-1DDCC9EE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95" y="2458721"/>
            <a:ext cx="4399278" cy="439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9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93"/>
    </mc:Choice>
    <mc:Fallback xmlns="">
      <p:transition spd="slow" advClick="0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F788-ED4B-4991-9F61-A1690AD9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HOW TO PRACTICE GRATITUDE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0F59E-4304-4B32-A421-D159D0507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336875"/>
            <a:ext cx="9144000" cy="4521125"/>
          </a:xfrm>
        </p:spPr>
        <p:txBody>
          <a:bodyPr>
            <a:normAutofit/>
          </a:bodyPr>
          <a:lstStyle/>
          <a:p>
            <a:r>
              <a:rPr lang="en-US" dirty="0"/>
              <a:t>Keep a Gratitude Journal – see examples on my website.</a:t>
            </a:r>
          </a:p>
          <a:p>
            <a:endParaRPr lang="en-US" dirty="0"/>
          </a:p>
          <a:p>
            <a:r>
              <a:rPr lang="en-US" dirty="0"/>
              <a:t>Create a Gratitude Jar – see directions on my website.</a:t>
            </a:r>
          </a:p>
          <a:p>
            <a:endParaRPr lang="en-US" dirty="0"/>
          </a:p>
          <a:p>
            <a:r>
              <a:rPr lang="en-US" dirty="0"/>
              <a:t>Use a Gratitude App – apps like 3 Good Things &amp; </a:t>
            </a:r>
            <a:r>
              <a:rPr lang="en-US" dirty="0" err="1"/>
              <a:t>gthx:Gratitude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Talk to a friend/family member about what makes you thankful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585"/>
    </mc:Choice>
    <mc:Fallback xmlns="">
      <p:transition spd="slow" advClick="0" advTm="1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A3AE-622D-4BAB-8AEA-1CAE1907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715704" cy="1080938"/>
          </a:xfrm>
        </p:spPr>
        <p:txBody>
          <a:bodyPr/>
          <a:lstStyle/>
          <a:p>
            <a:r>
              <a:rPr lang="en-US" dirty="0"/>
              <a:t>Try out some of these ideas to show gratitude each 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F0C0-2EB0-43E7-950B-B31EB298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74942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en-US" dirty="0"/>
              <a:t>Say please &amp; thank you    </a:t>
            </a:r>
          </a:p>
          <a:p>
            <a:pPr marL="342900" indent="-342900"/>
            <a:r>
              <a:rPr lang="en-US" dirty="0"/>
              <a:t>Help someone less fortunate   </a:t>
            </a:r>
          </a:p>
          <a:p>
            <a:pPr marL="342900" indent="-342900"/>
            <a:r>
              <a:rPr lang="en-US" dirty="0"/>
              <a:t>say thanks before meals</a:t>
            </a:r>
          </a:p>
          <a:p>
            <a:pPr marL="342900" indent="-342900"/>
            <a:r>
              <a:rPr lang="en-US" dirty="0"/>
              <a:t>compliment others          </a:t>
            </a:r>
          </a:p>
          <a:p>
            <a:pPr marL="342900" indent="-342900"/>
            <a:r>
              <a:rPr lang="en-US" dirty="0"/>
              <a:t>look for the positives              </a:t>
            </a:r>
          </a:p>
          <a:p>
            <a:pPr marL="342900" indent="-342900"/>
            <a:r>
              <a:rPr lang="en-US" dirty="0"/>
              <a:t>give someone a gift</a:t>
            </a:r>
          </a:p>
          <a:p>
            <a:pPr marL="342900" indent="-342900"/>
            <a:r>
              <a:rPr lang="en-US" dirty="0"/>
              <a:t>send a thank you note      </a:t>
            </a:r>
          </a:p>
          <a:p>
            <a:pPr marL="342900" indent="-342900"/>
            <a:r>
              <a:rPr lang="en-US" dirty="0"/>
              <a:t>make a donation                    </a:t>
            </a:r>
          </a:p>
          <a:p>
            <a:pPr marL="342900" indent="-342900"/>
            <a:r>
              <a:rPr lang="en-US" dirty="0"/>
              <a:t>take  a gratitude walk</a:t>
            </a:r>
          </a:p>
          <a:p>
            <a:pPr marL="342900" indent="-342900"/>
            <a:r>
              <a:rPr lang="en-US" dirty="0"/>
              <a:t>post thank you notes around your home        </a:t>
            </a:r>
          </a:p>
          <a:p>
            <a:pPr marL="342900" indent="-342900"/>
            <a:r>
              <a:rPr lang="en-US" dirty="0"/>
              <a:t>post thank-you note in your windows for health workers           </a:t>
            </a:r>
          </a:p>
          <a:p>
            <a:pPr marL="342900" indent="-342900"/>
            <a:r>
              <a:rPr lang="en-US" dirty="0"/>
              <a:t>keep a personal or family journal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76"/>
    </mc:Choice>
    <mc:Fallback xmlns="">
      <p:transition spd="slow" advClick="0" advTm="2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425FBD56-7104-491D-9A2A-BC64B29CE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359" y="914556"/>
            <a:ext cx="8891283" cy="50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9000"/>
    </mc:Choice>
    <mc:Fallback xmlns="">
      <p:transition spd="slow" advClick="0" advTm="1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http://greatergood.berkeley.edu/pdfs/GratitudePDFs/5Watkins-GratitudeHappiness.pdf</a:t>
            </a:r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http://greatergood.berkeley.edu/pdfs/GratitudePDFs/2Wood-GratitudeWell-BeingReview.pdf</a:t>
            </a:r>
            <a:endParaRPr lang="en-US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http://greatergood.berkeley.edu/article/item/pay_it_forward</a:t>
            </a:r>
            <a:endParaRPr lang="en-US" dirty="0"/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http://greatergood.berkeley.edu/article/item/a_lesson_in_thanks/</a:t>
            </a:r>
            <a:endParaRPr lang="en-US" dirty="0"/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https://www.psychologytoday.com/blog/what-mentally-strong-people-dont-do/201504/7-scientifically-proven-benefits-gratitude</a:t>
            </a:r>
            <a:endParaRPr lang="en-US" dirty="0"/>
          </a:p>
          <a:p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http://happierhuman.com/the-science-of-gratitude/</a:t>
            </a:r>
            <a:endParaRPr lang="en-US" dirty="0"/>
          </a:p>
          <a:p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http://nymag.com/scienceofus/2016/01/how-expressing-gratitude-change-your-brain.html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d Presidentâs 25 Reasons To Be Thankful!">
            <a:hlinkClick r:id="" action="ppaction://media"/>
            <a:extLst>
              <a:ext uri="{FF2B5EF4-FFF2-40B4-BE49-F238E27FC236}">
                <a16:creationId xmlns:a16="http://schemas.microsoft.com/office/drawing/2014/main" id="{31DA978A-E07D-4258-A60F-7663A91D1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474" y="499962"/>
            <a:ext cx="10640435" cy="59852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53627-411A-4EDD-92B4-B8CBC7C168DA}"/>
              </a:ext>
            </a:extLst>
          </p:cNvPr>
          <p:cNvSpPr txBox="1"/>
          <p:nvPr/>
        </p:nvSpPr>
        <p:spPr>
          <a:xfrm>
            <a:off x="1881759" y="130629"/>
            <a:ext cx="842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Kid President – 25 Things To be Thankful For</a:t>
            </a:r>
          </a:p>
        </p:txBody>
      </p:sp>
    </p:spTree>
    <p:extLst>
      <p:ext uri="{BB962C8B-B14F-4D97-AF65-F5344CB8AC3E}">
        <p14:creationId xmlns:p14="http://schemas.microsoft.com/office/powerpoint/2010/main" val="42555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7393"/>
    </mc:Choice>
    <mc:Fallback xmlns="">
      <p:transition spd="slow" advClick="0" advTm="22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641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WHAT IS GRATITUDE?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50" y="2336875"/>
            <a:ext cx="8176551" cy="41782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According to Google, Gratitude is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“The quality of being </a:t>
            </a:r>
            <a:r>
              <a:rPr lang="en-US" sz="4000" b="1" dirty="0"/>
              <a:t>THANKFUL</a:t>
            </a:r>
            <a:r>
              <a:rPr lang="en-US" sz="4000" dirty="0"/>
              <a:t>; readiness to show </a:t>
            </a:r>
            <a:r>
              <a:rPr lang="en-US" sz="4000" b="1" dirty="0"/>
              <a:t>appreciation</a:t>
            </a:r>
            <a:r>
              <a:rPr lang="en-US" sz="4000" dirty="0"/>
              <a:t> for and to </a:t>
            </a:r>
            <a:r>
              <a:rPr lang="en-US" sz="4000" b="1" dirty="0"/>
              <a:t>return kindness</a:t>
            </a:r>
            <a:r>
              <a:rPr lang="en-US" sz="4000" dirty="0"/>
              <a:t>.”</a:t>
            </a: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445448DC-7C0F-411E-B4FA-C1537DFFEC72}"/>
              </a:ext>
            </a:extLst>
          </p:cNvPr>
          <p:cNvSpPr/>
          <p:nvPr/>
        </p:nvSpPr>
        <p:spPr>
          <a:xfrm>
            <a:off x="7921014" y="935889"/>
            <a:ext cx="781878" cy="71561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1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42"/>
    </mc:Choice>
    <mc:Fallback xmlns="">
      <p:transition spd="slow" advClick="0" advTm="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53228"/>
            <a:ext cx="7720644" cy="1080938"/>
          </a:xfrm>
        </p:spPr>
        <p:txBody>
          <a:bodyPr>
            <a:noAutofit/>
          </a:bodyPr>
          <a:lstStyle/>
          <a:p>
            <a:r>
              <a:rPr lang="en-US" sz="4500" dirty="0"/>
              <a:t>WHY SHOULD I BE </a:t>
            </a:r>
            <a:r>
              <a:rPr lang="en-US" sz="4500" dirty="0">
                <a:solidFill>
                  <a:srgbClr val="FFC000"/>
                </a:solidFill>
              </a:rPr>
              <a:t>GRATEFUL?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44" y="2336876"/>
            <a:ext cx="8155778" cy="46873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HERE are the </a:t>
            </a:r>
            <a:r>
              <a:rPr lang="en-US" sz="7500" b="1" dirty="0">
                <a:solidFill>
                  <a:srgbClr val="FFFF00"/>
                </a:solidFill>
              </a:rPr>
              <a:t>TOP TEN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00FF00"/>
                </a:solidFill>
              </a:rPr>
              <a:t>BENEFITS</a:t>
            </a:r>
            <a:r>
              <a:rPr lang="en-US" sz="4000" dirty="0"/>
              <a:t>  to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500" b="1" u="sng" dirty="0">
                <a:solidFill>
                  <a:srgbClr val="00FF00"/>
                </a:solidFill>
                <a:latin typeface="Segoe Print" pitchFamily="2" charset="0"/>
              </a:rPr>
              <a:t>Practicing Gratitude</a:t>
            </a:r>
            <a:r>
              <a:rPr lang="en-US" sz="5500" b="1" u="sng" dirty="0">
                <a:solidFill>
                  <a:srgbClr val="00FF00"/>
                </a:solidFill>
              </a:rPr>
              <a:t>.</a:t>
            </a:r>
            <a:endParaRPr lang="en-US" sz="5500" b="1" u="sng" dirty="0"/>
          </a:p>
        </p:txBody>
      </p:sp>
    </p:spTree>
    <p:extLst>
      <p:ext uri="{BB962C8B-B14F-4D97-AF65-F5344CB8AC3E}">
        <p14:creationId xmlns:p14="http://schemas.microsoft.com/office/powerpoint/2010/main" val="31522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3"/>
    </mc:Choice>
    <mc:Fallback xmlns="">
      <p:transition spd="slow" advClick="0" advTm="55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0000">
              <a:srgbClr val="00B0F0"/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6DF31-1415-46CD-8E03-6E051577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rgbClr val="00B0F0"/>
                </a:solidFill>
              </a:rPr>
              <a:t>Top 10 reasons to practice GRATITUDE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4BCAB-DC07-4EEF-8C43-93AD6E53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GRATITUDE…</a:t>
            </a:r>
          </a:p>
          <a:p>
            <a:pPr marL="457200" indent="-457200">
              <a:buAutoNum type="arabicPeriod"/>
            </a:pPr>
            <a:r>
              <a:rPr lang="en-US" sz="2000" dirty="0"/>
              <a:t>MAKES YOU HAPPY</a:t>
            </a:r>
          </a:p>
          <a:p>
            <a:pPr marL="457200" indent="-457200">
              <a:buAutoNum type="arabicPeriod"/>
            </a:pPr>
            <a:r>
              <a:rPr lang="en-US" sz="2000" dirty="0"/>
              <a:t>HELPS YOU MAKE FRIENDS</a:t>
            </a:r>
          </a:p>
          <a:p>
            <a:pPr marL="457200" indent="-457200">
              <a:buAutoNum type="arabicPeriod"/>
            </a:pPr>
            <a:r>
              <a:rPr lang="en-US" sz="2000" dirty="0"/>
              <a:t>TEACHES YOU TO BE A BETTER FRIEND</a:t>
            </a:r>
          </a:p>
          <a:p>
            <a:pPr marL="457200" indent="-457200">
              <a:buAutoNum type="arabicPeriod"/>
            </a:pPr>
            <a:r>
              <a:rPr lang="en-US" sz="2000" dirty="0"/>
              <a:t>MAKES YOU BE A BETTER PERSON</a:t>
            </a:r>
          </a:p>
          <a:p>
            <a:pPr marL="457200" indent="-457200">
              <a:buAutoNum type="arabicPeriod"/>
            </a:pPr>
            <a:r>
              <a:rPr lang="en-US" sz="2000" dirty="0"/>
              <a:t>HELP YOU TO FEEL STRONGER – PHYSICALLY &amp; EMOTIONALLY</a:t>
            </a:r>
          </a:p>
          <a:p>
            <a:pPr marL="457200" indent="-457200">
              <a:buAutoNum type="arabicPeriod"/>
            </a:pPr>
            <a:r>
              <a:rPr lang="en-US" sz="2000" dirty="0"/>
              <a:t>ALLOWS YOU TO SLEEP</a:t>
            </a:r>
          </a:p>
          <a:p>
            <a:pPr marL="457200" indent="-457200">
              <a:buAutoNum type="arabicPeriod"/>
            </a:pPr>
            <a:r>
              <a:rPr lang="en-US" sz="2000" dirty="0"/>
              <a:t>IMPROVES YOUR MENTAL HEALTH</a:t>
            </a:r>
          </a:p>
          <a:p>
            <a:pPr marL="457200" indent="-457200">
              <a:buAutoNum type="arabicPeriod"/>
            </a:pPr>
            <a:r>
              <a:rPr lang="en-US" sz="2000" dirty="0"/>
              <a:t>HELPS YOU ACHIEVE</a:t>
            </a:r>
          </a:p>
          <a:p>
            <a:pPr marL="457200" indent="-457200">
              <a:buAutoNum type="arabicPeriod"/>
            </a:pPr>
            <a:r>
              <a:rPr lang="en-US" sz="2000" dirty="0"/>
              <a:t>MAKES YOU HEALTHIER</a:t>
            </a:r>
          </a:p>
          <a:p>
            <a:pPr marL="457200" indent="-457200">
              <a:buAutoNum type="arabicPeriod"/>
            </a:pPr>
            <a:r>
              <a:rPr lang="en-US" sz="2000" dirty="0"/>
              <a:t>LEADS TO SUCCESS</a:t>
            </a:r>
          </a:p>
        </p:txBody>
      </p:sp>
    </p:spTree>
    <p:extLst>
      <p:ext uri="{BB962C8B-B14F-4D97-AF65-F5344CB8AC3E}">
        <p14:creationId xmlns:p14="http://schemas.microsoft.com/office/powerpoint/2010/main" val="5369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24"/>
    </mc:Choice>
    <mc:Fallback xmlns="">
      <p:transition spd="slow" advClick="0" advTm="1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GRATITUDE CAN MAKE YOU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248" y="2336880"/>
            <a:ext cx="7827204" cy="4682763"/>
          </a:xfrm>
        </p:spPr>
        <p:txBody>
          <a:bodyPr>
            <a:normAutofit/>
          </a:bodyPr>
          <a:lstStyle/>
          <a:p>
            <a:r>
              <a:rPr lang="en-US" sz="3000" dirty="0"/>
              <a:t>Gratitude increases POSITIVE EMOTIONS</a:t>
            </a:r>
          </a:p>
          <a:p>
            <a:pPr lvl="1"/>
            <a:r>
              <a:rPr lang="en-US" sz="4500" dirty="0"/>
              <a:t>Joy</a:t>
            </a:r>
          </a:p>
          <a:p>
            <a:pPr lvl="1"/>
            <a:r>
              <a:rPr lang="en-US" sz="4500" dirty="0"/>
              <a:t>Excitement</a:t>
            </a:r>
          </a:p>
          <a:p>
            <a:pPr lvl="1"/>
            <a:r>
              <a:rPr lang="en-US" sz="4500" dirty="0"/>
              <a:t>Enthusiasm</a:t>
            </a:r>
          </a:p>
          <a:p>
            <a:pPr lvl="1"/>
            <a:r>
              <a:rPr lang="en-US" sz="4500" dirty="0"/>
              <a:t>Optimism</a:t>
            </a:r>
          </a:p>
          <a:p>
            <a:pPr marL="364711" lvl="1" indent="0">
              <a:buNone/>
            </a:pPr>
            <a:r>
              <a:rPr lang="en-US" sz="45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735290" y="776766"/>
            <a:ext cx="2372277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FFFF00"/>
                </a:solidFill>
                <a:ea typeface="+mj-ea"/>
                <a:cs typeface="+mj-cs"/>
              </a:rPr>
              <a:t>HAPPY!</a:t>
            </a:r>
            <a:endParaRPr lang="en-US" sz="5000" b="1" dirty="0"/>
          </a:p>
        </p:txBody>
      </p:sp>
      <p:sp>
        <p:nvSpPr>
          <p:cNvPr id="6" name="Rectangle 5"/>
          <p:cNvSpPr/>
          <p:nvPr/>
        </p:nvSpPr>
        <p:spPr>
          <a:xfrm>
            <a:off x="11044243" y="664615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C34ED-09B5-4305-B5BD-67FD34A2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26" y="3552958"/>
            <a:ext cx="5700788" cy="2941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6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6"/>
    </mc:Choice>
    <mc:Fallback xmlns="">
      <p:transition spd="slow" advTm="1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1642" y="890354"/>
            <a:ext cx="7210396" cy="1080938"/>
          </a:xfrm>
        </p:spPr>
        <p:txBody>
          <a:bodyPr/>
          <a:lstStyle/>
          <a:p>
            <a:r>
              <a:rPr lang="en-US" dirty="0"/>
              <a:t>GRATITUDE HELPS </a:t>
            </a:r>
            <a:br>
              <a:rPr lang="en-US" dirty="0"/>
            </a:br>
            <a:r>
              <a:rPr lang="en-US" dirty="0"/>
              <a:t>YOU MAKE 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591" y="1954531"/>
            <a:ext cx="9075419" cy="490347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Gratitude helps people make </a:t>
            </a:r>
            <a:r>
              <a:rPr lang="en-US" sz="2800" b="1" dirty="0"/>
              <a:t>new friends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500" dirty="0"/>
              <a:t>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People who practice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gratitude are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more well-liked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People are drawn to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people who are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thankful</a:t>
            </a:r>
          </a:p>
          <a:p>
            <a:pPr marL="364711" lvl="1" indent="0">
              <a:lnSpc>
                <a:spcPct val="100000"/>
              </a:lnSpc>
              <a:buNone/>
            </a:pPr>
            <a:r>
              <a:rPr lang="en-US" sz="32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3791" y="816415"/>
            <a:ext cx="4135580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00B0F0"/>
                </a:solidFill>
                <a:ea typeface="+mj-ea"/>
                <a:cs typeface="+mj-cs"/>
              </a:rPr>
              <a:t> FRIENDSHIPS</a:t>
            </a:r>
            <a:endParaRPr lang="en-US" sz="5000" b="1" dirty="0"/>
          </a:p>
        </p:txBody>
      </p:sp>
      <p:sp>
        <p:nvSpPr>
          <p:cNvPr id="9" name="Rectangle 8"/>
          <p:cNvSpPr/>
          <p:nvPr/>
        </p:nvSpPr>
        <p:spPr>
          <a:xfrm>
            <a:off x="10748010" y="665665"/>
            <a:ext cx="10534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A1F9F-7854-40F4-9FCB-C21DC08B5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40" y="3100924"/>
            <a:ext cx="4569072" cy="3040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4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2"/>
    </mc:Choice>
    <mc:Fallback xmlns="">
      <p:transition spd="slow" advTm="1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08" y="934748"/>
            <a:ext cx="3254163" cy="1076933"/>
          </a:xfrm>
        </p:spPr>
        <p:txBody>
          <a:bodyPr>
            <a:normAutofit fontScale="90000"/>
          </a:bodyPr>
          <a:lstStyle/>
          <a:p>
            <a:r>
              <a:rPr lang="en-US" dirty="0"/>
              <a:t>GRATITUDE CAN HELP YOU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5481" y="2148841"/>
            <a:ext cx="8243788" cy="4709161"/>
          </a:xfrm>
        </p:spPr>
        <p:txBody>
          <a:bodyPr>
            <a:noAutofit/>
          </a:bodyPr>
          <a:lstStyle/>
          <a:p>
            <a:pPr marL="0" lvl="1" indent="0">
              <a:spcBef>
                <a:spcPts val="798"/>
              </a:spcBef>
              <a:buNone/>
            </a:pPr>
            <a:r>
              <a:rPr lang="en-US" sz="2500" dirty="0"/>
              <a:t>Gratitude improves our relationships</a:t>
            </a:r>
          </a:p>
          <a:p>
            <a:pPr marL="0" indent="0">
              <a:buNone/>
            </a:pPr>
            <a:r>
              <a:rPr lang="en-US" sz="2500" dirty="0"/>
              <a:t>People who practice gratitude are more</a:t>
            </a:r>
          </a:p>
          <a:p>
            <a:pPr marL="0" indent="0">
              <a:buNone/>
            </a:pPr>
            <a:endParaRPr lang="en-US" sz="25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Connected to others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Interested in others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Attentive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Supportive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Helpful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Kind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tx1">
                    <a:lumMod val="95000"/>
                  </a:schemeClr>
                </a:solidFill>
              </a:rPr>
              <a:t>Compassionate/Caring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8786" y="934747"/>
            <a:ext cx="2954680" cy="843096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5000" b="1" dirty="0">
                <a:solidFill>
                  <a:srgbClr val="00FFFF"/>
                </a:solidFill>
                <a:ea typeface="+mj-ea"/>
                <a:cs typeface="+mj-cs"/>
              </a:rPr>
              <a:t>SOCIALLY</a:t>
            </a:r>
            <a:endParaRPr lang="en-US" sz="5000" b="1" dirty="0">
              <a:solidFill>
                <a:srgbClr val="00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52538" y="615931"/>
            <a:ext cx="10534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3.</a:t>
            </a:r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57E6FC5-B009-4CD3-9895-E89AFBEA1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51200"/>
            <a:ext cx="4281405" cy="2853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3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178"/>
    </mc:Choice>
    <mc:Fallback xmlns="">
      <p:transition spd="slow" advClick="0" advTm="1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878198"/>
            <a:ext cx="8611599" cy="1080938"/>
          </a:xfrm>
        </p:spPr>
        <p:txBody>
          <a:bodyPr>
            <a:normAutofit/>
          </a:bodyPr>
          <a:lstStyle/>
          <a:p>
            <a:r>
              <a:rPr lang="en-US" dirty="0"/>
              <a:t>GRATITUDE CAN MAKE YOU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965" y="2336878"/>
            <a:ext cx="8720256" cy="4521127"/>
          </a:xfrm>
        </p:spPr>
        <p:txBody>
          <a:bodyPr>
            <a:normAutofit/>
          </a:bodyPr>
          <a:lstStyle/>
          <a:p>
            <a:pPr marL="364711" lvl="1" indent="0">
              <a:buNone/>
            </a:pPr>
            <a:r>
              <a:rPr lang="en-US" sz="3200" dirty="0"/>
              <a:t>People who feel grateful often put those feelings into actions. They </a:t>
            </a:r>
          </a:p>
          <a:p>
            <a:pPr lvl="2"/>
            <a:r>
              <a:rPr lang="en-US" sz="3000" dirty="0"/>
              <a:t>are more helpful and kind</a:t>
            </a:r>
          </a:p>
          <a:p>
            <a:pPr lvl="2"/>
            <a:r>
              <a:rPr lang="en-US" sz="3000" dirty="0"/>
              <a:t>tend to PAY IT FORWARD (do for others)</a:t>
            </a:r>
          </a:p>
          <a:p>
            <a:pPr lvl="2"/>
            <a:r>
              <a:rPr lang="en-US" sz="3000" dirty="0"/>
              <a:t>have a stronger bond with the local community &amp; the </a:t>
            </a:r>
          </a:p>
          <a:p>
            <a:pPr marL="729422" lvl="2" indent="0">
              <a:buNone/>
            </a:pPr>
            <a:r>
              <a:rPr lang="en-US" sz="3000" dirty="0"/>
              <a:t>    environment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4437" y="1089452"/>
            <a:ext cx="4039784" cy="658430"/>
          </a:xfrm>
          <a:prstGeom prst="rect">
            <a:avLst/>
          </a:prstGeom>
        </p:spPr>
        <p:txBody>
          <a:bodyPr wrap="none" lIns="72942" tIns="36471" rIns="72942" bIns="36471">
            <a:spAutoFit/>
          </a:bodyPr>
          <a:lstStyle/>
          <a:p>
            <a:r>
              <a:rPr lang="en-US" sz="3000" dirty="0">
                <a:solidFill>
                  <a:srgbClr val="D17DF9"/>
                </a:solidFill>
                <a:ea typeface="+mj-ea"/>
                <a:cs typeface="+mj-cs"/>
              </a:rPr>
              <a:t>A</a:t>
            </a:r>
            <a:r>
              <a:rPr lang="en-US" sz="2000" dirty="0">
                <a:solidFill>
                  <a:srgbClr val="D17DF9"/>
                </a:solidFill>
                <a:ea typeface="+mj-ea"/>
                <a:cs typeface="+mj-cs"/>
              </a:rPr>
              <a:t> </a:t>
            </a:r>
            <a:r>
              <a:rPr lang="en-US" sz="3800" dirty="0">
                <a:solidFill>
                  <a:srgbClr val="D17DF9"/>
                </a:solidFill>
                <a:ea typeface="+mj-ea"/>
                <a:cs typeface="+mj-cs"/>
              </a:rPr>
              <a:t>BETTER PERSON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954052" y="626620"/>
            <a:ext cx="93487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  <a:r>
              <a:rPr lang="en-US" sz="45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F4FAE1AE-6DA6-4943-819F-33B5301A1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40" y="4800600"/>
            <a:ext cx="3446145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2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9"/>
    </mc:Choice>
    <mc:Fallback xmlns="">
      <p:transition spd="slow" advClick="0" advTm="1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7|0.8|1|1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0.6|1.5|1.2|0.6|0.5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2|0.9|0.7|0.7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0.7|1.2|1.1|0.5|0.7|1.1|0.7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1.1|1.9|1.3|1.2|0.8|0.8|0.9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|3.1|1.5|1.9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2.8|1.2|2|1.4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0.8|1.8|2.6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0.9|1.3|0.9|1.1|0.9|1.2|0.9|0.9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2.6|3.2|3.3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26E5D96710474B88614AC895D84A3F" ma:contentTypeVersion="17" ma:contentTypeDescription="Create a new document." ma:contentTypeScope="" ma:versionID="538a0e8570c390de036b68e3bde5dcce">
  <xsd:schema xmlns:xsd="http://www.w3.org/2001/XMLSchema" xmlns:xs="http://www.w3.org/2001/XMLSchema" xmlns:p="http://schemas.microsoft.com/office/2006/metadata/properties" xmlns:ns1="http://schemas.microsoft.com/sharepoint/v3" xmlns:ns3="53fafe3e-3bdd-45a9-862a-891ad4884ca0" xmlns:ns4="c1a7d971-0294-4661-9fe3-aae8f6733811" targetNamespace="http://schemas.microsoft.com/office/2006/metadata/properties" ma:root="true" ma:fieldsID="8836c589a000de9bde672c2d174d3dc5" ns1:_="" ns3:_="" ns4:_="">
    <xsd:import namespace="http://schemas.microsoft.com/sharepoint/v3"/>
    <xsd:import namespace="53fafe3e-3bdd-45a9-862a-891ad4884ca0"/>
    <xsd:import namespace="c1a7d971-0294-4661-9fe3-aae8f67338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afe3e-3bdd-45a9-862a-891ad4884c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7d971-0294-4661-9fe3-aae8f67338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A94B41-C8DD-4BB0-8EB8-1722227F348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3fafe3e-3bdd-45a9-862a-891ad4884ca0"/>
    <ds:schemaRef ds:uri="http://purl.org/dc/elements/1.1/"/>
    <ds:schemaRef ds:uri="http://schemas.microsoft.com/office/2006/metadata/properties"/>
    <ds:schemaRef ds:uri="c1a7d971-0294-4661-9fe3-aae8f6733811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FFE405-E915-4580-A67A-86F4A1AA91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F0F9AE-578D-4E3F-9132-8A2598E764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3fafe3e-3bdd-45a9-862a-891ad4884ca0"/>
    <ds:schemaRef ds:uri="c1a7d971-0294-4661-9fe3-aae8f67338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722</Words>
  <Application>Microsoft Office PowerPoint</Application>
  <PresentationFormat>Widescreen</PresentationFormat>
  <Paragraphs>166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Segoe Print</vt:lpstr>
      <vt:lpstr>Trebuchet MS</vt:lpstr>
      <vt:lpstr>Berlin</vt:lpstr>
      <vt:lpstr>The TOP TEN REASONS  to start practicing </vt:lpstr>
      <vt:lpstr>PowerPoint Presentation</vt:lpstr>
      <vt:lpstr>WHAT IS GRATITUDE?</vt:lpstr>
      <vt:lpstr>WHY SHOULD I BE GRATEFUL?</vt:lpstr>
      <vt:lpstr>Top 10 reasons to practice GRATITUDE</vt:lpstr>
      <vt:lpstr>GRATITUDE CAN MAKE YOU</vt:lpstr>
      <vt:lpstr>GRATITUDE HELPS  YOU MAKE </vt:lpstr>
      <vt:lpstr>GRATITUDE CAN HELP YOU</vt:lpstr>
      <vt:lpstr>GRATITUDE CAN MAKE YOU</vt:lpstr>
      <vt:lpstr>GRATITUDE CAN  MAKE YOU</vt:lpstr>
      <vt:lpstr>GRATITUDE CAN HELP YOU</vt:lpstr>
      <vt:lpstr>GRATITUDE CAN IMPROVE</vt:lpstr>
      <vt:lpstr>GRATITUDE CAN IMPROVE</vt:lpstr>
      <vt:lpstr>GRATITUDE CAN HELP YOU</vt:lpstr>
      <vt:lpstr>GRATITUDE CAN LEAD TO</vt:lpstr>
      <vt:lpstr>HOW TO PRACTICE GRATITUDE</vt:lpstr>
      <vt:lpstr>Try out some of these ideas to show gratitude each day…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TOP TEN REASONS  to start practicing</dc:title>
  <dc:creator>SLEICHER, KRISTEN</dc:creator>
  <cp:lastModifiedBy>FUENTES, MICHELLE</cp:lastModifiedBy>
  <cp:revision>2</cp:revision>
  <dcterms:created xsi:type="dcterms:W3CDTF">2020-04-04T20:36:01Z</dcterms:created>
  <dcterms:modified xsi:type="dcterms:W3CDTF">2020-04-16T12:31:36Z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0x010100F026E5D96710474B88614AC895D84A3F</vt:lpwstr>
  </property>
</Properties>
</file>