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3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83" d="100"/>
          <a:sy n="83" d="100"/>
        </p:scale>
        <p:origin x="-98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0" y="0"/>
            <a:ext cx="9144000" cy="4038600"/>
            <a:chOff x="0" y="0"/>
            <a:chExt cx="5760" cy="2544"/>
          </a:xfrm>
        </p:grpSpPr>
        <p:sp>
          <p:nvSpPr>
            <p:cNvPr id="5" name="Rectangle 6" descr="aqbg"/>
            <p:cNvSpPr>
              <a:spLocks noChangeArrowheads="1"/>
            </p:cNvSpPr>
            <p:nvPr/>
          </p:nvSpPr>
          <p:spPr bwMode="auto">
            <a:xfrm>
              <a:off x="0" y="0"/>
              <a:ext cx="5760" cy="2208"/>
            </a:xfrm>
            <a:prstGeom prst="rect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7"/>
            <p:cNvGrpSpPr>
              <a:grpSpLocks/>
            </p:cNvGrpSpPr>
            <p:nvPr userDrawn="1"/>
          </p:nvGrpSpPr>
          <p:grpSpPr bwMode="auto">
            <a:xfrm>
              <a:off x="0" y="2196"/>
              <a:ext cx="5756" cy="237"/>
              <a:chOff x="0" y="768"/>
              <a:chExt cx="5760" cy="197"/>
            </a:xfrm>
          </p:grpSpPr>
          <p:sp>
            <p:nvSpPr>
              <p:cNvPr id="8" name="Rectangle 8"/>
              <p:cNvSpPr>
                <a:spLocks noChangeArrowheads="1"/>
              </p:cNvSpPr>
              <p:nvPr/>
            </p:nvSpPr>
            <p:spPr bwMode="auto">
              <a:xfrm flipV="1">
                <a:off x="0" y="780"/>
                <a:ext cx="5760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Rectangle 9"/>
              <p:cNvSpPr>
                <a:spLocks noChangeArrowheads="1"/>
              </p:cNvSpPr>
              <p:nvPr/>
            </p:nvSpPr>
            <p:spPr bwMode="auto">
              <a:xfrm>
                <a:off x="0" y="828"/>
                <a:ext cx="5760" cy="116"/>
              </a:xfrm>
              <a:prstGeom prst="rect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tint val="42745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Rectangle 10"/>
              <p:cNvSpPr>
                <a:spLocks noChangeArrowheads="1"/>
              </p:cNvSpPr>
              <p:nvPr/>
            </p:nvSpPr>
            <p:spPr bwMode="auto">
              <a:xfrm>
                <a:off x="0" y="768"/>
                <a:ext cx="5760" cy="12"/>
              </a:xfrm>
              <a:prstGeom prst="rect">
                <a:avLst/>
              </a:prstGeom>
              <a:gradFill rotWithShape="0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51765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Rectangle 11"/>
              <p:cNvSpPr>
                <a:spLocks noChangeArrowheads="1"/>
              </p:cNvSpPr>
              <p:nvPr/>
            </p:nvSpPr>
            <p:spPr bwMode="auto">
              <a:xfrm flipV="1">
                <a:off x="0" y="942"/>
                <a:ext cx="5760" cy="23"/>
              </a:xfrm>
              <a:prstGeom prst="rect">
                <a:avLst/>
              </a:prstGeom>
              <a:gradFill rotWithShape="0">
                <a:gsLst>
                  <a:gs pos="0">
                    <a:schemeClr val="accent1">
                      <a:gamma/>
                      <a:tint val="42745"/>
                      <a:invGamma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>
                  <a:defRPr/>
                </a:pPr>
                <a:endParaRPr lang="en-US">
                  <a:latin typeface="Times" pitchFamily="1" charset="0"/>
                </a:endParaRPr>
              </a:p>
            </p:txBody>
          </p:sp>
          <p:sp>
            <p:nvSpPr>
              <p:cNvPr id="12" name="Rectangle 12"/>
              <p:cNvSpPr>
                <a:spLocks noChangeArrowheads="1"/>
              </p:cNvSpPr>
              <p:nvPr/>
            </p:nvSpPr>
            <p:spPr bwMode="auto">
              <a:xfrm>
                <a:off x="0" y="824"/>
                <a:ext cx="5760" cy="23"/>
              </a:xfrm>
              <a:prstGeom prst="rect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accent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" name="Rectangle 13"/>
            <p:cNvSpPr>
              <a:spLocks noChangeArrowheads="1"/>
            </p:cNvSpPr>
            <p:nvPr/>
          </p:nvSpPr>
          <p:spPr bwMode="auto">
            <a:xfrm>
              <a:off x="2" y="2448"/>
              <a:ext cx="5758" cy="96"/>
            </a:xfrm>
            <a:prstGeom prst="rect">
              <a:avLst/>
            </a:prstGeom>
            <a:gradFill rotWithShape="1">
              <a:gsLst>
                <a:gs pos="0">
                  <a:srgbClr val="777777"/>
                </a:gs>
                <a:gs pos="100000">
                  <a:srgbClr val="777777">
                    <a:gamma/>
                    <a:tint val="0"/>
                    <a:invGamma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0" y="3470275"/>
            <a:ext cx="9139238" cy="74613"/>
          </a:xfrm>
          <a:prstGeom prst="rect">
            <a:avLst/>
          </a:prstGeom>
          <a:solidFill>
            <a:srgbClr val="777777">
              <a:alpha val="31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3567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568" name="Rectangle 1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>
            <a:lvl1pPr marL="0" indent="0" algn="ctr">
              <a:buFont typeface="Times" pitchFamily="1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49B37D-4BD9-4E9E-84B3-B74FFAE28C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E1EE8-8052-40A0-B9F2-DA56158819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76200"/>
            <a:ext cx="2228850" cy="632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76200"/>
            <a:ext cx="6534150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1386B0-4B73-4C68-B7DD-8577898CDA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5D5148-8081-407A-AAE5-CCC5C8A94C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81E68-BFEA-4CCF-94A1-5731CEFCBC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748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748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0B5CE-F819-4AF8-BED6-F92355B3B4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5118A-B4E0-4464-A569-DE44C1E1BE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86D151-F28A-4FA6-BFCE-B4EB3F237C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766BC-50E5-4BA1-8F16-08E240EDAC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56468-BEFB-4A99-BA12-D481FD441E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ABF69-9D2C-4005-9E40-54E70896A9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ChangeArrowheads="1"/>
          </p:cNvSpPr>
          <p:nvPr/>
        </p:nvSpPr>
        <p:spPr bwMode="auto">
          <a:xfrm>
            <a:off x="0" y="1905000"/>
            <a:ext cx="381000" cy="4953000"/>
          </a:xfrm>
          <a:prstGeom prst="rtTriangle">
            <a:avLst/>
          </a:prstGeom>
          <a:gradFill rotWithShape="0">
            <a:gsLst>
              <a:gs pos="0">
                <a:schemeClr val="bg1"/>
              </a:gs>
              <a:gs pos="50000">
                <a:schemeClr val="bg1">
                  <a:gamma/>
                  <a:tint val="0"/>
                  <a:invGamma/>
                </a:schemeClr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Times" pitchFamily="1" charset="0"/>
            </a:endParaRPr>
          </a:p>
        </p:txBody>
      </p:sp>
      <p:sp>
        <p:nvSpPr>
          <p:cNvPr id="22531" name="AutoShape 3"/>
          <p:cNvSpPr>
            <a:spLocks noChangeArrowheads="1"/>
          </p:cNvSpPr>
          <p:nvPr/>
        </p:nvSpPr>
        <p:spPr bwMode="auto">
          <a:xfrm flipH="1">
            <a:off x="8686800" y="1905000"/>
            <a:ext cx="454025" cy="4953000"/>
          </a:xfrm>
          <a:prstGeom prst="rtTriangle">
            <a:avLst/>
          </a:prstGeom>
          <a:gradFill rotWithShape="0">
            <a:gsLst>
              <a:gs pos="0">
                <a:schemeClr val="bg1"/>
              </a:gs>
              <a:gs pos="50000">
                <a:schemeClr val="bg1">
                  <a:gamma/>
                  <a:tint val="0"/>
                  <a:invGamma/>
                </a:schemeClr>
              </a:gs>
              <a:gs pos="100000">
                <a:schemeClr val="bg1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Times" pitchFamily="1" charset="0"/>
            </a:endParaRP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71600" y="6553200"/>
            <a:ext cx="7162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86800" y="6324600"/>
            <a:ext cx="457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BA4786D-1985-4864-BE5E-3D86745606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0" y="0"/>
            <a:ext cx="9144000" cy="1752600"/>
            <a:chOff x="0" y="0"/>
            <a:chExt cx="5760" cy="1104"/>
          </a:xfrm>
        </p:grpSpPr>
        <p:grpSp>
          <p:nvGrpSpPr>
            <p:cNvPr id="1034" name="Group 8"/>
            <p:cNvGrpSpPr>
              <a:grpSpLocks/>
            </p:cNvGrpSpPr>
            <p:nvPr userDrawn="1"/>
          </p:nvGrpSpPr>
          <p:grpSpPr bwMode="auto">
            <a:xfrm>
              <a:off x="4" y="768"/>
              <a:ext cx="5756" cy="240"/>
              <a:chOff x="0" y="768"/>
              <a:chExt cx="5760" cy="197"/>
            </a:xfrm>
          </p:grpSpPr>
          <p:sp>
            <p:nvSpPr>
              <p:cNvPr id="22537" name="Rectangle 9"/>
              <p:cNvSpPr>
                <a:spLocks noChangeArrowheads="1"/>
              </p:cNvSpPr>
              <p:nvPr/>
            </p:nvSpPr>
            <p:spPr bwMode="auto">
              <a:xfrm flipV="1">
                <a:off x="0" y="780"/>
                <a:ext cx="5760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538" name="Rectangle 10"/>
              <p:cNvSpPr>
                <a:spLocks noChangeArrowheads="1"/>
              </p:cNvSpPr>
              <p:nvPr/>
            </p:nvSpPr>
            <p:spPr bwMode="auto">
              <a:xfrm>
                <a:off x="0" y="828"/>
                <a:ext cx="5760" cy="116"/>
              </a:xfrm>
              <a:prstGeom prst="rect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tint val="42745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539" name="Rectangle 11"/>
              <p:cNvSpPr>
                <a:spLocks noChangeArrowheads="1"/>
              </p:cNvSpPr>
              <p:nvPr/>
            </p:nvSpPr>
            <p:spPr bwMode="auto">
              <a:xfrm>
                <a:off x="0" y="768"/>
                <a:ext cx="5760" cy="12"/>
              </a:xfrm>
              <a:prstGeom prst="rect">
                <a:avLst/>
              </a:prstGeom>
              <a:gradFill rotWithShape="0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51765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540" name="Rectangle 12"/>
              <p:cNvSpPr>
                <a:spLocks noChangeArrowheads="1"/>
              </p:cNvSpPr>
              <p:nvPr/>
            </p:nvSpPr>
            <p:spPr bwMode="auto">
              <a:xfrm flipV="1">
                <a:off x="0" y="942"/>
                <a:ext cx="5760" cy="23"/>
              </a:xfrm>
              <a:prstGeom prst="rect">
                <a:avLst/>
              </a:prstGeom>
              <a:gradFill rotWithShape="0">
                <a:gsLst>
                  <a:gs pos="0">
                    <a:schemeClr val="accent1">
                      <a:gamma/>
                      <a:tint val="42745"/>
                      <a:invGamma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>
                  <a:defRPr/>
                </a:pPr>
                <a:endParaRPr lang="en-US">
                  <a:latin typeface="Times" pitchFamily="1" charset="0"/>
                </a:endParaRPr>
              </a:p>
            </p:txBody>
          </p:sp>
          <p:sp>
            <p:nvSpPr>
              <p:cNvPr id="22541" name="Rectangle 13"/>
              <p:cNvSpPr>
                <a:spLocks noChangeArrowheads="1"/>
              </p:cNvSpPr>
              <p:nvPr/>
            </p:nvSpPr>
            <p:spPr bwMode="auto">
              <a:xfrm>
                <a:off x="0" y="824"/>
                <a:ext cx="5760" cy="23"/>
              </a:xfrm>
              <a:prstGeom prst="rect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accent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22542" name="Rectangle 14" descr="aqbg"/>
            <p:cNvSpPr>
              <a:spLocks noChangeArrowheads="1"/>
            </p:cNvSpPr>
            <p:nvPr/>
          </p:nvSpPr>
          <p:spPr bwMode="auto">
            <a:xfrm>
              <a:off x="0" y="0"/>
              <a:ext cx="5760" cy="768"/>
            </a:xfrm>
            <a:prstGeom prst="rect">
              <a:avLst/>
            </a:prstGeom>
            <a:blipFill dpi="0" rotWithShape="1">
              <a:blip r:embed="rId13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43" name="Rectangle 15"/>
            <p:cNvSpPr>
              <a:spLocks noChangeArrowheads="1"/>
            </p:cNvSpPr>
            <p:nvPr/>
          </p:nvSpPr>
          <p:spPr bwMode="auto">
            <a:xfrm>
              <a:off x="2" y="1008"/>
              <a:ext cx="5758" cy="96"/>
            </a:xfrm>
            <a:prstGeom prst="rect">
              <a:avLst/>
            </a:prstGeom>
            <a:gradFill rotWithShape="1">
              <a:gsLst>
                <a:gs pos="0">
                  <a:srgbClr val="777777"/>
                </a:gs>
                <a:gs pos="100000">
                  <a:srgbClr val="777777">
                    <a:gamma/>
                    <a:tint val="0"/>
                    <a:invGamma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544" name="Rectangle 16"/>
            <p:cNvSpPr>
              <a:spLocks noChangeArrowheads="1"/>
            </p:cNvSpPr>
            <p:nvPr/>
          </p:nvSpPr>
          <p:spPr bwMode="auto">
            <a:xfrm>
              <a:off x="3" y="746"/>
              <a:ext cx="5757" cy="47"/>
            </a:xfrm>
            <a:prstGeom prst="rect">
              <a:avLst/>
            </a:prstGeom>
            <a:solidFill>
              <a:srgbClr val="777777">
                <a:alpha val="31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32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76200"/>
            <a:ext cx="8915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3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748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Lucida Grande" pitchFamily="1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Lucida Grande" pitchFamily="1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Lucida Grande" pitchFamily="1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Lucida Grande" pitchFamily="1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Lucida Grande" pitchFamily="1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Lucida Grande" pitchFamily="1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Lucida Grande" pitchFamily="1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Lucida Grande" pitchFamily="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Times" pitchFamily="1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w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Times" pitchFamily="1" charset="0"/>
        <a:buChar char="•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914400"/>
            <a:ext cx="7340600" cy="1470025"/>
          </a:xfrm>
        </p:spPr>
        <p:txBody>
          <a:bodyPr/>
          <a:lstStyle/>
          <a:p>
            <a:pPr eaLnBrk="1" hangingPunct="1"/>
            <a:r>
              <a:rPr lang="en-US" smtClean="0"/>
              <a:t>Static Electricity</a:t>
            </a:r>
          </a:p>
        </p:txBody>
      </p:sp>
      <p:pic>
        <p:nvPicPr>
          <p:cNvPr id="3075" name="Picture 4" descr="electricit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2362200"/>
            <a:ext cx="4464050" cy="379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52600"/>
            <a:ext cx="7772400" cy="1371600"/>
          </a:xfrm>
        </p:spPr>
        <p:txBody>
          <a:bodyPr/>
          <a:lstStyle/>
          <a:p>
            <a:pPr eaLnBrk="1" hangingPunct="1"/>
            <a:r>
              <a:rPr lang="en-US" smtClean="0"/>
              <a:t>How do things become electrically charged?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27475" y="4641850"/>
            <a:ext cx="1531938" cy="836613"/>
          </a:xfrm>
        </p:spPr>
        <p:txBody>
          <a:bodyPr/>
          <a:lstStyle/>
          <a:p>
            <a:pPr eaLnBrk="1" hangingPunct="1">
              <a:buFont typeface="Times" pitchFamily="1" charset="0"/>
              <a:buNone/>
            </a:pPr>
            <a:r>
              <a:rPr lang="en-US" smtClean="0"/>
              <a:t>Rub it!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4" name="Picture 8" descr="glider_com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685800"/>
            <a:ext cx="2514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What objects </a:t>
            </a:r>
            <a:r>
              <a:rPr lang="en-US" i="1" smtClean="0"/>
              <a:t>ATTRACT</a:t>
            </a:r>
            <a:r>
              <a:rPr lang="en-US" smtClean="0"/>
              <a:t>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396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Styrofoam to an electrically charged balloon</a:t>
            </a:r>
            <a:endParaRPr lang="en-US" smtClean="0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762000" y="5105400"/>
            <a:ext cx="73294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  <a:buFont typeface="Times" pitchFamily="1" charset="0"/>
              <a:buChar char="•"/>
            </a:pPr>
            <a:r>
              <a:rPr lang="en-US" sz="3200"/>
              <a:t>Thread to an electrically charged comb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762000" y="5791200"/>
            <a:ext cx="61102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3200"/>
              <a:t>Electrically charged hair to a hat</a:t>
            </a:r>
          </a:p>
        </p:txBody>
      </p:sp>
      <p:pic>
        <p:nvPicPr>
          <p:cNvPr id="4102" name="Picture 6" descr="styrofoam1-150x15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2098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7" descr="3776red_ballo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81200" y="1371600"/>
            <a:ext cx="1690688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9" descr="thread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57600" y="2514600"/>
            <a:ext cx="2095500" cy="138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10" descr="static-electricity hair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72200" y="1752600"/>
            <a:ext cx="2438400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  <p:bldP spid="4100" grpId="0"/>
      <p:bldP spid="410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objects </a:t>
            </a:r>
            <a:r>
              <a:rPr lang="en-US" i="1" smtClean="0"/>
              <a:t>REPEL?</a:t>
            </a:r>
            <a:endParaRPr 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5410200"/>
            <a:ext cx="6775450" cy="754063"/>
          </a:xfrm>
        </p:spPr>
        <p:txBody>
          <a:bodyPr/>
          <a:lstStyle/>
          <a:p>
            <a:pPr eaLnBrk="1" hangingPunct="1">
              <a:buFont typeface="Times" pitchFamily="1" charset="0"/>
              <a:buNone/>
            </a:pPr>
            <a:r>
              <a:rPr lang="en-US" sz="2800" smtClean="0"/>
              <a:t>Two electrically charged balloons!</a:t>
            </a:r>
          </a:p>
        </p:txBody>
      </p:sp>
      <p:pic>
        <p:nvPicPr>
          <p:cNvPr id="5124" name="Picture 4" descr="repelling balloo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1905000"/>
            <a:ext cx="3886200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371600"/>
          </a:xfrm>
        </p:spPr>
        <p:txBody>
          <a:bodyPr/>
          <a:lstStyle/>
          <a:p>
            <a:pPr eaLnBrk="1" hangingPunct="1"/>
            <a:r>
              <a:rPr lang="en-US" smtClean="0"/>
              <a:t>Can static electricity power a lamp?</a:t>
            </a:r>
          </a:p>
        </p:txBody>
      </p:sp>
      <p:pic>
        <p:nvPicPr>
          <p:cNvPr id="7171" name="Picture 4" descr="floor_la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1905000"/>
            <a:ext cx="1852613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NO!</a:t>
            </a:r>
            <a:endParaRPr 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5200" y="2438400"/>
            <a:ext cx="2179638" cy="836613"/>
          </a:xfrm>
        </p:spPr>
        <p:txBody>
          <a:bodyPr/>
          <a:lstStyle/>
          <a:p>
            <a:pPr algn="ctr" eaLnBrk="1" hangingPunct="1">
              <a:buFont typeface="Times" pitchFamily="1" charset="0"/>
              <a:buNone/>
            </a:pPr>
            <a:r>
              <a:rPr lang="en-US" smtClean="0"/>
              <a:t>Why not?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676400" y="4038600"/>
            <a:ext cx="6172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Static electricity is electrical charges that cause forces of attraction and repulsion between two objects.  The charges produced do not move.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  <p:bldP spid="7172" grpId="0"/>
    </p:bldLst>
  </p:timing>
</p:sld>
</file>

<file path=ppt/theme/theme1.xml><?xml version="1.0" encoding="utf-8"?>
<a:theme xmlns:a="http://schemas.openxmlformats.org/drawingml/2006/main" name="Lightbar">
  <a:themeElements>
    <a:clrScheme name="Lightbar 1">
      <a:dk1>
        <a:srgbClr val="000000"/>
      </a:dk1>
      <a:lt1>
        <a:srgbClr val="B3D1F0"/>
      </a:lt1>
      <a:dk2>
        <a:srgbClr val="1822CD"/>
      </a:dk2>
      <a:lt2>
        <a:srgbClr val="000000"/>
      </a:lt2>
      <a:accent1>
        <a:srgbClr val="3568C7"/>
      </a:accent1>
      <a:accent2>
        <a:srgbClr val="F06157"/>
      </a:accent2>
      <a:accent3>
        <a:srgbClr val="D6E5F6"/>
      </a:accent3>
      <a:accent4>
        <a:srgbClr val="000000"/>
      </a:accent4>
      <a:accent5>
        <a:srgbClr val="AEB9E0"/>
      </a:accent5>
      <a:accent6>
        <a:srgbClr val="D9574E"/>
      </a:accent6>
      <a:hlink>
        <a:srgbClr val="FF9218"/>
      </a:hlink>
      <a:folHlink>
        <a:srgbClr val="CCCCCC"/>
      </a:folHlink>
    </a:clrScheme>
    <a:fontScheme name="Lightbar">
      <a:majorFont>
        <a:latin typeface="Lucida Grande"/>
        <a:ea typeface=""/>
        <a:cs typeface=""/>
      </a:majorFont>
      <a:minorFont>
        <a:latin typeface="Lucida Gran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Lightbar 1">
        <a:dk1>
          <a:srgbClr val="000000"/>
        </a:dk1>
        <a:lt1>
          <a:srgbClr val="B3D1F0"/>
        </a:lt1>
        <a:dk2>
          <a:srgbClr val="1822CD"/>
        </a:dk2>
        <a:lt2>
          <a:srgbClr val="000000"/>
        </a:lt2>
        <a:accent1>
          <a:srgbClr val="3568C7"/>
        </a:accent1>
        <a:accent2>
          <a:srgbClr val="F06157"/>
        </a:accent2>
        <a:accent3>
          <a:srgbClr val="D6E5F6"/>
        </a:accent3>
        <a:accent4>
          <a:srgbClr val="000000"/>
        </a:accent4>
        <a:accent5>
          <a:srgbClr val="AEB9E0"/>
        </a:accent5>
        <a:accent6>
          <a:srgbClr val="D9574E"/>
        </a:accent6>
        <a:hlink>
          <a:srgbClr val="FF9218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htbar 2">
        <a:dk1>
          <a:srgbClr val="000000"/>
        </a:dk1>
        <a:lt1>
          <a:srgbClr val="DCD1EB"/>
        </a:lt1>
        <a:dk2>
          <a:srgbClr val="6C18B0"/>
        </a:dk2>
        <a:lt2>
          <a:srgbClr val="000000"/>
        </a:lt2>
        <a:accent1>
          <a:srgbClr val="9968CC"/>
        </a:accent1>
        <a:accent2>
          <a:srgbClr val="FFAF18"/>
        </a:accent2>
        <a:accent3>
          <a:srgbClr val="EBE5F3"/>
        </a:accent3>
        <a:accent4>
          <a:srgbClr val="000000"/>
        </a:accent4>
        <a:accent5>
          <a:srgbClr val="CAB9E2"/>
        </a:accent5>
        <a:accent6>
          <a:srgbClr val="E79E15"/>
        </a:accent6>
        <a:hlink>
          <a:srgbClr val="1822CD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htbar 3">
        <a:dk1>
          <a:srgbClr val="000000"/>
        </a:dk1>
        <a:lt1>
          <a:srgbClr val="EECAE1"/>
        </a:lt1>
        <a:dk2>
          <a:srgbClr val="DC54AD"/>
        </a:dk2>
        <a:lt2>
          <a:srgbClr val="000000"/>
        </a:lt2>
        <a:accent1>
          <a:srgbClr val="DC359C"/>
        </a:accent1>
        <a:accent2>
          <a:srgbClr val="FFAF18"/>
        </a:accent2>
        <a:accent3>
          <a:srgbClr val="F5E1EE"/>
        </a:accent3>
        <a:accent4>
          <a:srgbClr val="000000"/>
        </a:accent4>
        <a:accent5>
          <a:srgbClr val="EBAECB"/>
        </a:accent5>
        <a:accent6>
          <a:srgbClr val="E79E15"/>
        </a:accent6>
        <a:hlink>
          <a:srgbClr val="1822CD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htbar 4">
        <a:dk1>
          <a:srgbClr val="000000"/>
        </a:dk1>
        <a:lt1>
          <a:srgbClr val="D7E6C5"/>
        </a:lt1>
        <a:dk2>
          <a:srgbClr val="2F8B20"/>
        </a:dk2>
        <a:lt2>
          <a:srgbClr val="000000"/>
        </a:lt2>
        <a:accent1>
          <a:srgbClr val="7ABA05"/>
        </a:accent1>
        <a:accent2>
          <a:srgbClr val="FFAF18"/>
        </a:accent2>
        <a:accent3>
          <a:srgbClr val="E8F0DF"/>
        </a:accent3>
        <a:accent4>
          <a:srgbClr val="000000"/>
        </a:accent4>
        <a:accent5>
          <a:srgbClr val="BED9AA"/>
        </a:accent5>
        <a:accent6>
          <a:srgbClr val="E79E15"/>
        </a:accent6>
        <a:hlink>
          <a:srgbClr val="1822CD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htbar 5">
        <a:dk1>
          <a:srgbClr val="000000"/>
        </a:dk1>
        <a:lt1>
          <a:srgbClr val="F8D1A8"/>
        </a:lt1>
        <a:dk2>
          <a:srgbClr val="FF9218"/>
        </a:dk2>
        <a:lt2>
          <a:srgbClr val="000000"/>
        </a:lt2>
        <a:accent1>
          <a:srgbClr val="FFAF18"/>
        </a:accent1>
        <a:accent2>
          <a:srgbClr val="F06157"/>
        </a:accent2>
        <a:accent3>
          <a:srgbClr val="FBE5D1"/>
        </a:accent3>
        <a:accent4>
          <a:srgbClr val="000000"/>
        </a:accent4>
        <a:accent5>
          <a:srgbClr val="FFD4AB"/>
        </a:accent5>
        <a:accent6>
          <a:srgbClr val="D9574E"/>
        </a:accent6>
        <a:hlink>
          <a:srgbClr val="FF9218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htbar 6">
        <a:dk1>
          <a:srgbClr val="000000"/>
        </a:dk1>
        <a:lt1>
          <a:srgbClr val="CCCCCC"/>
        </a:lt1>
        <a:dk2>
          <a:srgbClr val="555555"/>
        </a:dk2>
        <a:lt2>
          <a:srgbClr val="000000"/>
        </a:lt2>
        <a:accent1>
          <a:srgbClr val="AAAAAA"/>
        </a:accent1>
        <a:accent2>
          <a:srgbClr val="888888"/>
        </a:accent2>
        <a:accent3>
          <a:srgbClr val="E2E2E2"/>
        </a:accent3>
        <a:accent4>
          <a:srgbClr val="000000"/>
        </a:accent4>
        <a:accent5>
          <a:srgbClr val="D2D2D2"/>
        </a:accent5>
        <a:accent6>
          <a:srgbClr val="7B7B7B"/>
        </a:accent6>
        <a:hlink>
          <a:srgbClr val="333333"/>
        </a:hlink>
        <a:folHlink>
          <a:srgbClr val="88888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A7A082121F714FB5A073DAB7874DC3" ma:contentTypeVersion="1" ma:contentTypeDescription="Create a new document." ma:contentTypeScope="" ma:versionID="e8652757142413ecdc38b86932d82d2f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ddb0c952b897a810c8a4e377cff6bff8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83A5EA4-D759-449A-A480-0A87F871E9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5E9DFFA4-4BBE-4B3A-B91A-E9E9D87298E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FCEDB91-D13C-4158-9043-11A1A68773AF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microsoft.com/sharepoint/v3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2004:Templates:Presentations:Designs:Lightbar</Template>
  <TotalTime>46</TotalTime>
  <Words>78</Words>
  <Application>Microsoft Office PowerPoint</Application>
  <PresentationFormat>On-screen Show 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ＭＳ Ｐゴシック</vt:lpstr>
      <vt:lpstr>Lucida Grande</vt:lpstr>
      <vt:lpstr>Times</vt:lpstr>
      <vt:lpstr>Wingdings</vt:lpstr>
      <vt:lpstr>Calibri</vt:lpstr>
      <vt:lpstr>Lightbar</vt:lpstr>
      <vt:lpstr>Static Electricity</vt:lpstr>
      <vt:lpstr>How do things become electrically charged?</vt:lpstr>
      <vt:lpstr>What objects ATTRACT?</vt:lpstr>
      <vt:lpstr>What objects REPEL?</vt:lpstr>
      <vt:lpstr>Can static electricity power a lamp?</vt:lpstr>
      <vt:lpstr>NO!</vt:lpstr>
    </vt:vector>
  </TitlesOfParts>
  <Company>Michelle Tucker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Static Electricity</dc:title>
  <dc:creator>Michelle Tucker</dc:creator>
  <cp:lastModifiedBy>dlevy</cp:lastModifiedBy>
  <cp:revision>5</cp:revision>
  <dcterms:created xsi:type="dcterms:W3CDTF">2010-10-14T01:30:44Z</dcterms:created>
  <dcterms:modified xsi:type="dcterms:W3CDTF">2010-10-14T19:46:49Z</dcterms:modified>
</cp:coreProperties>
</file>