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2"/>
  </p:handoutMasterIdLst>
  <p:sldIdLst>
    <p:sldId id="256" r:id="rId2"/>
    <p:sldId id="257" r:id="rId3"/>
    <p:sldId id="266" r:id="rId4"/>
    <p:sldId id="263" r:id="rId5"/>
    <p:sldId id="261" r:id="rId6"/>
    <p:sldId id="260" r:id="rId7"/>
    <p:sldId id="264" r:id="rId8"/>
    <p:sldId id="265" r:id="rId9"/>
    <p:sldId id="262" r:id="rId10"/>
    <p:sldId id="259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A2B8A-65F0-4970-8CB5-44B1277FB50D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32A34-18AC-4A9B-93E3-565B18123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Being a young adult can be stressful at times.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Student Assistance Program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is here to help.</a:t>
            </a:r>
          </a:p>
          <a:p>
            <a:pPr algn="ctr"/>
            <a:endParaRPr lang="en-US" dirty="0"/>
          </a:p>
        </p:txBody>
      </p:sp>
      <p:pic>
        <p:nvPicPr>
          <p:cNvPr id="5" name="06-onerepublic-good_lif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400" end="172487.725"/>
                  <p14:fade in="5000" out="2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091" y="62484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6398EF-95B5-430C-94A7-A87C3112A8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8276" y="606434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BECB48-334F-4BBB-8EB8-8FEE0E2C5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3302" y="5162550"/>
            <a:ext cx="248602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000"/>
    </mc:Choice>
    <mc:Fallback xmlns="">
      <p:transition spd="slow" advClick="0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5"/>
        <p14:playEvt time="30755" objId="6"/>
        <p14:stopEvt time="30805" objId="5"/>
        <p14:stopEvt time="56895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see any </a:t>
            </a:r>
            <a:r>
              <a:rPr lang="en-US" b="1" dirty="0">
                <a:solidFill>
                  <a:srgbClr val="FF0000"/>
                </a:solidFill>
              </a:rPr>
              <a:t>Student assistance Program</a:t>
            </a:r>
            <a:br>
              <a:rPr lang="en-US" b="1" dirty="0"/>
            </a:br>
            <a:r>
              <a:rPr lang="en-US" b="1" dirty="0"/>
              <a:t>team member with questions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C9622A-EE7C-4D83-AC51-903F9C83D33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643339" y="4412902"/>
            <a:ext cx="4905322" cy="1182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highlight>
                  <a:srgbClr val="FFFF00"/>
                </a:highlight>
              </a:rPr>
              <a:t>Look for this logo indicating a</a:t>
            </a:r>
          </a:p>
          <a:p>
            <a:pPr marL="0" indent="0" algn="ctr">
              <a:buNone/>
            </a:pPr>
            <a:r>
              <a:rPr lang="en-US" b="1" dirty="0">
                <a:highlight>
                  <a:srgbClr val="FFFF00"/>
                </a:highlight>
              </a:rPr>
              <a:t>Student Assistance Program Member</a:t>
            </a:r>
          </a:p>
        </p:txBody>
      </p:sp>
      <p:pic>
        <p:nvPicPr>
          <p:cNvPr id="3" name="06-onerepublic-good_lif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924" end="34916.725"/>
                  <p14:fade in="2500" out="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3048" y="624840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D4FD8C-D487-4871-AD1E-054BC3D5D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987" y="2733675"/>
            <a:ext cx="2486025" cy="139065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747919"/>
      </p:ext>
    </p:extLst>
  </p:cSld>
  <p:clrMapOvr>
    <a:masterClrMapping/>
  </p:clrMapOvr>
  <p:transition spd="slow" advClick="0" advTm="349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layEvt time="12984" objId="3"/>
        <p14:stopEvt time="12984" objId="2"/>
        <p14:stopEvt time="3494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student assistance Program?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The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Student Assistance Program’s</a:t>
            </a:r>
            <a:r>
              <a:rPr lang="en-US" sz="3600" dirty="0"/>
              <a:t> mission is to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confidentially</a:t>
            </a:r>
            <a:r>
              <a:rPr lang="en-US" sz="3600" dirty="0"/>
              <a:t> support students with potential substance abuse or mental health issues.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D8A184-73A3-462C-8287-5E6BBF1AE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485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67815"/>
      </p:ext>
    </p:extLst>
  </p:cSld>
  <p:clrMapOvr>
    <a:masterClrMapping/>
  </p:clrMapOvr>
  <p:transition spd="med" advClick="0" advTm="1677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6221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5090C-CDD5-4DB2-BB4A-502425736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Assistance Program members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95B7E3-1A99-4ADC-957E-E35171903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2070101"/>
            <a:ext cx="4645152" cy="339862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Ms. </a:t>
            </a:r>
            <a:r>
              <a:rPr lang="en-US" sz="3200" dirty="0" err="1"/>
              <a:t>Blankenburg</a:t>
            </a:r>
            <a:endParaRPr lang="en-US" sz="3200" dirty="0"/>
          </a:p>
          <a:p>
            <a:r>
              <a:rPr lang="en-US" sz="3200" dirty="0"/>
              <a:t>Mrs. Coyne</a:t>
            </a:r>
          </a:p>
          <a:p>
            <a:r>
              <a:rPr lang="en-US" sz="3200" dirty="0"/>
              <a:t>Mrs. DiFrancesco</a:t>
            </a:r>
          </a:p>
          <a:p>
            <a:r>
              <a:rPr lang="en-US" sz="3200" dirty="0"/>
              <a:t>Mr. </a:t>
            </a:r>
            <a:r>
              <a:rPr lang="en-US" sz="3200" dirty="0" err="1"/>
              <a:t>Kriney</a:t>
            </a:r>
            <a:endParaRPr lang="en-US" sz="3200" dirty="0"/>
          </a:p>
          <a:p>
            <a:r>
              <a:rPr lang="en-US" sz="3200" dirty="0"/>
              <a:t>Mrs. Nolan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53FEDA-38A2-47CE-8980-E5A0F8F40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700" y="1955801"/>
            <a:ext cx="4645152" cy="3388761"/>
          </a:xfrm>
        </p:spPr>
        <p:txBody>
          <a:bodyPr>
            <a:noAutofit/>
          </a:bodyPr>
          <a:lstStyle/>
          <a:p>
            <a:r>
              <a:rPr lang="en-US" sz="3200" dirty="0"/>
              <a:t>Mrs. Rogers</a:t>
            </a:r>
          </a:p>
          <a:p>
            <a:r>
              <a:rPr lang="en-US" sz="3200" dirty="0"/>
              <a:t>Ms. Steen</a:t>
            </a:r>
          </a:p>
          <a:p>
            <a:r>
              <a:rPr lang="en-US" sz="3200" dirty="0"/>
              <a:t>Mrs. </a:t>
            </a:r>
            <a:r>
              <a:rPr lang="en-US" sz="3200" dirty="0" err="1"/>
              <a:t>Tyburski</a:t>
            </a:r>
            <a:endParaRPr lang="en-US" sz="3200" dirty="0"/>
          </a:p>
          <a:p>
            <a:r>
              <a:rPr lang="en-US" sz="3200" dirty="0"/>
              <a:t>Mrs. Schmon</a:t>
            </a:r>
          </a:p>
          <a:p>
            <a:r>
              <a:rPr lang="en-US" sz="3200" dirty="0"/>
              <a:t>Mrs. </a:t>
            </a:r>
            <a:r>
              <a:rPr lang="en-US" sz="3200" dirty="0" err="1"/>
              <a:t>Weller-Reilly</a:t>
            </a:r>
            <a:endParaRPr lang="en-US" sz="32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5241DA-9F32-414B-ACD9-918C708E8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531" y="6053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6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9000">
        <p159:morph option="byObject"/>
      </p:transition>
    </mc:Choice>
    <mc:Fallback xmlns="">
      <p:transition spd="slow" advClick="0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Student assistance</a:t>
            </a:r>
            <a:r>
              <a:rPr lang="en-US"/>
              <a:t> 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Team</a:t>
            </a:r>
            <a:r>
              <a:rPr lang="en-US"/>
              <a:t>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/>
              <a:t>Confidential</a:t>
            </a:r>
          </a:p>
          <a:p>
            <a:r>
              <a:rPr lang="en-US" sz="3600"/>
              <a:t>Supportive</a:t>
            </a:r>
          </a:p>
          <a:p>
            <a:r>
              <a:rPr lang="en-US" sz="3600"/>
              <a:t>Committed to helping students and families</a:t>
            </a:r>
          </a:p>
          <a:p>
            <a:r>
              <a:rPr lang="en-US" sz="3600"/>
              <a:t>Not disciplinary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397BF2-9754-49ED-A0F4-18E1B2993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4057" y="622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45743"/>
      </p:ext>
    </p:extLst>
  </p:cSld>
  <p:clrMapOvr>
    <a:masterClrMapping/>
  </p:clrMapOvr>
  <p:transition spd="slow" advClick="0" advTm="1632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15071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you concerned about a friend?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10" y="2015732"/>
            <a:ext cx="11171581" cy="345061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Do they seem more withdrawn or upset lately?</a:t>
            </a:r>
          </a:p>
          <a:p>
            <a:r>
              <a:rPr lang="en-US" sz="2800" dirty="0"/>
              <a:t>Have they told you they are struggling or hurting themselves?</a:t>
            </a:r>
          </a:p>
          <a:p>
            <a:r>
              <a:rPr lang="en-US" sz="2800" dirty="0"/>
              <a:t>Is your friend having an issue with alcohol or drug use?</a:t>
            </a:r>
          </a:p>
          <a:p>
            <a:r>
              <a:rPr lang="en-US" sz="2800" dirty="0"/>
              <a:t>Are they struggling with family issues – divorce, grief, loss, illness, social or emotional issues</a:t>
            </a:r>
          </a:p>
          <a:p>
            <a:r>
              <a:rPr lang="en-US" sz="2800" dirty="0"/>
              <a:t>Have their grades, appearance, or attendance dramatically changed recently?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890B6C-3F47-4FFE-A3CE-A4D85B560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8571" y="6099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6520"/>
      </p:ext>
    </p:extLst>
  </p:cSld>
  <p:clrMapOvr>
    <a:masterClrMapping/>
  </p:clrMapOvr>
  <p:transition spd="med" advClick="0" advTm="293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28875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someone get support?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Students can be referred by a teacher, nurse, counselor, parent, or friend.</a:t>
            </a:r>
          </a:p>
          <a:p>
            <a:pPr marL="0" indent="0" algn="ctr">
              <a:buNone/>
            </a:pPr>
            <a:r>
              <a:rPr lang="en-US" sz="3600" dirty="0"/>
              <a:t>Referral forms are available on the Lenape website, in the gym locker rooms and in the Guidance office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F6BCA9-1A1E-4326-B260-056B984CD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9543" y="6056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09534"/>
      </p:ext>
    </p:extLst>
  </p:cSld>
  <p:clrMapOvr>
    <a:masterClrMapping/>
  </p:clrMapOvr>
  <p:transition spd="med" advClick="0" advTm="26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0739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614569" y="182880"/>
            <a:ext cx="5425441" cy="555094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344D0C-D048-418C-8E82-037A4AB63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0229" y="61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28050"/>
      </p:ext>
    </p:extLst>
  </p:cSld>
  <p:clrMapOvr>
    <a:masterClrMapping/>
  </p:clrMapOvr>
  <p:transition spd="med" advClick="0" advTm="2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24326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7" y="962902"/>
            <a:ext cx="5403713" cy="2380828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4800" dirty="0"/>
              <a:t>Drop referral into the Confidential DROP Box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DA41489-9E07-4379-8447-130EAA47A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80678" y="1482324"/>
            <a:ext cx="6776340" cy="381169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0C541B-E965-4EC3-A2D4-2430EE0B9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9829" y="6102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8"/>
        <p14:stopEvt time="10422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happens when you refer a friend?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/>
              <a:t>The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Student Assistance Team </a:t>
            </a:r>
            <a:r>
              <a:rPr lang="en-US" sz="3200"/>
              <a:t>confidentially reviews the concerns to determine whether or not a meeting with the parent and student is needed.</a:t>
            </a:r>
          </a:p>
          <a:p>
            <a:pPr marL="0" indent="0" algn="ctr">
              <a:buNone/>
            </a:pPr>
            <a:endParaRPr lang="en-US" sz="3200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7ED5C3-50CE-4080-B5E9-CB13F0221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4854" y="6144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7701"/>
      </p:ext>
    </p:extLst>
  </p:cSld>
  <p:clrMapOvr>
    <a:masterClrMapping/>
  </p:clrMapOvr>
  <p:transition spd="med" advClick="0" advTm="2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3154" objId="4"/>
      </p14:showEvtLst>
    </p:ext>
  </p:extLs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260</Words>
  <Application>Microsoft Office PowerPoint</Application>
  <PresentationFormat>Widescreen</PresentationFormat>
  <Paragraphs>36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Gallery</vt:lpstr>
      <vt:lpstr>Being a young adult can be stressful at times.  </vt:lpstr>
      <vt:lpstr>What is the student assistance Program?</vt:lpstr>
      <vt:lpstr>Student Assistance Program members</vt:lpstr>
      <vt:lpstr>The Student assistance Team is:</vt:lpstr>
      <vt:lpstr>Are you concerned about a friend?</vt:lpstr>
      <vt:lpstr>How can someone get support?</vt:lpstr>
      <vt:lpstr>PowerPoint Presentation</vt:lpstr>
      <vt:lpstr>Drop referral into the Confidential DROP Box</vt:lpstr>
      <vt:lpstr>What happens when you refer a friend?</vt:lpstr>
      <vt:lpstr>see any Student assistance Program team member with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a young adult can be stressful at times.</dc:title>
  <dc:creator>Bob</dc:creator>
  <cp:lastModifiedBy>SCHMON, JODI</cp:lastModifiedBy>
  <cp:revision>28</cp:revision>
  <dcterms:modified xsi:type="dcterms:W3CDTF">2019-10-12T14:01:34Z</dcterms:modified>
</cp:coreProperties>
</file>