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5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602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DD74D-2D63-4DEF-B8FC-5927A8490CF3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FC17-2684-4537-9C11-0C0CB7101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54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C931E41-0EF2-45BF-8312-D90B740BC6A9}" type="datetimeFigureOut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C478BD-B4DF-407A-B351-6C4B934337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Henry_II_of_England_-_Illustration_from_Cassell's_History_of_England_-_Century_Edition_-_published_circa_1902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/>
                </a:solidFill>
              </a:rPr>
              <a:t>Warm-up</a:t>
            </a:r>
            <a:endParaRPr lang="en-US" sz="6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>
            <a:normAutofit/>
          </a:bodyPr>
          <a:lstStyle/>
          <a:p>
            <a:r>
              <a:rPr lang="en-US" b="1" dirty="0" smtClean="0"/>
              <a:t>Copy HW</a:t>
            </a:r>
          </a:p>
          <a:p>
            <a:endParaRPr lang="en-US" sz="2600" b="1" dirty="0"/>
          </a:p>
          <a:p>
            <a:r>
              <a:rPr lang="en-US" sz="2600" b="1" dirty="0" smtClean="0"/>
              <a:t>Start page 19 of your notes w/ the title:</a:t>
            </a:r>
          </a:p>
          <a:p>
            <a:pPr marL="1984248" lvl="7" indent="0">
              <a:buNone/>
            </a:pPr>
            <a:endParaRPr lang="en-US" sz="3600" b="1" dirty="0" smtClean="0"/>
          </a:p>
          <a:p>
            <a:pPr marL="137160" indent="0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	</a:t>
            </a:r>
            <a:r>
              <a:rPr lang="en-US" sz="4400" b="1" dirty="0" smtClean="0">
                <a:solidFill>
                  <a:srgbClr val="0070C0"/>
                </a:solidFill>
              </a:rPr>
              <a:t>Laws of the Middle Ages</a:t>
            </a:r>
          </a:p>
          <a:p>
            <a:pPr marL="13716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Please begin this page by listing </a:t>
            </a:r>
            <a:r>
              <a:rPr lang="en-US" b="1" u="sng" dirty="0" smtClean="0"/>
              <a:t>3 rights </a:t>
            </a:r>
            <a:r>
              <a:rPr lang="en-US" b="1" dirty="0" smtClean="0">
                <a:solidFill>
                  <a:srgbClr val="FF0000"/>
                </a:solidFill>
              </a:rPr>
              <a:t>you have as an American citizen and </a:t>
            </a:r>
            <a:r>
              <a:rPr lang="en-US" b="1" u="sng" dirty="0" smtClean="0"/>
              <a:t>2 laws </a:t>
            </a:r>
            <a:r>
              <a:rPr lang="en-US" b="1" dirty="0" smtClean="0">
                <a:solidFill>
                  <a:srgbClr val="FF0000"/>
                </a:solidFill>
              </a:rPr>
              <a:t>we must live by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Closure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endParaRPr lang="en-US" dirty="0" smtClean="0"/>
          </a:p>
          <a:p>
            <a:pPr marL="137160" indent="0" algn="ctr">
              <a:buNone/>
            </a:pPr>
            <a:r>
              <a:rPr lang="en-US" dirty="0" smtClean="0"/>
              <a:t>List </a:t>
            </a:r>
            <a:r>
              <a:rPr lang="en-US" dirty="0" smtClean="0">
                <a:solidFill>
                  <a:srgbClr val="00B050"/>
                </a:solidFill>
              </a:rPr>
              <a:t>three comparisons </a:t>
            </a:r>
            <a:r>
              <a:rPr lang="en-US" dirty="0" smtClean="0"/>
              <a:t>between our government and England in the 12</a:t>
            </a:r>
            <a:r>
              <a:rPr lang="en-US" baseline="30000" dirty="0" smtClean="0"/>
              <a:t>th</a:t>
            </a:r>
            <a:r>
              <a:rPr lang="en-US" dirty="0" smtClean="0"/>
              <a:t> and 13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pPr marL="137160" indent="0" algn="ctr">
              <a:buNone/>
            </a:pPr>
            <a:endParaRPr lang="en-US" dirty="0" smtClean="0"/>
          </a:p>
          <a:p>
            <a:r>
              <a:rPr lang="en-US" dirty="0" smtClean="0"/>
              <a:t>1.</a:t>
            </a:r>
          </a:p>
          <a:p>
            <a:r>
              <a:rPr lang="en-US" dirty="0" smtClean="0"/>
              <a:t>2.</a:t>
            </a:r>
          </a:p>
          <a:p>
            <a:r>
              <a:rPr lang="en-US" dirty="0" smtClean="0"/>
              <a:t>3.</a:t>
            </a:r>
          </a:p>
          <a:p>
            <a:r>
              <a:rPr lang="en-US" dirty="0" smtClean="0"/>
              <a:t>4.</a:t>
            </a:r>
          </a:p>
          <a:p>
            <a:r>
              <a:rPr lang="en-US" dirty="0" smtClean="0"/>
              <a:t>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Essential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How has the relationship between citizens and their government changed?</a:t>
            </a:r>
            <a:endParaRPr lang="en-US" sz="4000" b="1" dirty="0">
              <a:solidFill>
                <a:schemeClr val="tx2"/>
              </a:solidFill>
            </a:endParaRPr>
          </a:p>
          <a:p>
            <a:pPr marL="137160" indent="0">
              <a:buNone/>
            </a:pPr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000" b="1" dirty="0">
                <a:solidFill>
                  <a:schemeClr val="tx2"/>
                </a:solidFill>
              </a:rPr>
              <a:t>How do societies stabilize in the face of adversity?</a:t>
            </a:r>
          </a:p>
        </p:txBody>
      </p:sp>
    </p:spTree>
    <p:extLst>
      <p:ext uri="{BB962C8B-B14F-4D97-AF65-F5344CB8AC3E}">
        <p14:creationId xmlns:p14="http://schemas.microsoft.com/office/powerpoint/2010/main" val="1948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809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Middle Ages Laws of England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610600" cy="48006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Henry </a:t>
            </a:r>
            <a:r>
              <a:rPr lang="en-US" b="1" dirty="0">
                <a:solidFill>
                  <a:schemeClr val="tx2"/>
                </a:solidFill>
              </a:rPr>
              <a:t>II –King of England </a:t>
            </a:r>
            <a:r>
              <a:rPr lang="en-US" b="1" dirty="0" smtClean="0">
                <a:solidFill>
                  <a:schemeClr val="tx2"/>
                </a:solidFill>
              </a:rPr>
              <a:t>1154-1189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dirty="0"/>
              <a:t> </a:t>
            </a:r>
          </a:p>
          <a:p>
            <a:pPr lvl="0"/>
            <a:r>
              <a:rPr lang="en-US" dirty="0" smtClean="0"/>
              <a:t>I used ______________ </a:t>
            </a:r>
            <a:r>
              <a:rPr lang="en-US" dirty="0"/>
              <a:t>to increase </a:t>
            </a:r>
            <a:r>
              <a:rPr lang="en-US" dirty="0" smtClean="0"/>
              <a:t>my</a:t>
            </a:r>
            <a:r>
              <a:rPr lang="en-US" dirty="0"/>
              <a:t> </a:t>
            </a:r>
            <a:r>
              <a:rPr lang="en-US" dirty="0" smtClean="0"/>
              <a:t>power</a:t>
            </a:r>
            <a:endParaRPr lang="en-US" dirty="0"/>
          </a:p>
          <a:p>
            <a:pPr lvl="0"/>
            <a:r>
              <a:rPr lang="en-US" dirty="0" smtClean="0"/>
              <a:t>I created a __________ court at the castle with </a:t>
            </a:r>
            <a:r>
              <a:rPr lang="en-US" dirty="0"/>
              <a:t>lawyers and </a:t>
            </a:r>
            <a:r>
              <a:rPr lang="en-US" dirty="0" smtClean="0"/>
              <a:t>judges</a:t>
            </a:r>
            <a:endParaRPr lang="en-US" dirty="0"/>
          </a:p>
          <a:p>
            <a:pPr lvl="0"/>
            <a:r>
              <a:rPr lang="en-US" dirty="0" smtClean="0"/>
              <a:t>I also had _____________ </a:t>
            </a:r>
            <a:r>
              <a:rPr lang="en-US" dirty="0"/>
              <a:t>judges </a:t>
            </a:r>
            <a:r>
              <a:rPr lang="en-US" dirty="0" smtClean="0"/>
              <a:t>that traveled between towns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I established ________________: laws that are the same </a:t>
            </a:r>
            <a:r>
              <a:rPr lang="en-US" dirty="0"/>
              <a:t>throughout the Kingdom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8194" name="Picture 2" descr="http://upload.wikimedia.org/wikipedia/commons/thumb/a/a9/Henry_II_of_England_-_Illustration_from_Cassell%27s_History_of_England_-_Century_Edition_-_published_circa_1902.jpg/220px-Henry_II_of_England_-_Illustration_from_Cassell%27s_History_of_England_-_Century_Edition_-_published_circa_19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257800" cy="2609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5300" dirty="0" smtClean="0">
                <a:solidFill>
                  <a:schemeClr val="tx2"/>
                </a:solidFill>
              </a:rPr>
              <a:t>Do we have common law in the U.S. ?</a:t>
            </a: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 smtClean="0"/>
              <a:t/>
            </a:r>
            <a:br>
              <a:rPr lang="en-US" sz="5300" dirty="0" smtClean="0"/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pPr marL="137160" indent="0" algn="ctr">
              <a:buNone/>
            </a:pPr>
            <a:r>
              <a:rPr lang="en-US" sz="9600" b="1" dirty="0" smtClean="0"/>
              <a:t>Should</a:t>
            </a:r>
            <a:r>
              <a:rPr lang="en-US" sz="9600" dirty="0" smtClean="0"/>
              <a:t> </a:t>
            </a:r>
            <a:r>
              <a:rPr lang="en-US" sz="9600" b="1" dirty="0" smtClean="0"/>
              <a:t>we?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Two Types of Juries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Grand Jury-</a:t>
            </a:r>
          </a:p>
          <a:p>
            <a:endParaRPr lang="en-US" dirty="0" smtClean="0"/>
          </a:p>
          <a:p>
            <a:pPr marL="13716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Should you go to trial???????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137160" indent="0">
              <a:buNone/>
            </a:pPr>
            <a:endParaRPr lang="en-US" dirty="0" smtClean="0"/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Trial Jury-</a:t>
            </a:r>
          </a:p>
          <a:p>
            <a:endParaRPr lang="en-US" dirty="0" smtClean="0"/>
          </a:p>
          <a:p>
            <a:endParaRPr lang="en-US" dirty="0" smtClean="0"/>
          </a:p>
          <a:p>
            <a:pPr marL="137160" indent="0">
              <a:buNone/>
            </a:pPr>
            <a:r>
              <a:rPr lang="en-US" sz="1800" dirty="0" smtClean="0"/>
              <a:t>    Are you guilty??????????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0"/>
            <a:ext cx="35888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73452"/>
            <a:ext cx="3610659" cy="239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771" y="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King John of England 1199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70916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I raised _______ and punished people without ______		</a:t>
            </a:r>
          </a:p>
          <a:p>
            <a:pPr marL="137160" indent="0">
              <a:buNone/>
            </a:pPr>
            <a:r>
              <a:rPr lang="en-US" dirty="0" smtClean="0"/>
              <a:t>Many _________ resented my power so…</a:t>
            </a:r>
          </a:p>
          <a:p>
            <a:endParaRPr lang="en-US" dirty="0"/>
          </a:p>
        </p:txBody>
      </p:sp>
      <p:pic>
        <p:nvPicPr>
          <p:cNvPr id="4" name="Picture 3" descr="210px-John_of_England_(John_Lackland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9630" y="838200"/>
            <a:ext cx="37338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1215- MAGNA CARTA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3716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Limited the King’s ___________</a:t>
            </a:r>
          </a:p>
          <a:p>
            <a:r>
              <a:rPr lang="en-US" dirty="0" smtClean="0"/>
              <a:t>Great Council approved _____________</a:t>
            </a:r>
          </a:p>
          <a:p>
            <a:r>
              <a:rPr lang="en-US" dirty="0" smtClean="0"/>
              <a:t>Trial of ____________ for freemen</a:t>
            </a:r>
          </a:p>
          <a:p>
            <a:r>
              <a:rPr lang="en-US" dirty="0" smtClean="0"/>
              <a:t>King and nobles share certain ______________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  <p:pic>
        <p:nvPicPr>
          <p:cNvPr id="4" name="Picture 3" descr="300px-Magna_Car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143000"/>
            <a:ext cx="3810000" cy="26162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19201"/>
            <a:ext cx="3686175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Edward I</a:t>
            </a:r>
            <a:b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1200s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asked for _______________ from all over England to “help rule”…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Parliament-England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_____________________-US</a:t>
            </a:r>
          </a:p>
          <a:p>
            <a:endParaRPr lang="en-US" dirty="0" smtClean="0"/>
          </a:p>
          <a:p>
            <a:r>
              <a:rPr lang="en-US" dirty="0" smtClean="0"/>
              <a:t>It started with 2_______from each county and 2 _______from each town…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House of Commons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________________________-US</a:t>
            </a:r>
          </a:p>
          <a:p>
            <a:endParaRPr lang="en-US" dirty="0" smtClean="0"/>
          </a:p>
          <a:p>
            <a:r>
              <a:rPr lang="en-US" dirty="0" smtClean="0"/>
              <a:t>All high-level __________ and </a:t>
            </a:r>
            <a:r>
              <a:rPr lang="en-US" smtClean="0"/>
              <a:t>___________ leaders…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House of Lords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_________________-US</a:t>
            </a:r>
          </a:p>
          <a:p>
            <a:endParaRPr lang="en-US" dirty="0"/>
          </a:p>
        </p:txBody>
      </p:sp>
      <p:pic>
        <p:nvPicPr>
          <p:cNvPr id="4" name="Picture 3" descr="191px-Gal_nations_edward_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0"/>
            <a:ext cx="4374573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Legislative </a:t>
            </a:r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ranch of the Federal Government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72" y="1524000"/>
            <a:ext cx="864932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01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979</TotalTime>
  <Words>187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Warm-up</vt:lpstr>
      <vt:lpstr>Essential Questions</vt:lpstr>
      <vt:lpstr>Middle Ages Laws of England</vt:lpstr>
      <vt:lpstr>  Do we have common law in the U.S. ?  </vt:lpstr>
      <vt:lpstr>Two Types of Juries</vt:lpstr>
      <vt:lpstr>  King John of England 1199   </vt:lpstr>
      <vt:lpstr>1215- MAGNA CARTA </vt:lpstr>
      <vt:lpstr>King Edward I       1200s</vt:lpstr>
      <vt:lpstr>The Legislative Branch of the Federal Government</vt:lpstr>
      <vt:lpstr>Closure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Ages Laws of England</dc:title>
  <dc:creator>Tbarno</dc:creator>
  <cp:lastModifiedBy>BARNO, TIMOTHY</cp:lastModifiedBy>
  <cp:revision>48</cp:revision>
  <cp:lastPrinted>2014-03-20T10:54:31Z</cp:lastPrinted>
  <dcterms:created xsi:type="dcterms:W3CDTF">2009-04-07T17:47:38Z</dcterms:created>
  <dcterms:modified xsi:type="dcterms:W3CDTF">2014-03-20T10:56:15Z</dcterms:modified>
</cp:coreProperties>
</file>