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2" r:id="rId4"/>
    <p:sldId id="260" r:id="rId5"/>
    <p:sldId id="268" r:id="rId6"/>
    <p:sldId id="266" r:id="rId7"/>
    <p:sldId id="259" r:id="rId8"/>
    <p:sldId id="261" r:id="rId9"/>
    <p:sldId id="263" r:id="rId10"/>
    <p:sldId id="264" r:id="rId11"/>
    <p:sldId id="265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34" d="100"/>
          <a:sy n="34" d="100"/>
        </p:scale>
        <p:origin x="74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6AD6EE87-EBD5-4F12-A48A-63ACA297AC8F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dirty="0"/>
              <a:t>2/13/2015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7E5644-1E61-4311-A31E-84CB9C7AA8A9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90298CD5-6C1E-4009-B41F-6DF62E31D3BE}" type="datetimeFigureOut">
              <a:rPr lang="en-US" dirty="0"/>
              <a:pPr/>
              <a:t>2/13/2015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Study </a:t>
            </a:r>
            <a:r>
              <a:rPr lang="en-US" dirty="0" err="1" smtClean="0"/>
              <a:t>abroad:France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July 2016</a:t>
            </a:r>
            <a:endParaRPr lang="en-US" sz="3600" dirty="0"/>
          </a:p>
        </p:txBody>
      </p:sp>
      <p:pic>
        <p:nvPicPr>
          <p:cNvPr id="4" name="Sous le ciel de Paris - French cafe music for accord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01400" y="58135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58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942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not included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Optional Excursions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Tip for tour director and bus driver (</a:t>
            </a:r>
            <a:r>
              <a:rPr lang="en-US" dirty="0" err="1" smtClean="0"/>
              <a:t>appx</a:t>
            </a:r>
            <a:r>
              <a:rPr lang="en-US" dirty="0" smtClean="0"/>
              <a:t>. $89/pp)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Lunch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Bus transfer to and from PHL (</a:t>
            </a:r>
            <a:r>
              <a:rPr lang="en-US" dirty="0" err="1" smtClean="0"/>
              <a:t>appx</a:t>
            </a:r>
            <a:r>
              <a:rPr lang="en-US" dirty="0" smtClean="0"/>
              <a:t>. $40/pp)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43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$4,189.00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$241/month on the monthly payment plan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mtClean="0"/>
              <a:t>Airfare search on 2/10/15 –Flights alone are $1845-$1964 </a:t>
            </a:r>
            <a:r>
              <a:rPr lang="en-US" dirty="0" smtClean="0"/>
              <a:t>non-stop </a:t>
            </a:r>
            <a:r>
              <a:rPr lang="en-US" smtClean="0"/>
              <a:t>for July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559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Important to know…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Chaperones are certified CB teachers only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CB Nurse will chaperone as well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Classes taught by CB French teachers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chaperones are experienced travelers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Tour Director is accessible 24/7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Insurance is mandatory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0"/>
            <a:ext cx="9720072" cy="1118323"/>
          </a:xfrm>
        </p:spPr>
        <p:txBody>
          <a:bodyPr/>
          <a:lstStyle/>
          <a:p>
            <a:r>
              <a:rPr lang="en-US" dirty="0" smtClean="0"/>
              <a:t>Basic 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977031"/>
            <a:ext cx="9720073" cy="533233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July 25, 2016 – August 3, 2016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 Preference given to rising Seniors, then rising Juniors and finally rising Sophomores. All students must fill out an application, obtain 2 teacher recommendations and complete all components of the course.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 smtClean="0"/>
              <a:t>7 chaperones/42 Students (Six to one ratio). All students comply with CB policies before and during course/trip.</a:t>
            </a:r>
          </a:p>
          <a:p>
            <a:pPr lvl="0">
              <a:buFont typeface="Wingdings" panose="05000000000000000000" pitchFamily="2" charset="2"/>
              <a:buChar char="§"/>
            </a:pPr>
            <a:r>
              <a:rPr lang="en-US" dirty="0" smtClean="0"/>
              <a:t> There are 5 elements to this course;</a:t>
            </a:r>
          </a:p>
          <a:p>
            <a:pPr marL="0" lvl="0" indent="0">
              <a:buNone/>
            </a:pPr>
            <a:r>
              <a:rPr lang="en-US" dirty="0" smtClean="0"/>
              <a:t>	</a:t>
            </a:r>
            <a:r>
              <a:rPr lang="en-US" b="1" u="sng" dirty="0" smtClean="0"/>
              <a:t>Pre-Travel </a:t>
            </a:r>
            <a:r>
              <a:rPr lang="en-US" b="1" u="sng" dirty="0"/>
              <a:t>Sessions </a:t>
            </a:r>
            <a:r>
              <a:rPr lang="en-US" dirty="0" smtClean="0"/>
              <a:t>at night on the following; Trip </a:t>
            </a:r>
            <a:r>
              <a:rPr lang="en-US" dirty="0"/>
              <a:t>Logistics, Travel Tips,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/>
              <a:t>	</a:t>
            </a:r>
            <a:r>
              <a:rPr lang="en-US" dirty="0" smtClean="0"/>
              <a:t>Foreign </a:t>
            </a:r>
            <a:r>
              <a:rPr lang="en-US" dirty="0"/>
              <a:t>Customs &amp; </a:t>
            </a:r>
            <a:r>
              <a:rPr lang="en-US" dirty="0" smtClean="0"/>
              <a:t>  Etiquette</a:t>
            </a:r>
            <a:r>
              <a:rPr lang="en-US" dirty="0"/>
              <a:t>, Cultural Overview</a:t>
            </a:r>
          </a:p>
          <a:p>
            <a:pPr lvl="0"/>
            <a:r>
              <a:rPr lang="en-US" dirty="0" smtClean="0"/>
              <a:t>            </a:t>
            </a:r>
            <a:r>
              <a:rPr lang="en-US" b="1" u="sng" dirty="0" smtClean="0"/>
              <a:t>Research </a:t>
            </a:r>
            <a:r>
              <a:rPr lang="en-US" b="1" u="sng" dirty="0"/>
              <a:t>Project</a:t>
            </a:r>
          </a:p>
          <a:p>
            <a:pPr lvl="0"/>
            <a:r>
              <a:rPr lang="en-US" dirty="0" smtClean="0"/>
              <a:t>            </a:t>
            </a:r>
            <a:r>
              <a:rPr lang="en-US" b="1" u="sng" dirty="0" smtClean="0"/>
              <a:t>Classwork </a:t>
            </a:r>
            <a:r>
              <a:rPr lang="en-US" b="1" u="sng" dirty="0"/>
              <a:t>Abroad</a:t>
            </a:r>
          </a:p>
          <a:p>
            <a:pPr lvl="0"/>
            <a:r>
              <a:rPr lang="en-US" dirty="0" smtClean="0"/>
              <a:t>            </a:t>
            </a:r>
            <a:r>
              <a:rPr lang="en-US" b="1" u="sng" dirty="0" smtClean="0"/>
              <a:t>Travel</a:t>
            </a:r>
            <a:endParaRPr lang="en-US" b="1" u="sng" dirty="0"/>
          </a:p>
          <a:p>
            <a:pPr lvl="0"/>
            <a:r>
              <a:rPr lang="en-US" dirty="0" smtClean="0"/>
              <a:t>            </a:t>
            </a:r>
            <a:r>
              <a:rPr lang="en-US" b="1" u="sng" dirty="0" smtClean="0"/>
              <a:t>Reflection</a:t>
            </a:r>
            <a:endParaRPr lang="en-US" b="1" u="sng" dirty="0"/>
          </a:p>
          <a:p>
            <a:pPr>
              <a:buFont typeface="Wingdings" panose="05000000000000000000" pitchFamily="2" charset="2"/>
              <a:buChar char="§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7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246057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226127"/>
            <a:ext cx="9720073" cy="50832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 </a:t>
            </a:r>
            <a:r>
              <a:rPr lang="en-US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World Language Standards; </a:t>
            </a:r>
            <a:r>
              <a:rPr lang="en-US" sz="2000" b="1" i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Communication, Cultures, Connections, Comparisons, Communities.</a:t>
            </a:r>
          </a:p>
          <a:p>
            <a:r>
              <a:rPr lang="en-US" b="1" u="sng" dirty="0"/>
              <a:t>Study Abroad: France</a:t>
            </a:r>
            <a:r>
              <a:rPr lang="en-US" u="sng" dirty="0"/>
              <a:t> - </a:t>
            </a:r>
            <a:r>
              <a:rPr lang="en-US" b="1" u="sng" dirty="0"/>
              <a:t>Essential Questions</a:t>
            </a:r>
            <a:endParaRPr lang="en-US" u="sng" dirty="0"/>
          </a:p>
          <a:p>
            <a:r>
              <a:rPr lang="en-US" sz="1800" dirty="0" smtClean="0"/>
              <a:t>1</a:t>
            </a:r>
            <a:r>
              <a:rPr lang="en-US" sz="1800" dirty="0"/>
              <a:t>.  How does an individual express his or her basic needs in the target </a:t>
            </a:r>
          </a:p>
          <a:p>
            <a:r>
              <a:rPr lang="en-US" sz="1800" dirty="0"/>
              <a:t>language?</a:t>
            </a:r>
            <a:r>
              <a:rPr lang="en-US" sz="1800" b="1" i="1" dirty="0"/>
              <a:t> (Communication and Comparisons standards)</a:t>
            </a:r>
            <a:endParaRPr lang="en-US" sz="1800" dirty="0"/>
          </a:p>
          <a:p>
            <a:r>
              <a:rPr lang="en-US" sz="1800" dirty="0"/>
              <a:t> </a:t>
            </a:r>
            <a:r>
              <a:rPr lang="en-US" sz="1800" dirty="0" smtClean="0"/>
              <a:t>2</a:t>
            </a:r>
            <a:r>
              <a:rPr lang="en-US" sz="1800" dirty="0"/>
              <a:t>. Which linguistic and cultural competencies must one have in order to function within another    culture? </a:t>
            </a:r>
            <a:r>
              <a:rPr lang="en-US" sz="1800" b="1" i="1" dirty="0"/>
              <a:t>(Culture and Communication standards)</a:t>
            </a:r>
            <a:endParaRPr lang="en-US" sz="1800" dirty="0"/>
          </a:p>
          <a:p>
            <a:r>
              <a:rPr lang="en-US" sz="1800" dirty="0"/>
              <a:t> </a:t>
            </a:r>
            <a:r>
              <a:rPr lang="en-US" sz="1800" dirty="0" smtClean="0"/>
              <a:t>3</a:t>
            </a:r>
            <a:r>
              <a:rPr lang="en-US" sz="1800" dirty="0"/>
              <a:t>. How does the past experience of an individual influence their perspective? </a:t>
            </a:r>
            <a:r>
              <a:rPr lang="en-US" sz="1800" b="1" i="1" dirty="0"/>
              <a:t>(Comparisons, Communities and Connections standards)</a:t>
            </a:r>
            <a:endParaRPr lang="en-US" sz="1800" dirty="0"/>
          </a:p>
          <a:p>
            <a:r>
              <a:rPr lang="en-US" sz="1800" dirty="0"/>
              <a:t> </a:t>
            </a:r>
            <a:r>
              <a:rPr lang="en-US" sz="1800" dirty="0" smtClean="0"/>
              <a:t>4</a:t>
            </a:r>
            <a:r>
              <a:rPr lang="en-US" sz="1800" dirty="0"/>
              <a:t>.  How does first-hand exposure to other cultures impact one’s perspective? </a:t>
            </a:r>
            <a:r>
              <a:rPr lang="en-US" sz="1800" b="1" i="1" dirty="0"/>
              <a:t>(Culture, Connections, Comparisons and Communities standards)</a:t>
            </a:r>
            <a:endParaRPr lang="en-US" sz="1800" dirty="0"/>
          </a:p>
          <a:p>
            <a:r>
              <a:rPr lang="en-US" sz="1800" b="1" i="1" dirty="0"/>
              <a:t> </a:t>
            </a:r>
            <a:r>
              <a:rPr lang="en-US" sz="1800" dirty="0" smtClean="0"/>
              <a:t>5</a:t>
            </a:r>
            <a:r>
              <a:rPr lang="en-US" sz="1800" dirty="0"/>
              <a:t>. What are similarities and differences between the United States and France? </a:t>
            </a:r>
            <a:r>
              <a:rPr lang="en-US" sz="1800" b="1" i="1" dirty="0"/>
              <a:t>(Culture, Comparison, Communities, Connections and Connections standards)</a:t>
            </a: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71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CB French 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French 1- French speaking cities/countries, Food, Leisure activities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French 2- Shopping, Expressing Opinions, Traveling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French 3 – Arts &amp; Entertainment, Vacations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French 4- Making observations &amp; comparisons, Music, Recommendations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French 4 Honors – Feelings, Asking for &amp; obtaining help, Future travel plans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/>
              <a:t>AP French – Global challenges, Science &amp; Technology, Contemporary Life, Personal &amp; Public Identities, Families &amp; Communities, Beauty &amp; Aesthetics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4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leadered.com/images/frameworkDetails.gif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0983" y="301336"/>
            <a:ext cx="7842740" cy="59643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90721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 Educational Tours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EFTOURS.COM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800.665.5364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EF stands for Education First and is the world leader in international education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Fully accredited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450 schools and offices in over 50 countries worldwide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EF is the second largest purchaser of airline tickets after the U.S. government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46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639" y="153591"/>
            <a:ext cx="7402570" cy="6704409"/>
          </a:xfrm>
        </p:spPr>
      </p:pic>
      <p:sp>
        <p:nvSpPr>
          <p:cNvPr id="5" name="Right Arrow 4"/>
          <p:cNvSpPr/>
          <p:nvPr/>
        </p:nvSpPr>
        <p:spPr>
          <a:xfrm>
            <a:off x="3709555" y="1335024"/>
            <a:ext cx="1153391" cy="935182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086329" y="2274141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41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9" y="309644"/>
            <a:ext cx="9720072" cy="1130849"/>
          </a:xfrm>
        </p:spPr>
        <p:txBody>
          <a:bodyPr/>
          <a:lstStyle/>
          <a:p>
            <a:r>
              <a:rPr lang="en-US" dirty="0" smtClean="0"/>
              <a:t>Itinerary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189973"/>
            <a:ext cx="9720073" cy="5119387"/>
          </a:xfrm>
        </p:spPr>
        <p:txBody>
          <a:bodyPr>
            <a:normAutofit lnSpcReduction="10000"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1 – Depart PHL for France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2 - Arrive in Paris, Transfer to Orleans, Visit Joan of Arc Museum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3 – Class from 9-12, Lunch, Walking tour of Orleans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4 – Class from 9-12, Excursion to Chartres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5 – Class from 9-12, Excursion to the Loire Valley; Visit Chateau d’Amboise, Chateau de </a:t>
            </a:r>
            <a:r>
              <a:rPr lang="en-US" dirty="0" err="1" smtClean="0"/>
              <a:t>Chenonceau</a:t>
            </a:r>
            <a:r>
              <a:rPr lang="en-US" dirty="0" smtClean="0"/>
              <a:t>, Troglodyte Dinner, Light and Sound Show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6 – Class from 9-12, Transfer to Paris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7 – Bus tour of Paris, Excursion to Versailles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8 – Visit Louvre Museum, Walking tour of Paris, Notre Dame, Montmartre </a:t>
            </a:r>
            <a:r>
              <a:rPr lang="en-US" sz="1800" dirty="0" smtClean="0"/>
              <a:t>(dinner)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9 – Excursion to </a:t>
            </a:r>
            <a:r>
              <a:rPr lang="en-US" dirty="0" err="1" smtClean="0"/>
              <a:t>Giverny</a:t>
            </a:r>
            <a:r>
              <a:rPr lang="en-US" dirty="0" smtClean="0"/>
              <a:t> (home of Claude Monet 1883-1926), Seine River Cruise Eiffel Tower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dirty="0" smtClean="0"/>
              <a:t>Day 10 – Depart Paris for PHL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2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included?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4128" y="1766170"/>
            <a:ext cx="9720073" cy="454319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Round trip airfare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ground transfers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All bus and walking tours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Breakfast and Dinner each day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Full time EF Tour Director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Insurance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Hotels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Online Resources provided by EF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 smtClean="0"/>
              <a:t>Classes taught by CB Professionals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13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342</TotalTime>
  <Words>473</Words>
  <Application>Microsoft Office PowerPoint</Application>
  <PresentationFormat>Widescreen</PresentationFormat>
  <Paragraphs>72</Paragraphs>
  <Slides>12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Courier New</vt:lpstr>
      <vt:lpstr>Tw Cen MT</vt:lpstr>
      <vt:lpstr>Tw Cen MT Condensed</vt:lpstr>
      <vt:lpstr>Wingdings</vt:lpstr>
      <vt:lpstr>Wingdings 3</vt:lpstr>
      <vt:lpstr>Integral</vt:lpstr>
      <vt:lpstr>Study abroad:France</vt:lpstr>
      <vt:lpstr>Basic Information</vt:lpstr>
      <vt:lpstr>PowerPoint Presentation</vt:lpstr>
      <vt:lpstr>Current CB French Curriculum</vt:lpstr>
      <vt:lpstr>PowerPoint Presentation</vt:lpstr>
      <vt:lpstr>EF Educational Tours</vt:lpstr>
      <vt:lpstr>PowerPoint Presentation</vt:lpstr>
      <vt:lpstr>Itinerary</vt:lpstr>
      <vt:lpstr>What is included?</vt:lpstr>
      <vt:lpstr>What is not included</vt:lpstr>
      <vt:lpstr>Cost </vt:lpstr>
      <vt:lpstr>Important to know…</vt:lpstr>
    </vt:vector>
  </TitlesOfParts>
  <Company>CENTRAL BUCKS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Study abroad:France</dc:title>
  <dc:creator>GRAY, STACY</dc:creator>
  <cp:lastModifiedBy>GRAY, STACY</cp:lastModifiedBy>
  <cp:revision>18</cp:revision>
  <dcterms:created xsi:type="dcterms:W3CDTF">2015-02-09T15:59:20Z</dcterms:created>
  <dcterms:modified xsi:type="dcterms:W3CDTF">2015-02-13T13:20:53Z</dcterms:modified>
</cp:coreProperties>
</file>