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0" r:id="rId3"/>
    <p:sldId id="273" r:id="rId4"/>
    <p:sldId id="261" r:id="rId5"/>
    <p:sldId id="272" r:id="rId6"/>
    <p:sldId id="269" r:id="rId7"/>
    <p:sldId id="270" r:id="rId8"/>
    <p:sldId id="271" r:id="rId9"/>
    <p:sldId id="262" r:id="rId10"/>
    <p:sldId id="257" r:id="rId11"/>
    <p:sldId id="258" r:id="rId12"/>
    <p:sldId id="259" r:id="rId13"/>
    <p:sldId id="263" r:id="rId14"/>
    <p:sldId id="264" r:id="rId15"/>
    <p:sldId id="265" r:id="rId16"/>
    <p:sldId id="266" r:id="rId17"/>
    <p:sldId id="267" r:id="rId18"/>
    <p:sldId id="26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11/9/2016</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11/9/2016</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11/9/2016</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11/9/2016</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hompchomp.com/terms/clause.htm" TargetMode="External"/><Relationship Id="rId2" Type="http://schemas.openxmlformats.org/officeDocument/2006/relationships/hyperlink" Target="http://www.chompchomp.com/terms/phrase.htm" TargetMode="External"/><Relationship Id="rId1" Type="http://schemas.openxmlformats.org/officeDocument/2006/relationships/slideLayout" Target="../slideLayouts/slideLayout2.xml"/><Relationship Id="rId4" Type="http://schemas.openxmlformats.org/officeDocument/2006/relationships/hyperlink" Target="http://www.chompchomp.com/terms/mainclause.ht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chompchomp.com/terms/subordinateclause.htm" TargetMode="External"/><Relationship Id="rId2" Type="http://schemas.openxmlformats.org/officeDocument/2006/relationships/hyperlink" Target="http://www.chompchomp.com/terms/mainclause.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hompchomp.com/terms/nounphrase.htm" TargetMode="External"/><Relationship Id="rId2" Type="http://schemas.openxmlformats.org/officeDocument/2006/relationships/hyperlink" Target="http://www.chompchomp.com/terms/nou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hompchomp.com/terms/verb.htm" TargetMode="External"/><Relationship Id="rId2" Type="http://schemas.openxmlformats.org/officeDocument/2006/relationships/hyperlink" Target="http://www.chompchomp.com/terms/subject.htm" TargetMode="External"/><Relationship Id="rId1" Type="http://schemas.openxmlformats.org/officeDocument/2006/relationships/slideLayout" Target="../slideLayouts/slideLayout2.xml"/><Relationship Id="rId6" Type="http://schemas.openxmlformats.org/officeDocument/2006/relationships/hyperlink" Target="http://chompchomp.com/terms/verb.htm" TargetMode="External"/><Relationship Id="rId5" Type="http://schemas.openxmlformats.org/officeDocument/2006/relationships/hyperlink" Target="http://chompchomp.com/terms/subject.htm" TargetMode="External"/><Relationship Id="rId4" Type="http://schemas.openxmlformats.org/officeDocument/2006/relationships/hyperlink" Target="http://www.chompchomp.com/terms/clause.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hompchomp.com/terms/mainclause.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Grammar Review</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24875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Coordinating Conjunctions </a:t>
            </a:r>
          </a:p>
        </p:txBody>
      </p:sp>
      <p:sp>
        <p:nvSpPr>
          <p:cNvPr id="3" name="Content Placeholder 2"/>
          <p:cNvSpPr>
            <a:spLocks noGrp="1"/>
          </p:cNvSpPr>
          <p:nvPr>
            <p:ph idx="1"/>
          </p:nvPr>
        </p:nvSpPr>
        <p:spPr>
          <a:xfrm>
            <a:off x="313509" y="2121408"/>
            <a:ext cx="11273245" cy="4619026"/>
          </a:xfrm>
        </p:spPr>
        <p:txBody>
          <a:bodyPr>
            <a:noAutofit/>
          </a:bodyPr>
          <a:lstStyle/>
          <a:p>
            <a:r>
              <a:rPr lang="en-US" sz="2800" dirty="0"/>
              <a:t>And, but, for, nor, or, so, and yet—these are the seven coordinating conjunctions. To remember all seven, remember: FANBOYS</a:t>
            </a:r>
          </a:p>
          <a:p>
            <a:r>
              <a:rPr lang="en-US" sz="2800" dirty="0"/>
              <a:t>Coordinating conjunctions connect words, </a:t>
            </a:r>
            <a:r>
              <a:rPr lang="en-US" sz="2800" dirty="0">
                <a:hlinkClick r:id="rId2"/>
              </a:rPr>
              <a:t>phrases</a:t>
            </a:r>
            <a:r>
              <a:rPr lang="en-US" sz="2800" dirty="0"/>
              <a:t>, and </a:t>
            </a:r>
            <a:r>
              <a:rPr lang="en-US" sz="2800" dirty="0">
                <a:hlinkClick r:id="rId3"/>
              </a:rPr>
              <a:t>clauses</a:t>
            </a:r>
            <a:r>
              <a:rPr lang="en-US" sz="2800" dirty="0"/>
              <a:t>. </a:t>
            </a:r>
          </a:p>
          <a:p>
            <a:r>
              <a:rPr lang="en-US" sz="2800" dirty="0"/>
              <a:t>Use a coordinating conjunction when you want to give equal emphasis to two </a:t>
            </a:r>
            <a:r>
              <a:rPr lang="en-US" sz="2800" dirty="0">
                <a:hlinkClick r:id="rId4"/>
              </a:rPr>
              <a:t>main clauses</a:t>
            </a:r>
            <a:r>
              <a:rPr lang="en-US" sz="2800" dirty="0"/>
              <a:t>. The pattern for coordination looks like this:</a:t>
            </a:r>
          </a:p>
          <a:p>
            <a:pPr lvl="1"/>
            <a:r>
              <a:rPr lang="en-US" sz="2400" dirty="0"/>
              <a:t>Main Clause + Coordinating Conjunction + Main Clause </a:t>
            </a:r>
          </a:p>
          <a:p>
            <a:r>
              <a:rPr lang="en-US" sz="2800" dirty="0"/>
              <a:t>Example: The fall leaves were bright and beautiful </a:t>
            </a:r>
          </a:p>
          <a:p>
            <a:pPr lvl="1"/>
            <a:r>
              <a:rPr lang="en-US" sz="2400" dirty="0"/>
              <a:t>See, it combines “The fall leaves were bright” and “the fall leaves were beautiful” into one</a:t>
            </a:r>
          </a:p>
        </p:txBody>
      </p:sp>
    </p:spTree>
    <p:extLst>
      <p:ext uri="{BB962C8B-B14F-4D97-AF65-F5344CB8AC3E}">
        <p14:creationId xmlns:p14="http://schemas.microsoft.com/office/powerpoint/2010/main" val="2265109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Subordinate Conjunctions</a:t>
            </a:r>
          </a:p>
        </p:txBody>
      </p:sp>
      <p:sp>
        <p:nvSpPr>
          <p:cNvPr id="3" name="Content Placeholder 2"/>
          <p:cNvSpPr>
            <a:spLocks noGrp="1"/>
          </p:cNvSpPr>
          <p:nvPr>
            <p:ph idx="1"/>
          </p:nvPr>
        </p:nvSpPr>
        <p:spPr>
          <a:xfrm>
            <a:off x="209005" y="1658983"/>
            <a:ext cx="11691257" cy="5199017"/>
          </a:xfrm>
        </p:spPr>
        <p:txBody>
          <a:bodyPr>
            <a:normAutofit/>
          </a:bodyPr>
          <a:lstStyle/>
          <a:p>
            <a:r>
              <a:rPr lang="en-US" sz="2400" dirty="0"/>
              <a:t>Some sentences are </a:t>
            </a:r>
            <a:r>
              <a:rPr lang="en-US" sz="2400" i="1" dirty="0"/>
              <a:t>complex</a:t>
            </a:r>
            <a:r>
              <a:rPr lang="en-US" sz="2400" dirty="0"/>
              <a:t>. Such sentences have </a:t>
            </a:r>
            <a:r>
              <a:rPr lang="en-US" sz="2400" i="1" dirty="0"/>
              <a:t>two</a:t>
            </a:r>
            <a:r>
              <a:rPr lang="en-US" sz="2400" dirty="0"/>
              <a:t> clauses, one </a:t>
            </a:r>
            <a:r>
              <a:rPr lang="en-US" sz="2400" dirty="0">
                <a:hlinkClick r:id="rId2"/>
              </a:rPr>
              <a:t>main</a:t>
            </a:r>
            <a:r>
              <a:rPr lang="en-US" sz="2400" dirty="0"/>
              <a:t> [or </a:t>
            </a:r>
            <a:r>
              <a:rPr lang="en-US" sz="2400" i="1" dirty="0"/>
              <a:t>independent</a:t>
            </a:r>
            <a:r>
              <a:rPr lang="en-US" sz="2400" dirty="0"/>
              <a:t>] and one </a:t>
            </a:r>
            <a:r>
              <a:rPr lang="en-US" sz="2400" dirty="0">
                <a:hlinkClick r:id="rId3"/>
              </a:rPr>
              <a:t>subordinate</a:t>
            </a:r>
            <a:r>
              <a:rPr lang="en-US" sz="2400" dirty="0"/>
              <a:t> [or </a:t>
            </a:r>
            <a:r>
              <a:rPr lang="en-US" sz="2400" i="1" dirty="0"/>
              <a:t>dependent</a:t>
            </a:r>
            <a:r>
              <a:rPr lang="en-US" sz="2400" dirty="0"/>
              <a:t>].</a:t>
            </a:r>
          </a:p>
          <a:p>
            <a:r>
              <a:rPr lang="en-US" sz="2400" dirty="0"/>
              <a:t>The subordinate conjunction has two jobs. First, it provides a necessary transition between the two ideas in the sentence. This transition will indicate a </a:t>
            </a:r>
            <a:r>
              <a:rPr lang="en-US" sz="2400" i="1" dirty="0"/>
              <a:t>time</a:t>
            </a:r>
            <a:r>
              <a:rPr lang="en-US" sz="2400" dirty="0"/>
              <a:t>, </a:t>
            </a:r>
            <a:r>
              <a:rPr lang="en-US" sz="2400" i="1" dirty="0"/>
              <a:t>place</a:t>
            </a:r>
            <a:r>
              <a:rPr lang="en-US" sz="2400" dirty="0"/>
              <a:t>, or </a:t>
            </a:r>
            <a:r>
              <a:rPr lang="en-US" sz="2400" i="1" dirty="0"/>
              <a:t>cause and effect</a:t>
            </a:r>
            <a:r>
              <a:rPr lang="en-US" sz="2400" dirty="0"/>
              <a:t> relationship.</a:t>
            </a:r>
          </a:p>
          <a:p>
            <a:pPr lvl="1"/>
            <a:r>
              <a:rPr lang="en-US" sz="2000" dirty="0"/>
              <a:t>Example: My dog begins eating her dinner </a:t>
            </a:r>
            <a:r>
              <a:rPr lang="en-US" sz="2000" b="1" dirty="0"/>
              <a:t>after</a:t>
            </a:r>
            <a:r>
              <a:rPr lang="en-US" sz="2000" dirty="0"/>
              <a:t> I begin eating mine. </a:t>
            </a:r>
          </a:p>
          <a:p>
            <a:pPr lvl="2"/>
            <a:r>
              <a:rPr lang="en-US" sz="1800" dirty="0"/>
              <a:t>My dog eats dinner &gt; I eat dinner</a:t>
            </a:r>
          </a:p>
          <a:p>
            <a:r>
              <a:rPr lang="en-US" sz="2400" dirty="0"/>
              <a:t>The second job of the subordinate conjunction is to reduce the importance of one clause so that a reader understands which of the two ideas is more important. The more important idea belongs in the main clause, the less important in the clause introduced by the subordinate conjunction. </a:t>
            </a:r>
          </a:p>
          <a:p>
            <a:pPr lvl="1"/>
            <a:r>
              <a:rPr lang="en-US" sz="2000" dirty="0"/>
              <a:t>Example: </a:t>
            </a:r>
            <a:r>
              <a:rPr lang="en-US" sz="2000" b="1" dirty="0"/>
              <a:t>As</a:t>
            </a:r>
            <a:r>
              <a:rPr lang="en-US" sz="2000" dirty="0"/>
              <a:t> Samson blew out the birthday candles atop the cake, he burned the tip of his nose on a stubborn flame.</a:t>
            </a:r>
          </a:p>
          <a:p>
            <a:pPr lvl="2"/>
            <a:r>
              <a:rPr lang="en-US" sz="1800" dirty="0"/>
              <a:t>Burning his nose &gt; Blowing out the candles </a:t>
            </a:r>
          </a:p>
        </p:txBody>
      </p:sp>
    </p:spTree>
    <p:extLst>
      <p:ext uri="{BB962C8B-B14F-4D97-AF65-F5344CB8AC3E}">
        <p14:creationId xmlns:p14="http://schemas.microsoft.com/office/powerpoint/2010/main" val="2859681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 Your Work:</a:t>
            </a:r>
          </a:p>
        </p:txBody>
      </p:sp>
      <p:sp>
        <p:nvSpPr>
          <p:cNvPr id="3" name="Content Placeholder 2"/>
          <p:cNvSpPr>
            <a:spLocks noGrp="1"/>
          </p:cNvSpPr>
          <p:nvPr>
            <p:ph idx="1"/>
          </p:nvPr>
        </p:nvSpPr>
        <p:spPr/>
        <p:txBody>
          <a:bodyPr/>
          <a:lstStyle/>
          <a:p>
            <a:pPr lvl="0"/>
            <a:r>
              <a:rPr lang="en-US" b="1" dirty="0">
                <a:solidFill>
                  <a:srgbClr val="FF0000"/>
                </a:solidFill>
              </a:rPr>
              <a:t>Coordinating</a:t>
            </a:r>
            <a:r>
              <a:rPr lang="en-US" dirty="0"/>
              <a:t>: Daisy, my pug, loves having her head scratched </a:t>
            </a:r>
            <a:r>
              <a:rPr lang="en-US" b="1" dirty="0">
                <a:solidFill>
                  <a:srgbClr val="FF0000"/>
                </a:solidFill>
              </a:rPr>
              <a:t>but</a:t>
            </a:r>
            <a:r>
              <a:rPr lang="en-US" dirty="0"/>
              <a:t> hates getting her claws trimmed.</a:t>
            </a:r>
          </a:p>
          <a:p>
            <a:pPr lvl="0"/>
            <a:r>
              <a:rPr lang="en-US" b="1" dirty="0">
                <a:solidFill>
                  <a:srgbClr val="FF0000"/>
                </a:solidFill>
              </a:rPr>
              <a:t>Coordinating</a:t>
            </a:r>
            <a:r>
              <a:rPr lang="en-US" dirty="0"/>
              <a:t>: I hate to waste a single scoop of home-made ice cream</a:t>
            </a:r>
            <a:r>
              <a:rPr lang="en-US" b="1" i="1" dirty="0"/>
              <a:t>, </a:t>
            </a:r>
            <a:r>
              <a:rPr lang="en-US" b="1" dirty="0">
                <a:solidFill>
                  <a:srgbClr val="FF0000"/>
                </a:solidFill>
              </a:rPr>
              <a:t>for</a:t>
            </a:r>
            <a:r>
              <a:rPr lang="en-US" dirty="0"/>
              <a:t> it is tedious </a:t>
            </a:r>
            <a:r>
              <a:rPr lang="en-US" b="1" dirty="0">
                <a:solidFill>
                  <a:srgbClr val="FF0000"/>
                </a:solidFill>
              </a:rPr>
              <a:t>and</a:t>
            </a:r>
            <a:r>
              <a:rPr lang="en-US" dirty="0"/>
              <a:t> time-consuming to make.</a:t>
            </a:r>
          </a:p>
          <a:p>
            <a:pPr lvl="0"/>
            <a:r>
              <a:rPr lang="en-US" b="1" dirty="0">
                <a:solidFill>
                  <a:srgbClr val="FF0000"/>
                </a:solidFill>
              </a:rPr>
              <a:t>Subordinate</a:t>
            </a:r>
            <a:r>
              <a:rPr lang="en-US" dirty="0"/>
              <a:t>: We looked on top of the refrigerator, </a:t>
            </a:r>
            <a:r>
              <a:rPr lang="en-US" b="1" dirty="0">
                <a:solidFill>
                  <a:srgbClr val="FF0000"/>
                </a:solidFill>
              </a:rPr>
              <a:t>where</a:t>
            </a:r>
            <a:r>
              <a:rPr lang="en-US" dirty="0"/>
              <a:t> Jenny will often hide a bag of chocolate chip cookies.</a:t>
            </a:r>
          </a:p>
          <a:p>
            <a:pPr lvl="0"/>
            <a:r>
              <a:rPr lang="en-US" b="1" dirty="0">
                <a:solidFill>
                  <a:srgbClr val="FF0000"/>
                </a:solidFill>
              </a:rPr>
              <a:t>Subordinate</a:t>
            </a:r>
            <a:r>
              <a:rPr lang="en-US" dirty="0"/>
              <a:t>: Marco begins to sneeze violently</a:t>
            </a:r>
            <a:r>
              <a:rPr lang="en-US" b="1" i="1" dirty="0"/>
              <a:t> </a:t>
            </a:r>
            <a:r>
              <a:rPr lang="en-US" b="1" dirty="0">
                <a:solidFill>
                  <a:srgbClr val="FF0000"/>
                </a:solidFill>
              </a:rPr>
              <a:t>whenever</a:t>
            </a:r>
            <a:r>
              <a:rPr lang="en-US" dirty="0"/>
              <a:t> he opens the door to greet a fresh spring day.</a:t>
            </a:r>
          </a:p>
          <a:p>
            <a:pPr lvl="0"/>
            <a:r>
              <a:rPr lang="en-US" b="1" dirty="0">
                <a:solidFill>
                  <a:srgbClr val="FF0000"/>
                </a:solidFill>
              </a:rPr>
              <a:t>Coordinating</a:t>
            </a:r>
            <a:r>
              <a:rPr lang="en-US" dirty="0"/>
              <a:t>: The bowl of squid eyeball stew is hot </a:t>
            </a:r>
            <a:r>
              <a:rPr lang="en-US" b="1" dirty="0">
                <a:solidFill>
                  <a:srgbClr val="FF0000"/>
                </a:solidFill>
              </a:rPr>
              <a:t>and</a:t>
            </a:r>
            <a:r>
              <a:rPr lang="en-US" dirty="0"/>
              <a:t> delicious.</a:t>
            </a:r>
          </a:p>
          <a:p>
            <a:pPr marL="0" indent="0">
              <a:buNone/>
            </a:pPr>
            <a:endParaRPr lang="en-US" dirty="0"/>
          </a:p>
          <a:p>
            <a:endParaRPr lang="en-US" dirty="0"/>
          </a:p>
        </p:txBody>
      </p:sp>
    </p:spTree>
    <p:extLst>
      <p:ext uri="{BB962C8B-B14F-4D97-AF65-F5344CB8AC3E}">
        <p14:creationId xmlns:p14="http://schemas.microsoft.com/office/powerpoint/2010/main" val="1352566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Irony</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41209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Irony</a:t>
            </a:r>
          </a:p>
        </p:txBody>
      </p:sp>
      <p:sp>
        <p:nvSpPr>
          <p:cNvPr id="3" name="Content Placeholder 2"/>
          <p:cNvSpPr>
            <a:spLocks noGrp="1"/>
          </p:cNvSpPr>
          <p:nvPr>
            <p:ph idx="1"/>
          </p:nvPr>
        </p:nvSpPr>
        <p:spPr/>
        <p:txBody>
          <a:bodyPr>
            <a:normAutofit/>
          </a:bodyPr>
          <a:lstStyle/>
          <a:p>
            <a:pPr lvl="0"/>
            <a:r>
              <a:rPr lang="en-US" sz="4400" dirty="0"/>
              <a:t>The use of a word or phrase to mean the exact opposite of its literal or usual meaning; incongruity between the actual result of a sequence of events and the expected result.</a:t>
            </a:r>
          </a:p>
          <a:p>
            <a:pPr marL="0" indent="0">
              <a:buNone/>
            </a:pPr>
            <a:endParaRPr lang="en-US" dirty="0"/>
          </a:p>
        </p:txBody>
      </p:sp>
    </p:spTree>
    <p:extLst>
      <p:ext uri="{BB962C8B-B14F-4D97-AF65-F5344CB8AC3E}">
        <p14:creationId xmlns:p14="http://schemas.microsoft.com/office/powerpoint/2010/main" val="1997580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Situational Irony: when the opposite of what you expect happens: </a:t>
            </a:r>
          </a:p>
        </p:txBody>
      </p:sp>
      <p:sp>
        <p:nvSpPr>
          <p:cNvPr id="3" name="Content Placeholder 2"/>
          <p:cNvSpPr>
            <a:spLocks noGrp="1"/>
          </p:cNvSpPr>
          <p:nvPr>
            <p:ph idx="1"/>
          </p:nvPr>
        </p:nvSpPr>
        <p:spPr/>
        <p:txBody>
          <a:bodyPr/>
          <a:lstStyle/>
          <a:p>
            <a:endParaRPr lang="en-US" dirty="0"/>
          </a:p>
          <a:p>
            <a:r>
              <a:rPr lang="en-US" sz="3200" dirty="0"/>
              <a:t>Howard, after working an eight hour shift at the fork factory, walked to the break room to eat his salad. He was dismayed to find he had forgotten his fork. When he went to the silverware drawer, he found only spoons. </a:t>
            </a:r>
          </a:p>
          <a:p>
            <a:endParaRPr lang="en-US" dirty="0"/>
          </a:p>
        </p:txBody>
      </p:sp>
    </p:spTree>
    <p:extLst>
      <p:ext uri="{BB962C8B-B14F-4D97-AF65-F5344CB8AC3E}">
        <p14:creationId xmlns:p14="http://schemas.microsoft.com/office/powerpoint/2010/main" val="3972119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not ironic?</a:t>
            </a:r>
          </a:p>
        </p:txBody>
      </p:sp>
      <p:sp>
        <p:nvSpPr>
          <p:cNvPr id="3" name="Content Placeholder 2"/>
          <p:cNvSpPr>
            <a:spLocks noGrp="1"/>
          </p:cNvSpPr>
          <p:nvPr>
            <p:ph idx="1"/>
          </p:nvPr>
        </p:nvSpPr>
        <p:spPr>
          <a:xfrm>
            <a:off x="2022474" y="1981200"/>
            <a:ext cx="8645526" cy="4876800"/>
          </a:xfrm>
        </p:spPr>
        <p:txBody>
          <a:bodyPr>
            <a:noAutofit/>
          </a:bodyPr>
          <a:lstStyle/>
          <a:p>
            <a:r>
              <a:rPr lang="en-US" sz="2800" dirty="0"/>
              <a:t>When, on the one day you cannot be late for school, there is an enormous traffic jam.</a:t>
            </a:r>
          </a:p>
          <a:p>
            <a:pPr marL="0" indent="0">
              <a:buNone/>
            </a:pPr>
            <a:r>
              <a:rPr lang="en-US" sz="2800" dirty="0"/>
              <a:t>That’s not </a:t>
            </a:r>
            <a:r>
              <a:rPr lang="en-US" sz="2800" b="1" dirty="0"/>
              <a:t>ironic</a:t>
            </a:r>
            <a:r>
              <a:rPr lang="en-US" sz="2800" dirty="0"/>
              <a:t>. That’s </a:t>
            </a:r>
            <a:r>
              <a:rPr lang="en-US" sz="2800" b="1" dirty="0"/>
              <a:t>unfortunate</a:t>
            </a:r>
            <a:r>
              <a:rPr lang="en-US" sz="2800" dirty="0"/>
              <a:t>. You didn’t expect the opposite to happen, you were just hoping it would.</a:t>
            </a:r>
          </a:p>
          <a:p>
            <a:r>
              <a:rPr lang="en-US" sz="2800" dirty="0"/>
              <a:t>When you were just talking about someone, and you happen to see them the very next minute.</a:t>
            </a:r>
          </a:p>
          <a:p>
            <a:pPr marL="0" indent="0">
              <a:buNone/>
            </a:pPr>
            <a:r>
              <a:rPr lang="en-US" sz="2800" dirty="0"/>
              <a:t>That’s not </a:t>
            </a:r>
            <a:r>
              <a:rPr lang="en-US" sz="2800" b="1" dirty="0"/>
              <a:t>ironic</a:t>
            </a:r>
            <a:r>
              <a:rPr lang="en-US" sz="2800" dirty="0"/>
              <a:t>. That’s a </a:t>
            </a:r>
            <a:r>
              <a:rPr lang="en-US" sz="2800" b="1" dirty="0"/>
              <a:t>coincidence</a:t>
            </a:r>
            <a:r>
              <a:rPr lang="en-US" sz="2800" dirty="0"/>
              <a:t>. </a:t>
            </a:r>
          </a:p>
        </p:txBody>
      </p:sp>
    </p:spTree>
    <p:extLst>
      <p:ext uri="{BB962C8B-B14F-4D97-AF65-F5344CB8AC3E}">
        <p14:creationId xmlns:p14="http://schemas.microsoft.com/office/powerpoint/2010/main" val="2556310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 with your Group</a:t>
            </a:r>
          </a:p>
        </p:txBody>
      </p:sp>
      <p:sp>
        <p:nvSpPr>
          <p:cNvPr id="3" name="Content Placeholder 2"/>
          <p:cNvSpPr>
            <a:spLocks noGrp="1"/>
          </p:cNvSpPr>
          <p:nvPr>
            <p:ph idx="1"/>
          </p:nvPr>
        </p:nvSpPr>
        <p:spPr/>
        <p:txBody>
          <a:bodyPr>
            <a:normAutofit/>
          </a:bodyPr>
          <a:lstStyle/>
          <a:p>
            <a:r>
              <a:rPr lang="en-US" sz="3200" dirty="0"/>
              <a:t>How did Zusak use irony in his novel?</a:t>
            </a:r>
          </a:p>
        </p:txBody>
      </p:sp>
    </p:spTree>
    <p:extLst>
      <p:ext uri="{BB962C8B-B14F-4D97-AF65-F5344CB8AC3E}">
        <p14:creationId xmlns:p14="http://schemas.microsoft.com/office/powerpoint/2010/main" val="2105547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 </a:t>
            </a:r>
          </a:p>
        </p:txBody>
      </p:sp>
      <p:sp>
        <p:nvSpPr>
          <p:cNvPr id="3" name="Content Placeholder 2"/>
          <p:cNvSpPr>
            <a:spLocks noGrp="1"/>
          </p:cNvSpPr>
          <p:nvPr>
            <p:ph idx="1"/>
          </p:nvPr>
        </p:nvSpPr>
        <p:spPr/>
        <p:txBody>
          <a:bodyPr>
            <a:normAutofit/>
          </a:bodyPr>
          <a:lstStyle/>
          <a:p>
            <a:r>
              <a:rPr lang="en-US" sz="2800" dirty="0"/>
              <a:t>Study for Grammar Quiz on Friday</a:t>
            </a:r>
          </a:p>
          <a:p>
            <a:r>
              <a:rPr lang="en-US" sz="2800" dirty="0"/>
              <a:t>Read p. 168-184</a:t>
            </a:r>
          </a:p>
        </p:txBody>
      </p:sp>
    </p:spTree>
    <p:extLst>
      <p:ext uri="{BB962C8B-B14F-4D97-AF65-F5344CB8AC3E}">
        <p14:creationId xmlns:p14="http://schemas.microsoft.com/office/powerpoint/2010/main" val="2774696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Appositives</a:t>
            </a:r>
          </a:p>
        </p:txBody>
      </p:sp>
      <p:sp>
        <p:nvSpPr>
          <p:cNvPr id="3" name="Content Placeholder 2"/>
          <p:cNvSpPr>
            <a:spLocks noGrp="1"/>
          </p:cNvSpPr>
          <p:nvPr>
            <p:ph idx="1"/>
          </p:nvPr>
        </p:nvSpPr>
        <p:spPr/>
        <p:txBody>
          <a:bodyPr>
            <a:normAutofit/>
          </a:bodyPr>
          <a:lstStyle/>
          <a:p>
            <a:r>
              <a:rPr lang="en-US" sz="4000" dirty="0"/>
              <a:t>An appositive is a </a:t>
            </a:r>
            <a:r>
              <a:rPr lang="en-US" sz="4000" dirty="0">
                <a:hlinkClick r:id="rId2"/>
              </a:rPr>
              <a:t>noun</a:t>
            </a:r>
            <a:r>
              <a:rPr lang="en-US" sz="4000" dirty="0"/>
              <a:t> or </a:t>
            </a:r>
            <a:r>
              <a:rPr lang="en-US" sz="4000" dirty="0">
                <a:hlinkClick r:id="rId3"/>
              </a:rPr>
              <a:t>noun phrase</a:t>
            </a:r>
            <a:r>
              <a:rPr lang="en-US" sz="4000" dirty="0"/>
              <a:t> that renames another noun right beside it. </a:t>
            </a:r>
          </a:p>
          <a:p>
            <a:r>
              <a:rPr lang="en-US" sz="4000" dirty="0"/>
              <a:t>Penny, my French bulldog, loves to eat peanut butter.</a:t>
            </a:r>
          </a:p>
          <a:p>
            <a:endParaRPr lang="en-US" sz="4000" dirty="0"/>
          </a:p>
        </p:txBody>
      </p:sp>
    </p:spTree>
    <p:extLst>
      <p:ext uri="{BB962C8B-B14F-4D97-AF65-F5344CB8AC3E}">
        <p14:creationId xmlns:p14="http://schemas.microsoft.com/office/powerpoint/2010/main" val="176291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common Mistake:</a:t>
            </a:r>
          </a:p>
        </p:txBody>
      </p:sp>
      <p:sp>
        <p:nvSpPr>
          <p:cNvPr id="3" name="Content Placeholder 2"/>
          <p:cNvSpPr>
            <a:spLocks noGrp="1"/>
          </p:cNvSpPr>
          <p:nvPr>
            <p:ph idx="1"/>
          </p:nvPr>
        </p:nvSpPr>
        <p:spPr/>
        <p:txBody>
          <a:bodyPr>
            <a:normAutofit/>
          </a:bodyPr>
          <a:lstStyle/>
          <a:p>
            <a:r>
              <a:rPr lang="en-US" sz="2800" dirty="0"/>
              <a:t>“The kid was a boy of ten, with bas-relief freckles, and hair the color of the magazine you buy at the newsstand when you want to catch the train”</a:t>
            </a:r>
          </a:p>
          <a:p>
            <a:r>
              <a:rPr lang="en-US" sz="2800" dirty="0"/>
              <a:t>This sentence just physically describes the kid, but it doesn’t rename him</a:t>
            </a:r>
          </a:p>
          <a:p>
            <a:r>
              <a:rPr lang="en-US" sz="2800" dirty="0"/>
              <a:t>Turning this into an appositive would look like:</a:t>
            </a:r>
          </a:p>
          <a:p>
            <a:pPr lvl="1"/>
            <a:r>
              <a:rPr lang="en-US" sz="2400" dirty="0"/>
              <a:t>The boy was a kid of ten, a freckled young boy, with hair the color of the magazine…”</a:t>
            </a:r>
          </a:p>
        </p:txBody>
      </p:sp>
    </p:spTree>
    <p:extLst>
      <p:ext uri="{BB962C8B-B14F-4D97-AF65-F5344CB8AC3E}">
        <p14:creationId xmlns:p14="http://schemas.microsoft.com/office/powerpoint/2010/main" val="78743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Phrases vs. Clauses </a:t>
            </a:r>
          </a:p>
        </p:txBody>
      </p:sp>
      <p:sp>
        <p:nvSpPr>
          <p:cNvPr id="3" name="Content Placeholder 2"/>
          <p:cNvSpPr>
            <a:spLocks noGrp="1"/>
          </p:cNvSpPr>
          <p:nvPr>
            <p:ph idx="1"/>
          </p:nvPr>
        </p:nvSpPr>
        <p:spPr/>
        <p:txBody>
          <a:bodyPr>
            <a:normAutofit/>
          </a:bodyPr>
          <a:lstStyle/>
          <a:p>
            <a:r>
              <a:rPr lang="en-US" sz="2800" dirty="0"/>
              <a:t>Phrase: A phrase is two or more words that do not contain the </a:t>
            </a:r>
            <a:r>
              <a:rPr lang="en-US" sz="2800" dirty="0">
                <a:hlinkClick r:id="rId2"/>
              </a:rPr>
              <a:t>subject</a:t>
            </a:r>
            <a:r>
              <a:rPr lang="en-US" sz="2800" dirty="0"/>
              <a:t>-</a:t>
            </a:r>
            <a:r>
              <a:rPr lang="en-US" sz="2800" dirty="0">
                <a:hlinkClick r:id="rId3"/>
              </a:rPr>
              <a:t>verb</a:t>
            </a:r>
            <a:r>
              <a:rPr lang="en-US" sz="2800" dirty="0"/>
              <a:t> pair necessary to form a </a:t>
            </a:r>
            <a:r>
              <a:rPr lang="en-US" sz="2800" dirty="0">
                <a:hlinkClick r:id="rId4"/>
              </a:rPr>
              <a:t>clause</a:t>
            </a:r>
            <a:r>
              <a:rPr lang="en-US" sz="2800" dirty="0"/>
              <a:t>. </a:t>
            </a:r>
          </a:p>
          <a:p>
            <a:pPr lvl="1"/>
            <a:r>
              <a:rPr lang="en-US" sz="2400" dirty="0"/>
              <a:t>The dance.</a:t>
            </a:r>
          </a:p>
          <a:p>
            <a:r>
              <a:rPr lang="en-US" sz="2800" dirty="0"/>
              <a:t>Clause: Every clause has </a:t>
            </a:r>
            <a:r>
              <a:rPr lang="en-US" sz="2800" i="1" dirty="0"/>
              <a:t>at least</a:t>
            </a:r>
            <a:r>
              <a:rPr lang="en-US" sz="2800" dirty="0"/>
              <a:t> a </a:t>
            </a:r>
            <a:r>
              <a:rPr lang="en-US" sz="2800" dirty="0">
                <a:hlinkClick r:id="rId5"/>
              </a:rPr>
              <a:t>subject</a:t>
            </a:r>
            <a:r>
              <a:rPr lang="en-US" sz="2800" dirty="0"/>
              <a:t> and a </a:t>
            </a:r>
            <a:r>
              <a:rPr lang="en-US" sz="2800" dirty="0">
                <a:hlinkClick r:id="rId6"/>
              </a:rPr>
              <a:t>verb</a:t>
            </a:r>
            <a:r>
              <a:rPr lang="en-US" sz="2800" dirty="0"/>
              <a:t>.</a:t>
            </a:r>
          </a:p>
          <a:p>
            <a:pPr lvl="1"/>
            <a:r>
              <a:rPr lang="en-US" sz="2400" dirty="0"/>
              <a:t>The dance was crowded.</a:t>
            </a:r>
          </a:p>
        </p:txBody>
      </p:sp>
    </p:spTree>
    <p:extLst>
      <p:ext uri="{BB962C8B-B14F-4D97-AF65-F5344CB8AC3E}">
        <p14:creationId xmlns:p14="http://schemas.microsoft.com/office/powerpoint/2010/main" val="3910610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Phrases</a:t>
            </a:r>
          </a:p>
        </p:txBody>
      </p:sp>
      <p:sp>
        <p:nvSpPr>
          <p:cNvPr id="3" name="Content Placeholder 2"/>
          <p:cNvSpPr>
            <a:spLocks noGrp="1"/>
          </p:cNvSpPr>
          <p:nvPr>
            <p:ph idx="1"/>
          </p:nvPr>
        </p:nvSpPr>
        <p:spPr/>
        <p:txBody>
          <a:bodyPr>
            <a:normAutofit/>
          </a:bodyPr>
          <a:lstStyle/>
          <a:p>
            <a:r>
              <a:rPr lang="en-US" sz="3600" dirty="0"/>
              <a:t>The easiest way to identify a phrase is to look for one at the beginning of a sentence:</a:t>
            </a:r>
          </a:p>
          <a:p>
            <a:pPr lvl="1"/>
            <a:r>
              <a:rPr lang="en-US" sz="3200" dirty="0"/>
              <a:t>After the party</a:t>
            </a:r>
          </a:p>
          <a:p>
            <a:pPr lvl="1"/>
            <a:r>
              <a:rPr lang="en-US" sz="3200" dirty="0"/>
              <a:t>In front of the house</a:t>
            </a:r>
          </a:p>
          <a:p>
            <a:pPr lvl="1"/>
            <a:r>
              <a:rPr lang="en-US" sz="3200" dirty="0"/>
              <a:t>Before the school year</a:t>
            </a:r>
          </a:p>
          <a:p>
            <a:pPr lvl="1"/>
            <a:endParaRPr lang="en-US" sz="3200" dirty="0"/>
          </a:p>
        </p:txBody>
      </p:sp>
    </p:spTree>
    <p:extLst>
      <p:ext uri="{BB962C8B-B14F-4D97-AF65-F5344CB8AC3E}">
        <p14:creationId xmlns:p14="http://schemas.microsoft.com/office/powerpoint/2010/main" val="45502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Dependent Clauses</a:t>
            </a:r>
          </a:p>
        </p:txBody>
      </p:sp>
      <p:sp>
        <p:nvSpPr>
          <p:cNvPr id="3" name="Content Placeholder 2"/>
          <p:cNvSpPr>
            <a:spLocks noGrp="1"/>
          </p:cNvSpPr>
          <p:nvPr>
            <p:ph idx="1"/>
          </p:nvPr>
        </p:nvSpPr>
        <p:spPr/>
        <p:txBody>
          <a:bodyPr>
            <a:normAutofit/>
          </a:bodyPr>
          <a:lstStyle/>
          <a:p>
            <a:r>
              <a:rPr lang="en-US" sz="3200" dirty="0"/>
              <a:t>These have a subject and a verb, but don’t stand on their own, often because of a conjunction:</a:t>
            </a:r>
          </a:p>
          <a:p>
            <a:pPr lvl="1"/>
            <a:r>
              <a:rPr lang="en-US" sz="2800" dirty="0"/>
              <a:t>After the party was over</a:t>
            </a:r>
          </a:p>
          <a:p>
            <a:pPr lvl="1"/>
            <a:r>
              <a:rPr lang="en-US" sz="2800" dirty="0"/>
              <a:t>Due to the raccoon attack on Pawnee three weeks ago</a:t>
            </a:r>
          </a:p>
          <a:p>
            <a:pPr lvl="1"/>
            <a:r>
              <a:rPr lang="en-US" sz="2800" dirty="0"/>
              <a:t>Even after Leslie had apologized to the picnic-goers</a:t>
            </a:r>
          </a:p>
        </p:txBody>
      </p:sp>
    </p:spTree>
    <p:extLst>
      <p:ext uri="{BB962C8B-B14F-4D97-AF65-F5344CB8AC3E}">
        <p14:creationId xmlns:p14="http://schemas.microsoft.com/office/powerpoint/2010/main" val="369502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Clauses</a:t>
            </a:r>
          </a:p>
        </p:txBody>
      </p:sp>
      <p:sp>
        <p:nvSpPr>
          <p:cNvPr id="3" name="Content Placeholder 2"/>
          <p:cNvSpPr>
            <a:spLocks noGrp="1"/>
          </p:cNvSpPr>
          <p:nvPr>
            <p:ph idx="1"/>
          </p:nvPr>
        </p:nvSpPr>
        <p:spPr/>
        <p:txBody>
          <a:bodyPr>
            <a:normAutofit/>
          </a:bodyPr>
          <a:lstStyle/>
          <a:p>
            <a:r>
              <a:rPr lang="en-US" sz="3200" dirty="0"/>
              <a:t>These have a subject and a verb and can stand on their own</a:t>
            </a:r>
          </a:p>
          <a:p>
            <a:pPr lvl="1"/>
            <a:r>
              <a:rPr lang="en-US" sz="3200" dirty="0"/>
              <a:t>Everyone went home dissatisfied. </a:t>
            </a:r>
          </a:p>
          <a:p>
            <a:pPr lvl="1"/>
            <a:r>
              <a:rPr lang="en-US" sz="3200" dirty="0"/>
              <a:t>The picnic was completely ruined.</a:t>
            </a:r>
          </a:p>
          <a:p>
            <a:pPr lvl="1"/>
            <a:r>
              <a:rPr lang="en-US" sz="3200" dirty="0"/>
              <a:t>The town meeting was incredibly hostile. </a:t>
            </a:r>
          </a:p>
          <a:p>
            <a:pPr lvl="1"/>
            <a:endParaRPr lang="en-US" sz="3000" dirty="0"/>
          </a:p>
          <a:p>
            <a:pPr lvl="1"/>
            <a:endParaRPr lang="en-US" sz="3000" dirty="0"/>
          </a:p>
        </p:txBody>
      </p:sp>
    </p:spTree>
    <p:extLst>
      <p:ext uri="{BB962C8B-B14F-4D97-AF65-F5344CB8AC3E}">
        <p14:creationId xmlns:p14="http://schemas.microsoft.com/office/powerpoint/2010/main" val="1732483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Here’s how they come together:</a:t>
            </a:r>
          </a:p>
        </p:txBody>
      </p:sp>
      <p:sp>
        <p:nvSpPr>
          <p:cNvPr id="3" name="Content Placeholder 2"/>
          <p:cNvSpPr>
            <a:spLocks noGrp="1"/>
          </p:cNvSpPr>
          <p:nvPr>
            <p:ph idx="1"/>
          </p:nvPr>
        </p:nvSpPr>
        <p:spPr/>
        <p:txBody>
          <a:bodyPr/>
          <a:lstStyle/>
          <a:p>
            <a:pPr lvl="1"/>
            <a:r>
              <a:rPr lang="en-US" sz="2800" dirty="0"/>
              <a:t>After the party was over, everyone went home dissatisfied. </a:t>
            </a:r>
          </a:p>
          <a:p>
            <a:pPr lvl="1"/>
            <a:r>
              <a:rPr lang="en-US" sz="2800" dirty="0"/>
              <a:t>Due to the raccoon attack on Pawnee three weeks ago, The picnic was completely ruined.</a:t>
            </a:r>
          </a:p>
          <a:p>
            <a:pPr lvl="1"/>
            <a:r>
              <a:rPr lang="en-US" sz="2800" dirty="0"/>
              <a:t>Even after Leslie had apologized to the picnic-goers, the town meeting was incredibly hostile. </a:t>
            </a:r>
          </a:p>
          <a:p>
            <a:pPr lvl="1"/>
            <a:endParaRPr lang="en-US" sz="2800" dirty="0"/>
          </a:p>
          <a:p>
            <a:endParaRPr lang="en-US" dirty="0"/>
          </a:p>
        </p:txBody>
      </p:sp>
    </p:spTree>
    <p:extLst>
      <p:ext uri="{BB962C8B-B14F-4D97-AF65-F5344CB8AC3E}">
        <p14:creationId xmlns:p14="http://schemas.microsoft.com/office/powerpoint/2010/main" val="3999324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Fragments </a:t>
            </a:r>
          </a:p>
        </p:txBody>
      </p:sp>
      <p:sp>
        <p:nvSpPr>
          <p:cNvPr id="3" name="Content Placeholder 2"/>
          <p:cNvSpPr>
            <a:spLocks noGrp="1"/>
          </p:cNvSpPr>
          <p:nvPr>
            <p:ph idx="1"/>
          </p:nvPr>
        </p:nvSpPr>
        <p:spPr/>
        <p:txBody>
          <a:bodyPr>
            <a:normAutofit lnSpcReduction="10000"/>
          </a:bodyPr>
          <a:lstStyle/>
          <a:p>
            <a:pPr marL="0" indent="0">
              <a:buNone/>
            </a:pPr>
            <a:r>
              <a:rPr lang="en-US" sz="2800" b="1" dirty="0"/>
              <a:t>A fragment occurs whenever you do these three things:</a:t>
            </a:r>
          </a:p>
          <a:p>
            <a:r>
              <a:rPr lang="en-US" sz="2800" dirty="0"/>
              <a:t>You begin a group of words with a capital letter.</a:t>
            </a:r>
          </a:p>
          <a:p>
            <a:r>
              <a:rPr lang="en-US" sz="2800" dirty="0"/>
              <a:t>You conclude this group of words with an end mark—either a period [ </a:t>
            </a:r>
            <a:r>
              <a:rPr lang="en-US" sz="2800" b="1" dirty="0"/>
              <a:t>.</a:t>
            </a:r>
            <a:r>
              <a:rPr lang="en-US" sz="2800" dirty="0"/>
              <a:t> ], question mark [ </a:t>
            </a:r>
            <a:r>
              <a:rPr lang="en-US" sz="2800" b="1" dirty="0"/>
              <a:t>?</a:t>
            </a:r>
            <a:r>
              <a:rPr lang="en-US" sz="2800" dirty="0"/>
              <a:t> ], or exclamation point [ </a:t>
            </a:r>
            <a:r>
              <a:rPr lang="en-US" sz="2800" b="1" dirty="0"/>
              <a:t>!</a:t>
            </a:r>
            <a:r>
              <a:rPr lang="en-US" sz="2800" dirty="0"/>
              <a:t> ].</a:t>
            </a:r>
          </a:p>
          <a:p>
            <a:r>
              <a:rPr lang="en-US" sz="2800" dirty="0"/>
              <a:t>You neglect to insert a </a:t>
            </a:r>
            <a:r>
              <a:rPr lang="en-US" sz="2800" dirty="0">
                <a:hlinkClick r:id="rId2"/>
              </a:rPr>
              <a:t>main clause</a:t>
            </a:r>
            <a:r>
              <a:rPr lang="en-US" sz="2800" dirty="0"/>
              <a:t> somewhere between the capital letter at the beginning and the end mark concluding the word group.</a:t>
            </a:r>
          </a:p>
          <a:p>
            <a:pPr marL="0" indent="0">
              <a:buNone/>
            </a:pPr>
            <a:r>
              <a:rPr lang="en-US" sz="2800" dirty="0"/>
              <a:t>Example: Outside, the wind was crashing around us. Like </a:t>
            </a:r>
            <a:r>
              <a:rPr lang="en-US" sz="2800" dirty="0" err="1"/>
              <a:t>cannonfire</a:t>
            </a:r>
            <a:r>
              <a:rPr lang="en-US" sz="2800" dirty="0"/>
              <a:t>. </a:t>
            </a:r>
          </a:p>
        </p:txBody>
      </p:sp>
    </p:spTree>
    <p:extLst>
      <p:ext uri="{BB962C8B-B14F-4D97-AF65-F5344CB8AC3E}">
        <p14:creationId xmlns:p14="http://schemas.microsoft.com/office/powerpoint/2010/main" val="2584207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588</TotalTime>
  <Words>968</Words>
  <Application>Microsoft Office PowerPoint</Application>
  <PresentationFormat>Widescreen</PresentationFormat>
  <Paragraphs>76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Rockwell</vt:lpstr>
      <vt:lpstr>Rockwell Condensed</vt:lpstr>
      <vt:lpstr>Wingdings</vt:lpstr>
      <vt:lpstr>Wood Type</vt:lpstr>
      <vt:lpstr>Grammar Review</vt:lpstr>
      <vt:lpstr>Appositives</vt:lpstr>
      <vt:lpstr>Most common Mistake:</vt:lpstr>
      <vt:lpstr>Phrases vs. Clauses </vt:lpstr>
      <vt:lpstr>Phrases</vt:lpstr>
      <vt:lpstr>Dependent Clauses</vt:lpstr>
      <vt:lpstr>Independent Clauses</vt:lpstr>
      <vt:lpstr>Here’s how they come together:</vt:lpstr>
      <vt:lpstr>Fragments </vt:lpstr>
      <vt:lpstr>Coordinating Conjunctions </vt:lpstr>
      <vt:lpstr>Subordinate Conjunctions</vt:lpstr>
      <vt:lpstr>Check Your Work:</vt:lpstr>
      <vt:lpstr>Irony</vt:lpstr>
      <vt:lpstr>Irony</vt:lpstr>
      <vt:lpstr>Situational Irony: when the opposite of what you expect happens: </vt:lpstr>
      <vt:lpstr>What’s not ironic?</vt:lpstr>
      <vt:lpstr>Discuss with your Group</vt:lpstr>
      <vt:lpstr>Homework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IATAROLA, BRITTANY E</dc:creator>
  <cp:lastModifiedBy>IATAROLA, BRITTANY E</cp:lastModifiedBy>
  <cp:revision>7</cp:revision>
  <dcterms:created xsi:type="dcterms:W3CDTF">2016-10-10T10:27:49Z</dcterms:created>
  <dcterms:modified xsi:type="dcterms:W3CDTF">2016-11-09T19:37:29Z</dcterms:modified>
</cp:coreProperties>
</file>